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Powershell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Objects</a:t>
            </a:r>
          </a:p>
          <a:p>
            <a:pPr/>
            <a:r>
              <a:t>COMP2101 Fall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6" indent="-402336" defTabSz="578358">
              <a:spcBef>
                <a:spcPts val="4100"/>
              </a:spcBef>
              <a:defRPr sz="3366">
                <a:effectLst>
                  <a:outerShdw sx="100000" sy="100000" kx="0" ky="0" algn="b" rotWithShape="0" blurRad="50292" dist="25146" dir="5400000">
                    <a:srgbClr val="000000"/>
                  </a:outerShdw>
                </a:effectLst>
              </a:defRPr>
            </a:pPr>
            <a:r>
              <a:t>A pipeline can accept object handles from a cmdlet and pass them to another cmdlet, the receiving cmdlet will find them specified as InputObject</a:t>
            </a:r>
          </a:p>
          <a:p>
            <a:pPr marL="402336" indent="-402336" defTabSz="578358">
              <a:spcBef>
                <a:spcPts val="4100"/>
              </a:spcBef>
              <a:defRPr sz="3366">
                <a:effectLst>
                  <a:outerShdw sx="100000" sy="100000" kx="0" ky="0" algn="b" rotWithShape="0" blurRad="50292" dist="25146" dir="5400000">
                    <a:srgbClr val="000000"/>
                  </a:outerShdw>
                </a:effectLst>
              </a:defRPr>
            </a:pPr>
            <a:r>
              <a:t>A command line can have multiple pipes</a:t>
            </a:r>
          </a:p>
          <a:p>
            <a:pPr marL="402336" indent="-402336" defTabSz="578358">
              <a:spcBef>
                <a:spcPts val="4100"/>
              </a:spcBef>
              <a:defRPr sz="3366">
                <a:effectLst>
                  <a:outerShdw sx="100000" sy="100000" kx="0" ky="0" algn="b" rotWithShape="0" blurRad="50292" dist="25146" dir="5400000">
                    <a:srgbClr val="000000"/>
                  </a:outerShdw>
                </a:effectLst>
              </a:defRPr>
            </a:pPr>
            <a:r>
              <a:t>Cmdlets in a pipeline can choose whether or not to use objects passed to them by a pipe, to pass them along in the pipe, or to drop their handles</a:t>
            </a:r>
          </a:p>
          <a:p>
            <a:pPr marL="402336" indent="-402336" defTabSz="578358">
              <a:spcBef>
                <a:spcPts val="4100"/>
              </a:spcBef>
              <a:defRPr sz="3366">
                <a:effectLst>
                  <a:outerShdw sx="100000" sy="100000" kx="0" ky="0" algn="b" rotWithShape="0" blurRad="50292" dist="25146" dir="5400000">
                    <a:srgbClr val="000000"/>
                  </a:outerShdw>
                </a:effectLst>
              </a:defRPr>
            </a:pPr>
            <a:r>
              <a:t>Any objects produced by the last cmdlet in a pipeline get displayed by the shell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Examples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"c:/windows" | ls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| more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| sort cpu | more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mkdir c:/mytmp5 | out-null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Get-Member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5120" indent="-325120" defTabSz="467359">
              <a:spcBef>
                <a:spcPts val="3300"/>
              </a:spcBef>
              <a:defRPr sz="2720">
                <a:effectLst>
                  <a:outerShdw sx="100000" sy="100000" kx="0" ky="0" algn="b" rotWithShape="0" blurRad="40640" dist="20320" dir="5400000">
                    <a:srgbClr val="000000"/>
                  </a:outerShdw>
                </a:effectLst>
              </a:defRPr>
            </a:pPr>
            <a:r>
              <a:t>The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get-member</a:t>
            </a:r>
            <a:r>
              <a:t> cmdlet displays a list of the stuff in an object that we can retrieve, store, or invoke, just pipe an object to it</a:t>
            </a:r>
          </a:p>
          <a:p>
            <a:pPr marL="325120" indent="-325120" defTabSz="467359">
              <a:spcBef>
                <a:spcPts val="3300"/>
              </a:spcBef>
              <a:defRPr sz="2720">
                <a:effectLst>
                  <a:outerShdw sx="100000" sy="100000" kx="0" ky="0" algn="b" rotWithShape="0" blurRad="40640" dist="20320" dir="5400000">
                    <a:srgbClr val="000000"/>
                  </a:outerShdw>
                </a:effectLst>
              </a:defRPr>
            </a:pPr>
            <a:r>
              <a:t>Every object has a type,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get-member</a:t>
            </a:r>
            <a:r>
              <a:t> shows us the type of the object</a:t>
            </a:r>
          </a:p>
          <a:p>
            <a:pPr marL="325120" indent="-325120" defTabSz="467359">
              <a:spcBef>
                <a:spcPts val="3300"/>
              </a:spcBef>
              <a:defRPr sz="2720">
                <a:effectLst>
                  <a:outerShdw sx="100000" sy="100000" kx="0" ky="0" algn="b" rotWithShape="0" blurRad="40640" dist="20320" dir="5400000">
                    <a:srgbClr val="000000"/>
                  </a:outerShdw>
                </a:effectLst>
              </a:defRPr>
            </a:pPr>
            <a:r>
              <a:t>We can retrieve properties or set new data into them, similar in concept to variables</a:t>
            </a:r>
          </a:p>
          <a:p>
            <a:pPr marL="325120" indent="-325120" defTabSz="467359">
              <a:spcBef>
                <a:spcPts val="3300"/>
              </a:spcBef>
              <a:defRPr sz="2720">
                <a:effectLst>
                  <a:outerShdw sx="100000" sy="100000" kx="0" ky="0" algn="b" rotWithShape="0" blurRad="40640" dist="20320" dir="5400000">
                    <a:srgbClr val="000000"/>
                  </a:outerShdw>
                </a:effectLst>
              </a:defRPr>
            </a:pPr>
            <a:r>
              <a:t>We can invoke methods in objects to cause objects to perform some task for us</a:t>
            </a:r>
          </a:p>
          <a:p>
            <a:pPr marL="325120" indent="-325120" defTabSz="467359">
              <a:spcBef>
                <a:spcPts val="3300"/>
              </a:spcBef>
              <a:defRPr sz="2720">
                <a:effectLst>
                  <a:outerShdw sx="100000" sy="100000" kx="0" ky="0" algn="b" rotWithShape="0" blurRad="40640" dist="20320" dir="5400000">
                    <a:srgbClr val="000000"/>
                  </a:outerShdw>
                </a:effectLst>
              </a:defRPr>
            </a:pPr>
            <a:r>
              <a:t>Besides properties and methods, objects can actually have lots of other kinds of stuff in them, such as aliases, noteproperties, scriptproperties,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Members Examples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762000" y="2419350"/>
            <a:ext cx="11480800" cy="6362700"/>
          </a:xfrm>
          <a:prstGeom prst="rect">
            <a:avLst/>
          </a:prstGeom>
        </p:spPr>
        <p:txBody>
          <a:bodyPr/>
          <a:lstStyle/>
          <a:p>
            <a:pPr marL="312927" indent="-312927" defTabSz="449833">
              <a:spcBef>
                <a:spcPts val="3200"/>
              </a:spcBef>
              <a:defRPr sz="2618">
                <a:effectLst>
                  <a:outerShdw sx="100000" sy="100000" kx="0" ky="0" algn="b" rotWithShape="0" blurRad="39116" dist="19558" dir="5400000">
                    <a:srgbClr val="000000"/>
                  </a:outerShdw>
                </a:effectLst>
              </a:defRPr>
            </a:pPr>
            <a:r>
              <a:t>Use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get-member</a:t>
            </a:r>
            <a:r>
              <a:t> to view the members of objects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get-host | get-member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get-member -inputobject (get-date)</a:t>
            </a:r>
            <a:b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</a:b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get-date | get-member -membertype properties</a:t>
            </a:r>
            <a:b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</a:b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get-date | get-member -membertype property</a:t>
            </a:r>
            <a:b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</a:b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get-process</a:t>
            </a:r>
            <a:r>
              <a:t>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| get-member | more</a:t>
            </a:r>
            <a:b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</a:b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get-wmiobject -class win32_process | get-member | more</a:t>
            </a:r>
          </a:p>
          <a:p>
            <a:pPr marL="312927" indent="-312927" defTabSz="449833">
              <a:spcBef>
                <a:spcPts val="3200"/>
              </a:spcBef>
              <a:defRPr sz="2618">
                <a:effectLst>
                  <a:outerShdw sx="100000" sy="100000" kx="0" ky="0" algn="b" rotWithShape="0" blurRad="39116" dist="19558" dir="5400000">
                    <a:srgbClr val="000000"/>
                  </a:outerShdw>
                </a:effectLst>
              </a:defRPr>
            </a:pPr>
            <a:r>
              <a:t>Note that each property in an object has a data type</a:t>
            </a:r>
          </a:p>
          <a:p>
            <a:pPr marL="312927" indent="-312927" defTabSz="449833">
              <a:spcBef>
                <a:spcPts val="3200"/>
              </a:spcBef>
              <a:defRPr sz="2618">
                <a:effectLst>
                  <a:outerShdw sx="100000" sy="100000" kx="0" ky="0" algn="b" rotWithShape="0" blurRad="39116" dist="19558" dir="5400000">
                    <a:srgbClr val="000000"/>
                  </a:outerShdw>
                </a:effectLst>
              </a:defRPr>
            </a:pPr>
            <a:r>
              <a:t>Note that each method in an object has a data type and may accept parameters, each of which has a type</a:t>
            </a:r>
          </a:p>
          <a:p>
            <a:pPr marL="312927" indent="-312927" defTabSz="449833">
              <a:spcBef>
                <a:spcPts val="3200"/>
              </a:spcBef>
              <a:defRPr sz="2618">
                <a:effectLst>
                  <a:outerShdw sx="100000" sy="100000" kx="0" ky="0" algn="b" rotWithShape="0" blurRad="39116" dist="19558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-MemberType</a:t>
            </a:r>
            <a:r>
              <a:t> parameter can be used to retrieve only specific type of members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762000" y="209550"/>
            <a:ext cx="11480800" cy="2146300"/>
          </a:xfrm>
          <a:prstGeom prst="rect">
            <a:avLst/>
          </a:prstGeom>
        </p:spPr>
        <p:txBody>
          <a:bodyPr/>
          <a:lstStyle/>
          <a:p>
            <a:pPr/>
            <a:r>
              <a:t>Methods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 are named blocks of code contained in objects</a:t>
            </a:r>
          </a:p>
          <a:p>
            <a:pPr/>
            <a:r>
              <a:t>Methods can be passed data as parameters</a:t>
            </a:r>
          </a:p>
          <a:p>
            <a:pPr/>
            <a:r>
              <a:t>Methods can return typed data</a:t>
            </a:r>
          </a:p>
          <a:p>
            <a:pPr/>
            <a:r>
              <a:t>Methods can be invoked using dot notation</a:t>
            </a:r>
          </a:p>
          <a:p>
            <a:pPr/>
            <a:r>
              <a:t>When a method is invoked, the object itself performs the task by running its code, not Powershell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Dot Notation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Members of an object can be accessed using the object handle, then a dot, then the member name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An object handle can be gotten using the (cmdlet) syntax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(get-date)</a:t>
            </a:r>
            <a:r>
              <a:t> gives you the handle of the object produced by the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get-date</a:t>
            </a:r>
            <a:r>
              <a:t> command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(get-date).millisecond</a:t>
            </a:r>
            <a:r>
              <a:t> retrieves the property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millisecond </a:t>
            </a:r>
            <a:r>
              <a:t>from the object produced by get-date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(get-date).adddays(5)</a:t>
            </a:r>
            <a:r>
              <a:t> invokes the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adddays</a:t>
            </a:r>
            <a:r>
              <a:t> method to add 5 days to the datetime object produced by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get-date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Dot Notation Exercises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7904" indent="-247904" defTabSz="356362">
              <a:spcBef>
                <a:spcPts val="2500"/>
              </a:spcBef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(get-date).gettype()</a:t>
            </a:r>
          </a:p>
          <a:p>
            <a:pPr marL="247904" indent="-247904" defTabSz="356362">
              <a:spcBef>
                <a:spcPts val="2500"/>
              </a:spcBef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("test").gettype()</a:t>
            </a:r>
          </a:p>
          <a:p>
            <a:pPr marL="247904" indent="-247904" defTabSz="356362">
              <a:spcBef>
                <a:spcPts val="2500"/>
              </a:spcBef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(5).gettype()</a:t>
            </a:r>
          </a:p>
          <a:p>
            <a:pPr marL="247904" indent="-247904" defTabSz="356362">
              <a:spcBef>
                <a:spcPts val="2500"/>
              </a:spcBef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("a","b","c").length</a:t>
            </a:r>
            <a:br/>
            <a:r>
              <a:t>("a","b","c").count</a:t>
            </a:r>
          </a:p>
          <a:p>
            <a:pPr marL="247904" indent="-247904" defTabSz="356362">
              <a:spcBef>
                <a:spcPts val="2500"/>
              </a:spcBef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(get-date).dayofweek</a:t>
            </a:r>
            <a:br/>
            <a:r>
              <a:t>(get-date).dayofweek | get-member</a:t>
            </a:r>
          </a:p>
          <a:p>
            <a:pPr marL="247904" indent="-247904" defTabSz="356362">
              <a:spcBef>
                <a:spcPts val="2500"/>
              </a:spcBef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get-process powershell</a:t>
            </a:r>
            <a:br/>
            <a:r>
              <a:t>get-process powershell | format-list *</a:t>
            </a:r>
            <a:br/>
            <a:r>
              <a:t>(get-process powershell).startinfo</a:t>
            </a:r>
            <a:br/>
            <a:r>
              <a:t>(get-process powershell).startinfo.environmentvariables</a:t>
            </a:r>
          </a:p>
          <a:p>
            <a:pPr marL="247904" indent="-247904" defTabSz="356362">
              <a:spcBef>
                <a:spcPts val="2500"/>
              </a:spcBef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(gwmi -class win32_process).getowner()</a:t>
            </a:r>
            <a:br/>
            <a:r>
              <a:t>(gwmi -class win32_process).getowner().user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Custom Objects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0736" indent="-300736" defTabSz="432308">
              <a:spcBef>
                <a:spcPts val="3100"/>
              </a:spcBef>
              <a:defRPr sz="2516"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Objects can be created on the command line by specifying data and letting powershell decide what to create</a:t>
            </a:r>
          </a:p>
          <a:p>
            <a:pPr marL="300736" indent="-300736" defTabSz="432308">
              <a:spcBef>
                <a:spcPts val="3100"/>
              </a:spcBef>
              <a:defRPr sz="2516"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Objects can be created by cmdlets</a:t>
            </a:r>
          </a:p>
          <a:p>
            <a:pPr marL="300736" indent="-300736" defTabSz="432308">
              <a:spcBef>
                <a:spcPts val="3100"/>
              </a:spcBef>
              <a:defRPr sz="2516"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A useful cmdlet for making objects of your own design is </a:t>
            </a:r>
            <a:br/>
            <a:r>
              <a:rPr sz="222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new-object -typename psobject -property @{name=value;name2=value2}</a:t>
            </a:r>
          </a:p>
          <a:p>
            <a:pPr marL="300736" indent="-300736" defTabSz="432308">
              <a:spcBef>
                <a:spcPts val="3100"/>
              </a:spcBef>
              <a:defRPr sz="2516"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Multiple names and values can be specified, and placing them on separate lines makes them easy to read</a:t>
            </a:r>
          </a:p>
          <a:p>
            <a:pPr marL="300736" indent="-300736" defTabSz="432308">
              <a:spcBef>
                <a:spcPts val="3100"/>
              </a:spcBef>
              <a:defRPr sz="2516"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This can be helpful for creating objects that have a custom set of members, particularly if you are building objects in a loop</a:t>
            </a:r>
          </a:p>
          <a:p>
            <a:pPr marL="300736" indent="-300736" defTabSz="432308">
              <a:spcBef>
                <a:spcPts val="3100"/>
              </a:spcBef>
              <a:defRPr sz="2516"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Predefined objects can be created by specifying a typename for those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Objects Examples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015" indent="-382015" defTabSz="549148">
              <a:spcBef>
                <a:spcPts val="3900"/>
              </a:spcBef>
              <a:defRPr sz="282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new-object -typename psobject -property @{key1="value1";key2="value2";key3=(get-date).millisecond}</a:t>
            </a:r>
          </a:p>
          <a:p>
            <a:pPr marL="382015" indent="-382015" defTabSz="549148">
              <a:spcBef>
                <a:spcPts val="3900"/>
              </a:spcBef>
              <a:defRPr sz="282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(get-date).dayofweek | get-member -membertype property</a:t>
            </a:r>
            <a:br/>
            <a:r>
              <a:t>new-object -typename system.dayofweek -property @{value__=3}</a:t>
            </a:r>
          </a:p>
          <a:p>
            <a:pPr marL="382015" indent="-382015" defTabSz="549148">
              <a:spcBef>
                <a:spcPts val="3900"/>
              </a:spcBef>
              <a:defRPr sz="282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foreach ($c in (1,2,3,4,5,6,7,8)) {</a:t>
            </a:r>
            <a:br/>
            <a:r>
              <a:t>  new-object -typename psobject -property @{</a:t>
            </a:r>
            <a:br/>
            <a:r>
              <a:t>      PlaceCount=$c</a:t>
            </a:r>
            <a:br/>
            <a:r>
              <a:t>      MaxValueInBinary=[math]::pow(2,$c)</a:t>
            </a:r>
            <a:br/>
            <a:r>
              <a:t>      MaxValueInOctal=[math]::pow(8,$c)</a:t>
            </a:r>
            <a:br/>
            <a:r>
              <a:t>      MaxValueInHex=[math]::pow(16,$c)</a:t>
            </a:r>
            <a:br/>
            <a:r>
              <a:t>  }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Format-Table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3568" indent="-353568" defTabSz="508254">
              <a:spcBef>
                <a:spcPts val="3600"/>
              </a:spcBef>
              <a:defRPr sz="2958">
                <a:effectLst>
                  <a:outerShdw sx="100000" sy="100000" kx="0" ky="0" algn="b" rotWithShape="0" blurRad="44196" dist="22098" dir="5400000">
                    <a:srgbClr val="000000"/>
                  </a:outerShdw>
                </a:effectLst>
              </a:defRPr>
            </a:pPr>
            <a:r>
              <a:t>Table is the default format for many cmdlets that display collections of objects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get-process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get-alias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get-eventlog</a:t>
            </a:r>
            <a:r>
              <a:t>), but not all</a:t>
            </a:r>
          </a:p>
          <a:p>
            <a:pPr marL="353568" indent="-353568" defTabSz="508254">
              <a:spcBef>
                <a:spcPts val="3600"/>
              </a:spcBef>
              <a:defRPr sz="2958">
                <a:effectLst>
                  <a:outerShdw sx="100000" sy="100000" kx="0" ky="0" algn="b" rotWithShape="0" blurRad="44196" dist="22098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format-table</a:t>
            </a:r>
            <a:r>
              <a:t> can be used to display non-default properties or format them to suit your requirements, you can specify property names to be displayed</a:t>
            </a:r>
          </a:p>
          <a:p>
            <a:pPr marL="353568" indent="-353568" defTabSz="508254">
              <a:spcBef>
                <a:spcPts val="3600"/>
              </a:spcBef>
              <a:defRPr sz="2958">
                <a:effectLst>
                  <a:outerShdw sx="100000" sy="100000" kx="0" ky="0" algn="b" rotWithShape="0" blurRad="44196" dist="22098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ft</a:t>
            </a:r>
            <a:r>
              <a:t> is an alias for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format-table</a:t>
            </a:r>
          </a:p>
          <a:p>
            <a:pPr marL="353568" indent="-353568" defTabSz="508254">
              <a:spcBef>
                <a:spcPts val="3600"/>
              </a:spcBef>
              <a:defRPr sz="2958">
                <a:effectLst>
                  <a:outerShdw sx="100000" sy="100000" kx="0" ky="0" algn="b" rotWithShape="0" blurRad="44196" dist="22098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-AutoSize</a:t>
            </a:r>
            <a:r>
              <a:t> parameter very helpful</a:t>
            </a:r>
          </a:p>
          <a:p>
            <a:pPr marL="353568" indent="-353568" defTabSz="508254">
              <a:spcBef>
                <a:spcPts val="3600"/>
              </a:spcBef>
              <a:defRPr sz="2958">
                <a:effectLst>
                  <a:outerShdw sx="100000" sy="100000" kx="0" ky="0" algn="b" rotWithShape="0" blurRad="44196" dist="22098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format-table</a:t>
            </a:r>
            <a:r>
              <a:t> is designed to only be used in pipelines at 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object is a data structure residing in memory</a:t>
            </a:r>
          </a:p>
          <a:p>
            <a:pPr/>
            <a:r>
              <a:t>That structure has places for code and data, those things are called members of the object</a:t>
            </a:r>
          </a:p>
          <a:p>
            <a:pPr/>
            <a:r>
              <a:t>Object references can refer to one object or to a collection of objects</a:t>
            </a:r>
          </a:p>
          <a:p>
            <a:pPr/>
            <a:r>
              <a:t>Objects are multithreaded, meaning they can do things concurrently and independently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Format-Table Examples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get-date | format-table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get-date | format-table -autosize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(get-date),</a:t>
            </a:r>
            <a:br/>
            <a:r>
              <a:t>(get-date).adddays(4),</a:t>
            </a:r>
            <a:br/>
            <a:r>
              <a:t>(get-date).addhours(16) |</a:t>
            </a:r>
            <a:br/>
            <a:r>
              <a:t>format-table -autosize year, month, day, hour, minute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get-date | format-table | get-member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Format-List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is the default format for many cmdlets that display single objects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get-host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get-member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get-service</a:t>
            </a:r>
            <a:r>
              <a:t>), but not all</a:t>
            </a:r>
          </a:p>
          <a:p>
            <a:pP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format-list</a:t>
            </a:r>
            <a:r>
              <a:t> can be used to display different data items, you can specify property names to be displayed</a:t>
            </a:r>
          </a:p>
          <a:p>
            <a:pP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fl</a:t>
            </a:r>
            <a:r>
              <a:t> is an alias for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format-list</a:t>
            </a:r>
          </a:p>
          <a:p>
            <a:pP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fl *</a:t>
            </a:r>
            <a:r>
              <a:t> is a way to see the data for all printable properties on an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format-list Exercises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8272" indent="-398272" defTabSz="572516">
              <a:spcBef>
                <a:spcPts val="4100"/>
              </a:spcBef>
              <a:defRPr sz="333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get-process powershell</a:t>
            </a:r>
          </a:p>
          <a:p>
            <a:pPr marL="398272" indent="-398272" defTabSz="572516">
              <a:spcBef>
                <a:spcPts val="4100"/>
              </a:spcBef>
              <a:defRPr sz="333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get-process powershell | format-list</a:t>
            </a:r>
          </a:p>
          <a:p>
            <a:pPr marL="398272" indent="-398272" defTabSz="572516">
              <a:spcBef>
                <a:spcPts val="4100"/>
              </a:spcBef>
              <a:defRPr sz="333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get-process powershell | format-list *</a:t>
            </a:r>
          </a:p>
          <a:p>
            <a:pPr marL="398272" indent="-398272" defTabSz="572516">
              <a:spcBef>
                <a:spcPts val="4100"/>
              </a:spcBef>
              <a:defRPr sz="333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get-process svchost</a:t>
            </a:r>
          </a:p>
          <a:p>
            <a:pPr marL="398272" indent="-398272" defTabSz="572516">
              <a:spcBef>
                <a:spcPts val="4100"/>
              </a:spcBef>
              <a:defRPr sz="333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get-process svchost | format-list id, name</a:t>
            </a:r>
          </a:p>
          <a:p>
            <a:pPr marL="398272" indent="-398272" defTabSz="572516">
              <a:spcBef>
                <a:spcPts val="4100"/>
              </a:spcBef>
              <a:defRPr sz="333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get-wmiobject -class win32_process | format-list processid, name, commandline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Where-Object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5440" indent="-345440" defTabSz="496570">
              <a:spcBef>
                <a:spcPts val="3500"/>
              </a:spcBef>
              <a:defRPr sz="2890"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t>Collections of objects contain objects we are interested in and often also contain objects we are not interested in</a:t>
            </a:r>
          </a:p>
          <a:p>
            <a:pPr marL="345440" indent="-345440" defTabSz="496570">
              <a:spcBef>
                <a:spcPts val="3500"/>
              </a:spcBef>
              <a:defRPr sz="2890"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Where-Object</a:t>
            </a:r>
            <a:r>
              <a:t> is designed to act as a filter in a pipeline</a:t>
            </a:r>
          </a:p>
          <a:p>
            <a:pPr marL="345440" indent="-345440" defTabSz="496570">
              <a:spcBef>
                <a:spcPts val="3500"/>
              </a:spcBef>
              <a:defRPr sz="2890"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t>Objects passed to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where-object</a:t>
            </a:r>
            <a:r>
              <a:t> are subjected to a test expression</a:t>
            </a:r>
          </a:p>
          <a:p>
            <a:pPr marL="345440" indent="-345440" defTabSz="496570">
              <a:spcBef>
                <a:spcPts val="3500"/>
              </a:spcBef>
              <a:defRPr sz="2890"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t>Matching objects are passed along in the pipe, non-matching ones have their handles discarded</a:t>
            </a:r>
          </a:p>
          <a:p>
            <a:pPr marL="345440" indent="-345440" defTabSz="496570">
              <a:spcBef>
                <a:spcPts val="3500"/>
              </a:spcBef>
              <a:defRPr sz="2890"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where</a:t>
            </a:r>
            <a:r>
              <a:t> is an alias for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where-object</a:t>
            </a:r>
          </a:p>
          <a:p>
            <a:pPr marL="345440" indent="-345440" defTabSz="496570">
              <a:spcBef>
                <a:spcPts val="3500"/>
              </a:spcBef>
              <a:defRPr sz="2890"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?</a:t>
            </a:r>
            <a:r>
              <a:t> is an alias for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where-object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Where-Object Examples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| where-object processname -eq powershell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| where cpu -gt 10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| ? starttime -gt (get-date).addhours(-24)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Sort-Object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Used to sort objects passing through a pipeline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Default sort is defined by the object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You can specify which properties to sort on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Ascending is the default, you can specify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-Descending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You can specify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-Unique</a:t>
            </a:r>
            <a:r>
              <a:t>, it eliminates uniques based only on the sort property or properties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sort</a:t>
            </a:r>
            <a:r>
              <a:t> is an alias for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sort-object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Sort-Object Examples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6991" indent="-316991" defTabSz="455675">
              <a:spcBef>
                <a:spcPts val="3200"/>
              </a:spcBef>
              <a:defRPr sz="2651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defRPr>
            </a:pPr>
            <a:r>
              <a:t>get-process</a:t>
            </a:r>
          </a:p>
          <a:p>
            <a:pPr marL="316991" indent="-316991" defTabSz="455675">
              <a:spcBef>
                <a:spcPts val="3200"/>
              </a:spcBef>
              <a:defRPr sz="2651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defRPr>
            </a:pPr>
            <a:r>
              <a:t>get-process | sort-object</a:t>
            </a:r>
          </a:p>
          <a:p>
            <a:pPr marL="316991" indent="-316991" defTabSz="455675">
              <a:spcBef>
                <a:spcPts val="3200"/>
              </a:spcBef>
              <a:defRPr sz="2651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defRPr>
            </a:pPr>
            <a:r>
              <a:t>get-process | sort-object cpu</a:t>
            </a:r>
          </a:p>
          <a:p>
            <a:pPr marL="316991" indent="-316991" defTabSz="455675">
              <a:spcBef>
                <a:spcPts val="3200"/>
              </a:spcBef>
              <a:defRPr sz="2651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defRPr>
            </a:pPr>
            <a:r>
              <a:t>get-wmiobject -class win32_process | </a:t>
            </a:r>
            <a:br/>
            <a:r>
              <a:t>sort parentprocessid, processname | </a:t>
            </a:r>
            <a:br/>
            <a:r>
              <a:t>ft -autosize processid, parentprocessid, processname</a:t>
            </a:r>
          </a:p>
          <a:p>
            <a:pPr marL="316991" indent="-316991" defTabSz="455675">
              <a:spcBef>
                <a:spcPts val="3200"/>
              </a:spcBef>
              <a:defRPr sz="2651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defRPr>
            </a:pPr>
            <a:r>
              <a:t>"red","green","blue","yellow" | sort</a:t>
            </a:r>
          </a:p>
          <a:p>
            <a:pPr marL="316991" indent="-316991" defTabSz="455675">
              <a:spcBef>
                <a:spcPts val="3200"/>
              </a:spcBef>
              <a:defRPr sz="2651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defRPr>
            </a:pPr>
            <a:r>
              <a:t>"red","green","blue","yellow" | sort length</a:t>
            </a:r>
          </a:p>
          <a:p>
            <a:pPr marL="316991" indent="-316991" defTabSz="455675">
              <a:spcBef>
                <a:spcPts val="3200"/>
              </a:spcBef>
              <a:defRPr sz="2651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defRPr>
            </a:pPr>
            <a:r>
              <a:t>(get-date),(get-date).adddays(-3),(get-date).addhours(-1) |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 Cmdlets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Several useful destinations are available for objects</a:t>
            </a:r>
          </a:p>
          <a:p>
            <a:pP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out-null</a:t>
            </a:r>
            <a:r>
              <a:t> throws away any objects passed to it</a:t>
            </a:r>
          </a:p>
          <a:p>
            <a:pP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out-file</a:t>
            </a:r>
            <a:r>
              <a:t> saves objects to files in a more sophiscated way than the simple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&gt;</a:t>
            </a:r>
            <a:r>
              <a:t> redirect</a:t>
            </a:r>
          </a:p>
          <a:p>
            <a:pP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out-gridview</a:t>
            </a:r>
            <a:r>
              <a:t> display objects in a spreadsheet-style popup window</a:t>
            </a:r>
          </a:p>
          <a:p>
            <a:pP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out-printer</a:t>
            </a:r>
            <a:r>
              <a:t> sends object to a printer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 Cmdlets Examples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| format-table * -autosize &gt; procs.txt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| </a:t>
            </a:r>
            <a:br/>
            <a:r>
              <a:t>format-table * -autosize | </a:t>
            </a:r>
            <a:br/>
            <a:r>
              <a:t>out-file -width 300 wideprocs.txt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| out-null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| out-gridview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| select * | out-gridview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Members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we access in an object is called a method</a:t>
            </a:r>
          </a:p>
          <a:p>
            <a:pPr/>
            <a:r>
              <a:t>Data we access in an object is called a property</a:t>
            </a:r>
          </a:p>
          <a:p>
            <a:pPr/>
            <a:r>
              <a:t>Properties can be objects or collections of objects</a:t>
            </a:r>
          </a:p>
          <a:p>
            <a:pPr/>
            <a:r>
              <a:t>Data in Powershell has a type which guides us in handling that data, so do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Objects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Objects are created by cmdlets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The cmdlet that creates an object has a handle for it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That cmdlet can decide to drop the handle, or can pass it to the shell as output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Objects continue to exist as long as anything has a handle for them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Creating objects with a cmdlet to use as command line data can be done by putting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()</a:t>
            </a:r>
            <a:r>
              <a:t> around the cmdlet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 On The Command Line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6672" indent="-296672" defTabSz="426466">
              <a:spcBef>
                <a:spcPts val="3000"/>
              </a:spcBef>
              <a:defRPr sz="2482"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Objects produced by cmdlets are normally displayed by the shell, some cmdlets produce objects you might not expect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mkdir</a:t>
            </a:r>
            <a:r>
              <a:t>)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Object contents can be sent places using redirection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&gt;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&gt;&gt;</a:t>
            </a:r>
            <a:r>
              <a:t> are similar to bash output redirection, they discard the object handle(s) after writing the object(s) content to the file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The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|</a:t>
            </a:r>
            <a:r>
              <a:t> symbol creates a pipeline to transfer object handles from one cmdlet to another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The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out-</a:t>
            </a:r>
            <a:r>
              <a:rPr i="1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placename</a:t>
            </a:r>
            <a:r>
              <a:t> cmdlet can be used to send object contents to other places, discarding the handles after sending - </a:t>
            </a:r>
            <a:r>
              <a:rPr i="1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placename</a:t>
            </a:r>
            <a:r>
              <a:t> can be things like </a:t>
            </a:r>
            <a:r>
              <a:rPr i="1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null</a:t>
            </a:r>
            <a:r>
              <a:t> or </a:t>
            </a:r>
            <a:r>
              <a:rPr i="1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file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Object handles can be assigned to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 Examples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9136" indent="-199136" defTabSz="286258">
              <a:spcBef>
                <a:spcPts val="2000"/>
              </a:spcBef>
              <a:defRPr sz="1666">
                <a:effectLst>
                  <a:outerShdw sx="100000" sy="100000" kx="0" ky="0" algn="b" rotWithShape="0" blurRad="24892" dist="12446" dir="5400000">
                    <a:srgbClr val="000000"/>
                  </a:outerShdw>
                </a:effectLst>
              </a:defRPr>
            </a:pPr>
            <a:r>
              <a:t>Create a string object, let the shell display it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"my string object"</a:t>
            </a:r>
          </a:p>
          <a:p>
            <a:pPr marL="199136" indent="-199136" defTabSz="286258">
              <a:spcBef>
                <a:spcPts val="2000"/>
              </a:spcBef>
              <a:defRPr sz="1666">
                <a:effectLst>
                  <a:outerShdw sx="100000" sy="100000" kx="0" ky="0" algn="b" rotWithShape="0" blurRad="24892" dist="12446" dir="5400000">
                    <a:srgbClr val="000000"/>
                  </a:outerShdw>
                </a:effectLst>
              </a:defRPr>
            </a:pPr>
            <a:r>
              <a:t>Create a datetime object, let the shell display it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get-date</a:t>
            </a:r>
            <a:b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</a:b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(get-date)</a:t>
            </a:r>
          </a:p>
          <a:p>
            <a:pPr marL="199136" indent="-199136" defTabSz="286258">
              <a:spcBef>
                <a:spcPts val="2000"/>
              </a:spcBef>
              <a:defRPr sz="1666">
                <a:effectLst>
                  <a:outerShdw sx="100000" sy="100000" kx="0" ky="0" algn="b" rotWithShape="0" blurRad="24892" dist="12446" dir="5400000">
                    <a:srgbClr val="000000"/>
                  </a:outerShdw>
                </a:effectLst>
              </a:defRPr>
            </a:pPr>
            <a:r>
              <a:t>Create a collection of objects, let the shell display it, then try saving them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"my object1","my object2",(get-date),362,(get-host),"my object3"</a:t>
            </a:r>
            <a:b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</a:b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"turkey","chicken","mouse","string" &gt; food</a:t>
            </a:r>
          </a:p>
          <a:p>
            <a:pPr marL="199136" indent="-199136" defTabSz="286258">
              <a:spcBef>
                <a:spcPts val="2000"/>
              </a:spcBef>
              <a:defRPr sz="1666">
                <a:effectLst>
                  <a:outerShdw sx="100000" sy="100000" kx="0" ky="0" algn="b" rotWithShape="0" blurRad="24892" dist="12446" dir="5400000">
                    <a:srgbClr val="000000"/>
                  </a:outerShdw>
                </a:effectLst>
              </a:defRPr>
            </a:pPr>
            <a:r>
              <a:t>Use &gt; to send the content of a datetime object to a file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get-date &gt; c:/mydate.txt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and </a:t>
            </a:r>
            <a:r>
              <a:t>then examine the file</a:t>
            </a:r>
          </a:p>
          <a:p>
            <a:pPr marL="199136" indent="-199136" defTabSz="286258">
              <a:spcBef>
                <a:spcPts val="2000"/>
              </a:spcBef>
              <a:defRPr sz="1666">
                <a:effectLst>
                  <a:outerShdw sx="100000" sy="100000" kx="0" ky="0" algn="b" rotWithShape="0" blurRad="24892" dist="12446" dir="5400000">
                    <a:srgbClr val="000000"/>
                  </a:outerShdw>
                </a:effectLst>
              </a:defRPr>
            </a:pPr>
            <a:r>
              <a:t>Use new-item to make a directory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new-item -itemtype directory c:/mytmp</a:t>
            </a:r>
            <a:endParaRPr>
              <a:solidFill>
                <a:schemeClr val="accent3">
                  <a:hueOff val="-161208"/>
                  <a:satOff val="21110"/>
                  <a:lumOff val="21634"/>
                </a:schemeClr>
              </a:solidFill>
            </a:endParaRPr>
          </a:p>
          <a:p>
            <a:pPr marL="199136" indent="-199136" defTabSz="286258">
              <a:spcBef>
                <a:spcPts val="2000"/>
              </a:spcBef>
              <a:defRPr sz="1666">
                <a:solidFill>
                  <a:srgbClr val="FFFFFF"/>
                </a:solidFill>
                <a:effectLst>
                  <a:outerShdw sx="100000" sy="100000" kx="0" ky="0" algn="b" rotWithShape="0" blurRad="24892" dist="12446" dir="5400000">
                    <a:srgbClr val="000000"/>
                  </a:outerShdw>
                </a:effectLst>
              </a:defRPr>
            </a:pPr>
            <a:r>
              <a:t>Use "&gt;" to save the output of the new-item cmdlet above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new-item -itemtype directory c:/mytmp2 &gt;c:/mytmp2.txt</a:t>
            </a:r>
            <a:b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</a:br>
            <a:r>
              <a:t>and see what gets saved to the file</a:t>
            </a:r>
          </a:p>
          <a:p>
            <a:pPr marL="199136" indent="-199136" defTabSz="286258">
              <a:spcBef>
                <a:spcPts val="2000"/>
              </a:spcBef>
              <a:defRPr sz="1666">
                <a:solidFill>
                  <a:srgbClr val="FFFFFF"/>
                </a:solidFill>
                <a:effectLst>
                  <a:outerShdw sx="100000" sy="100000" kx="0" ky="0" algn="b" rotWithShape="0" blurRad="24892" dist="12446" dir="5400000">
                    <a:srgbClr val="000000"/>
                  </a:outerShdw>
                </a:effectLst>
              </a:defRPr>
            </a:pPr>
            <a:r>
              <a:t>Use the out-null cmdlet to discard the object handle produced by the new-item cmdlet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new-item -itemtype directory c:/mytmp3 | out-null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Aliases and Functions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Like bash, Powershell supports aliases and functions</a:t>
            </a:r>
          </a:p>
          <a:p>
            <a:pPr/>
            <a:r>
              <a:t>Functions in Powershell can be simple like in bash, or can be written to behave the same as full cmdlets</a:t>
            </a:r>
          </a:p>
          <a:p>
            <a:pPr/>
            <a:r>
              <a:t>Many aliases and functions are predefined by Powershell for you</a:t>
            </a:r>
          </a:p>
          <a:p>
            <a:pPr/>
            <a:r>
              <a:t>Many basic UNIX commands are aliased or implemented in functions to make life easier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Aliases Examples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247" indent="-333247" defTabSz="479044">
              <a:spcBef>
                <a:spcPts val="3400"/>
              </a:spcBef>
              <a:defRPr sz="2788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pPr>
            <a:r>
              <a:t>Use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get-alias</a:t>
            </a:r>
            <a:r>
              <a:t> to see the list of predefined aliases, how many UNIX commands can you spot in the list?</a:t>
            </a:r>
          </a:p>
          <a:p>
            <a:pPr marL="333247" indent="-333247" defTabSz="479044">
              <a:spcBef>
                <a:spcPts val="3400"/>
              </a:spcBef>
              <a:defRPr sz="2788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pPr>
            <a:r>
              <a:t>Note that not all cmdlets produce the same output or work the way you might expect for the aliased UNIX commands, 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ls, rm, mkdir</a:t>
            </a:r>
          </a:p>
          <a:p>
            <a:pPr marL="333247" indent="-333247" defTabSz="479044">
              <a:spcBef>
                <a:spcPts val="3400"/>
              </a:spcBef>
              <a:defRPr sz="2788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pPr>
            <a:r>
              <a:t>Aliases support command line parameters, try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mkdir c:/mytmp4</a:t>
            </a:r>
          </a:p>
          <a:p>
            <a:pPr marL="333247" indent="-333247" defTabSz="479044">
              <a:spcBef>
                <a:spcPts val="3400"/>
              </a:spcBef>
              <a:defRPr sz="2788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pPr>
            <a:r>
              <a:t>Create an alias for notepad.exe called np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new-item -path alias:np -value notepad</a:t>
            </a:r>
            <a:endParaRPr>
              <a:solidFill>
                <a:schemeClr val="accent3">
                  <a:hueOff val="-161208"/>
                  <a:satOff val="21110"/>
                  <a:lumOff val="21634"/>
                </a:schemeClr>
              </a:solidFill>
            </a:endParaRPr>
          </a:p>
          <a:p>
            <a:pPr marL="333247" indent="-333247" defTabSz="479044">
              <a:spcBef>
                <a:spcPts val="3400"/>
              </a:spcBef>
              <a:defRPr sz="2788">
                <a:solidFill>
                  <a:srgbClr val="FFFF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pPr>
            <a:r>
              <a:t>Remember when scripting to discard objects the user wouldn't expect to see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Examples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list the defined functions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ls function:</a:t>
            </a:r>
          </a:p>
          <a:p>
            <a:pPr/>
            <a:r>
              <a:t>You can view the content (code) of a function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gc function:more</a:t>
            </a:r>
          </a:p>
          <a:p>
            <a:pPr/>
            <a:r>
              <a:t>You can create trivial functions</a:t>
            </a:r>
            <a:b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function myfunc { "this is my function" }</a:t>
            </a:r>
            <a:b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</a:b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myfunc</a:t>
            </a:r>
            <a:b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</a:b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ls function:</a:t>
            </a:r>
            <a:b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</a:b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gc function:myfunc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