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8" r:id="rId8"/>
    <p:sldId id="266" r:id="rId9"/>
    <p:sldId id="269" r:id="rId10"/>
    <p:sldId id="265" r:id="rId11"/>
    <p:sldId id="271" r:id="rId12"/>
    <p:sldId id="263" r:id="rId13"/>
    <p:sldId id="270" r:id="rId14"/>
    <p:sldId id="27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2015-10-27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2015-10-27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2015-10-27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2015-10-27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2015-10-27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2015-10-27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2015-10-27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2015-10-27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2015-10-27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2015-10-27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2015-10-27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2015-10-27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2015-10-27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2015-10-27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2015-10-27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2015-10-27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2015-10-27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2015-10-27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svnhou-pro.houston.hp.com:18490/svn/hpsw-systine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git-memo.readthedocs.org/en/latest/introduction.html" TargetMode="External"/><Relationship Id="rId3" Type="http://schemas.openxmlformats.org/officeDocument/2006/relationships/hyperlink" Target="https://progit.org/" TargetMode="External"/><Relationship Id="rId7" Type="http://schemas.openxmlformats.org/officeDocument/2006/relationships/hyperlink" Target="https://tortoisegit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download/win" TargetMode="External"/><Relationship Id="rId5" Type="http://schemas.openxmlformats.org/officeDocument/2006/relationships/hyperlink" Target="https://git.wiki.kernel.org/index.php/GitSvnComparison" TargetMode="External"/><Relationship Id="rId4" Type="http://schemas.openxmlformats.org/officeDocument/2006/relationships/hyperlink" Target="http://git-scm.com/about/small-and-fas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abou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about/small-and-fas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600079/is-there-any-way-to-clone-a-git-repositorys-sub-directory-only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-Internals-Maintenance-and-Data-Recovery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5023" y="3276597"/>
            <a:ext cx="7506444" cy="1627781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in a Nutshell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5023" y="4904377"/>
            <a:ext cx="7506444" cy="861420"/>
          </a:xfrm>
        </p:spPr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machacek</a:t>
            </a:r>
            <a:endParaRPr lang="en-US" dirty="0"/>
          </a:p>
        </p:txBody>
      </p:sp>
      <p:pic>
        <p:nvPicPr>
          <p:cNvPr id="1026" name="Picture 2" descr="https://git-for-windows.github.io/img/gwindo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98" y="1299661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81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0010"/>
          </a:xfrm>
        </p:spPr>
        <p:txBody>
          <a:bodyPr/>
          <a:lstStyle/>
          <a:p>
            <a:r>
              <a:rPr lang="en-US" dirty="0" smtClean="0"/>
              <a:t>Dos and don’ts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52728"/>
            <a:ext cx="9632421" cy="4995671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Do: Use new branch for new use-story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–b 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userstory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Do: Rebase local branch in order to result a clean linear history then push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rebase master 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userstory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/>
              <a:t>…)</a:t>
            </a:r>
            <a:endParaRPr lang="en-US" dirty="0"/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Don’t: Do not rebase commits that exist outside your </a:t>
            </a:r>
            <a:r>
              <a:rPr lang="en-US" b="1" dirty="0" smtClean="0">
                <a:solidFill>
                  <a:srgbClr val="FF0000"/>
                </a:solidFill>
              </a:rPr>
              <a:t>repository (e.g. has been pushed) -&gt; use merge !!!</a:t>
            </a:r>
            <a:endParaRPr lang="en-US" dirty="0" smtClean="0"/>
          </a:p>
          <a:p>
            <a:pPr fontAlgn="base"/>
            <a:r>
              <a:rPr lang="en-US" dirty="0"/>
              <a:t>Do: clean repo from accidentally committed huge files before </a:t>
            </a:r>
            <a:r>
              <a:rPr lang="en-US" dirty="0" smtClean="0"/>
              <a:t>pushing</a:t>
            </a:r>
          </a:p>
          <a:p>
            <a:pPr fontAlgn="base"/>
            <a:r>
              <a:rPr lang="en-US" dirty="0" smtClean="0"/>
              <a:t>Do: amend last commit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commit --amend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Do: fix/clean history (</a:t>
            </a:r>
            <a:r>
              <a:rPr lang="en-US" dirty="0" smtClean="0">
                <a:solidFill>
                  <a:srgbClr val="FF0000"/>
                </a:solidFill>
              </a:rPr>
              <a:t>local only</a:t>
            </a:r>
            <a:r>
              <a:rPr lang="en-US" dirty="0" smtClean="0"/>
              <a:t>)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rebase –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/>
              <a:t>)</a:t>
            </a:r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7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0010"/>
          </a:xfrm>
        </p:spPr>
        <p:txBody>
          <a:bodyPr/>
          <a:lstStyle/>
          <a:p>
            <a:r>
              <a:rPr lang="en-US" dirty="0" smtClean="0"/>
              <a:t>What have we learned?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52728"/>
            <a:ext cx="8946541" cy="4995671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 smtClean="0"/>
              <a:t>Why, benefits (over </a:t>
            </a:r>
            <a:r>
              <a:rPr lang="en-US" dirty="0" err="1" smtClean="0"/>
              <a:t>SVN</a:t>
            </a:r>
            <a:r>
              <a:rPr lang="en-US" dirty="0" smtClean="0"/>
              <a:t> and others)</a:t>
            </a:r>
          </a:p>
          <a:p>
            <a:pPr fontAlgn="base"/>
            <a:r>
              <a:rPr lang="en-US" dirty="0" err="1" smtClean="0"/>
              <a:t>Config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r>
              <a:rPr lang="en-US" dirty="0" smtClean="0"/>
              <a:t> clone</a:t>
            </a:r>
          </a:p>
          <a:p>
            <a:pPr fontAlgn="base"/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~</a:t>
            </a:r>
            <a:r>
              <a:rPr lang="en-US" dirty="0" smtClean="0"/>
              <a:t> nearly every operation is local</a:t>
            </a:r>
          </a:p>
          <a:p>
            <a:pPr lvl="1" fontAlgn="base"/>
            <a:r>
              <a:rPr lang="en-US" dirty="0" smtClean="0"/>
              <a:t>+ stream of snapshots, HEAD, staging, stashing, …</a:t>
            </a:r>
            <a:endParaRPr lang="en-US" dirty="0"/>
          </a:p>
          <a:p>
            <a:pPr fontAlgn="base"/>
            <a:r>
              <a:rPr lang="en-US" dirty="0" smtClean="0"/>
              <a:t>Branching – the way of life with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 fontAlgn="base"/>
            <a:r>
              <a:rPr lang="en-US" dirty="0" smtClean="0"/>
              <a:t>Merge</a:t>
            </a:r>
            <a:r>
              <a:rPr lang="en-US" dirty="0"/>
              <a:t> </a:t>
            </a:r>
            <a:r>
              <a:rPr lang="en-US" dirty="0" smtClean="0"/>
              <a:t>vs. rebase (</a:t>
            </a:r>
            <a:r>
              <a:rPr lang="en-US" dirty="0"/>
              <a:t>Rebasing replays changes from one line of work onto another in the order they were introduced, whereas merging takes the endpoints and merges them together.</a:t>
            </a:r>
            <a:r>
              <a:rPr lang="en-US" dirty="0" smtClean="0"/>
              <a:t>)</a:t>
            </a:r>
          </a:p>
          <a:p>
            <a:pPr lvl="1" fontAlgn="base"/>
            <a:r>
              <a:rPr lang="en-US" dirty="0" smtClean="0"/>
              <a:t>long running branches, topic branches workflows</a:t>
            </a:r>
          </a:p>
          <a:p>
            <a:pPr fontAlgn="base"/>
            <a:r>
              <a:rPr lang="en-US" dirty="0" smtClean="0"/>
              <a:t>Distributed </a:t>
            </a:r>
            <a:r>
              <a:rPr lang="en-US" dirty="0" err="1" smtClean="0"/>
              <a:t>Git</a:t>
            </a:r>
            <a:r>
              <a:rPr lang="en-US" dirty="0" smtClean="0"/>
              <a:t> and workflows</a:t>
            </a:r>
          </a:p>
          <a:p>
            <a:pPr lvl="1" fontAlgn="base"/>
            <a:r>
              <a:rPr lang="en-US" dirty="0" smtClean="0"/>
              <a:t>Remote - fetch, pull, push</a:t>
            </a:r>
          </a:p>
          <a:p>
            <a:pPr lvl="1" fontAlgn="base"/>
            <a:r>
              <a:rPr lang="en-US" dirty="0" smtClean="0"/>
              <a:t>centralized (no </a:t>
            </a:r>
            <a:r>
              <a:rPr lang="en-US" dirty="0" err="1"/>
              <a:t>SVN</a:t>
            </a:r>
            <a:r>
              <a:rPr lang="en-US" dirty="0"/>
              <a:t>-like </a:t>
            </a:r>
            <a:r>
              <a:rPr lang="en-US" dirty="0" err="1"/>
              <a:t>serverside</a:t>
            </a:r>
            <a:r>
              <a:rPr lang="en-US" dirty="0"/>
              <a:t> merge</a:t>
            </a:r>
            <a:r>
              <a:rPr lang="en-US" dirty="0" smtClean="0"/>
              <a:t>!), integration </a:t>
            </a:r>
            <a:r>
              <a:rPr lang="en-US" dirty="0"/>
              <a:t>manager(s</a:t>
            </a:r>
            <a:r>
              <a:rPr lang="en-US" dirty="0" smtClean="0"/>
              <a:t>), dictator </a:t>
            </a:r>
            <a:r>
              <a:rPr lang="en-US" dirty="0"/>
              <a:t>and </a:t>
            </a:r>
            <a:r>
              <a:rPr lang="en-US" dirty="0" smtClean="0"/>
              <a:t>lieutenants</a:t>
            </a:r>
          </a:p>
          <a:p>
            <a:pPr fontAlgn="base"/>
            <a:r>
              <a:rPr lang="en-US" dirty="0" smtClean="0"/>
              <a:t>Remote repositories (</a:t>
            </a:r>
            <a:r>
              <a:rPr lang="en-US" dirty="0" err="1" smtClean="0"/>
              <a:t>GitLab</a:t>
            </a:r>
            <a:r>
              <a:rPr lang="en-US" dirty="0"/>
              <a:t>, GitHub, </a:t>
            </a:r>
            <a:r>
              <a:rPr lang="en-US" dirty="0" smtClean="0"/>
              <a:t>Stash)</a:t>
            </a:r>
            <a:endParaRPr lang="en-US" dirty="0"/>
          </a:p>
          <a:p>
            <a:pPr lvl="1" fontAlgn="base"/>
            <a:r>
              <a:rPr lang="en-US" dirty="0" smtClean="0"/>
              <a:t>Fork, pull </a:t>
            </a:r>
            <a:r>
              <a:rPr lang="en-US" dirty="0"/>
              <a:t>request concept </a:t>
            </a:r>
          </a:p>
          <a:p>
            <a:r>
              <a:rPr lang="en-US" dirty="0" smtClean="0"/>
              <a:t>FAQs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9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next</a:t>
            </a:r>
            <a:r>
              <a:rPr lang="en-US" dirty="0"/>
              <a:t> </a:t>
            </a:r>
            <a:r>
              <a:rPr lang="en-US" dirty="0" smtClean="0"/>
              <a:t>…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03312" y="1280160"/>
            <a:ext cx="8946541" cy="4968239"/>
          </a:xfrm>
        </p:spPr>
        <p:txBody>
          <a:bodyPr>
            <a:normAutofit/>
          </a:bodyPr>
          <a:lstStyle/>
          <a:p>
            <a:r>
              <a:rPr lang="en-US" dirty="0" smtClean="0"/>
              <a:t>Exact </a:t>
            </a:r>
            <a:r>
              <a:rPr lang="en-US" dirty="0"/>
              <a:t>remote repository in </a:t>
            </a:r>
            <a:r>
              <a:rPr lang="en-US" dirty="0" smtClean="0"/>
              <a:t>HP</a:t>
            </a:r>
          </a:p>
          <a:p>
            <a:pPr lvl="1"/>
            <a:r>
              <a:rPr lang="en-US" dirty="0" smtClean="0"/>
              <a:t>GitHub </a:t>
            </a:r>
            <a:r>
              <a:rPr lang="en-US" dirty="0"/>
              <a:t>or Stash (or </a:t>
            </a:r>
            <a:r>
              <a:rPr lang="en-US" dirty="0" err="1"/>
              <a:t>GitLab</a:t>
            </a:r>
            <a:r>
              <a:rPr lang="en-US" dirty="0" smtClean="0"/>
              <a:t>), working </a:t>
            </a:r>
            <a:r>
              <a:rPr lang="en-US" dirty="0"/>
              <a:t>group (</a:t>
            </a:r>
            <a:r>
              <a:rPr lang="en-US" dirty="0" err="1"/>
              <a:t>ADM+ITOM</a:t>
            </a:r>
            <a:r>
              <a:rPr lang="en-US" dirty="0"/>
              <a:t>) to workout solution, features vs. pricing ... </a:t>
            </a:r>
          </a:p>
          <a:p>
            <a:r>
              <a:rPr lang="en-US" dirty="0" smtClean="0"/>
              <a:t>EM repository (sub-modules, …), the way we (or who) migrate repo</a:t>
            </a:r>
          </a:p>
          <a:p>
            <a:r>
              <a:rPr lang="en-US" dirty="0" smtClean="0"/>
              <a:t>Exact EM </a:t>
            </a:r>
            <a:r>
              <a:rPr lang="en-US" dirty="0"/>
              <a:t>workflow </a:t>
            </a:r>
            <a:r>
              <a:rPr lang="en-US" dirty="0" smtClean="0"/>
              <a:t>... (~integration managers, …)</a:t>
            </a:r>
            <a:endParaRPr lang="en-US" dirty="0"/>
          </a:p>
          <a:p>
            <a:r>
              <a:rPr lang="en-US" dirty="0" smtClean="0"/>
              <a:t>This was not an all-you-can-do </a:t>
            </a:r>
            <a:r>
              <a:rPr lang="en-US" dirty="0"/>
              <a:t>training, you have to master it yourself (especially if you </a:t>
            </a:r>
            <a:r>
              <a:rPr lang="en-US" dirty="0" smtClean="0"/>
              <a:t>are future maintainer, integrator, RE, …)</a:t>
            </a:r>
          </a:p>
          <a:p>
            <a:pPr lvl="1"/>
            <a:r>
              <a:rPr lang="en-US" dirty="0" err="1" smtClean="0"/>
              <a:t>Commandline</a:t>
            </a:r>
            <a:r>
              <a:rPr lang="en-US" dirty="0" smtClean="0"/>
              <a:t> and UI’s (your IDE integration)</a:t>
            </a:r>
          </a:p>
          <a:p>
            <a:pPr lvl="1"/>
            <a:r>
              <a:rPr lang="en-US" dirty="0" smtClean="0"/>
              <a:t>Dos and don’ts</a:t>
            </a:r>
          </a:p>
          <a:p>
            <a:pPr lvl="1"/>
            <a:r>
              <a:rPr lang="en-US" dirty="0" smtClean="0"/>
              <a:t>Rewriting history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SVN</a:t>
            </a:r>
            <a:r>
              <a:rPr lang="en-US" dirty="0" smtClean="0"/>
              <a:t> bridge)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7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Systinet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csvnhou-pro.houston.hp.com:18490/svn/hpsw-systinet</a:t>
            </a:r>
            <a:endParaRPr lang="en-US" dirty="0" smtClean="0"/>
          </a:p>
          <a:p>
            <a:r>
              <a:rPr lang="en-US" dirty="0" smtClean="0"/>
              <a:t>&gt; 155 250 revisions</a:t>
            </a:r>
          </a:p>
          <a:p>
            <a:r>
              <a:rPr lang="en-US" dirty="0" smtClean="0"/>
              <a:t>Working directory size: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clone size: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8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SVN</a:t>
            </a:r>
            <a:r>
              <a:rPr lang="en-US" dirty="0" smtClean="0"/>
              <a:t> advantage over </a:t>
            </a:r>
            <a:r>
              <a:rPr lang="en-US" dirty="0" err="1" smtClean="0"/>
              <a:t>GIT</a:t>
            </a:r>
            <a:r>
              <a:rPr lang="en-US" dirty="0" smtClean="0"/>
              <a:t>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(central repo workflow)</a:t>
            </a:r>
          </a:p>
          <a:p>
            <a:r>
              <a:rPr lang="en-US" dirty="0" smtClean="0"/>
              <a:t>Access Controls in location</a:t>
            </a:r>
          </a:p>
          <a:p>
            <a:r>
              <a:rPr lang="en-US" dirty="0"/>
              <a:t>Shorter and Predictable Revision Numbers </a:t>
            </a:r>
            <a:endParaRPr lang="en-US" dirty="0" smtClean="0"/>
          </a:p>
          <a:p>
            <a:r>
              <a:rPr lang="en-US" dirty="0"/>
              <a:t>Partial Checkout/Bandwidth Requirements </a:t>
            </a:r>
          </a:p>
        </p:txBody>
      </p:sp>
    </p:spTree>
    <p:extLst>
      <p:ext uri="{BB962C8B-B14F-4D97-AF65-F5344CB8AC3E}">
        <p14:creationId xmlns:p14="http://schemas.microsoft.com/office/powerpoint/2010/main" val="1360014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EDU on </a:t>
            </a:r>
            <a:r>
              <a:rPr lang="en-US" dirty="0" err="1" smtClean="0"/>
              <a:t>github</a:t>
            </a:r>
            <a:r>
              <a:rPr lang="en-US" dirty="0" smtClean="0"/>
              <a:t> : </a:t>
            </a:r>
            <a:r>
              <a:rPr lang="en-US" dirty="0"/>
              <a:t>https://</a:t>
            </a:r>
            <a:r>
              <a:rPr lang="en-US" dirty="0" smtClean="0"/>
              <a:t>github.com/lighthunt/gitedusession</a:t>
            </a:r>
          </a:p>
          <a:p>
            <a:r>
              <a:rPr lang="en-US" b="1" dirty="0" smtClean="0">
                <a:hlinkClick r:id="rId3"/>
              </a:rPr>
              <a:t>Pro </a:t>
            </a:r>
            <a:r>
              <a:rPr lang="en-US" b="1" dirty="0" err="1" smtClean="0">
                <a:hlinkClick r:id="rId3"/>
              </a:rPr>
              <a:t>Git</a:t>
            </a:r>
            <a:r>
              <a:rPr lang="en-US" b="1" dirty="0" smtClean="0"/>
              <a:t> </a:t>
            </a:r>
            <a:r>
              <a:rPr lang="en-US" dirty="0" smtClean="0"/>
              <a:t>book:</a:t>
            </a:r>
            <a:r>
              <a:rPr lang="en-US" b="1" dirty="0" smtClean="0"/>
              <a:t> </a:t>
            </a:r>
            <a:r>
              <a:rPr lang="en-US" i="1" dirty="0" smtClean="0"/>
              <a:t>https</a:t>
            </a:r>
            <a:r>
              <a:rPr lang="en-US" i="1" dirty="0"/>
              <a:t>://</a:t>
            </a:r>
            <a:r>
              <a:rPr lang="en-US" b="1" i="1" dirty="0"/>
              <a:t>progit</a:t>
            </a:r>
            <a:r>
              <a:rPr lang="en-US" i="1" dirty="0"/>
              <a:t>.org</a:t>
            </a:r>
            <a:r>
              <a:rPr lang="en-US" i="1" dirty="0" smtClean="0"/>
              <a:t>/ </a:t>
            </a:r>
            <a:endParaRPr lang="en-US" i="1" dirty="0"/>
          </a:p>
          <a:p>
            <a:r>
              <a:rPr lang="en-US" i="1" dirty="0">
                <a:hlinkClick r:id="rId4"/>
              </a:rPr>
              <a:t>http://</a:t>
            </a:r>
            <a:r>
              <a:rPr lang="en-US" i="1" dirty="0" smtClean="0">
                <a:hlinkClick r:id="rId4"/>
              </a:rPr>
              <a:t>git-scm.com/about/small-and-fast</a:t>
            </a:r>
            <a:endParaRPr lang="en-US" i="1" dirty="0" smtClean="0"/>
          </a:p>
          <a:p>
            <a:r>
              <a:rPr lang="en-US" i="1" dirty="0">
                <a:hlinkClick r:id="rId5"/>
              </a:rPr>
              <a:t>https://</a:t>
            </a:r>
            <a:r>
              <a:rPr lang="en-US" i="1" dirty="0" smtClean="0">
                <a:hlinkClick r:id="rId5"/>
              </a:rPr>
              <a:t>git.wiki.kernel.org/index.php/GitSvnComparison</a:t>
            </a:r>
            <a:endParaRPr lang="en-US" i="1" dirty="0" smtClean="0"/>
          </a:p>
          <a:p>
            <a:r>
              <a:rPr lang="en-US" b="1" dirty="0" smtClean="0">
                <a:hlinkClick r:id="rId6"/>
              </a:rPr>
              <a:t>Download </a:t>
            </a:r>
            <a:r>
              <a:rPr lang="en-US" b="1" dirty="0" err="1">
                <a:hlinkClick r:id="rId6"/>
              </a:rPr>
              <a:t>Git</a:t>
            </a:r>
            <a:r>
              <a:rPr lang="en-US" b="1" dirty="0">
                <a:hlinkClick r:id="rId6"/>
              </a:rPr>
              <a:t> for Windows - </a:t>
            </a:r>
            <a:r>
              <a:rPr lang="en-US" b="1" dirty="0" err="1">
                <a:hlinkClick r:id="rId6"/>
              </a:rPr>
              <a:t>Git</a:t>
            </a:r>
            <a:r>
              <a:rPr lang="en-US" b="1" dirty="0">
                <a:hlinkClick r:id="rId6"/>
              </a:rPr>
              <a:t> - Downloading </a:t>
            </a:r>
            <a:r>
              <a:rPr lang="en-US" b="1" dirty="0" smtClean="0">
                <a:hlinkClick r:id="rId6"/>
              </a:rPr>
              <a:t>Package</a:t>
            </a:r>
            <a:endParaRPr lang="en-US" dirty="0"/>
          </a:p>
          <a:p>
            <a:r>
              <a:rPr lang="en-US" dirty="0" err="1" smtClean="0">
                <a:hlinkClick r:id="rId7"/>
              </a:rPr>
              <a:t>TortoiseGit</a:t>
            </a:r>
            <a:r>
              <a:rPr lang="en-US" dirty="0" smtClean="0">
                <a:hlinkClick r:id="rId7"/>
              </a:rPr>
              <a:t> – Windows Shell Interface to </a:t>
            </a:r>
            <a:r>
              <a:rPr lang="en-US" dirty="0" err="1" smtClean="0">
                <a:hlinkClick r:id="rId7"/>
              </a:rPr>
              <a:t>Git</a:t>
            </a:r>
            <a:endParaRPr lang="en-US" dirty="0" smtClean="0"/>
          </a:p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git-memo.readthedocs.org/en/latest/introduction.html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Hint: Do NOT try search </a:t>
            </a:r>
            <a:r>
              <a:rPr lang="en-US" dirty="0" smtClean="0"/>
              <a:t>‘</a:t>
            </a:r>
            <a:r>
              <a:rPr lang="en-US" dirty="0" err="1" smtClean="0"/>
              <a:t>git</a:t>
            </a:r>
            <a:r>
              <a:rPr lang="en-US" dirty="0" smtClean="0"/>
              <a:t>’ in a dictionary … </a:t>
            </a:r>
            <a:r>
              <a:rPr lang="en-US" dirty="0"/>
              <a:t>:</a:t>
            </a:r>
            <a:r>
              <a:rPr lang="en-US" dirty="0" smtClean="0"/>
              <a:t>-p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553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I 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103312" y="1253809"/>
            <a:ext cx="9964737" cy="576262"/>
          </a:xfrm>
        </p:spPr>
        <p:txBody>
          <a:bodyPr/>
          <a:lstStyle/>
          <a:p>
            <a:r>
              <a:rPr lang="en-US" sz="2800" cap="all" dirty="0" smtClean="0"/>
              <a:t>Developer</a:t>
            </a:r>
            <a:r>
              <a:rPr lang="en-US" sz="2800" cap="all" dirty="0"/>
              <a:t>, scrum team member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10688638" cy="3741738"/>
          </a:xfrm>
        </p:spPr>
        <p:txBody>
          <a:bodyPr>
            <a:noAutofit/>
          </a:bodyPr>
          <a:lstStyle/>
          <a:p>
            <a:r>
              <a:rPr lang="en-US" sz="2000" dirty="0"/>
              <a:t>It's stabilization, I have couple of things done, want to commit and work </a:t>
            </a:r>
            <a:r>
              <a:rPr lang="en-US" sz="2000" dirty="0" smtClean="0"/>
              <a:t>on a new big thing or experiment, </a:t>
            </a:r>
            <a:r>
              <a:rPr lang="en-US" sz="2000" dirty="0"/>
              <a:t>but repository is closed due to </a:t>
            </a:r>
            <a:r>
              <a:rPr lang="en-US" sz="2000" dirty="0" smtClean="0"/>
              <a:t>release I cannot commit …</a:t>
            </a:r>
          </a:p>
          <a:p>
            <a:r>
              <a:rPr lang="en-US" sz="2000" dirty="0" smtClean="0"/>
              <a:t>I need to commit into a new version but nobody created the new branch yet …</a:t>
            </a:r>
            <a:endParaRPr lang="en-US" sz="2000" dirty="0"/>
          </a:p>
          <a:p>
            <a:r>
              <a:rPr lang="en-US" sz="2000" dirty="0"/>
              <a:t>Want to share a piece of code </a:t>
            </a:r>
            <a:r>
              <a:rPr lang="en-US" sz="2000" dirty="0" smtClean="0"/>
              <a:t>I am working </a:t>
            </a:r>
            <a:r>
              <a:rPr lang="en-US" sz="2000" dirty="0"/>
              <a:t>on with a </a:t>
            </a:r>
            <a:r>
              <a:rPr lang="en-US" sz="2000" dirty="0" smtClean="0"/>
              <a:t>colleague, but </a:t>
            </a:r>
            <a:r>
              <a:rPr lang="en-US" sz="2000" dirty="0"/>
              <a:t>it's not finished (or tested or whatever) so </a:t>
            </a:r>
            <a:r>
              <a:rPr lang="en-US" sz="2000" dirty="0" smtClean="0"/>
              <a:t>I don't </a:t>
            </a:r>
            <a:r>
              <a:rPr lang="en-US" sz="2000" dirty="0"/>
              <a:t>want to commit it to repository</a:t>
            </a:r>
          </a:p>
          <a:p>
            <a:r>
              <a:rPr lang="en-US" sz="2000" dirty="0"/>
              <a:t>Working on </a:t>
            </a:r>
            <a:r>
              <a:rPr lang="en-US" sz="2000" dirty="0" smtClean="0"/>
              <a:t>user story, </a:t>
            </a:r>
            <a:r>
              <a:rPr lang="en-US" sz="2000" dirty="0"/>
              <a:t>but got CST request to </a:t>
            </a:r>
            <a:r>
              <a:rPr lang="en-US" sz="2000" dirty="0" smtClean="0"/>
              <a:t>fix something </a:t>
            </a:r>
            <a:r>
              <a:rPr lang="en-US" sz="2000" dirty="0"/>
              <a:t>on a different version / e.g. need to switch between code versions (takes too long to checkout different versions</a:t>
            </a:r>
            <a:r>
              <a:rPr lang="en-US" sz="2000" dirty="0" smtClean="0"/>
              <a:t>) … and what should I do with the changes I have in my working directory?</a:t>
            </a:r>
          </a:p>
          <a:p>
            <a:r>
              <a:rPr lang="en-US" sz="2000" dirty="0" smtClean="0"/>
              <a:t>I am working on two user stories in sprint a have confusing mix of code in my working directory 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800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I 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103312" y="1253809"/>
            <a:ext cx="9964737" cy="576262"/>
          </a:xfrm>
        </p:spPr>
        <p:txBody>
          <a:bodyPr/>
          <a:lstStyle/>
          <a:p>
            <a:r>
              <a:rPr lang="en-US" sz="2800" cap="all" dirty="0"/>
              <a:t>R&amp;D / project </a:t>
            </a:r>
            <a:r>
              <a:rPr lang="en-US" sz="2800" cap="all" dirty="0" smtClean="0"/>
              <a:t>manager</a:t>
            </a:r>
            <a:endParaRPr lang="en-US" sz="2800" cap="all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10688638" cy="3741738"/>
          </a:xfrm>
        </p:spPr>
        <p:txBody>
          <a:bodyPr>
            <a:noAutofit/>
          </a:bodyPr>
          <a:lstStyle/>
          <a:p>
            <a:r>
              <a:rPr lang="en-US" sz="2000" dirty="0" smtClean="0"/>
              <a:t>I don’t have control over the code-base especially during stabilization, changing commit rights and locking </a:t>
            </a:r>
            <a:r>
              <a:rPr lang="en-US" sz="2000" dirty="0"/>
              <a:t>repository is difficult and not </a:t>
            </a:r>
            <a:r>
              <a:rPr lang="en-US" sz="2000" dirty="0" smtClean="0"/>
              <a:t>popular</a:t>
            </a:r>
          </a:p>
          <a:p>
            <a:r>
              <a:rPr lang="en-US" sz="2000" dirty="0" smtClean="0"/>
              <a:t>I am getting unexpected </a:t>
            </a:r>
            <a:r>
              <a:rPr lang="en-US" sz="2000" dirty="0"/>
              <a:t>commits at the worst </a:t>
            </a:r>
            <a:r>
              <a:rPr lang="en-US" sz="2000" dirty="0" smtClean="0"/>
              <a:t>possible time from outside of my team? </a:t>
            </a:r>
            <a:r>
              <a:rPr lang="en-US" sz="2000" dirty="0"/>
              <a:t>U</a:t>
            </a:r>
            <a:r>
              <a:rPr lang="en-US" sz="2000" dirty="0" smtClean="0"/>
              <a:t>ntested </a:t>
            </a:r>
            <a:r>
              <a:rPr lang="en-US" sz="2000" dirty="0"/>
              <a:t>or build </a:t>
            </a:r>
            <a:r>
              <a:rPr lang="en-US" sz="2000" dirty="0" smtClean="0"/>
              <a:t>breaking but we are stabilizing now!!!</a:t>
            </a:r>
            <a:endParaRPr lang="en-US" sz="2000" dirty="0"/>
          </a:p>
          <a:p>
            <a:r>
              <a:rPr lang="en-US" sz="2000" dirty="0" smtClean="0"/>
              <a:t>I </a:t>
            </a:r>
            <a:r>
              <a:rPr lang="en-US" sz="2000" dirty="0"/>
              <a:t>don’t have good solution for code-reviews and enforcing rules (team discussion over each commit, automatic tools, …)</a:t>
            </a:r>
          </a:p>
          <a:p>
            <a:r>
              <a:rPr lang="en-US" sz="2000" dirty="0" smtClean="0"/>
              <a:t>I have pain merging files from “outside” (proofread UI files, files sent over email …)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932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3632"/>
          </a:xfrm>
        </p:spPr>
        <p:txBody>
          <a:bodyPr/>
          <a:lstStyle/>
          <a:p>
            <a:r>
              <a:rPr lang="en-US" sz="4800" dirty="0" smtClean="0"/>
              <a:t>I 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103312" y="1380333"/>
            <a:ext cx="9964737" cy="1403666"/>
          </a:xfrm>
        </p:spPr>
        <p:txBody>
          <a:bodyPr/>
          <a:lstStyle/>
          <a:p>
            <a:pPr fontAlgn="base"/>
            <a:r>
              <a:rPr lang="en-US" sz="2800" cap="all" dirty="0" smtClean="0"/>
              <a:t>product owner, product manager …</a:t>
            </a:r>
          </a:p>
          <a:p>
            <a:pPr fontAlgn="base"/>
            <a:r>
              <a:rPr lang="en-US" sz="2800" dirty="0" smtClean="0"/>
              <a:t>... </a:t>
            </a:r>
            <a:r>
              <a:rPr lang="en-US" sz="2800" dirty="0"/>
              <a:t>or I am just someone walking around </a:t>
            </a:r>
            <a:r>
              <a:rPr lang="en-US" sz="2800" dirty="0" smtClean="0"/>
              <a:t>without permissions </a:t>
            </a:r>
            <a:r>
              <a:rPr lang="en-US" sz="2800" dirty="0"/>
              <a:t>to </a:t>
            </a:r>
            <a:r>
              <a:rPr lang="en-US" sz="2800" dirty="0" smtClean="0"/>
              <a:t>repository willing to give you a fix …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1103312" y="3009900"/>
            <a:ext cx="10688638" cy="1333500"/>
          </a:xfrm>
        </p:spPr>
        <p:txBody>
          <a:bodyPr>
            <a:noAutofit/>
          </a:bodyPr>
          <a:lstStyle/>
          <a:p>
            <a:r>
              <a:rPr lang="en-US" sz="2000" dirty="0"/>
              <a:t>I have to write </a:t>
            </a:r>
            <a:r>
              <a:rPr lang="en-US" sz="2000" dirty="0" smtClean="0"/>
              <a:t>emails </a:t>
            </a:r>
            <a:r>
              <a:rPr lang="en-US" sz="2000" dirty="0"/>
              <a:t>and wait for </a:t>
            </a:r>
            <a:r>
              <a:rPr lang="en-US" sz="2000" dirty="0" smtClean="0"/>
              <a:t>fix </a:t>
            </a:r>
            <a:r>
              <a:rPr lang="en-US" sz="2000" dirty="0"/>
              <a:t>and </a:t>
            </a:r>
            <a:r>
              <a:rPr lang="en-US" sz="2000" dirty="0" smtClean="0"/>
              <a:t>then verify it and post bugs, and you never do it exactly as I want ...  – too annoying. </a:t>
            </a:r>
            <a:r>
              <a:rPr lang="en-US" sz="2000" dirty="0"/>
              <a:t>I want to </a:t>
            </a:r>
            <a:r>
              <a:rPr lang="en-US" sz="2000" dirty="0" smtClean="0"/>
              <a:t>fix </a:t>
            </a:r>
            <a:r>
              <a:rPr lang="en-US" sz="2000" dirty="0"/>
              <a:t>i</a:t>
            </a:r>
            <a:r>
              <a:rPr lang="en-US" sz="2000" dirty="0" smtClean="0"/>
              <a:t>t in </a:t>
            </a:r>
            <a:r>
              <a:rPr lang="en-US" sz="2000" dirty="0"/>
              <a:t>the </a:t>
            </a:r>
            <a:r>
              <a:rPr lang="en-US" sz="2000" dirty="0" smtClean="0"/>
              <a:t>code directly </a:t>
            </a:r>
            <a:r>
              <a:rPr lang="en-US" sz="2000" dirty="0"/>
              <a:t>(but cannot because not allowed to commit, don't have write </a:t>
            </a:r>
            <a:r>
              <a:rPr lang="en-US" sz="2000" dirty="0" smtClean="0"/>
              <a:t>permissions, I don’t know the consequences </a:t>
            </a:r>
            <a:r>
              <a:rPr lang="en-US" sz="2000" dirty="0"/>
              <a:t>... )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idx="1"/>
          </p:nvPr>
        </p:nvSpPr>
        <p:spPr>
          <a:xfrm>
            <a:off x="1008062" y="4199733"/>
            <a:ext cx="9964737" cy="705642"/>
          </a:xfrm>
        </p:spPr>
        <p:txBody>
          <a:bodyPr anchor="t"/>
          <a:lstStyle/>
          <a:p>
            <a:pPr fontAlgn="base"/>
            <a:r>
              <a:rPr lang="en-US" sz="2800" cap="all" dirty="0" smtClean="0"/>
              <a:t>ANYONE</a:t>
            </a:r>
            <a:endParaRPr lang="en-US" sz="2800" dirty="0"/>
          </a:p>
        </p:txBody>
      </p:sp>
      <p:sp>
        <p:nvSpPr>
          <p:cNvPr id="7" name="Text Placeholder 3"/>
          <p:cNvSpPr>
            <a:spLocks noGrp="1"/>
          </p:cNvSpPr>
          <p:nvPr>
            <p:ph sz="half" idx="2"/>
          </p:nvPr>
        </p:nvSpPr>
        <p:spPr>
          <a:xfrm>
            <a:off x="1103312" y="4866483"/>
            <a:ext cx="10688638" cy="1333500"/>
          </a:xfrm>
        </p:spPr>
        <p:txBody>
          <a:bodyPr>
            <a:noAutofit/>
          </a:bodyPr>
          <a:lstStyle/>
          <a:p>
            <a:r>
              <a:rPr lang="en-US" sz="2000" dirty="0"/>
              <a:t>Want to quickly examine commit history, but our </a:t>
            </a:r>
            <a:r>
              <a:rPr lang="en-US" sz="2000" dirty="0" err="1"/>
              <a:t>SVN</a:t>
            </a:r>
            <a:r>
              <a:rPr lang="en-US" sz="2000" dirty="0"/>
              <a:t> server </a:t>
            </a:r>
            <a:r>
              <a:rPr lang="en-US" sz="2000" dirty="0" smtClean="0"/>
              <a:t>damn so slow</a:t>
            </a:r>
            <a:endParaRPr lang="en-US" sz="2000" dirty="0"/>
          </a:p>
          <a:p>
            <a:r>
              <a:rPr lang="en-US" sz="2000" dirty="0" smtClean="0"/>
              <a:t>(-: </a:t>
            </a:r>
            <a:r>
              <a:rPr lang="en-US" sz="2000" dirty="0" err="1" smtClean="0"/>
              <a:t>SVN</a:t>
            </a:r>
            <a:r>
              <a:rPr lang="en-US" sz="2000" dirty="0" smtClean="0"/>
              <a:t> does not look good </a:t>
            </a:r>
            <a:r>
              <a:rPr lang="en-US" sz="2000" dirty="0"/>
              <a:t>in </a:t>
            </a:r>
            <a:r>
              <a:rPr lang="en-US" sz="2000" dirty="0" smtClean="0"/>
              <a:t>my CV anymore ;-)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757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4" grpId="0" build="p"/>
      <p:bldP spid="5" grpId="0" build="p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GO </a:t>
            </a:r>
            <a:r>
              <a:rPr lang="en-US" sz="8800" dirty="0" err="1" smtClean="0"/>
              <a:t>GIT</a:t>
            </a:r>
            <a:r>
              <a:rPr lang="en-US" sz="8800" dirty="0" smtClean="0"/>
              <a:t> !</a:t>
            </a:r>
            <a:endParaRPr lang="en-US" sz="8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185416"/>
            <a:ext cx="8947522" cy="4070922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Now Imagine </a:t>
            </a:r>
            <a:r>
              <a:rPr lang="en-US" dirty="0"/>
              <a:t>your own case form the </a:t>
            </a:r>
            <a:r>
              <a:rPr lang="en-US" dirty="0" smtClean="0"/>
              <a:t>history and those troubles …</a:t>
            </a:r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And you can have it!</a:t>
            </a:r>
          </a:p>
          <a:p>
            <a:pPr fontAlgn="base"/>
            <a:r>
              <a:rPr lang="en-US" dirty="0" smtClean="0"/>
              <a:t>You </a:t>
            </a:r>
            <a:r>
              <a:rPr lang="en-US" dirty="0"/>
              <a:t>will see answers to </a:t>
            </a:r>
            <a:r>
              <a:rPr lang="en-US" dirty="0" smtClean="0"/>
              <a:t>those and </a:t>
            </a:r>
            <a:r>
              <a:rPr lang="en-US" dirty="0"/>
              <a:t> </a:t>
            </a:r>
            <a:r>
              <a:rPr lang="en-US" dirty="0" smtClean="0"/>
              <a:t>(or </a:t>
            </a:r>
            <a:r>
              <a:rPr lang="en-US" dirty="0"/>
              <a:t>perhaps others I even haven't think </a:t>
            </a:r>
            <a:r>
              <a:rPr lang="en-US" dirty="0" smtClean="0"/>
              <a:t>about) at the end or </a:t>
            </a:r>
            <a:r>
              <a:rPr lang="en-US" dirty="0"/>
              <a:t>during this </a:t>
            </a:r>
            <a:r>
              <a:rPr lang="en-US" dirty="0" smtClean="0"/>
              <a:t>session</a:t>
            </a:r>
            <a:r>
              <a:rPr lang="en-US" dirty="0"/>
              <a:t> </a:t>
            </a:r>
            <a:r>
              <a:rPr lang="en-US" dirty="0" smtClean="0"/>
              <a:t>– that’s the goal of this session</a:t>
            </a:r>
          </a:p>
          <a:p>
            <a:pPr fontAlgn="base"/>
            <a:r>
              <a:rPr lang="en-US" dirty="0" smtClean="0">
                <a:hlinkClick r:id="rId3"/>
              </a:rPr>
              <a:t>https://git-scm.com/about/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881715"/>
            <a:ext cx="10171239" cy="1450848"/>
          </a:xfrm>
        </p:spPr>
        <p:txBody>
          <a:bodyPr anchor="t"/>
          <a:lstStyle/>
          <a:p>
            <a:r>
              <a:rPr lang="en-US" dirty="0" smtClean="0"/>
              <a:t>What </a:t>
            </a:r>
            <a:r>
              <a:rPr lang="en-US" dirty="0"/>
              <a:t>would you say if I tell </a:t>
            </a:r>
            <a:r>
              <a:rPr lang="en-US" dirty="0" smtClean="0"/>
              <a:t>you, </a:t>
            </a:r>
            <a:r>
              <a:rPr lang="en-US" dirty="0"/>
              <a:t>there a an elegant solution satisfying </a:t>
            </a:r>
            <a:r>
              <a:rPr lang="en-US" dirty="0" smtClean="0"/>
              <a:t>those situations for ALL of us?</a:t>
            </a:r>
          </a:p>
          <a:p>
            <a:r>
              <a:rPr lang="en-US" dirty="0" smtClean="0"/>
              <a:t>Screw the ALL …. to ME? ;-))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0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After this session, you will </a:t>
            </a:r>
            <a:r>
              <a:rPr lang="en-US" dirty="0" smtClean="0"/>
              <a:t>see and know …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Why? </a:t>
            </a:r>
            <a:r>
              <a:rPr lang="en-US" dirty="0"/>
              <a:t> </a:t>
            </a:r>
            <a:r>
              <a:rPr lang="en-US" dirty="0" smtClean="0"/>
              <a:t>… almost done</a:t>
            </a:r>
          </a:p>
          <a:p>
            <a:pPr fontAlgn="base"/>
            <a:r>
              <a:rPr lang="en-US" dirty="0" smtClean="0"/>
              <a:t>Core </a:t>
            </a:r>
            <a:r>
              <a:rPr lang="en-US" dirty="0"/>
              <a:t>principles, how </a:t>
            </a:r>
            <a:r>
              <a:rPr lang="en-US" dirty="0" err="1" smtClean="0"/>
              <a:t>git</a:t>
            </a:r>
            <a:r>
              <a:rPr lang="en-US" dirty="0" smtClean="0"/>
              <a:t> works</a:t>
            </a:r>
            <a:endParaRPr lang="en-US" dirty="0"/>
          </a:p>
          <a:p>
            <a:pPr fontAlgn="base"/>
            <a:r>
              <a:rPr lang="en-US" dirty="0" smtClean="0"/>
              <a:t>Terminology / commands</a:t>
            </a:r>
            <a:endParaRPr lang="en-US" dirty="0"/>
          </a:p>
          <a:p>
            <a:pPr fontAlgn="base"/>
            <a:r>
              <a:rPr lang="en-US" dirty="0" smtClean="0"/>
              <a:t>Practical </a:t>
            </a:r>
            <a:r>
              <a:rPr lang="en-US" dirty="0"/>
              <a:t>examples</a:t>
            </a:r>
          </a:p>
          <a:p>
            <a:pPr fontAlgn="base"/>
            <a:r>
              <a:rPr lang="en-US" dirty="0"/>
              <a:t>W</a:t>
            </a:r>
            <a:r>
              <a:rPr lang="en-US" dirty="0" smtClean="0"/>
              <a:t>here </a:t>
            </a:r>
            <a:r>
              <a:rPr lang="en-US" dirty="0"/>
              <a:t>to learn more</a:t>
            </a:r>
          </a:p>
          <a:p>
            <a:pPr fontAlgn="base"/>
            <a:r>
              <a:rPr lang="en-US" dirty="0" smtClean="0"/>
              <a:t>Not be afraid to contribute with your </a:t>
            </a:r>
            <a:r>
              <a:rPr lang="en-US" dirty="0"/>
              <a:t>code to open source project managed by </a:t>
            </a:r>
            <a:r>
              <a:rPr lang="en-US" dirty="0" err="1" smtClean="0"/>
              <a:t>Git</a:t>
            </a:r>
            <a:endParaRPr lang="en-US" dirty="0" smtClean="0"/>
          </a:p>
          <a:p>
            <a:pPr fontAlgn="base"/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9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TERMINOLOGY, EXAMPLES, </a:t>
            </a:r>
            <a:r>
              <a:rPr lang="en-US" dirty="0" err="1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3"/>
              </a:rPr>
              <a:t>http://</a:t>
            </a:r>
            <a:r>
              <a:rPr lang="en-US" i="1" dirty="0" smtClean="0">
                <a:hlinkClick r:id="rId3"/>
              </a:rPr>
              <a:t>git-scm.com/about/small-and-fast</a:t>
            </a:r>
            <a:endParaRPr lang="en-US" i="1" dirty="0" smtClean="0"/>
          </a:p>
          <a:p>
            <a:r>
              <a:rPr lang="en-US" i="1" dirty="0"/>
              <a:t>https://</a:t>
            </a:r>
            <a:r>
              <a:rPr lang="en-US" b="1" i="1" dirty="0"/>
              <a:t>progit</a:t>
            </a:r>
            <a:r>
              <a:rPr lang="en-US" i="1" dirty="0"/>
              <a:t>.org/ </a:t>
            </a:r>
            <a:endParaRPr lang="en-US" i="1" dirty="0" smtClean="0"/>
          </a:p>
          <a:p>
            <a:r>
              <a:rPr lang="en-US" dirty="0" smtClean="0"/>
              <a:t>1 command line vs. ??# </a:t>
            </a:r>
            <a:r>
              <a:rPr lang="en-US" dirty="0"/>
              <a:t>o</a:t>
            </a:r>
            <a:r>
              <a:rPr lang="en-US" dirty="0" smtClean="0"/>
              <a:t>f GUI clients</a:t>
            </a:r>
          </a:p>
          <a:p>
            <a:r>
              <a:rPr lang="en-US" dirty="0" smtClean="0"/>
              <a:t>Show ~ 1 hour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9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0010"/>
          </a:xfrm>
        </p:spPr>
        <p:txBody>
          <a:bodyPr/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33856"/>
            <a:ext cx="8946541" cy="5114543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Q: Is it possible to checkout a subdirectory it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?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 fontAlgn="base">
              <a:buNone/>
            </a:pPr>
            <a:r>
              <a:rPr lang="en-US" sz="1800" dirty="0" smtClean="0"/>
              <a:t>A: You </a:t>
            </a:r>
            <a:r>
              <a:rPr lang="en-US" sz="1800" dirty="0"/>
              <a:t>can combine the sparse checkout and the shallow clone features. The shallow clone cuts off the history and the sparse checkout only pulls the files matching your patterns, </a:t>
            </a:r>
            <a:r>
              <a:rPr lang="en-US" sz="1800" dirty="0">
                <a:hlinkClick r:id="rId3"/>
              </a:rPr>
              <a:t>see more</a:t>
            </a:r>
            <a:r>
              <a:rPr lang="en-US" sz="1800" dirty="0" smtClean="0"/>
              <a:t>. If </a:t>
            </a:r>
            <a:r>
              <a:rPr lang="en-US" sz="1800" dirty="0"/>
              <a:t>someone need subdir checkout, </a:t>
            </a:r>
            <a:r>
              <a:rPr lang="en-US" sz="1800" dirty="0" smtClean="0"/>
              <a:t>there is usually a reason for sub-modules ...</a:t>
            </a:r>
          </a:p>
          <a:p>
            <a:pPr marL="0" indent="0" fontAlgn="base">
              <a:buNone/>
            </a:pPr>
            <a:r>
              <a:rPr lang="en-US" sz="2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Q: Fork vs. </a:t>
            </a:r>
            <a:r>
              <a:rPr lang="en-US" sz="21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clone, what’s the </a:t>
            </a:r>
            <a:r>
              <a:rPr lang="en-US" sz="21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difference?</a:t>
            </a:r>
            <a:endParaRPr lang="en-US" sz="21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A: Cloning </a:t>
            </a:r>
            <a:r>
              <a:rPr lang="en-US" dirty="0"/>
              <a:t>involves making a copy of the </a:t>
            </a:r>
            <a:r>
              <a:rPr lang="en-US" dirty="0" err="1"/>
              <a:t>git</a:t>
            </a:r>
            <a:r>
              <a:rPr lang="en-US" dirty="0"/>
              <a:t> repository to a local machine, while forking is cloning the (remote) repository into another (remote) </a:t>
            </a:r>
            <a:r>
              <a:rPr lang="en-US" dirty="0" smtClean="0"/>
              <a:t>repository (access rights differ). </a:t>
            </a:r>
            <a:r>
              <a:rPr lang="en-US" dirty="0"/>
              <a:t>Cloning is for personal use only (although future merges may occur), but with forking you are copying and opening a new possible project </a:t>
            </a:r>
            <a:r>
              <a:rPr lang="en-US" dirty="0" smtClean="0"/>
              <a:t>path. 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(not GitHub) natively supports "forking" an entire repo (</a:t>
            </a:r>
            <a:r>
              <a:rPr lang="en-US" dirty="0" err="1"/>
              <a:t>ie</a:t>
            </a:r>
            <a:r>
              <a:rPr lang="en-US" dirty="0"/>
              <a:t>, cloning it) in a couple of ways:</a:t>
            </a:r>
          </a:p>
          <a:p>
            <a:r>
              <a:rPr lang="en-US" dirty="0" smtClean="0"/>
              <a:t>when </a:t>
            </a:r>
            <a:r>
              <a:rPr lang="en-US" dirty="0"/>
              <a:t>you clone, a remote called origin is created for you</a:t>
            </a:r>
          </a:p>
          <a:p>
            <a:r>
              <a:rPr lang="en-US" dirty="0"/>
              <a:t>by default all the branches in the clone will track their origin equivalents</a:t>
            </a:r>
          </a:p>
          <a:p>
            <a:r>
              <a:rPr lang="en-US" dirty="0"/>
              <a:t>fetching and merging changes from the original project you forked from is trivially easy</a:t>
            </a:r>
          </a:p>
        </p:txBody>
      </p:sp>
    </p:spTree>
    <p:extLst>
      <p:ext uri="{BB962C8B-B14F-4D97-AF65-F5344CB8AC3E}">
        <p14:creationId xmlns:p14="http://schemas.microsoft.com/office/powerpoint/2010/main" val="172896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0010"/>
          </a:xfrm>
        </p:spPr>
        <p:txBody>
          <a:bodyPr/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33856"/>
            <a:ext cx="8946541" cy="5114543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Q: Every commit is just added to the history, even deleting a file. I have just accidentally committed a huge file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together with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my passwords.txt file. Can I fix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it?</a:t>
            </a: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A</a:t>
            </a:r>
            <a:r>
              <a:rPr lang="en-US" dirty="0"/>
              <a:t>: </a:t>
            </a:r>
            <a:r>
              <a:rPr lang="en-US" dirty="0" smtClean="0"/>
              <a:t>Yes, if this was only committed locally. </a:t>
            </a:r>
            <a:r>
              <a:rPr lang="en-US" dirty="0"/>
              <a:t>See </a:t>
            </a:r>
            <a:r>
              <a:rPr lang="en-US" dirty="0" err="1" smtClean="0">
                <a:hlinkClick r:id="rId3"/>
              </a:rPr>
              <a:t>ProGit</a:t>
            </a:r>
            <a:r>
              <a:rPr lang="en-US" dirty="0" smtClean="0">
                <a:hlinkClick r:id="rId3"/>
              </a:rPr>
              <a:t>:-Internals-Maintenance-and-Data-Recovery</a:t>
            </a:r>
            <a:r>
              <a:rPr lang="en-US" dirty="0" smtClean="0"/>
              <a:t> (Removing objects). If a file is already pushed to remote, it’s at the cost of </a:t>
            </a:r>
            <a:r>
              <a:rPr lang="en-US" dirty="0"/>
              <a:t>rebasing the history of all </a:t>
            </a:r>
            <a:r>
              <a:rPr lang="en-US" dirty="0" smtClean="0"/>
              <a:t>clones (and you should change your password …)</a:t>
            </a:r>
          </a:p>
          <a:p>
            <a:pPr marL="0" indent="0" fontAlgn="base">
              <a:buNone/>
            </a:pPr>
            <a:r>
              <a:rPr lang="en-US" sz="21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Q</a:t>
            </a:r>
            <a:r>
              <a:rPr lang="en-US" sz="2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Why does </a:t>
            </a:r>
            <a:r>
              <a:rPr lang="en-US" sz="21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not allow </a:t>
            </a:r>
            <a:r>
              <a:rPr lang="en-US" sz="21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serverside</a:t>
            </a:r>
            <a:r>
              <a:rPr lang="en-US" sz="2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merge?</a:t>
            </a:r>
            <a:endParaRPr lang="en-US" sz="21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A: Different philosophy. Outcome of </a:t>
            </a:r>
            <a:r>
              <a:rPr lang="en-US" dirty="0" err="1" smtClean="0"/>
              <a:t>serverside</a:t>
            </a:r>
            <a:r>
              <a:rPr lang="en-US" dirty="0" smtClean="0"/>
              <a:t> merge </a:t>
            </a:r>
            <a:r>
              <a:rPr lang="en-US" dirty="0"/>
              <a:t>is a project state </a:t>
            </a:r>
            <a:r>
              <a:rPr lang="en-US" dirty="0" smtClean="0"/>
              <a:t>that didn’t </a:t>
            </a:r>
            <a:r>
              <a:rPr lang="en-US" dirty="0"/>
              <a:t>exist on either of your computers when you pushed. If the changes </a:t>
            </a:r>
            <a:r>
              <a:rPr lang="en-US" dirty="0" smtClean="0"/>
              <a:t>are incompatible </a:t>
            </a:r>
            <a:r>
              <a:rPr lang="en-US" dirty="0"/>
              <a:t>but don’t </a:t>
            </a:r>
            <a:r>
              <a:rPr lang="en-US" dirty="0" smtClean="0"/>
              <a:t>conflict (e.g. in different files), </a:t>
            </a:r>
            <a:r>
              <a:rPr lang="en-US" dirty="0"/>
              <a:t>you may get issues that are difficult to </a:t>
            </a:r>
            <a:r>
              <a:rPr lang="en-US" dirty="0" smtClean="0"/>
              <a:t>diagnose.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Q:  Can I use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locally even if everybody use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SVN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for project</a:t>
            </a:r>
          </a:p>
          <a:p>
            <a:pPr marL="0" indent="0" fontAlgn="base">
              <a:buNone/>
            </a:pPr>
            <a:r>
              <a:rPr lang="en-US" sz="2100" dirty="0"/>
              <a:t>A</a:t>
            </a:r>
            <a:r>
              <a:rPr lang="en-US" sz="2100" dirty="0" smtClean="0"/>
              <a:t>: Yes, with limitations . Use ‘</a:t>
            </a:r>
            <a:r>
              <a:rPr lang="en-US" sz="2100" dirty="0" err="1" smtClean="0"/>
              <a:t>git</a:t>
            </a:r>
            <a:r>
              <a:rPr lang="en-US" sz="2100" dirty="0" smtClean="0"/>
              <a:t> </a:t>
            </a:r>
            <a:r>
              <a:rPr lang="en-US" sz="2100" dirty="0" err="1" smtClean="0"/>
              <a:t>svn</a:t>
            </a:r>
            <a:r>
              <a:rPr lang="en-US" sz="2100" dirty="0" smtClean="0"/>
              <a:t>’ bridge</a:t>
            </a:r>
            <a:endParaRPr lang="en-US" sz="2100" dirty="0"/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Q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Are you done with FAQs?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 fontAlgn="base">
              <a:buNone/>
            </a:pPr>
            <a:r>
              <a:rPr lang="en-US" dirty="0" smtClean="0"/>
              <a:t>A: Yes ;-)</a:t>
            </a:r>
          </a:p>
        </p:txBody>
      </p:sp>
    </p:spTree>
    <p:extLst>
      <p:ext uri="{BB962C8B-B14F-4D97-AF65-F5344CB8AC3E}">
        <p14:creationId xmlns:p14="http://schemas.microsoft.com/office/powerpoint/2010/main" val="95562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2002</TotalTime>
  <Words>969</Words>
  <Application>Microsoft Office PowerPoint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Consolas</vt:lpstr>
      <vt:lpstr>Wingdings 3</vt:lpstr>
      <vt:lpstr>Ion</vt:lpstr>
      <vt:lpstr>Git in a Nutshell </vt:lpstr>
      <vt:lpstr>I AM  </vt:lpstr>
      <vt:lpstr>I AM  </vt:lpstr>
      <vt:lpstr>I AM  </vt:lpstr>
      <vt:lpstr>GO GIT !</vt:lpstr>
      <vt:lpstr>After this session, you will see and know …  </vt:lpstr>
      <vt:lpstr>TERMINOLOGY, EXAMPLES, DEMOs</vt:lpstr>
      <vt:lpstr>FAQs</vt:lpstr>
      <vt:lpstr>FAQs</vt:lpstr>
      <vt:lpstr>Dos and don’ts</vt:lpstr>
      <vt:lpstr>What have we learned?</vt:lpstr>
      <vt:lpstr>What is next … </vt:lpstr>
      <vt:lpstr>Systinet repo</vt:lpstr>
      <vt:lpstr>SVN advantage over GIT to consider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in a Nutshell </dc:title>
  <dc:creator>Robert</dc:creator>
  <cp:lastModifiedBy>Robert</cp:lastModifiedBy>
  <cp:revision>72</cp:revision>
  <dcterms:created xsi:type="dcterms:W3CDTF">2015-09-16T11:56:07Z</dcterms:created>
  <dcterms:modified xsi:type="dcterms:W3CDTF">2015-10-27T07:59:19Z</dcterms:modified>
</cp:coreProperties>
</file>