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09.png"/><Relationship Id="rId4" Type="http://schemas.openxmlformats.org/officeDocument/2006/relationships/image" Target="../media/image05.png"/><Relationship Id="rId5" Type="http://schemas.openxmlformats.org/officeDocument/2006/relationships/image" Target="../media/image0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en.wikipedia.org/wiki/Bootstrapping_(statistics)" TargetMode="External"/><Relationship Id="rId4" Type="http://schemas.openxmlformats.org/officeDocument/2006/relationships/hyperlink" Target="https://en.wikipedia.org/wiki/Bias%E2%80%93variance_dilemma" TargetMode="External"/><Relationship Id="rId5" Type="http://schemas.openxmlformats.org/officeDocument/2006/relationships/hyperlink" Target="https://en.wikipedia.org/wiki/Random_subspace_metho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02.png"/><Relationship Id="rId4"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0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www.ncbi.nlm.nih.gov/pubmed/2668060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04.png"/><Relationship Id="rId4" Type="http://schemas.openxmlformats.org/officeDocument/2006/relationships/image" Target="../media/image0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t>Ground Level Ozone	</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en"/>
              <a:t>Philip Bradfield</a:t>
            </a:r>
          </a:p>
          <a:p>
            <a:pPr lvl="0">
              <a:spcBef>
                <a:spcPts val="0"/>
              </a:spcBef>
              <a:buNone/>
            </a:pPr>
            <a:r>
              <a:rPr lang="en"/>
              <a:t>GA - DC-DSI-3</a:t>
            </a:r>
          </a:p>
          <a:p>
            <a:pPr lvl="0">
              <a:spcBef>
                <a:spcPts val="0"/>
              </a:spcBef>
              <a:buNone/>
            </a:pPr>
            <a:r>
              <a:rPr lang="en"/>
              <a:t>10 February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226077" y="211800"/>
            <a:ext cx="2808000" cy="953400"/>
          </a:xfrm>
          <a:prstGeom prst="rect">
            <a:avLst/>
          </a:prstGeom>
        </p:spPr>
        <p:txBody>
          <a:bodyPr anchorCtr="0" anchor="b" bIns="91425" lIns="91425" rIns="91425" tIns="91425">
            <a:noAutofit/>
          </a:bodyPr>
          <a:lstStyle/>
          <a:p>
            <a:pPr lvl="0">
              <a:spcBef>
                <a:spcPts val="0"/>
              </a:spcBef>
              <a:buNone/>
            </a:pPr>
            <a:r>
              <a:rPr lang="en"/>
              <a:t>Data</a:t>
            </a:r>
          </a:p>
          <a:p>
            <a:pPr lvl="0" rtl="0">
              <a:spcBef>
                <a:spcPts val="0"/>
              </a:spcBef>
              <a:buNone/>
            </a:pPr>
            <a:r>
              <a:rPr lang="en"/>
              <a:t>Temp. &amp; VOC</a:t>
            </a:r>
          </a:p>
        </p:txBody>
      </p:sp>
      <p:sp>
        <p:nvSpPr>
          <p:cNvPr id="138" name="Shape 138"/>
          <p:cNvSpPr txBox="1"/>
          <p:nvPr>
            <p:ph idx="1" type="body"/>
          </p:nvPr>
        </p:nvSpPr>
        <p:spPr>
          <a:xfrm>
            <a:off x="226075" y="1200550"/>
            <a:ext cx="2808000" cy="32763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Agenda</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What is ozone?</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Why it  matters.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Data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Approach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Results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Discussion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Future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Concluding Remarks</a:t>
            </a:r>
          </a:p>
        </p:txBody>
      </p:sp>
      <p:sp>
        <p:nvSpPr>
          <p:cNvPr id="139" name="Shape 139"/>
          <p:cNvSpPr txBox="1"/>
          <p:nvPr/>
        </p:nvSpPr>
        <p:spPr>
          <a:xfrm>
            <a:off x="3455175" y="122150"/>
            <a:ext cx="5427000" cy="4903500"/>
          </a:xfrm>
          <a:prstGeom prst="rect">
            <a:avLst/>
          </a:prstGeom>
          <a:noFill/>
          <a:ln>
            <a:noFill/>
          </a:ln>
        </p:spPr>
        <p:txBody>
          <a:bodyPr anchorCtr="0" anchor="t" bIns="91425" lIns="91425" rIns="91425" tIns="91425">
            <a:noAutofit/>
          </a:bodyPr>
          <a:lstStyle/>
          <a:p>
            <a:pPr lvl="0" rtl="0" algn="ctr">
              <a:lnSpc>
                <a:spcPct val="150000"/>
              </a:lnSpc>
              <a:spcBef>
                <a:spcPts val="0"/>
              </a:spcBef>
              <a:buNone/>
            </a:pPr>
            <a:r>
              <a:t/>
            </a:r>
            <a:endParaRPr sz="1800">
              <a:solidFill>
                <a:srgbClr val="212121"/>
              </a:solidFill>
              <a:highlight>
                <a:srgbClr val="FFFFFF"/>
              </a:highlight>
              <a:latin typeface="Roboto"/>
              <a:ea typeface="Roboto"/>
              <a:cs typeface="Roboto"/>
              <a:sym typeface="Roboto"/>
            </a:endParaRPr>
          </a:p>
          <a:p>
            <a:pPr lvl="0" rtl="0">
              <a:spcBef>
                <a:spcPts val="0"/>
              </a:spcBef>
              <a:buNone/>
            </a:pPr>
            <a:r>
              <a:t/>
            </a:r>
            <a:endParaRPr/>
          </a:p>
        </p:txBody>
      </p:sp>
      <p:pic>
        <p:nvPicPr>
          <p:cNvPr id="140" name="Shape 140"/>
          <p:cNvPicPr preferRelativeResize="0"/>
          <p:nvPr/>
        </p:nvPicPr>
        <p:blipFill>
          <a:blip r:embed="rId3">
            <a:alphaModFix/>
          </a:blip>
          <a:stretch>
            <a:fillRect/>
          </a:stretch>
        </p:blipFill>
        <p:spPr>
          <a:xfrm>
            <a:off x="3778974" y="0"/>
            <a:ext cx="4668799" cy="2519275"/>
          </a:xfrm>
          <a:prstGeom prst="rect">
            <a:avLst/>
          </a:prstGeom>
          <a:noFill/>
          <a:ln>
            <a:noFill/>
          </a:ln>
        </p:spPr>
      </p:pic>
      <p:pic>
        <p:nvPicPr>
          <p:cNvPr id="141" name="Shape 141"/>
          <p:cNvPicPr preferRelativeResize="0"/>
          <p:nvPr/>
        </p:nvPicPr>
        <p:blipFill>
          <a:blip r:embed="rId4">
            <a:alphaModFix/>
          </a:blip>
          <a:stretch>
            <a:fillRect/>
          </a:stretch>
        </p:blipFill>
        <p:spPr>
          <a:xfrm>
            <a:off x="3582399" y="2443075"/>
            <a:ext cx="4865375" cy="2548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226075" y="122150"/>
            <a:ext cx="2969700" cy="738300"/>
          </a:xfrm>
          <a:prstGeom prst="rect">
            <a:avLst/>
          </a:prstGeom>
        </p:spPr>
        <p:txBody>
          <a:bodyPr anchorCtr="0" anchor="b" bIns="91425" lIns="91425" rIns="91425" tIns="91425">
            <a:noAutofit/>
          </a:bodyPr>
          <a:lstStyle/>
          <a:p>
            <a:pPr lvl="0" rtl="0">
              <a:spcBef>
                <a:spcPts val="0"/>
              </a:spcBef>
              <a:buNone/>
            </a:pPr>
            <a:r>
              <a:rPr lang="en"/>
              <a:t>Modeling Approach</a:t>
            </a:r>
          </a:p>
        </p:txBody>
      </p:sp>
      <p:sp>
        <p:nvSpPr>
          <p:cNvPr id="147" name="Shape 147"/>
          <p:cNvSpPr txBox="1"/>
          <p:nvPr>
            <p:ph idx="1" type="body"/>
          </p:nvPr>
        </p:nvSpPr>
        <p:spPr>
          <a:xfrm>
            <a:off x="228600" y="968075"/>
            <a:ext cx="2808000" cy="362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Agenda</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What is ozone?</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Why it  matters.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Data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Approach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Results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Discussion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Future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Concluding Remarks</a:t>
            </a:r>
          </a:p>
          <a:p>
            <a:pPr lvl="0" rtl="0">
              <a:spcBef>
                <a:spcPts val="0"/>
              </a:spcBef>
              <a:buNone/>
            </a:pPr>
            <a:r>
              <a:t/>
            </a:r>
            <a:endParaRPr/>
          </a:p>
        </p:txBody>
      </p:sp>
      <p:sp>
        <p:nvSpPr>
          <p:cNvPr id="148" name="Shape 148"/>
          <p:cNvSpPr txBox="1"/>
          <p:nvPr/>
        </p:nvSpPr>
        <p:spPr>
          <a:xfrm>
            <a:off x="3455175" y="122150"/>
            <a:ext cx="5560500" cy="4903500"/>
          </a:xfrm>
          <a:prstGeom prst="rect">
            <a:avLst/>
          </a:prstGeom>
          <a:noFill/>
          <a:ln>
            <a:noFill/>
          </a:ln>
        </p:spPr>
        <p:txBody>
          <a:bodyPr anchorCtr="0" anchor="t" bIns="91425" lIns="91425" rIns="91425" tIns="91425">
            <a:noAutofit/>
          </a:bodyPr>
          <a:lstStyle/>
          <a:p>
            <a:pPr lvl="0">
              <a:spcBef>
                <a:spcPts val="0"/>
              </a:spcBef>
              <a:buNone/>
            </a:pPr>
            <a:r>
              <a:rPr lang="en" sz="1800">
                <a:solidFill>
                  <a:srgbClr val="212121"/>
                </a:solidFill>
                <a:highlight>
                  <a:srgbClr val="FFFFFF"/>
                </a:highlight>
                <a:latin typeface="Roboto"/>
                <a:ea typeface="Roboto"/>
                <a:cs typeface="Roboto"/>
                <a:sym typeface="Roboto"/>
              </a:rPr>
              <a:t>Investigated regressive and classification modeling.</a:t>
            </a:r>
          </a:p>
          <a:p>
            <a:pPr lvl="0">
              <a:spcBef>
                <a:spcPts val="0"/>
              </a:spcBef>
              <a:buNone/>
            </a:pPr>
            <a:r>
              <a:t/>
            </a:r>
            <a:endParaRPr sz="1800">
              <a:solidFill>
                <a:srgbClr val="212121"/>
              </a:solidFill>
              <a:highlight>
                <a:srgbClr val="FFFFFF"/>
              </a:highlight>
              <a:latin typeface="Roboto"/>
              <a:ea typeface="Roboto"/>
              <a:cs typeface="Roboto"/>
              <a:sym typeface="Roboto"/>
            </a:endParaRPr>
          </a:p>
          <a:p>
            <a:pPr lvl="0">
              <a:spcBef>
                <a:spcPts val="0"/>
              </a:spcBef>
              <a:buNone/>
            </a:pPr>
            <a:r>
              <a:rPr lang="en" sz="1800">
                <a:solidFill>
                  <a:srgbClr val="212121"/>
                </a:solidFill>
                <a:highlight>
                  <a:srgbClr val="FFFFFF"/>
                </a:highlight>
                <a:latin typeface="Roboto"/>
                <a:ea typeface="Roboto"/>
                <a:cs typeface="Roboto"/>
                <a:sym typeface="Roboto"/>
              </a:rPr>
              <a:t>A decision tree type classification model gave the best results.  </a:t>
            </a:r>
          </a:p>
          <a:p>
            <a:pPr lvl="0">
              <a:spcBef>
                <a:spcPts val="0"/>
              </a:spcBef>
              <a:buNone/>
            </a:pPr>
            <a:r>
              <a:t/>
            </a:r>
            <a:endParaRPr sz="1800">
              <a:solidFill>
                <a:srgbClr val="212121"/>
              </a:solidFill>
              <a:highlight>
                <a:srgbClr val="FFFFFF"/>
              </a:highlight>
              <a:latin typeface="Roboto"/>
              <a:ea typeface="Roboto"/>
              <a:cs typeface="Roboto"/>
              <a:sym typeface="Roboto"/>
            </a:endParaRPr>
          </a:p>
          <a:p>
            <a:pPr lvl="0">
              <a:spcBef>
                <a:spcPts val="0"/>
              </a:spcBef>
              <a:buNone/>
            </a:pPr>
            <a:r>
              <a:rPr lang="en" sz="1800">
                <a:solidFill>
                  <a:srgbClr val="212121"/>
                </a:solidFill>
                <a:highlight>
                  <a:srgbClr val="FFFFFF"/>
                </a:highlight>
                <a:latin typeface="Roboto"/>
                <a:ea typeface="Roboto"/>
                <a:cs typeface="Roboto"/>
                <a:sym typeface="Roboto"/>
              </a:rPr>
              <a:t>One method of scoring how well a classification model is working is with a ‘confusion matrix.’   Simply put, a confusion matrix is a table that tells you how often the model was correct and how often it was wrong.</a:t>
            </a:r>
          </a:p>
          <a:p>
            <a:pPr lvl="0" rtl="0">
              <a:spcBef>
                <a:spcPts val="0"/>
              </a:spcBef>
              <a:buNone/>
            </a:pPr>
            <a:r>
              <a:t/>
            </a:r>
            <a:endParaRPr sz="1800">
              <a:solidFill>
                <a:srgbClr val="212121"/>
              </a:solidFill>
              <a:highlight>
                <a:srgbClr val="FFFFFF"/>
              </a:highlight>
              <a:latin typeface="Roboto"/>
              <a:ea typeface="Roboto"/>
              <a:cs typeface="Roboto"/>
              <a:sym typeface="Roboto"/>
            </a:endParaRPr>
          </a:p>
        </p:txBody>
      </p:sp>
      <p:pic>
        <p:nvPicPr>
          <p:cNvPr id="149" name="Shape 149"/>
          <p:cNvPicPr preferRelativeResize="0"/>
          <p:nvPr/>
        </p:nvPicPr>
        <p:blipFill>
          <a:blip r:embed="rId3">
            <a:alphaModFix/>
          </a:blip>
          <a:stretch>
            <a:fillRect/>
          </a:stretch>
        </p:blipFill>
        <p:spPr>
          <a:xfrm>
            <a:off x="3531375" y="3285487"/>
            <a:ext cx="5373924" cy="14321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226077" y="59400"/>
            <a:ext cx="2808000" cy="953400"/>
          </a:xfrm>
          <a:prstGeom prst="rect">
            <a:avLst/>
          </a:prstGeom>
        </p:spPr>
        <p:txBody>
          <a:bodyPr anchorCtr="0" anchor="b" bIns="91425" lIns="91425" rIns="91425" tIns="91425">
            <a:noAutofit/>
          </a:bodyPr>
          <a:lstStyle/>
          <a:p>
            <a:pPr lvl="0" rtl="0">
              <a:spcBef>
                <a:spcPts val="0"/>
              </a:spcBef>
              <a:buNone/>
            </a:pPr>
            <a:r>
              <a:rPr lang="en"/>
              <a:t>Modeling Results</a:t>
            </a:r>
          </a:p>
        </p:txBody>
      </p:sp>
      <p:sp>
        <p:nvSpPr>
          <p:cNvPr id="155" name="Shape 155"/>
          <p:cNvSpPr txBox="1"/>
          <p:nvPr>
            <p:ph idx="1" type="body"/>
          </p:nvPr>
        </p:nvSpPr>
        <p:spPr>
          <a:xfrm>
            <a:off x="228600" y="1086550"/>
            <a:ext cx="2808000" cy="3708900"/>
          </a:xfrm>
          <a:prstGeom prst="rect">
            <a:avLst/>
          </a:prstGeom>
        </p:spPr>
        <p:txBody>
          <a:bodyPr anchorCtr="0" anchor="t" bIns="91425" lIns="91425" rIns="91425" tIns="91425">
            <a:noAutofit/>
          </a:bodyPr>
          <a:lstStyle/>
          <a:p>
            <a:pPr lvl="0" rtl="0">
              <a:spcBef>
                <a:spcPts val="0"/>
              </a:spcBef>
              <a:buNone/>
            </a:pPr>
            <a:r>
              <a:rPr lang="en"/>
              <a:t>Agenda</a:t>
            </a:r>
          </a:p>
          <a:p>
            <a:pPr lvl="0" rtl="0">
              <a:spcBef>
                <a:spcPts val="0"/>
              </a:spcBef>
              <a:buNone/>
            </a:pPr>
            <a:r>
              <a:rPr lang="en"/>
              <a:t>What is ozone?</a:t>
            </a:r>
          </a:p>
          <a:p>
            <a:pPr lvl="0" rtl="0">
              <a:spcBef>
                <a:spcPts val="0"/>
              </a:spcBef>
              <a:buNone/>
            </a:pPr>
            <a:r>
              <a:rPr lang="en"/>
              <a:t>Why in matters.</a:t>
            </a:r>
          </a:p>
          <a:p>
            <a:pPr lvl="0" rtl="0">
              <a:spcBef>
                <a:spcPts val="0"/>
              </a:spcBef>
              <a:buNone/>
            </a:pPr>
            <a:r>
              <a:rPr lang="en"/>
              <a:t>Data </a:t>
            </a:r>
          </a:p>
          <a:p>
            <a:pPr lvl="0" rtl="0">
              <a:spcBef>
                <a:spcPts val="0"/>
              </a:spcBef>
              <a:buNone/>
            </a:pPr>
            <a:r>
              <a:rPr lang="en"/>
              <a:t>Modeling Approach</a:t>
            </a:r>
          </a:p>
          <a:p>
            <a:pPr lvl="0">
              <a:spcBef>
                <a:spcPts val="0"/>
              </a:spcBef>
              <a:buNone/>
            </a:pPr>
            <a:r>
              <a:rPr lang="en"/>
              <a:t>Modeling Results</a:t>
            </a:r>
          </a:p>
          <a:p>
            <a:pPr lvl="0" rtl="0">
              <a:spcBef>
                <a:spcPts val="0"/>
              </a:spcBef>
              <a:buNone/>
            </a:pPr>
            <a:r>
              <a:rPr lang="en"/>
              <a:t>Discussion</a:t>
            </a:r>
          </a:p>
          <a:p>
            <a:pPr lvl="0">
              <a:spcBef>
                <a:spcPts val="0"/>
              </a:spcBef>
              <a:buNone/>
            </a:pPr>
            <a:r>
              <a:rPr lang="en"/>
              <a:t>Future </a:t>
            </a:r>
          </a:p>
          <a:p>
            <a:pPr lvl="0">
              <a:spcBef>
                <a:spcPts val="0"/>
              </a:spcBef>
              <a:buNone/>
            </a:pPr>
            <a:r>
              <a:rPr lang="en"/>
              <a:t>Concluding Remarks</a:t>
            </a:r>
          </a:p>
          <a:p>
            <a:pPr lvl="0" rtl="0">
              <a:spcBef>
                <a:spcPts val="0"/>
              </a:spcBef>
              <a:buNone/>
            </a:pPr>
            <a:r>
              <a:t/>
            </a:r>
            <a:endParaRPr/>
          </a:p>
        </p:txBody>
      </p:sp>
      <p:sp>
        <p:nvSpPr>
          <p:cNvPr id="156" name="Shape 156"/>
          <p:cNvSpPr txBox="1"/>
          <p:nvPr/>
        </p:nvSpPr>
        <p:spPr>
          <a:xfrm>
            <a:off x="3455175" y="122150"/>
            <a:ext cx="5560500" cy="49035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212121"/>
                </a:solidFill>
                <a:highlight>
                  <a:srgbClr val="FFFFFF"/>
                </a:highlight>
                <a:latin typeface="Roboto"/>
                <a:ea typeface="Roboto"/>
                <a:cs typeface="Roboto"/>
                <a:sym typeface="Roboto"/>
              </a:rPr>
              <a:t>ROC - AUC curve scoring of 0.91</a:t>
            </a:r>
          </a:p>
          <a:p>
            <a:pPr lvl="0" rtl="0" algn="ctr">
              <a:spcBef>
                <a:spcPts val="0"/>
              </a:spcBef>
              <a:buNone/>
            </a:pPr>
            <a:r>
              <a:rPr lang="en" sz="1000">
                <a:solidFill>
                  <a:srgbClr val="212121"/>
                </a:solidFill>
                <a:highlight>
                  <a:srgbClr val="FFFFFF"/>
                </a:highlight>
                <a:latin typeface="Roboto"/>
                <a:ea typeface="Roboto"/>
                <a:cs typeface="Roboto"/>
                <a:sym typeface="Roboto"/>
              </a:rPr>
              <a:t>(Receiver Operating Characteristic - Area Under Curve)</a:t>
            </a:r>
          </a:p>
          <a:p>
            <a:pPr lvl="0" rtl="0">
              <a:spcBef>
                <a:spcPts val="0"/>
              </a:spcBef>
              <a:buNone/>
            </a:pPr>
            <a:r>
              <a:t/>
            </a:r>
            <a:endParaRPr sz="1800">
              <a:solidFill>
                <a:srgbClr val="212121"/>
              </a:solidFill>
              <a:highlight>
                <a:srgbClr val="FFFFFF"/>
              </a:highlight>
              <a:latin typeface="Roboto"/>
              <a:ea typeface="Roboto"/>
              <a:cs typeface="Roboto"/>
              <a:sym typeface="Roboto"/>
            </a:endParaRPr>
          </a:p>
          <a:p>
            <a:pPr lvl="0" rtl="0">
              <a:spcBef>
                <a:spcPts val="0"/>
              </a:spcBef>
              <a:buNone/>
            </a:pPr>
            <a:r>
              <a:t/>
            </a:r>
            <a:endParaRPr sz="1800">
              <a:solidFill>
                <a:srgbClr val="212121"/>
              </a:solidFill>
              <a:highlight>
                <a:srgbClr val="FFFFFF"/>
              </a:highlight>
              <a:latin typeface="Roboto"/>
              <a:ea typeface="Roboto"/>
              <a:cs typeface="Roboto"/>
              <a:sym typeface="Roboto"/>
            </a:endParaRPr>
          </a:p>
          <a:p>
            <a:pPr lvl="0" rtl="0">
              <a:spcBef>
                <a:spcPts val="0"/>
              </a:spcBef>
              <a:buNone/>
            </a:pPr>
            <a:r>
              <a:t/>
            </a:r>
            <a:endParaRPr sz="1800">
              <a:solidFill>
                <a:srgbClr val="212121"/>
              </a:solidFill>
              <a:highlight>
                <a:srgbClr val="FFFFFF"/>
              </a:highlight>
              <a:latin typeface="Roboto"/>
              <a:ea typeface="Roboto"/>
              <a:cs typeface="Roboto"/>
              <a:sym typeface="Roboto"/>
            </a:endParaRPr>
          </a:p>
        </p:txBody>
      </p:sp>
      <p:pic>
        <p:nvPicPr>
          <p:cNvPr id="157" name="Shape 157"/>
          <p:cNvPicPr preferRelativeResize="0"/>
          <p:nvPr/>
        </p:nvPicPr>
        <p:blipFill>
          <a:blip r:embed="rId3">
            <a:alphaModFix/>
          </a:blip>
          <a:stretch>
            <a:fillRect/>
          </a:stretch>
        </p:blipFill>
        <p:spPr>
          <a:xfrm>
            <a:off x="4066590" y="1317949"/>
            <a:ext cx="4337674" cy="2941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226075" y="185050"/>
            <a:ext cx="2808000" cy="751500"/>
          </a:xfrm>
          <a:prstGeom prst="rect">
            <a:avLst/>
          </a:prstGeom>
        </p:spPr>
        <p:txBody>
          <a:bodyPr anchorCtr="0" anchor="b" bIns="91425" lIns="91425" rIns="91425" tIns="91425">
            <a:noAutofit/>
          </a:bodyPr>
          <a:lstStyle/>
          <a:p>
            <a:pPr lvl="0" rtl="0">
              <a:spcBef>
                <a:spcPts val="0"/>
              </a:spcBef>
              <a:buNone/>
            </a:pPr>
            <a:r>
              <a:rPr lang="en"/>
              <a:t>Modeling Results</a:t>
            </a:r>
          </a:p>
        </p:txBody>
      </p:sp>
      <p:sp>
        <p:nvSpPr>
          <p:cNvPr id="163" name="Shape 163"/>
          <p:cNvSpPr txBox="1"/>
          <p:nvPr>
            <p:ph idx="1" type="body"/>
          </p:nvPr>
        </p:nvSpPr>
        <p:spPr>
          <a:xfrm>
            <a:off x="226075" y="1089000"/>
            <a:ext cx="2808000" cy="3645600"/>
          </a:xfrm>
          <a:prstGeom prst="rect">
            <a:avLst/>
          </a:prstGeom>
        </p:spPr>
        <p:txBody>
          <a:bodyPr anchorCtr="0" anchor="t" bIns="91425" lIns="91425" rIns="91425" tIns="91425">
            <a:noAutofit/>
          </a:bodyPr>
          <a:lstStyle/>
          <a:p>
            <a:pPr lvl="0">
              <a:spcBef>
                <a:spcPts val="0"/>
              </a:spcBef>
              <a:buNone/>
            </a:pPr>
            <a:r>
              <a:rPr lang="en"/>
              <a:t>Agenda</a:t>
            </a:r>
          </a:p>
          <a:p>
            <a:pPr lvl="0">
              <a:spcBef>
                <a:spcPts val="0"/>
              </a:spcBef>
              <a:buNone/>
            </a:pPr>
            <a:r>
              <a:rPr lang="en"/>
              <a:t>What is ozone?</a:t>
            </a:r>
          </a:p>
          <a:p>
            <a:pPr lvl="0">
              <a:spcBef>
                <a:spcPts val="0"/>
              </a:spcBef>
              <a:buNone/>
            </a:pPr>
            <a:r>
              <a:rPr lang="en"/>
              <a:t>Why in matters.</a:t>
            </a:r>
          </a:p>
          <a:p>
            <a:pPr lvl="0">
              <a:spcBef>
                <a:spcPts val="0"/>
              </a:spcBef>
              <a:buNone/>
            </a:pPr>
            <a:r>
              <a:rPr lang="en"/>
              <a:t>Data </a:t>
            </a:r>
          </a:p>
          <a:p>
            <a:pPr lvl="0">
              <a:spcBef>
                <a:spcPts val="0"/>
              </a:spcBef>
              <a:buNone/>
            </a:pPr>
            <a:r>
              <a:rPr lang="en"/>
              <a:t>Modeling Approach</a:t>
            </a:r>
          </a:p>
          <a:p>
            <a:pPr lvl="0">
              <a:spcBef>
                <a:spcPts val="0"/>
              </a:spcBef>
              <a:buNone/>
            </a:pPr>
            <a:r>
              <a:rPr lang="en"/>
              <a:t>Modeling Results</a:t>
            </a:r>
          </a:p>
          <a:p>
            <a:pPr lvl="0">
              <a:spcBef>
                <a:spcPts val="0"/>
              </a:spcBef>
              <a:buNone/>
            </a:pPr>
            <a:r>
              <a:rPr lang="en"/>
              <a:t>Discussion</a:t>
            </a:r>
          </a:p>
          <a:p>
            <a:pPr lvl="0">
              <a:spcBef>
                <a:spcPts val="0"/>
              </a:spcBef>
              <a:buNone/>
            </a:pPr>
            <a:r>
              <a:rPr lang="en"/>
              <a:t>Future </a:t>
            </a:r>
          </a:p>
          <a:p>
            <a:pPr lvl="0" rtl="0">
              <a:spcBef>
                <a:spcPts val="0"/>
              </a:spcBef>
              <a:buNone/>
            </a:pPr>
            <a:r>
              <a:rPr lang="en"/>
              <a:t>Concluding Remarks</a:t>
            </a:r>
          </a:p>
        </p:txBody>
      </p:sp>
      <p:sp>
        <p:nvSpPr>
          <p:cNvPr id="164" name="Shape 164"/>
          <p:cNvSpPr txBox="1"/>
          <p:nvPr/>
        </p:nvSpPr>
        <p:spPr>
          <a:xfrm>
            <a:off x="3455175" y="122150"/>
            <a:ext cx="5560500" cy="4903500"/>
          </a:xfrm>
          <a:prstGeom prst="rect">
            <a:avLst/>
          </a:prstGeom>
          <a:noFill/>
          <a:ln>
            <a:noFill/>
          </a:ln>
        </p:spPr>
        <p:txBody>
          <a:bodyPr anchorCtr="0" anchor="t" bIns="91425" lIns="91425" rIns="91425" tIns="91425">
            <a:noAutofit/>
          </a:bodyPr>
          <a:lstStyle/>
          <a:p>
            <a:pPr lvl="0" rtl="0" algn="ctr">
              <a:spcBef>
                <a:spcPts val="0"/>
              </a:spcBef>
              <a:buNone/>
            </a:pPr>
            <a:r>
              <a:t/>
            </a:r>
            <a:endParaRPr sz="1800">
              <a:solidFill>
                <a:srgbClr val="212121"/>
              </a:solidFill>
              <a:highlight>
                <a:srgbClr val="FFFFFF"/>
              </a:highlight>
              <a:latin typeface="Roboto"/>
              <a:ea typeface="Roboto"/>
              <a:cs typeface="Roboto"/>
              <a:sym typeface="Roboto"/>
            </a:endParaRPr>
          </a:p>
          <a:p>
            <a:pPr lvl="0" rtl="0" algn="ctr">
              <a:spcBef>
                <a:spcPts val="0"/>
              </a:spcBef>
              <a:buNone/>
            </a:pPr>
            <a:r>
              <a:t/>
            </a:r>
            <a:endParaRPr sz="1800">
              <a:solidFill>
                <a:srgbClr val="212121"/>
              </a:solidFill>
              <a:highlight>
                <a:srgbClr val="FFFFFF"/>
              </a:highlight>
              <a:latin typeface="Roboto"/>
              <a:ea typeface="Roboto"/>
              <a:cs typeface="Roboto"/>
              <a:sym typeface="Roboto"/>
            </a:endParaRPr>
          </a:p>
          <a:p>
            <a:pPr lvl="0" rtl="0">
              <a:lnSpc>
                <a:spcPct val="150000"/>
              </a:lnSpc>
              <a:spcBef>
                <a:spcPts val="0"/>
              </a:spcBef>
              <a:buNone/>
            </a:pPr>
            <a:r>
              <a:rPr lang="en" sz="1800">
                <a:solidFill>
                  <a:srgbClr val="212121"/>
                </a:solidFill>
                <a:highlight>
                  <a:srgbClr val="FFFFFF"/>
                </a:highlight>
                <a:latin typeface="Roboto"/>
                <a:ea typeface="Roboto"/>
                <a:cs typeface="Roboto"/>
                <a:sym typeface="Roboto"/>
              </a:rPr>
              <a:t>A natural question for this type of modeling is which variable was the most important. Not surprisingly, the model indicated that sunlight was the most important or influential factor.   That is not surprising since the it is a critical part of the formation of ozone.</a:t>
            </a:r>
            <a:r>
              <a:rPr lang="en" sz="2400">
                <a:solidFill>
                  <a:srgbClr val="212121"/>
                </a:solidFill>
                <a:highlight>
                  <a:srgbClr val="FFFFFF"/>
                </a:highlight>
                <a:latin typeface="Roboto"/>
                <a:ea typeface="Roboto"/>
                <a:cs typeface="Roboto"/>
                <a:sym typeface="Roboto"/>
              </a:rPr>
              <a:t>   </a:t>
            </a:r>
          </a:p>
          <a:p>
            <a:pPr lvl="0" rtl="0">
              <a:lnSpc>
                <a:spcPct val="150000"/>
              </a:lnSpc>
              <a:spcBef>
                <a:spcPts val="0"/>
              </a:spcBef>
              <a:buNone/>
            </a:pPr>
            <a:r>
              <a:t/>
            </a:r>
            <a:endParaRPr sz="1800">
              <a:solidFill>
                <a:srgbClr val="212121"/>
              </a:solidFill>
              <a:highlight>
                <a:srgbClr val="FFFFFF"/>
              </a:highlight>
              <a:latin typeface="Roboto"/>
              <a:ea typeface="Roboto"/>
              <a:cs typeface="Roboto"/>
              <a:sym typeface="Roboto"/>
            </a:endParaRPr>
          </a:p>
          <a:p>
            <a:pPr lvl="0" rtl="0">
              <a:lnSpc>
                <a:spcPct val="150000"/>
              </a:lnSpc>
              <a:spcBef>
                <a:spcPts val="0"/>
              </a:spcBef>
              <a:buNone/>
            </a:pPr>
            <a:r>
              <a:rPr lang="en" sz="1800">
                <a:solidFill>
                  <a:srgbClr val="212121"/>
                </a:solidFill>
                <a:highlight>
                  <a:srgbClr val="FFFFFF"/>
                </a:highlight>
                <a:latin typeface="Roboto"/>
                <a:ea typeface="Roboto"/>
                <a:cs typeface="Roboto"/>
                <a:sym typeface="Roboto"/>
              </a:rPr>
              <a:t>According to the model, the second most influential input variable was the temperature.  </a:t>
            </a:r>
          </a:p>
          <a:p>
            <a:pPr lvl="0" rtl="0">
              <a:lnSpc>
                <a:spcPct val="150000"/>
              </a:lnSpc>
              <a:spcBef>
                <a:spcPts val="0"/>
              </a:spcBef>
              <a:buNone/>
            </a:pPr>
            <a:r>
              <a:t/>
            </a:r>
            <a:endParaRPr sz="1800">
              <a:solidFill>
                <a:srgbClr val="212121"/>
              </a:solidFill>
              <a:highlight>
                <a:srgbClr val="FFFFFF"/>
              </a:highlight>
              <a:latin typeface="Roboto"/>
              <a:ea typeface="Roboto"/>
              <a:cs typeface="Roboto"/>
              <a:sym typeface="Roboto"/>
            </a:endParaRPr>
          </a:p>
          <a:p>
            <a:pPr lvl="0" rtl="0">
              <a:spcBef>
                <a:spcPts val="0"/>
              </a:spcBef>
              <a:buNone/>
            </a:pPr>
            <a:r>
              <a:t/>
            </a:r>
            <a:endParaRPr sz="1800">
              <a:solidFill>
                <a:srgbClr val="212121"/>
              </a:solidFill>
              <a:highlight>
                <a:srgbClr val="FFFFFF"/>
              </a:highlight>
              <a:latin typeface="Roboto"/>
              <a:ea typeface="Roboto"/>
              <a:cs typeface="Roboto"/>
              <a:sym typeface="Roboto"/>
            </a:endParaRPr>
          </a:p>
          <a:p>
            <a:pPr lvl="0" rtl="0">
              <a:spcBef>
                <a:spcPts val="0"/>
              </a:spcBef>
              <a:buNone/>
            </a:pPr>
            <a:r>
              <a:t/>
            </a:r>
            <a:endParaRPr sz="1800">
              <a:solidFill>
                <a:srgbClr val="212121"/>
              </a:solidFill>
              <a:highlight>
                <a:srgbClr val="FFFFFF"/>
              </a:highlight>
              <a:latin typeface="Roboto"/>
              <a:ea typeface="Roboto"/>
              <a:cs typeface="Roboto"/>
              <a:sym typeface="Roboto"/>
            </a:endParaRPr>
          </a:p>
          <a:p>
            <a:pPr lvl="0" rtl="0">
              <a:spcBef>
                <a:spcPts val="0"/>
              </a:spcBef>
              <a:buNone/>
            </a:pPr>
            <a:r>
              <a:t/>
            </a:r>
            <a:endParaRPr sz="18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197300" y="103425"/>
            <a:ext cx="2808000" cy="786600"/>
          </a:xfrm>
          <a:prstGeom prst="rect">
            <a:avLst/>
          </a:prstGeom>
        </p:spPr>
        <p:txBody>
          <a:bodyPr anchorCtr="0" anchor="b" bIns="91425" lIns="91425" rIns="91425" tIns="91425">
            <a:noAutofit/>
          </a:bodyPr>
          <a:lstStyle/>
          <a:p>
            <a:pPr lvl="0" rtl="0">
              <a:spcBef>
                <a:spcPts val="0"/>
              </a:spcBef>
              <a:buNone/>
            </a:pPr>
            <a:r>
              <a:rPr lang="en"/>
              <a:t>Future</a:t>
            </a:r>
          </a:p>
        </p:txBody>
      </p:sp>
      <p:sp>
        <p:nvSpPr>
          <p:cNvPr id="170" name="Shape 170"/>
          <p:cNvSpPr txBox="1"/>
          <p:nvPr>
            <p:ph idx="1" type="body"/>
          </p:nvPr>
        </p:nvSpPr>
        <p:spPr>
          <a:xfrm>
            <a:off x="226075" y="1155450"/>
            <a:ext cx="2808000" cy="35502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Agenda</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What is ozone?</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Why it  matters.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Data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Approach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Results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Discussion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Future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Concluding Remarks</a:t>
            </a:r>
          </a:p>
        </p:txBody>
      </p:sp>
      <p:sp>
        <p:nvSpPr>
          <p:cNvPr id="171" name="Shape 171"/>
          <p:cNvSpPr txBox="1"/>
          <p:nvPr/>
        </p:nvSpPr>
        <p:spPr>
          <a:xfrm>
            <a:off x="3583500" y="359475"/>
            <a:ext cx="5560500" cy="4903500"/>
          </a:xfrm>
          <a:prstGeom prst="rect">
            <a:avLst/>
          </a:prstGeom>
          <a:noFill/>
          <a:ln>
            <a:noFill/>
          </a:ln>
        </p:spPr>
        <p:txBody>
          <a:bodyPr anchorCtr="0" anchor="t" bIns="91425" lIns="91425" rIns="91425" tIns="91425">
            <a:noAutofit/>
          </a:bodyPr>
          <a:lstStyle/>
          <a:p>
            <a:pPr lvl="0" rtl="0" algn="l">
              <a:spcBef>
                <a:spcPts val="0"/>
              </a:spcBef>
              <a:buNone/>
            </a:pPr>
            <a:r>
              <a:t/>
            </a:r>
            <a:endParaRPr sz="1800">
              <a:solidFill>
                <a:srgbClr val="212121"/>
              </a:solidFill>
              <a:highlight>
                <a:srgbClr val="FFFFFF"/>
              </a:highlight>
              <a:latin typeface="Roboto"/>
              <a:ea typeface="Roboto"/>
              <a:cs typeface="Roboto"/>
              <a:sym typeface="Roboto"/>
            </a:endParaRPr>
          </a:p>
          <a:p>
            <a:pPr indent="0" lvl="0" marL="0" rtl="0" algn="ctr">
              <a:spcBef>
                <a:spcPts val="0"/>
              </a:spcBef>
              <a:buNone/>
            </a:pPr>
            <a:r>
              <a:t/>
            </a:r>
            <a:endParaRPr sz="1800">
              <a:solidFill>
                <a:srgbClr val="212121"/>
              </a:solidFill>
              <a:highlight>
                <a:srgbClr val="FFFFFF"/>
              </a:highlight>
              <a:latin typeface="Roboto"/>
              <a:ea typeface="Roboto"/>
              <a:cs typeface="Roboto"/>
              <a:sym typeface="Roboto"/>
            </a:endParaRPr>
          </a:p>
          <a:p>
            <a:pPr indent="-342900" lvl="0" marL="457200" rtl="0" algn="l">
              <a:spcBef>
                <a:spcPts val="0"/>
              </a:spcBef>
              <a:buClr>
                <a:srgbClr val="212121"/>
              </a:buClr>
              <a:buSzPct val="100000"/>
              <a:buFont typeface="Roboto"/>
              <a:buAutoNum type="arabicPeriod"/>
            </a:pPr>
            <a:r>
              <a:rPr lang="en" sz="1800">
                <a:solidFill>
                  <a:srgbClr val="212121"/>
                </a:solidFill>
                <a:highlight>
                  <a:srgbClr val="FFFFFF"/>
                </a:highlight>
                <a:latin typeface="Roboto"/>
                <a:ea typeface="Roboto"/>
                <a:cs typeface="Roboto"/>
                <a:sym typeface="Roboto"/>
              </a:rPr>
              <a:t>When complete data is available - model other locations.</a:t>
            </a:r>
          </a:p>
          <a:p>
            <a:pPr indent="-342900" lvl="0" marL="457200" rtl="0" algn="l">
              <a:spcBef>
                <a:spcPts val="0"/>
              </a:spcBef>
              <a:buClr>
                <a:srgbClr val="212121"/>
              </a:buClr>
              <a:buSzPct val="100000"/>
              <a:buFont typeface="Roboto"/>
              <a:buAutoNum type="arabicPeriod"/>
            </a:pPr>
            <a:r>
              <a:rPr lang="en" sz="1800">
                <a:solidFill>
                  <a:srgbClr val="212121"/>
                </a:solidFill>
                <a:highlight>
                  <a:srgbClr val="FFFFFF"/>
                </a:highlight>
                <a:latin typeface="Roboto"/>
                <a:ea typeface="Roboto"/>
                <a:cs typeface="Roboto"/>
                <a:sym typeface="Roboto"/>
              </a:rPr>
              <a:t>Add other variables - humidity, barometric pressure?</a:t>
            </a:r>
          </a:p>
          <a:p>
            <a:pPr indent="-342900" lvl="0" marL="457200" rtl="0" algn="l">
              <a:spcBef>
                <a:spcPts val="0"/>
              </a:spcBef>
              <a:buClr>
                <a:srgbClr val="212121"/>
              </a:buClr>
              <a:buSzPct val="100000"/>
              <a:buFont typeface="Roboto"/>
              <a:buAutoNum type="arabicPeriod"/>
            </a:pPr>
            <a:r>
              <a:rPr lang="en" sz="1800">
                <a:solidFill>
                  <a:srgbClr val="212121"/>
                </a:solidFill>
                <a:highlight>
                  <a:srgbClr val="FFFFFF"/>
                </a:highlight>
                <a:latin typeface="Roboto"/>
                <a:ea typeface="Roboto"/>
                <a:cs typeface="Roboto"/>
                <a:sym typeface="Roboto"/>
              </a:rPr>
              <a:t>Turn the program such into a teaching tool for high school students - environment, computers and (saving the best for last)...data science.</a:t>
            </a:r>
          </a:p>
          <a:p>
            <a:pPr indent="-342900" lvl="0" marL="457200" rtl="0" algn="l">
              <a:spcBef>
                <a:spcPts val="0"/>
              </a:spcBef>
              <a:buClr>
                <a:srgbClr val="212121"/>
              </a:buClr>
              <a:buSzPct val="100000"/>
              <a:buFont typeface="Roboto"/>
              <a:buAutoNum type="arabicPeriod"/>
            </a:pPr>
            <a:r>
              <a:rPr lang="en" sz="1800">
                <a:solidFill>
                  <a:srgbClr val="212121"/>
                </a:solidFill>
                <a:highlight>
                  <a:srgbClr val="FFFFFF"/>
                </a:highlight>
                <a:latin typeface="Roboto"/>
                <a:ea typeface="Roboto"/>
                <a:cs typeface="Roboto"/>
                <a:sym typeface="Roboto"/>
              </a:rPr>
              <a:t>Weather modeling?</a:t>
            </a:r>
          </a:p>
          <a:p>
            <a:pPr lvl="0" rtl="0">
              <a:spcBef>
                <a:spcPts val="0"/>
              </a:spcBef>
              <a:buNone/>
            </a:pPr>
            <a:r>
              <a:t/>
            </a:r>
            <a:endParaRPr sz="1800">
              <a:solidFill>
                <a:srgbClr val="212121"/>
              </a:solidFill>
              <a:highlight>
                <a:srgbClr val="FFFFFF"/>
              </a:highlight>
              <a:latin typeface="Roboto"/>
              <a:ea typeface="Roboto"/>
              <a:cs typeface="Roboto"/>
              <a:sym typeface="Roboto"/>
            </a:endParaRPr>
          </a:p>
          <a:p>
            <a:pPr lvl="0" rtl="0">
              <a:spcBef>
                <a:spcPts val="0"/>
              </a:spcBef>
              <a:buNone/>
            </a:pPr>
            <a:r>
              <a:t/>
            </a:r>
            <a:endParaRPr sz="1800">
              <a:solidFill>
                <a:srgbClr val="212121"/>
              </a:solidFill>
              <a:highlight>
                <a:srgbClr val="FFFFFF"/>
              </a:highlight>
              <a:latin typeface="Roboto"/>
              <a:ea typeface="Roboto"/>
              <a:cs typeface="Roboto"/>
              <a:sym typeface="Roboto"/>
            </a:endParaRPr>
          </a:p>
          <a:p>
            <a:pPr lvl="0" rtl="0">
              <a:spcBef>
                <a:spcPts val="0"/>
              </a:spcBef>
              <a:buNone/>
            </a:pPr>
            <a:r>
              <a:t/>
            </a:r>
            <a:endParaRPr sz="1800">
              <a:solidFill>
                <a:srgbClr val="212121"/>
              </a:solidFill>
              <a:highlight>
                <a:srgbClr val="FFFFFF"/>
              </a:highlight>
              <a:latin typeface="Roboto"/>
              <a:ea typeface="Roboto"/>
              <a:cs typeface="Roboto"/>
              <a:sym typeface="Roboto"/>
            </a:endParaRPr>
          </a:p>
          <a:p>
            <a:pPr lvl="0" rtl="0">
              <a:spcBef>
                <a:spcPts val="0"/>
              </a:spcBef>
              <a:buNone/>
            </a:pPr>
            <a:r>
              <a:t/>
            </a:r>
            <a:endParaRPr sz="18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116575" y="208375"/>
            <a:ext cx="3102600" cy="728100"/>
          </a:xfrm>
          <a:prstGeom prst="rect">
            <a:avLst/>
          </a:prstGeom>
        </p:spPr>
        <p:txBody>
          <a:bodyPr anchorCtr="0" anchor="b" bIns="91425" lIns="91425" rIns="91425" tIns="91425">
            <a:noAutofit/>
          </a:bodyPr>
          <a:lstStyle/>
          <a:p>
            <a:pPr lvl="0" rtl="0">
              <a:spcBef>
                <a:spcPts val="0"/>
              </a:spcBef>
              <a:buNone/>
            </a:pPr>
            <a:r>
              <a:rPr lang="en"/>
              <a:t>Concluding Remarks</a:t>
            </a:r>
          </a:p>
        </p:txBody>
      </p:sp>
      <p:sp>
        <p:nvSpPr>
          <p:cNvPr id="177" name="Shape 177"/>
          <p:cNvSpPr txBox="1"/>
          <p:nvPr>
            <p:ph idx="1" type="body"/>
          </p:nvPr>
        </p:nvSpPr>
        <p:spPr>
          <a:xfrm>
            <a:off x="226075" y="1038025"/>
            <a:ext cx="2808000" cy="35151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Agenda</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What is ozone?</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Why it  matters.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Data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Approach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Results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Discussion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Future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Concluding Remarks</a:t>
            </a:r>
          </a:p>
        </p:txBody>
      </p:sp>
      <p:sp>
        <p:nvSpPr>
          <p:cNvPr id="178" name="Shape 178"/>
          <p:cNvSpPr txBox="1"/>
          <p:nvPr/>
        </p:nvSpPr>
        <p:spPr>
          <a:xfrm>
            <a:off x="3583500" y="43800"/>
            <a:ext cx="5560500" cy="4903500"/>
          </a:xfrm>
          <a:prstGeom prst="rect">
            <a:avLst/>
          </a:prstGeom>
          <a:noFill/>
          <a:ln>
            <a:noFill/>
          </a:ln>
        </p:spPr>
        <p:txBody>
          <a:bodyPr anchorCtr="0" anchor="t" bIns="91425" lIns="91425" rIns="91425" tIns="91425">
            <a:noAutofit/>
          </a:bodyPr>
          <a:lstStyle/>
          <a:p>
            <a:pPr lvl="0" rtl="0" algn="l">
              <a:spcBef>
                <a:spcPts val="0"/>
              </a:spcBef>
              <a:buNone/>
            </a:pPr>
            <a:r>
              <a:t/>
            </a:r>
            <a:endParaRPr sz="1800">
              <a:solidFill>
                <a:srgbClr val="212121"/>
              </a:solidFill>
              <a:highlight>
                <a:srgbClr val="FFFFFF"/>
              </a:highlight>
              <a:latin typeface="Roboto"/>
              <a:ea typeface="Roboto"/>
              <a:cs typeface="Roboto"/>
              <a:sym typeface="Roboto"/>
            </a:endParaRPr>
          </a:p>
          <a:p>
            <a:pPr lvl="0" rtl="0" algn="l">
              <a:spcBef>
                <a:spcPts val="0"/>
              </a:spcBef>
              <a:buNone/>
            </a:pPr>
            <a:r>
              <a:t/>
            </a:r>
            <a:endParaRPr sz="1800">
              <a:solidFill>
                <a:srgbClr val="212121"/>
              </a:solidFill>
              <a:highlight>
                <a:srgbClr val="FFFFFF"/>
              </a:highlight>
              <a:latin typeface="Roboto"/>
              <a:ea typeface="Roboto"/>
              <a:cs typeface="Roboto"/>
              <a:sym typeface="Roboto"/>
            </a:endParaRPr>
          </a:p>
          <a:p>
            <a:pPr lvl="0" rtl="0" algn="l">
              <a:spcBef>
                <a:spcPts val="0"/>
              </a:spcBef>
              <a:buNone/>
            </a:pPr>
            <a:r>
              <a:rPr lang="en" sz="1800">
                <a:solidFill>
                  <a:srgbClr val="212121"/>
                </a:solidFill>
                <a:highlight>
                  <a:srgbClr val="FFFFFF"/>
                </a:highlight>
                <a:latin typeface="Roboto"/>
                <a:ea typeface="Roboto"/>
                <a:cs typeface="Roboto"/>
                <a:sym typeface="Roboto"/>
              </a:rPr>
              <a:t>Modeling something where weather is an important aspect of how it works has limitations.   </a:t>
            </a:r>
          </a:p>
          <a:p>
            <a:pPr lvl="0" rtl="0" algn="l">
              <a:spcBef>
                <a:spcPts val="0"/>
              </a:spcBef>
              <a:buNone/>
            </a:pPr>
            <a:r>
              <a:t/>
            </a:r>
            <a:endParaRPr sz="1800">
              <a:solidFill>
                <a:srgbClr val="212121"/>
              </a:solidFill>
              <a:highlight>
                <a:srgbClr val="FFFFFF"/>
              </a:highlight>
              <a:latin typeface="Roboto"/>
              <a:ea typeface="Roboto"/>
              <a:cs typeface="Roboto"/>
              <a:sym typeface="Roboto"/>
            </a:endParaRPr>
          </a:p>
          <a:p>
            <a:pPr lvl="0" rtl="0" algn="l">
              <a:spcBef>
                <a:spcPts val="0"/>
              </a:spcBef>
              <a:buNone/>
            </a:pPr>
            <a:r>
              <a:rPr lang="en" sz="1800">
                <a:solidFill>
                  <a:srgbClr val="212121"/>
                </a:solidFill>
                <a:highlight>
                  <a:srgbClr val="FFFFFF"/>
                </a:highlight>
                <a:latin typeface="Roboto"/>
                <a:ea typeface="Roboto"/>
                <a:cs typeface="Roboto"/>
                <a:sym typeface="Roboto"/>
              </a:rPr>
              <a:t>People spend many years and millions of dollars building sophisticated computer models to predict weather patterns.  </a:t>
            </a:r>
          </a:p>
          <a:p>
            <a:pPr lvl="0" rtl="0" algn="l">
              <a:spcBef>
                <a:spcPts val="0"/>
              </a:spcBef>
              <a:buNone/>
            </a:pPr>
            <a:r>
              <a:t/>
            </a:r>
            <a:endParaRPr sz="1800">
              <a:solidFill>
                <a:srgbClr val="212121"/>
              </a:solidFill>
              <a:highlight>
                <a:srgbClr val="FFFFFF"/>
              </a:highlight>
              <a:latin typeface="Roboto"/>
              <a:ea typeface="Roboto"/>
              <a:cs typeface="Roboto"/>
              <a:sym typeface="Roboto"/>
            </a:endParaRPr>
          </a:p>
          <a:p>
            <a:pPr lvl="0" rtl="0" algn="l">
              <a:spcBef>
                <a:spcPts val="0"/>
              </a:spcBef>
              <a:buNone/>
            </a:pPr>
            <a:r>
              <a:rPr lang="en" sz="1800">
                <a:solidFill>
                  <a:srgbClr val="212121"/>
                </a:solidFill>
                <a:highlight>
                  <a:srgbClr val="FFFFFF"/>
                </a:highlight>
                <a:latin typeface="Roboto"/>
                <a:ea typeface="Roboto"/>
                <a:cs typeface="Roboto"/>
                <a:sym typeface="Roboto"/>
              </a:rPr>
              <a:t>Additional research shows that the interaction that occurs to form ozone from VOC and NOX is not a simple one.   A more sophisticated (non-weather </a:t>
            </a:r>
          </a:p>
          <a:p>
            <a:pPr lvl="0" rtl="0">
              <a:spcBef>
                <a:spcPts val="0"/>
              </a:spcBef>
              <a:buNone/>
            </a:pPr>
            <a:r>
              <a:rPr lang="en" sz="1800">
                <a:solidFill>
                  <a:srgbClr val="212121"/>
                </a:solidFill>
                <a:highlight>
                  <a:srgbClr val="FFFFFF"/>
                </a:highlight>
                <a:latin typeface="Roboto"/>
                <a:ea typeface="Roboto"/>
                <a:cs typeface="Roboto"/>
                <a:sym typeface="Roboto"/>
              </a:rPr>
              <a:t>modeling) model could be used - neural network?</a:t>
            </a:r>
          </a:p>
          <a:p>
            <a:pPr lvl="0" rtl="0">
              <a:spcBef>
                <a:spcPts val="0"/>
              </a:spcBef>
              <a:buNone/>
            </a:pPr>
            <a:r>
              <a:t/>
            </a:r>
            <a:endParaRPr sz="1800">
              <a:solidFill>
                <a:srgbClr val="212121"/>
              </a:solidFill>
              <a:highlight>
                <a:srgbClr val="FFFFFF"/>
              </a:highlight>
              <a:latin typeface="Roboto"/>
              <a:ea typeface="Roboto"/>
              <a:cs typeface="Roboto"/>
              <a:sym typeface="Roboto"/>
            </a:endParaRPr>
          </a:p>
          <a:p>
            <a:pPr lvl="0" rtl="0">
              <a:spcBef>
                <a:spcPts val="0"/>
              </a:spcBef>
              <a:buNone/>
            </a:pPr>
            <a:r>
              <a:t/>
            </a:r>
            <a:endParaRPr sz="1800">
              <a:solidFill>
                <a:srgbClr val="212121"/>
              </a:solidFill>
              <a:highlight>
                <a:srgbClr val="FFFFFF"/>
              </a:highlight>
              <a:latin typeface="Roboto"/>
              <a:ea typeface="Roboto"/>
              <a:cs typeface="Roboto"/>
              <a:sym typeface="Roboto"/>
            </a:endParaRPr>
          </a:p>
          <a:p>
            <a:pPr lvl="0" rtl="0">
              <a:spcBef>
                <a:spcPts val="0"/>
              </a:spcBef>
              <a:buNone/>
            </a:pPr>
            <a:r>
              <a:t/>
            </a:r>
            <a:endParaRPr sz="18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226077" y="288000"/>
            <a:ext cx="2808000" cy="953400"/>
          </a:xfrm>
          <a:prstGeom prst="rect">
            <a:avLst/>
          </a:prstGeom>
        </p:spPr>
        <p:txBody>
          <a:bodyPr anchorCtr="0" anchor="b" bIns="91425" lIns="91425" rIns="91425" tIns="91425">
            <a:noAutofit/>
          </a:bodyPr>
          <a:lstStyle/>
          <a:p>
            <a:pPr lvl="0" rtl="0">
              <a:spcBef>
                <a:spcPts val="0"/>
              </a:spcBef>
              <a:buNone/>
            </a:pPr>
            <a:r>
              <a:rPr lang="en"/>
              <a:t>ROC-AUC explanation</a:t>
            </a:r>
          </a:p>
        </p:txBody>
      </p:sp>
      <p:sp>
        <p:nvSpPr>
          <p:cNvPr id="184" name="Shape 184"/>
          <p:cNvSpPr txBox="1"/>
          <p:nvPr>
            <p:ph idx="1" type="body"/>
          </p:nvPr>
        </p:nvSpPr>
        <p:spPr>
          <a:xfrm>
            <a:off x="226075" y="1465800"/>
            <a:ext cx="2808000" cy="31635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Agenda</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What is Ozone?</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Why it  matters.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Data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Approach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Results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Discussion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Future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Concluding Remarks</a:t>
            </a:r>
          </a:p>
        </p:txBody>
      </p:sp>
      <p:sp>
        <p:nvSpPr>
          <p:cNvPr id="185" name="Shape 185"/>
          <p:cNvSpPr txBox="1"/>
          <p:nvPr/>
        </p:nvSpPr>
        <p:spPr>
          <a:xfrm>
            <a:off x="3455175" y="122150"/>
            <a:ext cx="5560500" cy="4830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212121"/>
                </a:solidFill>
                <a:highlight>
                  <a:srgbClr val="FFFFFF"/>
                </a:highlight>
                <a:latin typeface="Roboto"/>
                <a:ea typeface="Roboto"/>
                <a:cs typeface="Roboto"/>
                <a:sym typeface="Roboto"/>
              </a:rPr>
              <a:t>ROC - AUC curve explanation</a:t>
            </a:r>
          </a:p>
          <a:p>
            <a:pPr lvl="0" rtl="0">
              <a:spcBef>
                <a:spcPts val="0"/>
              </a:spcBef>
              <a:buNone/>
            </a:pPr>
            <a:r>
              <a:t/>
            </a:r>
            <a:endParaRPr sz="1800">
              <a:solidFill>
                <a:srgbClr val="212121"/>
              </a:solidFill>
              <a:highlight>
                <a:srgbClr val="FFFFFF"/>
              </a:highlight>
              <a:latin typeface="Roboto"/>
              <a:ea typeface="Roboto"/>
              <a:cs typeface="Roboto"/>
              <a:sym typeface="Roboto"/>
            </a:endParaRPr>
          </a:p>
          <a:p>
            <a:pPr lvl="0" rtl="0">
              <a:spcBef>
                <a:spcPts val="0"/>
              </a:spcBef>
              <a:buNone/>
            </a:pPr>
            <a:r>
              <a:t/>
            </a:r>
            <a:endParaRPr sz="1800">
              <a:solidFill>
                <a:srgbClr val="212121"/>
              </a:solidFill>
              <a:highlight>
                <a:srgbClr val="FFFFFF"/>
              </a:highlight>
              <a:latin typeface="Roboto"/>
              <a:ea typeface="Roboto"/>
              <a:cs typeface="Roboto"/>
              <a:sym typeface="Roboto"/>
            </a:endParaRPr>
          </a:p>
          <a:p>
            <a:pPr lvl="0" rtl="0">
              <a:spcBef>
                <a:spcPts val="0"/>
              </a:spcBef>
              <a:buNone/>
            </a:pPr>
            <a:r>
              <a:t/>
            </a:r>
            <a:endParaRPr sz="1800">
              <a:solidFill>
                <a:srgbClr val="212121"/>
              </a:solidFill>
              <a:highlight>
                <a:srgbClr val="FFFFFF"/>
              </a:highlight>
              <a:latin typeface="Roboto"/>
              <a:ea typeface="Roboto"/>
              <a:cs typeface="Roboto"/>
              <a:sym typeface="Roboto"/>
            </a:endParaRPr>
          </a:p>
        </p:txBody>
      </p:sp>
      <p:pic>
        <p:nvPicPr>
          <p:cNvPr id="186" name="Shape 186"/>
          <p:cNvPicPr preferRelativeResize="0"/>
          <p:nvPr/>
        </p:nvPicPr>
        <p:blipFill>
          <a:blip r:embed="rId3">
            <a:alphaModFix/>
          </a:blip>
          <a:stretch>
            <a:fillRect/>
          </a:stretch>
        </p:blipFill>
        <p:spPr>
          <a:xfrm>
            <a:off x="3961625" y="583174"/>
            <a:ext cx="4337674" cy="2216025"/>
          </a:xfrm>
          <a:prstGeom prst="rect">
            <a:avLst/>
          </a:prstGeom>
          <a:noFill/>
          <a:ln>
            <a:noFill/>
          </a:ln>
        </p:spPr>
      </p:pic>
      <p:pic>
        <p:nvPicPr>
          <p:cNvPr id="187" name="Shape 187"/>
          <p:cNvPicPr preferRelativeResize="0"/>
          <p:nvPr/>
        </p:nvPicPr>
        <p:blipFill>
          <a:blip r:embed="rId4">
            <a:alphaModFix/>
          </a:blip>
          <a:stretch>
            <a:fillRect/>
          </a:stretch>
        </p:blipFill>
        <p:spPr>
          <a:xfrm>
            <a:off x="4565500" y="4328600"/>
            <a:ext cx="3134375" cy="623625"/>
          </a:xfrm>
          <a:prstGeom prst="rect">
            <a:avLst/>
          </a:prstGeom>
          <a:noFill/>
          <a:ln>
            <a:noFill/>
          </a:ln>
        </p:spPr>
      </p:pic>
      <p:pic>
        <p:nvPicPr>
          <p:cNvPr id="188" name="Shape 188"/>
          <p:cNvPicPr preferRelativeResize="0"/>
          <p:nvPr/>
        </p:nvPicPr>
        <p:blipFill>
          <a:blip r:embed="rId5">
            <a:alphaModFix/>
          </a:blip>
          <a:stretch>
            <a:fillRect/>
          </a:stretch>
        </p:blipFill>
        <p:spPr>
          <a:xfrm>
            <a:off x="4634100" y="3622555"/>
            <a:ext cx="3134375" cy="6609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226077" y="288000"/>
            <a:ext cx="2808000" cy="953400"/>
          </a:xfrm>
          <a:prstGeom prst="rect">
            <a:avLst/>
          </a:prstGeom>
        </p:spPr>
        <p:txBody>
          <a:bodyPr anchorCtr="0" anchor="b" bIns="91425" lIns="91425" rIns="91425" tIns="91425">
            <a:noAutofit/>
          </a:bodyPr>
          <a:lstStyle/>
          <a:p>
            <a:pPr lvl="0">
              <a:spcBef>
                <a:spcPts val="0"/>
              </a:spcBef>
              <a:buNone/>
            </a:pPr>
            <a:r>
              <a:rPr lang="en"/>
              <a:t>“Extra Trees” </a:t>
            </a:r>
          </a:p>
          <a:p>
            <a:pPr lvl="0" rtl="0">
              <a:spcBef>
                <a:spcPts val="0"/>
              </a:spcBef>
              <a:buNone/>
            </a:pPr>
            <a:r>
              <a:rPr lang="en"/>
              <a:t>explanation</a:t>
            </a:r>
          </a:p>
        </p:txBody>
      </p:sp>
      <p:sp>
        <p:nvSpPr>
          <p:cNvPr id="194" name="Shape 194"/>
          <p:cNvSpPr txBox="1"/>
          <p:nvPr>
            <p:ph idx="1" type="body"/>
          </p:nvPr>
        </p:nvSpPr>
        <p:spPr>
          <a:xfrm>
            <a:off x="226075" y="1465800"/>
            <a:ext cx="2808000" cy="31635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Agenda</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What is Ozone?</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Why it  matters.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Data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Approach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Results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Discussion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Future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Concluding Remarks</a:t>
            </a:r>
          </a:p>
        </p:txBody>
      </p:sp>
      <p:sp>
        <p:nvSpPr>
          <p:cNvPr id="195" name="Shape 195"/>
          <p:cNvSpPr txBox="1"/>
          <p:nvPr/>
        </p:nvSpPr>
        <p:spPr>
          <a:xfrm>
            <a:off x="3455175" y="122150"/>
            <a:ext cx="5560500" cy="4903500"/>
          </a:xfrm>
          <a:prstGeom prst="rect">
            <a:avLst/>
          </a:prstGeom>
          <a:noFill/>
          <a:ln>
            <a:noFill/>
          </a:ln>
        </p:spPr>
        <p:txBody>
          <a:bodyPr anchorCtr="0" anchor="t" bIns="91425" lIns="91425" rIns="91425" tIns="91425">
            <a:noAutofit/>
          </a:bodyPr>
          <a:lstStyle/>
          <a:p>
            <a:pPr lvl="0">
              <a:spcBef>
                <a:spcPts val="0"/>
              </a:spcBef>
              <a:buNone/>
            </a:pPr>
            <a:r>
              <a:rPr lang="en" sz="1200">
                <a:solidFill>
                  <a:srgbClr val="252525"/>
                </a:solidFill>
                <a:highlight>
                  <a:srgbClr val="FFFFFF"/>
                </a:highlight>
              </a:rPr>
              <a:t>“Extra Trees - “Extreme Random Forest”  - a type of decision tree classifier</a:t>
            </a:r>
          </a:p>
          <a:p>
            <a:pPr lvl="0">
              <a:spcBef>
                <a:spcPts val="0"/>
              </a:spcBef>
              <a:buNone/>
            </a:pPr>
            <a:r>
              <a:t/>
            </a:r>
            <a:endParaRPr sz="1200">
              <a:solidFill>
                <a:srgbClr val="252525"/>
              </a:solidFill>
              <a:highlight>
                <a:srgbClr val="FFFFFF"/>
              </a:highlight>
            </a:endParaRPr>
          </a:p>
          <a:p>
            <a:pPr lvl="0">
              <a:spcBef>
                <a:spcPts val="0"/>
              </a:spcBef>
              <a:buNone/>
            </a:pPr>
            <a:r>
              <a:rPr lang="en" sz="1200">
                <a:solidFill>
                  <a:srgbClr val="252525"/>
                </a:solidFill>
                <a:highlight>
                  <a:srgbClr val="FFFFFF"/>
                </a:highlight>
              </a:rPr>
              <a:t>Decision Tree classification - a machine learning approach that is not affected by scaling and various other transformations of feature values, is robust to inclusion of irrelevant features, and easily understood.  Minus side - they can ‘overfit’ and can be susceptible to high variance </a:t>
            </a:r>
          </a:p>
          <a:p>
            <a:pPr lvl="0">
              <a:spcBef>
                <a:spcPts val="0"/>
              </a:spcBef>
              <a:buNone/>
            </a:pPr>
            <a:r>
              <a:t/>
            </a:r>
            <a:endParaRPr sz="1200">
              <a:solidFill>
                <a:srgbClr val="252525"/>
              </a:solidFill>
              <a:highlight>
                <a:srgbClr val="FFFFFF"/>
              </a:highlight>
            </a:endParaRPr>
          </a:p>
          <a:p>
            <a:pPr lvl="0">
              <a:spcBef>
                <a:spcPts val="0"/>
              </a:spcBef>
              <a:buNone/>
            </a:pPr>
            <a:r>
              <a:rPr lang="en" sz="1200">
                <a:solidFill>
                  <a:srgbClr val="252525"/>
                </a:solidFill>
                <a:highlight>
                  <a:srgbClr val="FFFFFF"/>
                </a:highlight>
              </a:rPr>
              <a:t>Random Forest - average over many trees with a random subset of the features - reduce the variance aspect with a small increase in bias.   Improves performance though you have some loss of interpretability</a:t>
            </a:r>
          </a:p>
          <a:p>
            <a:pPr lvl="0">
              <a:spcBef>
                <a:spcPts val="0"/>
              </a:spcBef>
              <a:buNone/>
            </a:pPr>
            <a:r>
              <a:t/>
            </a:r>
            <a:endParaRPr sz="1200">
              <a:solidFill>
                <a:srgbClr val="252525"/>
              </a:solidFill>
              <a:highlight>
                <a:srgbClr val="FFFFFF"/>
              </a:highlight>
            </a:endParaRPr>
          </a:p>
          <a:p>
            <a:pPr lvl="0">
              <a:spcBef>
                <a:spcPts val="0"/>
              </a:spcBef>
              <a:buNone/>
            </a:pPr>
            <a:r>
              <a:rPr lang="en" sz="1200">
                <a:solidFill>
                  <a:srgbClr val="252525"/>
                </a:solidFill>
                <a:highlight>
                  <a:srgbClr val="FFFFFF"/>
                </a:highlight>
              </a:rPr>
              <a:t>‘Bagging’ - repeatedly (</a:t>
            </a:r>
            <a:r>
              <a:rPr i="1" lang="en" sz="1200">
                <a:solidFill>
                  <a:srgbClr val="252525"/>
                </a:solidFill>
                <a:highlight>
                  <a:srgbClr val="FFFFFF"/>
                </a:highlight>
              </a:rPr>
              <a:t>B</a:t>
            </a:r>
            <a:r>
              <a:rPr lang="en" sz="1200">
                <a:solidFill>
                  <a:srgbClr val="252525"/>
                </a:solidFill>
                <a:highlight>
                  <a:srgbClr val="FFFFFF"/>
                </a:highlight>
              </a:rPr>
              <a:t> times) selecting a </a:t>
            </a:r>
            <a:r>
              <a:rPr lang="en" sz="1200">
                <a:solidFill>
                  <a:srgbClr val="0B0080"/>
                </a:solidFill>
                <a:highlight>
                  <a:srgbClr val="FFFFFF"/>
                </a:highlight>
                <a:hlinkClick r:id="rId3"/>
              </a:rPr>
              <a:t>random sample with replacement</a:t>
            </a:r>
            <a:r>
              <a:rPr lang="en" sz="1200">
                <a:solidFill>
                  <a:srgbClr val="252525"/>
                </a:solidFill>
                <a:highlight>
                  <a:srgbClr val="FFFFFF"/>
                </a:highlight>
              </a:rPr>
              <a:t> of the training set and fitting trees to these samples and aggregating the results.</a:t>
            </a:r>
          </a:p>
          <a:p>
            <a:pPr lvl="0">
              <a:spcBef>
                <a:spcPts val="0"/>
              </a:spcBef>
              <a:buNone/>
            </a:pPr>
            <a:r>
              <a:t/>
            </a:r>
            <a:endParaRPr sz="1200">
              <a:solidFill>
                <a:srgbClr val="252525"/>
              </a:solidFill>
              <a:highlight>
                <a:srgbClr val="FFFFFF"/>
              </a:highlight>
            </a:endParaRPr>
          </a:p>
          <a:p>
            <a:pPr lvl="0">
              <a:spcBef>
                <a:spcPts val="0"/>
              </a:spcBef>
              <a:buNone/>
            </a:pPr>
            <a:r>
              <a:rPr lang="en" sz="1200">
                <a:solidFill>
                  <a:srgbClr val="252525"/>
                </a:solidFill>
                <a:highlight>
                  <a:srgbClr val="FFFFFF"/>
                </a:highlight>
              </a:rPr>
              <a:t>This bootstrapping procedure leads to better model performance because it decreases the </a:t>
            </a:r>
            <a:r>
              <a:rPr lang="en" sz="1200">
                <a:solidFill>
                  <a:srgbClr val="0B0080"/>
                </a:solidFill>
                <a:highlight>
                  <a:srgbClr val="FFFFFF"/>
                </a:highlight>
                <a:hlinkClick r:id="rId4"/>
              </a:rPr>
              <a:t>variance</a:t>
            </a:r>
            <a:r>
              <a:rPr lang="en" sz="1200">
                <a:solidFill>
                  <a:srgbClr val="252525"/>
                </a:solidFill>
                <a:highlight>
                  <a:srgbClr val="FFFFFF"/>
                </a:highlight>
              </a:rPr>
              <a:t> of the model, without increasing the bias.</a:t>
            </a:r>
          </a:p>
          <a:p>
            <a:pPr lvl="0">
              <a:spcBef>
                <a:spcPts val="0"/>
              </a:spcBef>
              <a:buNone/>
            </a:pPr>
            <a:r>
              <a:t/>
            </a:r>
            <a:endParaRPr sz="1200">
              <a:solidFill>
                <a:srgbClr val="252525"/>
              </a:solidFill>
              <a:highlight>
                <a:srgbClr val="FFFFFF"/>
              </a:highlight>
            </a:endParaRPr>
          </a:p>
          <a:p>
            <a:pPr lvl="0" rtl="0">
              <a:spcBef>
                <a:spcPts val="0"/>
              </a:spcBef>
              <a:buNone/>
            </a:pPr>
            <a:r>
              <a:rPr lang="en" sz="1200">
                <a:solidFill>
                  <a:srgbClr val="252525"/>
                </a:solidFill>
                <a:highlight>
                  <a:srgbClr val="FFFFFF"/>
                </a:highlight>
              </a:rPr>
              <a:t>‘Extreme’ - at each candidate split in the learning process, a </a:t>
            </a:r>
            <a:r>
              <a:rPr lang="en" sz="1200">
                <a:solidFill>
                  <a:srgbClr val="0B0080"/>
                </a:solidFill>
                <a:highlight>
                  <a:srgbClr val="FFFFFF"/>
                </a:highlight>
                <a:hlinkClick r:id="rId5"/>
              </a:rPr>
              <a:t>random subset of the features</a:t>
            </a:r>
            <a:r>
              <a:rPr lang="en" sz="1200">
                <a:solidFill>
                  <a:srgbClr val="252525"/>
                </a:solidFill>
                <a:highlight>
                  <a:srgbClr val="FFFFFF"/>
                </a:highlight>
              </a:rPr>
              <a:t> is used (Random Forest) AND for each feature under consideration, a random value is selected for the split.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65700" y="237150"/>
            <a:ext cx="2808000" cy="658200"/>
          </a:xfrm>
          <a:prstGeom prst="rect">
            <a:avLst/>
          </a:prstGeom>
        </p:spPr>
        <p:txBody>
          <a:bodyPr anchorCtr="0" anchor="b" bIns="91425" lIns="91425" rIns="91425" tIns="91425">
            <a:noAutofit/>
          </a:bodyPr>
          <a:lstStyle/>
          <a:p>
            <a:pPr lvl="0" rtl="0">
              <a:spcBef>
                <a:spcPts val="0"/>
              </a:spcBef>
              <a:buNone/>
            </a:pPr>
            <a:r>
              <a:rPr lang="en"/>
              <a:t>What is ozone?</a:t>
            </a:r>
          </a:p>
        </p:txBody>
      </p:sp>
      <p:sp>
        <p:nvSpPr>
          <p:cNvPr id="74" name="Shape 74"/>
          <p:cNvSpPr txBox="1"/>
          <p:nvPr>
            <p:ph idx="1" type="body"/>
          </p:nvPr>
        </p:nvSpPr>
        <p:spPr>
          <a:xfrm>
            <a:off x="226075" y="1005125"/>
            <a:ext cx="2808000" cy="36243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Agenda</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What is ozone?</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Why it  matters.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Data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Approach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Results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Discussion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Future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Concluding Remarks</a:t>
            </a:r>
          </a:p>
        </p:txBody>
      </p:sp>
      <p:pic>
        <p:nvPicPr>
          <p:cNvPr id="75" name="Shape 75"/>
          <p:cNvPicPr preferRelativeResize="0"/>
          <p:nvPr/>
        </p:nvPicPr>
        <p:blipFill>
          <a:blip r:embed="rId3">
            <a:alphaModFix/>
          </a:blip>
          <a:stretch>
            <a:fillRect/>
          </a:stretch>
        </p:blipFill>
        <p:spPr>
          <a:xfrm>
            <a:off x="4689101" y="3049373"/>
            <a:ext cx="2670299" cy="1990574"/>
          </a:xfrm>
          <a:prstGeom prst="rect">
            <a:avLst/>
          </a:prstGeom>
          <a:noFill/>
          <a:ln>
            <a:noFill/>
          </a:ln>
        </p:spPr>
      </p:pic>
      <p:pic>
        <p:nvPicPr>
          <p:cNvPr id="76" name="Shape 76"/>
          <p:cNvPicPr preferRelativeResize="0"/>
          <p:nvPr/>
        </p:nvPicPr>
        <p:blipFill>
          <a:blip r:embed="rId4">
            <a:alphaModFix/>
          </a:blip>
          <a:stretch>
            <a:fillRect/>
          </a:stretch>
        </p:blipFill>
        <p:spPr>
          <a:xfrm>
            <a:off x="4551400" y="1186601"/>
            <a:ext cx="2808000" cy="1493359"/>
          </a:xfrm>
          <a:prstGeom prst="rect">
            <a:avLst/>
          </a:prstGeom>
          <a:noFill/>
          <a:ln>
            <a:noFill/>
          </a:ln>
        </p:spPr>
      </p:pic>
      <p:sp>
        <p:nvSpPr>
          <p:cNvPr id="77" name="Shape 77"/>
          <p:cNvSpPr txBox="1"/>
          <p:nvPr/>
        </p:nvSpPr>
        <p:spPr>
          <a:xfrm>
            <a:off x="3395850" y="148325"/>
            <a:ext cx="5643600" cy="856800"/>
          </a:xfrm>
          <a:prstGeom prst="rect">
            <a:avLst/>
          </a:prstGeom>
          <a:noFill/>
          <a:ln>
            <a:noFill/>
          </a:ln>
        </p:spPr>
        <p:txBody>
          <a:bodyPr anchorCtr="0" anchor="t" bIns="91425" lIns="91425" rIns="91425" tIns="91425">
            <a:noAutofit/>
          </a:bodyPr>
          <a:lstStyle/>
          <a:p>
            <a:pPr indent="0" lvl="0" marL="0">
              <a:spcBef>
                <a:spcPts val="0"/>
              </a:spcBef>
              <a:buNone/>
            </a:pPr>
            <a:r>
              <a:rPr lang="en" sz="1800"/>
              <a:t>    A molecule made up of three oxygen atoms - </a:t>
            </a:r>
            <a:r>
              <a:rPr lang="en" sz="1800"/>
              <a:t>O</a:t>
            </a:r>
            <a:r>
              <a:rPr lang="en" sz="1200"/>
              <a:t>3</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226075" y="248825"/>
            <a:ext cx="2808000" cy="681300"/>
          </a:xfrm>
          <a:prstGeom prst="rect">
            <a:avLst/>
          </a:prstGeom>
        </p:spPr>
        <p:txBody>
          <a:bodyPr anchorCtr="0" anchor="b" bIns="91425" lIns="91425" rIns="91425" tIns="91425">
            <a:noAutofit/>
          </a:bodyPr>
          <a:lstStyle/>
          <a:p>
            <a:pPr lvl="0" rtl="0">
              <a:spcBef>
                <a:spcPts val="0"/>
              </a:spcBef>
              <a:buNone/>
            </a:pPr>
            <a:r>
              <a:rPr lang="en"/>
              <a:t>What is ozone?</a:t>
            </a:r>
          </a:p>
        </p:txBody>
      </p:sp>
      <p:sp>
        <p:nvSpPr>
          <p:cNvPr id="83" name="Shape 83"/>
          <p:cNvSpPr txBox="1"/>
          <p:nvPr>
            <p:ph idx="1" type="body"/>
          </p:nvPr>
        </p:nvSpPr>
        <p:spPr>
          <a:xfrm>
            <a:off x="226075" y="1038025"/>
            <a:ext cx="2808000" cy="35913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Agenda</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What is ozone?</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Why it  matters.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Data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Approach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Results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Discussion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Future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Concluding Remarks</a:t>
            </a:r>
          </a:p>
        </p:txBody>
      </p:sp>
      <p:sp>
        <p:nvSpPr>
          <p:cNvPr id="84" name="Shape 84"/>
          <p:cNvSpPr txBox="1"/>
          <p:nvPr/>
        </p:nvSpPr>
        <p:spPr>
          <a:xfrm>
            <a:off x="3594775" y="436250"/>
            <a:ext cx="5200200" cy="42927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800">
                <a:highlight>
                  <a:srgbClr val="FFFFFF"/>
                </a:highlight>
              </a:rPr>
              <a:t>Ground level ozone is an atmospheric </a:t>
            </a:r>
          </a:p>
          <a:p>
            <a:pPr lvl="0" rtl="0">
              <a:lnSpc>
                <a:spcPct val="150000"/>
              </a:lnSpc>
              <a:spcBef>
                <a:spcPts val="0"/>
              </a:spcBef>
              <a:buNone/>
            </a:pPr>
            <a:r>
              <a:rPr lang="en" sz="1800">
                <a:highlight>
                  <a:srgbClr val="FFFFFF"/>
                </a:highlight>
              </a:rPr>
              <a:t>pollutant that is formed by </a:t>
            </a:r>
            <a:r>
              <a:rPr lang="en" sz="1800">
                <a:solidFill>
                  <a:srgbClr val="212121"/>
                </a:solidFill>
                <a:highlight>
                  <a:srgbClr val="FFFFFF"/>
                </a:highlight>
                <a:latin typeface="Roboto"/>
                <a:ea typeface="Roboto"/>
                <a:cs typeface="Roboto"/>
                <a:sym typeface="Roboto"/>
              </a:rPr>
              <a:t>by chemical </a:t>
            </a:r>
          </a:p>
          <a:p>
            <a:pPr lvl="0" rtl="0">
              <a:lnSpc>
                <a:spcPct val="150000"/>
              </a:lnSpc>
              <a:spcBef>
                <a:spcPts val="0"/>
              </a:spcBef>
              <a:buNone/>
            </a:pPr>
            <a:r>
              <a:rPr lang="en" sz="1800">
                <a:solidFill>
                  <a:srgbClr val="212121"/>
                </a:solidFill>
                <a:highlight>
                  <a:srgbClr val="FFFFFF"/>
                </a:highlight>
                <a:latin typeface="Roboto"/>
                <a:ea typeface="Roboto"/>
                <a:cs typeface="Roboto"/>
                <a:sym typeface="Roboto"/>
              </a:rPr>
              <a:t>reactions between oxides of nitrogen (NOx) </a:t>
            </a:r>
          </a:p>
          <a:p>
            <a:pPr lvl="0" rtl="0">
              <a:lnSpc>
                <a:spcPct val="150000"/>
              </a:lnSpc>
              <a:spcBef>
                <a:spcPts val="0"/>
              </a:spcBef>
              <a:buNone/>
            </a:pPr>
            <a:r>
              <a:rPr lang="en" sz="1800">
                <a:solidFill>
                  <a:srgbClr val="212121"/>
                </a:solidFill>
                <a:highlight>
                  <a:srgbClr val="FFFFFF"/>
                </a:highlight>
                <a:latin typeface="Roboto"/>
                <a:ea typeface="Roboto"/>
                <a:cs typeface="Roboto"/>
                <a:sym typeface="Roboto"/>
              </a:rPr>
              <a:t>and volatile organic compounds (VOC) in the presence of sunlight.</a:t>
            </a:r>
          </a:p>
          <a:p>
            <a:pPr lvl="0" rtl="0">
              <a:lnSpc>
                <a:spcPct val="150000"/>
              </a:lnSpc>
              <a:spcBef>
                <a:spcPts val="0"/>
              </a:spcBef>
              <a:buNone/>
            </a:pPr>
            <a:r>
              <a:t/>
            </a:r>
            <a:endParaRPr sz="1800">
              <a:solidFill>
                <a:srgbClr val="212121"/>
              </a:solidFill>
              <a:highlight>
                <a:srgbClr val="FFFFFF"/>
              </a:highlight>
              <a:latin typeface="Roboto"/>
              <a:ea typeface="Roboto"/>
              <a:cs typeface="Roboto"/>
              <a:sym typeface="Roboto"/>
            </a:endParaRPr>
          </a:p>
          <a:p>
            <a:pPr lvl="0" rtl="0">
              <a:lnSpc>
                <a:spcPct val="150000"/>
              </a:lnSpc>
              <a:spcBef>
                <a:spcPts val="0"/>
              </a:spcBef>
              <a:buNone/>
            </a:pPr>
            <a:r>
              <a:rPr lang="en" sz="1800">
                <a:solidFill>
                  <a:srgbClr val="212121"/>
                </a:solidFill>
                <a:highlight>
                  <a:srgbClr val="FFFFFF"/>
                </a:highlight>
                <a:latin typeface="Roboto"/>
                <a:ea typeface="Roboto"/>
                <a:cs typeface="Roboto"/>
                <a:sym typeface="Roboto"/>
              </a:rPr>
              <a:t>Emissions from industrial facilities and electric utilities, motor vehicle exhaust, gasoline vapors, and chemical solvents are some of the major sources of NOx and VOC.</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226075" y="213825"/>
            <a:ext cx="2808000" cy="716400"/>
          </a:xfrm>
          <a:prstGeom prst="rect">
            <a:avLst/>
          </a:prstGeom>
        </p:spPr>
        <p:txBody>
          <a:bodyPr anchorCtr="0" anchor="b" bIns="91425" lIns="91425" rIns="91425" tIns="91425">
            <a:noAutofit/>
          </a:bodyPr>
          <a:lstStyle/>
          <a:p>
            <a:pPr lvl="0" rtl="0">
              <a:spcBef>
                <a:spcPts val="0"/>
              </a:spcBef>
              <a:buNone/>
            </a:pPr>
            <a:r>
              <a:rPr lang="en"/>
              <a:t>What is ozone?</a:t>
            </a:r>
          </a:p>
        </p:txBody>
      </p:sp>
      <p:sp>
        <p:nvSpPr>
          <p:cNvPr id="90" name="Shape 90"/>
          <p:cNvSpPr txBox="1"/>
          <p:nvPr>
            <p:ph idx="1" type="body"/>
          </p:nvPr>
        </p:nvSpPr>
        <p:spPr>
          <a:xfrm>
            <a:off x="226075" y="1038025"/>
            <a:ext cx="2808000" cy="35913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Agenda</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What is ozone?</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Why it  matters.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Data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Approach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Results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Discussion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Future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Concluding Remarks</a:t>
            </a:r>
          </a:p>
        </p:txBody>
      </p:sp>
      <p:pic>
        <p:nvPicPr>
          <p:cNvPr id="91" name="Shape 91"/>
          <p:cNvPicPr preferRelativeResize="0"/>
          <p:nvPr/>
        </p:nvPicPr>
        <p:blipFill>
          <a:blip r:embed="rId3">
            <a:alphaModFix/>
          </a:blip>
          <a:stretch>
            <a:fillRect/>
          </a:stretch>
        </p:blipFill>
        <p:spPr>
          <a:xfrm>
            <a:off x="3354575" y="226875"/>
            <a:ext cx="5743475" cy="3909399"/>
          </a:xfrm>
          <a:prstGeom prst="rect">
            <a:avLst/>
          </a:prstGeom>
          <a:noFill/>
          <a:ln>
            <a:noFill/>
          </a:ln>
        </p:spPr>
      </p:pic>
      <p:sp>
        <p:nvSpPr>
          <p:cNvPr id="92" name="Shape 92"/>
          <p:cNvSpPr txBox="1"/>
          <p:nvPr/>
        </p:nvSpPr>
        <p:spPr>
          <a:xfrm>
            <a:off x="3686675" y="4408550"/>
            <a:ext cx="5188200" cy="658800"/>
          </a:xfrm>
          <a:prstGeom prst="rect">
            <a:avLst/>
          </a:prstGeom>
          <a:noFill/>
          <a:ln>
            <a:noFill/>
          </a:ln>
        </p:spPr>
        <p:txBody>
          <a:bodyPr anchorCtr="0" anchor="t" bIns="91425" lIns="91425" rIns="91425" tIns="91425">
            <a:noAutofit/>
          </a:bodyPr>
          <a:lstStyle/>
          <a:p>
            <a:pPr lvl="0" algn="ctr">
              <a:spcBef>
                <a:spcPts val="0"/>
              </a:spcBef>
              <a:buNone/>
            </a:pPr>
            <a:r>
              <a:rPr lang="en" sz="1800"/>
              <a:t>Ozone is one the of the major aspects of smog.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226075" y="260475"/>
            <a:ext cx="2808000" cy="669600"/>
          </a:xfrm>
          <a:prstGeom prst="rect">
            <a:avLst/>
          </a:prstGeom>
        </p:spPr>
        <p:txBody>
          <a:bodyPr anchorCtr="0" anchor="b" bIns="91425" lIns="91425" rIns="91425" tIns="91425">
            <a:noAutofit/>
          </a:bodyPr>
          <a:lstStyle/>
          <a:p>
            <a:pPr lvl="0">
              <a:spcBef>
                <a:spcPts val="0"/>
              </a:spcBef>
              <a:buNone/>
            </a:pPr>
            <a:r>
              <a:rPr lang="en"/>
              <a:t>Why it matters.</a:t>
            </a:r>
          </a:p>
        </p:txBody>
      </p:sp>
      <p:sp>
        <p:nvSpPr>
          <p:cNvPr id="98" name="Shape 98"/>
          <p:cNvSpPr txBox="1"/>
          <p:nvPr>
            <p:ph idx="1" type="body"/>
          </p:nvPr>
        </p:nvSpPr>
        <p:spPr>
          <a:xfrm>
            <a:off x="226075" y="1038025"/>
            <a:ext cx="2808000" cy="35913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Agenda</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What is ozone?</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Why it  matters.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Data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Approach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Results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Discussion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Future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Concluding Remarks</a:t>
            </a:r>
          </a:p>
        </p:txBody>
      </p:sp>
      <p:sp>
        <p:nvSpPr>
          <p:cNvPr id="99" name="Shape 99"/>
          <p:cNvSpPr txBox="1"/>
          <p:nvPr/>
        </p:nvSpPr>
        <p:spPr>
          <a:xfrm>
            <a:off x="3490075" y="383900"/>
            <a:ext cx="5479500" cy="4135800"/>
          </a:xfrm>
          <a:prstGeom prst="rect">
            <a:avLst/>
          </a:prstGeom>
          <a:noFill/>
          <a:ln>
            <a:noFill/>
          </a:ln>
        </p:spPr>
        <p:txBody>
          <a:bodyPr anchorCtr="0" anchor="t" bIns="91425" lIns="91425" rIns="91425" tIns="91425">
            <a:noAutofit/>
          </a:bodyPr>
          <a:lstStyle/>
          <a:p>
            <a:pPr lvl="0" rtl="0">
              <a:lnSpc>
                <a:spcPct val="150000"/>
              </a:lnSpc>
              <a:spcBef>
                <a:spcPts val="0"/>
              </a:spcBef>
              <a:buNone/>
            </a:pPr>
            <a:r>
              <a:t/>
            </a:r>
            <a:endParaRPr sz="1800">
              <a:solidFill>
                <a:srgbClr val="212121"/>
              </a:solidFill>
              <a:highlight>
                <a:srgbClr val="FFFFFF"/>
              </a:highlight>
              <a:latin typeface="Roboto"/>
              <a:ea typeface="Roboto"/>
              <a:cs typeface="Roboto"/>
              <a:sym typeface="Roboto"/>
            </a:endParaRPr>
          </a:p>
          <a:p>
            <a:pPr lvl="0" rtl="0" algn="ctr">
              <a:lnSpc>
                <a:spcPct val="150000"/>
              </a:lnSpc>
              <a:spcBef>
                <a:spcPts val="0"/>
              </a:spcBef>
              <a:buNone/>
            </a:pPr>
            <a:r>
              <a:rPr lang="en" sz="2400">
                <a:solidFill>
                  <a:srgbClr val="212121"/>
                </a:solidFill>
                <a:highlight>
                  <a:srgbClr val="FFFFFF"/>
                </a:highlight>
                <a:latin typeface="Roboto"/>
                <a:ea typeface="Roboto"/>
                <a:cs typeface="Roboto"/>
                <a:sym typeface="Roboto"/>
              </a:rPr>
              <a:t>Human Health</a:t>
            </a:r>
          </a:p>
          <a:p>
            <a:pPr lvl="0" rtl="0">
              <a:lnSpc>
                <a:spcPct val="150000"/>
              </a:lnSpc>
              <a:spcBef>
                <a:spcPts val="0"/>
              </a:spcBef>
              <a:buNone/>
            </a:pPr>
            <a:r>
              <a:rPr lang="en" sz="1800">
                <a:solidFill>
                  <a:srgbClr val="212121"/>
                </a:solidFill>
                <a:highlight>
                  <a:srgbClr val="FFFFFF"/>
                </a:highlight>
                <a:latin typeface="Roboto"/>
                <a:ea typeface="Roboto"/>
                <a:cs typeface="Roboto"/>
                <a:sym typeface="Roboto"/>
              </a:rPr>
              <a:t>Breathing ozone can trigger a variety of health problems, particularly for children, the elderly, and people of all ages who have lung diseases such as asthma.  Large long term studies have shown that ozone has significant effect on the mortality of those with diabetes and COPD  </a:t>
            </a:r>
            <a:r>
              <a:rPr lang="en" sz="850" u="sng">
                <a:solidFill>
                  <a:srgbClr val="660066"/>
                </a:solidFill>
                <a:highlight>
                  <a:srgbClr val="FFFFFF"/>
                </a:highlight>
                <a:hlinkClick r:id="rId3"/>
              </a:rPr>
              <a:t>Am J Respir Crit Care Med.</a:t>
            </a:r>
            <a:r>
              <a:rPr lang="en" sz="1800">
                <a:solidFill>
                  <a:srgbClr val="212121"/>
                </a:solidFill>
                <a:highlight>
                  <a:srgbClr val="FFFFFF"/>
                </a:highlight>
                <a:latin typeface="Roboto"/>
                <a:ea typeface="Roboto"/>
                <a:cs typeface="Roboto"/>
                <a:sym typeface="Roboto"/>
              </a:rPr>
              <a:t>  </a:t>
            </a:r>
            <a:r>
              <a:rPr lang="en" sz="1000">
                <a:highlight>
                  <a:srgbClr val="FFFFFF"/>
                </a:highlight>
              </a:rPr>
              <a:t>“Long-Term Ozone Exposure and Mortality in a Large Prospective Study.” MC Turner, et al.</a:t>
            </a:r>
          </a:p>
          <a:p>
            <a:pPr lvl="0">
              <a:lnSpc>
                <a:spcPct val="150000"/>
              </a:lnSpc>
              <a:spcBef>
                <a:spcPts val="0"/>
              </a:spcBef>
              <a:buNone/>
            </a:pPr>
            <a:r>
              <a:t/>
            </a:r>
            <a:endParaRPr sz="1800">
              <a:solidFill>
                <a:srgbClr val="21212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226075" y="196725"/>
            <a:ext cx="2808000" cy="739800"/>
          </a:xfrm>
          <a:prstGeom prst="rect">
            <a:avLst/>
          </a:prstGeom>
        </p:spPr>
        <p:txBody>
          <a:bodyPr anchorCtr="0" anchor="b" bIns="91425" lIns="91425" rIns="91425" tIns="91425">
            <a:noAutofit/>
          </a:bodyPr>
          <a:lstStyle/>
          <a:p>
            <a:pPr lvl="0" rtl="0">
              <a:spcBef>
                <a:spcPts val="0"/>
              </a:spcBef>
              <a:buNone/>
            </a:pPr>
            <a:r>
              <a:rPr lang="en"/>
              <a:t>Why it matters.</a:t>
            </a:r>
          </a:p>
        </p:txBody>
      </p:sp>
      <p:sp>
        <p:nvSpPr>
          <p:cNvPr id="105" name="Shape 105"/>
          <p:cNvSpPr txBox="1"/>
          <p:nvPr>
            <p:ph idx="1" type="body"/>
          </p:nvPr>
        </p:nvSpPr>
        <p:spPr>
          <a:xfrm>
            <a:off x="226075" y="1108000"/>
            <a:ext cx="2808000" cy="3521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Agenda</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What is ozone?</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Why it  matters.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Data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Approach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Results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Discussion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Future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Concluding Remarks</a:t>
            </a:r>
          </a:p>
        </p:txBody>
      </p:sp>
      <p:sp>
        <p:nvSpPr>
          <p:cNvPr id="106" name="Shape 106"/>
          <p:cNvSpPr txBox="1"/>
          <p:nvPr/>
        </p:nvSpPr>
        <p:spPr>
          <a:xfrm>
            <a:off x="3455175" y="122150"/>
            <a:ext cx="5427000" cy="4903500"/>
          </a:xfrm>
          <a:prstGeom prst="rect">
            <a:avLst/>
          </a:prstGeom>
          <a:noFill/>
          <a:ln>
            <a:noFill/>
          </a:ln>
        </p:spPr>
        <p:txBody>
          <a:bodyPr anchorCtr="0" anchor="t" bIns="91425" lIns="91425" rIns="91425" tIns="91425">
            <a:noAutofit/>
          </a:bodyPr>
          <a:lstStyle/>
          <a:p>
            <a:pPr lvl="0" rtl="0" algn="ctr">
              <a:lnSpc>
                <a:spcPct val="150000"/>
              </a:lnSpc>
              <a:spcBef>
                <a:spcPts val="0"/>
              </a:spcBef>
              <a:buNone/>
            </a:pPr>
            <a:r>
              <a:rPr lang="en" sz="2400">
                <a:solidFill>
                  <a:srgbClr val="212121"/>
                </a:solidFill>
                <a:highlight>
                  <a:srgbClr val="FFFFFF"/>
                </a:highlight>
                <a:latin typeface="Roboto"/>
                <a:ea typeface="Roboto"/>
                <a:cs typeface="Roboto"/>
                <a:sym typeface="Roboto"/>
              </a:rPr>
              <a:t>Agriculture</a:t>
            </a:r>
          </a:p>
          <a:p>
            <a:pPr lvl="0" rtl="0" algn="ctr">
              <a:lnSpc>
                <a:spcPct val="150000"/>
              </a:lnSpc>
              <a:spcBef>
                <a:spcPts val="0"/>
              </a:spcBef>
              <a:buNone/>
            </a:pPr>
            <a:r>
              <a:rPr lang="en" sz="1800">
                <a:solidFill>
                  <a:srgbClr val="212121"/>
                </a:solidFill>
                <a:highlight>
                  <a:srgbClr val="FFFFFF"/>
                </a:highlight>
                <a:latin typeface="Roboto"/>
                <a:ea typeface="Roboto"/>
                <a:cs typeface="Roboto"/>
                <a:sym typeface="Roboto"/>
              </a:rPr>
              <a:t>Ground level ozone can also has harmful effects on sensitive vegetation and ecosystems.  Numerous studies indicate that the monetary value of crop loss due to ozone will be many billions of dollars in the coming years. </a:t>
            </a:r>
            <a:r>
              <a:rPr lang="en" sz="1000">
                <a:solidFill>
                  <a:srgbClr val="212121"/>
                </a:solidFill>
                <a:highlight>
                  <a:srgbClr val="FFFFFF"/>
                </a:highlight>
                <a:latin typeface="Roboto"/>
                <a:ea typeface="Roboto"/>
                <a:cs typeface="Roboto"/>
                <a:sym typeface="Roboto"/>
              </a:rPr>
              <a:t>[J. of Exp. Botany, 1 Jan. 2012, “How is ozone reducing our food supply?”, S. Willinson et al.]</a:t>
            </a:r>
          </a:p>
          <a:p>
            <a:pPr lvl="0" rtl="0" algn="ctr">
              <a:lnSpc>
                <a:spcPct val="150000"/>
              </a:lnSpc>
              <a:spcBef>
                <a:spcPts val="0"/>
              </a:spcBef>
              <a:buNone/>
            </a:pPr>
            <a:r>
              <a:rPr lang="en" sz="2400">
                <a:solidFill>
                  <a:srgbClr val="212121"/>
                </a:solidFill>
                <a:highlight>
                  <a:srgbClr val="FFFFFF"/>
                </a:highlight>
                <a:latin typeface="Roboto"/>
                <a:ea typeface="Roboto"/>
                <a:cs typeface="Roboto"/>
                <a:sym typeface="Roboto"/>
              </a:rPr>
              <a:t>Greenhouse Gas</a:t>
            </a:r>
          </a:p>
          <a:p>
            <a:pPr lvl="0" rtl="0" algn="ctr">
              <a:lnSpc>
                <a:spcPct val="150000"/>
              </a:lnSpc>
              <a:spcBef>
                <a:spcPts val="0"/>
              </a:spcBef>
              <a:buNone/>
            </a:pPr>
            <a:r>
              <a:rPr lang="en" sz="1800">
                <a:solidFill>
                  <a:srgbClr val="212121"/>
                </a:solidFill>
                <a:highlight>
                  <a:srgbClr val="FFFFFF"/>
                </a:highlight>
                <a:latin typeface="Roboto"/>
                <a:ea typeface="Roboto"/>
                <a:cs typeface="Roboto"/>
                <a:sym typeface="Roboto"/>
              </a:rPr>
              <a:t>Ozone effects are regionalized due to its shorter life span, but it can have a heat trapping effect greater than carbon dioxide.</a:t>
            </a:r>
          </a:p>
          <a:p>
            <a:pPr lvl="0" rtl="0" algn="ctr">
              <a:lnSpc>
                <a:spcPct val="150000"/>
              </a:lnSpc>
              <a:spcBef>
                <a:spcPts val="0"/>
              </a:spcBef>
              <a:buNone/>
            </a:pPr>
            <a:r>
              <a:rPr lang="en" sz="950">
                <a:solidFill>
                  <a:srgbClr val="252525"/>
                </a:solidFill>
                <a:highlight>
                  <a:srgbClr val="FFFFFF"/>
                </a:highlight>
              </a:rPr>
              <a:t>Wikipedia - ‘Ozone’</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226075" y="174175"/>
            <a:ext cx="2808000" cy="762300"/>
          </a:xfrm>
          <a:prstGeom prst="rect">
            <a:avLst/>
          </a:prstGeom>
        </p:spPr>
        <p:txBody>
          <a:bodyPr anchorCtr="0" anchor="b" bIns="91425" lIns="91425" rIns="91425" tIns="91425">
            <a:noAutofit/>
          </a:bodyPr>
          <a:lstStyle/>
          <a:p>
            <a:pPr lvl="0" rtl="0">
              <a:spcBef>
                <a:spcPts val="0"/>
              </a:spcBef>
              <a:buNone/>
            </a:pPr>
            <a:r>
              <a:rPr lang="en"/>
              <a:t>Data Source: EPA</a:t>
            </a:r>
          </a:p>
        </p:txBody>
      </p:sp>
      <p:sp>
        <p:nvSpPr>
          <p:cNvPr id="112" name="Shape 112"/>
          <p:cNvSpPr txBox="1"/>
          <p:nvPr>
            <p:ph idx="1" type="body"/>
          </p:nvPr>
        </p:nvSpPr>
        <p:spPr>
          <a:xfrm>
            <a:off x="226075" y="1014700"/>
            <a:ext cx="2808000" cy="36147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Agenda</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What is ozone?</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Why it  matters.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Data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Approach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Results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Discussion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Future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Concluding Remarks</a:t>
            </a:r>
          </a:p>
        </p:txBody>
      </p:sp>
      <p:sp>
        <p:nvSpPr>
          <p:cNvPr id="113" name="Shape 113"/>
          <p:cNvSpPr txBox="1"/>
          <p:nvPr/>
        </p:nvSpPr>
        <p:spPr>
          <a:xfrm>
            <a:off x="3455175" y="122150"/>
            <a:ext cx="5427000" cy="4903500"/>
          </a:xfrm>
          <a:prstGeom prst="rect">
            <a:avLst/>
          </a:prstGeom>
          <a:noFill/>
          <a:ln>
            <a:noFill/>
          </a:ln>
        </p:spPr>
        <p:txBody>
          <a:bodyPr anchorCtr="0" anchor="t" bIns="91425" lIns="91425" rIns="91425" tIns="91425">
            <a:noAutofit/>
          </a:bodyPr>
          <a:lstStyle/>
          <a:p>
            <a:pPr lvl="0" rtl="0" algn="ctr">
              <a:lnSpc>
                <a:spcPct val="150000"/>
              </a:lnSpc>
              <a:spcBef>
                <a:spcPts val="0"/>
              </a:spcBef>
              <a:buNone/>
            </a:pPr>
            <a:r>
              <a:rPr lang="en" sz="2400">
                <a:solidFill>
                  <a:srgbClr val="212121"/>
                </a:solidFill>
                <a:highlight>
                  <a:srgbClr val="FFFFFF"/>
                </a:highlight>
              </a:rPr>
              <a:t>Open source data at</a:t>
            </a:r>
          </a:p>
          <a:p>
            <a:pPr lvl="0" rtl="0" algn="ctr">
              <a:lnSpc>
                <a:spcPct val="115000"/>
              </a:lnSpc>
              <a:spcBef>
                <a:spcPts val="0"/>
              </a:spcBef>
              <a:buNone/>
            </a:pPr>
            <a:r>
              <a:rPr lang="en" sz="2400">
                <a:solidFill>
                  <a:srgbClr val="212121"/>
                </a:solidFill>
              </a:rPr>
              <a:t>www.epa.gov</a:t>
            </a:r>
            <a:r>
              <a:rPr lang="en" sz="2400"/>
              <a:t>  (for now??) </a:t>
            </a:r>
          </a:p>
          <a:p>
            <a:pPr indent="0" lvl="0" marL="0" rtl="0" algn="ctr">
              <a:lnSpc>
                <a:spcPct val="100000"/>
              </a:lnSpc>
              <a:spcBef>
                <a:spcPts val="0"/>
              </a:spcBef>
              <a:buNone/>
            </a:pPr>
            <a:r>
              <a:rPr lang="en" sz="2400"/>
              <a:t>Ozone, VOC, NOX, </a:t>
            </a:r>
          </a:p>
          <a:p>
            <a:pPr lvl="0" rtl="0" algn="ctr">
              <a:lnSpc>
                <a:spcPct val="100000"/>
              </a:lnSpc>
              <a:spcBef>
                <a:spcPts val="0"/>
              </a:spcBef>
              <a:buNone/>
            </a:pPr>
            <a:r>
              <a:rPr lang="en" sz="2400"/>
              <a:t>Sunlight levels ,</a:t>
            </a:r>
          </a:p>
          <a:p>
            <a:pPr lvl="0" rtl="0" algn="ctr">
              <a:lnSpc>
                <a:spcPct val="150000"/>
              </a:lnSpc>
              <a:spcBef>
                <a:spcPts val="0"/>
              </a:spcBef>
              <a:buNone/>
            </a:pPr>
            <a:r>
              <a:rPr lang="en" sz="2400"/>
              <a:t>Temperature, Wind speed.</a:t>
            </a:r>
          </a:p>
        </p:txBody>
      </p:sp>
      <p:pic>
        <p:nvPicPr>
          <p:cNvPr id="114" name="Shape 114"/>
          <p:cNvPicPr preferRelativeResize="0"/>
          <p:nvPr/>
        </p:nvPicPr>
        <p:blipFill>
          <a:blip r:embed="rId3">
            <a:alphaModFix/>
          </a:blip>
          <a:stretch>
            <a:fillRect/>
          </a:stretch>
        </p:blipFill>
        <p:spPr>
          <a:xfrm>
            <a:off x="3750075" y="2530275"/>
            <a:ext cx="4798876" cy="2495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226077" y="59400"/>
            <a:ext cx="2808000" cy="953400"/>
          </a:xfrm>
          <a:prstGeom prst="rect">
            <a:avLst/>
          </a:prstGeom>
        </p:spPr>
        <p:txBody>
          <a:bodyPr anchorCtr="0" anchor="b" bIns="91425" lIns="91425" rIns="91425" tIns="91425">
            <a:noAutofit/>
          </a:bodyPr>
          <a:lstStyle/>
          <a:p>
            <a:pPr lvl="0" rtl="0">
              <a:spcBef>
                <a:spcPts val="0"/>
              </a:spcBef>
              <a:buNone/>
            </a:pPr>
            <a:r>
              <a:rPr lang="en"/>
              <a:t>Data   -   Ozone Channelview TX</a:t>
            </a:r>
          </a:p>
        </p:txBody>
      </p:sp>
      <p:sp>
        <p:nvSpPr>
          <p:cNvPr id="120" name="Shape 120"/>
          <p:cNvSpPr txBox="1"/>
          <p:nvPr>
            <p:ph idx="1" type="body"/>
          </p:nvPr>
        </p:nvSpPr>
        <p:spPr>
          <a:xfrm>
            <a:off x="226075" y="1108000"/>
            <a:ext cx="2808000" cy="3521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Agenda</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What is ozone?</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Why it  matters.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Data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Approach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Results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Discussion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Future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Concluding Remarks</a:t>
            </a:r>
          </a:p>
        </p:txBody>
      </p:sp>
      <p:sp>
        <p:nvSpPr>
          <p:cNvPr id="121" name="Shape 121"/>
          <p:cNvSpPr txBox="1"/>
          <p:nvPr/>
        </p:nvSpPr>
        <p:spPr>
          <a:xfrm>
            <a:off x="3455175" y="122150"/>
            <a:ext cx="5427000" cy="4903500"/>
          </a:xfrm>
          <a:prstGeom prst="rect">
            <a:avLst/>
          </a:prstGeom>
          <a:noFill/>
          <a:ln>
            <a:noFill/>
          </a:ln>
        </p:spPr>
        <p:txBody>
          <a:bodyPr anchorCtr="0" anchor="t" bIns="91425" lIns="91425" rIns="91425" tIns="91425">
            <a:noAutofit/>
          </a:bodyPr>
          <a:lstStyle/>
          <a:p>
            <a:pPr lvl="0" rtl="0" algn="ctr">
              <a:lnSpc>
                <a:spcPct val="150000"/>
              </a:lnSpc>
              <a:spcBef>
                <a:spcPts val="0"/>
              </a:spcBef>
              <a:buNone/>
            </a:pPr>
            <a:r>
              <a:t/>
            </a:r>
            <a:endParaRPr sz="1800">
              <a:solidFill>
                <a:srgbClr val="212121"/>
              </a:solidFill>
              <a:highlight>
                <a:srgbClr val="FFFFFF"/>
              </a:highlight>
              <a:latin typeface="Roboto"/>
              <a:ea typeface="Roboto"/>
              <a:cs typeface="Roboto"/>
              <a:sym typeface="Roboto"/>
            </a:endParaRPr>
          </a:p>
          <a:p>
            <a:pPr lvl="0" rtl="0">
              <a:spcBef>
                <a:spcPts val="0"/>
              </a:spcBef>
              <a:buNone/>
            </a:pPr>
            <a:r>
              <a:t/>
            </a:r>
            <a:endParaRPr/>
          </a:p>
        </p:txBody>
      </p:sp>
      <p:pic>
        <p:nvPicPr>
          <p:cNvPr id="122" name="Shape 122"/>
          <p:cNvPicPr preferRelativeResize="0"/>
          <p:nvPr/>
        </p:nvPicPr>
        <p:blipFill>
          <a:blip r:embed="rId3">
            <a:alphaModFix/>
          </a:blip>
          <a:stretch>
            <a:fillRect/>
          </a:stretch>
        </p:blipFill>
        <p:spPr>
          <a:xfrm>
            <a:off x="3783351" y="28899"/>
            <a:ext cx="4805598" cy="2534325"/>
          </a:xfrm>
          <a:prstGeom prst="rect">
            <a:avLst/>
          </a:prstGeom>
          <a:noFill/>
          <a:ln>
            <a:noFill/>
          </a:ln>
        </p:spPr>
      </p:pic>
      <p:pic>
        <p:nvPicPr>
          <p:cNvPr id="123" name="Shape 123"/>
          <p:cNvPicPr preferRelativeResize="0"/>
          <p:nvPr/>
        </p:nvPicPr>
        <p:blipFill>
          <a:blip r:embed="rId4">
            <a:alphaModFix/>
          </a:blip>
          <a:stretch>
            <a:fillRect/>
          </a:stretch>
        </p:blipFill>
        <p:spPr>
          <a:xfrm>
            <a:off x="3707150" y="2552139"/>
            <a:ext cx="4940774" cy="24735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226075" y="121300"/>
            <a:ext cx="2808000" cy="891600"/>
          </a:xfrm>
          <a:prstGeom prst="rect">
            <a:avLst/>
          </a:prstGeom>
        </p:spPr>
        <p:txBody>
          <a:bodyPr anchorCtr="0" anchor="b" bIns="91425" lIns="91425" rIns="91425" tIns="91425">
            <a:noAutofit/>
          </a:bodyPr>
          <a:lstStyle/>
          <a:p>
            <a:pPr lvl="0">
              <a:spcBef>
                <a:spcPts val="0"/>
              </a:spcBef>
              <a:buNone/>
            </a:pPr>
            <a:r>
              <a:rPr lang="en"/>
              <a:t>Data </a:t>
            </a:r>
          </a:p>
          <a:p>
            <a:pPr lvl="0" rtl="0">
              <a:spcBef>
                <a:spcPts val="0"/>
              </a:spcBef>
              <a:buNone/>
            </a:pPr>
            <a:r>
              <a:rPr lang="en"/>
              <a:t>Wind - Solar</a:t>
            </a:r>
          </a:p>
        </p:txBody>
      </p:sp>
      <p:sp>
        <p:nvSpPr>
          <p:cNvPr id="129" name="Shape 129"/>
          <p:cNvSpPr txBox="1"/>
          <p:nvPr>
            <p:ph idx="1" type="body"/>
          </p:nvPr>
        </p:nvSpPr>
        <p:spPr>
          <a:xfrm>
            <a:off x="226075" y="1061350"/>
            <a:ext cx="2808000" cy="35679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Agenda</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What is ozone?</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Why it  matters.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Data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Approach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Modeling Results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Discussion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Future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Concluding Remarks</a:t>
            </a:r>
          </a:p>
        </p:txBody>
      </p:sp>
      <p:sp>
        <p:nvSpPr>
          <p:cNvPr id="130" name="Shape 130"/>
          <p:cNvSpPr txBox="1"/>
          <p:nvPr/>
        </p:nvSpPr>
        <p:spPr>
          <a:xfrm>
            <a:off x="3455175" y="122150"/>
            <a:ext cx="5427000" cy="4903500"/>
          </a:xfrm>
          <a:prstGeom prst="rect">
            <a:avLst/>
          </a:prstGeom>
          <a:noFill/>
          <a:ln>
            <a:noFill/>
          </a:ln>
        </p:spPr>
        <p:txBody>
          <a:bodyPr anchorCtr="0" anchor="t" bIns="91425" lIns="91425" rIns="91425" tIns="91425">
            <a:noAutofit/>
          </a:bodyPr>
          <a:lstStyle/>
          <a:p>
            <a:pPr lvl="0" rtl="0" algn="ctr">
              <a:lnSpc>
                <a:spcPct val="150000"/>
              </a:lnSpc>
              <a:spcBef>
                <a:spcPts val="0"/>
              </a:spcBef>
              <a:buNone/>
            </a:pPr>
            <a:r>
              <a:t/>
            </a:r>
            <a:endParaRPr sz="1800">
              <a:solidFill>
                <a:srgbClr val="212121"/>
              </a:solidFill>
              <a:highlight>
                <a:srgbClr val="FFFFFF"/>
              </a:highlight>
              <a:latin typeface="Roboto"/>
              <a:ea typeface="Roboto"/>
              <a:cs typeface="Roboto"/>
              <a:sym typeface="Roboto"/>
            </a:endParaRPr>
          </a:p>
          <a:p>
            <a:pPr lvl="0" rtl="0">
              <a:spcBef>
                <a:spcPts val="0"/>
              </a:spcBef>
              <a:buNone/>
            </a:pPr>
            <a:r>
              <a:t/>
            </a:r>
            <a:endParaRPr/>
          </a:p>
        </p:txBody>
      </p:sp>
      <p:pic>
        <p:nvPicPr>
          <p:cNvPr id="131" name="Shape 131"/>
          <p:cNvPicPr preferRelativeResize="0"/>
          <p:nvPr/>
        </p:nvPicPr>
        <p:blipFill>
          <a:blip r:embed="rId3">
            <a:alphaModFix/>
          </a:blip>
          <a:stretch>
            <a:fillRect/>
          </a:stretch>
        </p:blipFill>
        <p:spPr>
          <a:xfrm>
            <a:off x="3926425" y="2703100"/>
            <a:ext cx="4484500" cy="2322549"/>
          </a:xfrm>
          <a:prstGeom prst="rect">
            <a:avLst/>
          </a:prstGeom>
          <a:noFill/>
          <a:ln>
            <a:noFill/>
          </a:ln>
        </p:spPr>
      </p:pic>
      <p:pic>
        <p:nvPicPr>
          <p:cNvPr id="132" name="Shape 132"/>
          <p:cNvPicPr preferRelativeResize="0"/>
          <p:nvPr/>
        </p:nvPicPr>
        <p:blipFill>
          <a:blip r:embed="rId4">
            <a:alphaModFix/>
          </a:blip>
          <a:stretch>
            <a:fillRect/>
          </a:stretch>
        </p:blipFill>
        <p:spPr>
          <a:xfrm>
            <a:off x="3926424" y="198350"/>
            <a:ext cx="4412025" cy="257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