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20" y="76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5509954" y="6319780"/>
            <a:ext cx="11384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spc="300">
                <a:solidFill>
                  <a:schemeClr val="bg1"/>
                </a:solidFill>
                <a:latin typeface="Montserrat"/>
                <a:ea typeface="思源黑体 CN Normal"/>
              </a:rPr>
              <a:t>S.T.A.R.S</a:t>
            </a:r>
            <a:endParaRPr lang="zh-CN" sz="1050" spc="300">
              <a:solidFill>
                <a:schemeClr val="bg1"/>
              </a:solidFill>
              <a:latin typeface="Montserrat"/>
              <a:ea typeface="思源黑体 CN Normal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657850" y="761449"/>
            <a:ext cx="876299" cy="1127550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308475" y="4440238"/>
            <a:ext cx="3595687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zh-CN"/>
              <a:t>汇报人：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417445" y="3017896"/>
            <a:ext cx="7315200" cy="680979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zh-CN"/>
              <a:t>众星微</a:t>
            </a:r>
            <a:r>
              <a:rPr lang="en-US"/>
              <a:t>XXXX</a:t>
            </a:r>
            <a:r>
              <a:rPr lang="zh-CN"/>
              <a:t>年度总结汇报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和内容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 bwMode="auto">
          <a:xfrm>
            <a:off x="4992874" y="-828675"/>
            <a:ext cx="8515350" cy="851535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21C2E2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586820" y="356494"/>
            <a:ext cx="1153696" cy="342991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 bwMode="auto">
          <a:xfrm>
            <a:off x="6887855" y="1066306"/>
            <a:ext cx="4725388" cy="472538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  <a:alpha val="79000"/>
                  </a:schemeClr>
                </a:gs>
                <a:gs pos="58000">
                  <a:srgbClr val="21C2E2">
                    <a:alpha val="39000"/>
                  </a:srgbClr>
                </a:gs>
                <a:gs pos="100000">
                  <a:schemeClr val="bg1"/>
                </a:gs>
              </a:gsLst>
              <a:lin ang="8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296656" y="1365436"/>
            <a:ext cx="320880" cy="320880"/>
            <a:chOff x="10216151" y="3582163"/>
            <a:chExt cx="320880" cy="320880"/>
          </a:xfrm>
        </p:grpSpPr>
        <p:sp>
          <p:nvSpPr>
            <p:cNvPr id="14" name="椭圆 13"/>
            <p:cNvSpPr/>
            <p:nvPr/>
          </p:nvSpPr>
          <p:spPr bwMode="auto">
            <a:xfrm>
              <a:off x="10216151" y="3582163"/>
              <a:ext cx="320880" cy="320880"/>
            </a:xfrm>
            <a:prstGeom prst="ellipse">
              <a:avLst/>
            </a:prstGeom>
            <a:solidFill>
              <a:srgbClr val="21C2E2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0306514" y="3672526"/>
              <a:ext cx="140154" cy="140154"/>
            </a:xfrm>
            <a:prstGeom prst="ellipse">
              <a:avLst/>
            </a:prstGeom>
            <a:solidFill>
              <a:srgbClr val="217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16" name="椭圆 15"/>
          <p:cNvSpPr/>
          <p:nvPr userDrawn="1"/>
        </p:nvSpPr>
        <p:spPr bwMode="auto">
          <a:xfrm>
            <a:off x="8332027" y="2510478"/>
            <a:ext cx="1837044" cy="1837044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21C2E2">
                    <a:alpha val="31000"/>
                  </a:srgbClr>
                </a:gs>
                <a:gs pos="100000">
                  <a:schemeClr val="bg1"/>
                </a:gs>
              </a:gsLst>
              <a:lin ang="8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4938015" y="2300847"/>
            <a:ext cx="320880" cy="320880"/>
            <a:chOff x="10216151" y="3582163"/>
            <a:chExt cx="320880" cy="320880"/>
          </a:xfrm>
        </p:grpSpPr>
        <p:sp>
          <p:nvSpPr>
            <p:cNvPr id="21" name="椭圆 20"/>
            <p:cNvSpPr/>
            <p:nvPr/>
          </p:nvSpPr>
          <p:spPr bwMode="auto">
            <a:xfrm>
              <a:off x="10216151" y="3582163"/>
              <a:ext cx="320880" cy="320880"/>
            </a:xfrm>
            <a:prstGeom prst="ellipse">
              <a:avLst/>
            </a:prstGeom>
            <a:solidFill>
              <a:srgbClr val="21C2E2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0306514" y="3672526"/>
              <a:ext cx="140154" cy="140154"/>
            </a:xfrm>
            <a:prstGeom prst="ellipse">
              <a:avLst/>
            </a:prstGeom>
            <a:solidFill>
              <a:srgbClr val="217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4837179" y="3258972"/>
            <a:ext cx="320880" cy="320880"/>
            <a:chOff x="10216151" y="3582163"/>
            <a:chExt cx="320880" cy="320880"/>
          </a:xfrm>
        </p:grpSpPr>
        <p:sp>
          <p:nvSpPr>
            <p:cNvPr id="27" name="椭圆 26"/>
            <p:cNvSpPr/>
            <p:nvPr/>
          </p:nvSpPr>
          <p:spPr bwMode="auto">
            <a:xfrm>
              <a:off x="10216151" y="3582163"/>
              <a:ext cx="320880" cy="320880"/>
            </a:xfrm>
            <a:prstGeom prst="ellipse">
              <a:avLst/>
            </a:prstGeom>
            <a:solidFill>
              <a:srgbClr val="21C2E2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10306514" y="3672526"/>
              <a:ext cx="140154" cy="140154"/>
            </a:xfrm>
            <a:prstGeom prst="ellipse">
              <a:avLst/>
            </a:prstGeom>
            <a:solidFill>
              <a:srgbClr val="217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949554" y="4222809"/>
            <a:ext cx="320880" cy="320880"/>
            <a:chOff x="10216151" y="3582163"/>
            <a:chExt cx="320880" cy="320880"/>
          </a:xfrm>
        </p:grpSpPr>
        <p:sp>
          <p:nvSpPr>
            <p:cNvPr id="33" name="椭圆 32"/>
            <p:cNvSpPr/>
            <p:nvPr/>
          </p:nvSpPr>
          <p:spPr bwMode="auto">
            <a:xfrm>
              <a:off x="10216151" y="3582163"/>
              <a:ext cx="320880" cy="320880"/>
            </a:xfrm>
            <a:prstGeom prst="ellipse">
              <a:avLst/>
            </a:prstGeom>
            <a:solidFill>
              <a:srgbClr val="21C2E2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10306514" y="3672526"/>
              <a:ext cx="140154" cy="140154"/>
            </a:xfrm>
            <a:prstGeom prst="ellipse">
              <a:avLst/>
            </a:prstGeom>
            <a:solidFill>
              <a:srgbClr val="217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37" name="组合 36"/>
          <p:cNvGrpSpPr/>
          <p:nvPr userDrawn="1"/>
        </p:nvGrpSpPr>
        <p:grpSpPr bwMode="auto">
          <a:xfrm>
            <a:off x="5313092" y="5202672"/>
            <a:ext cx="320880" cy="320880"/>
            <a:chOff x="10216151" y="3582163"/>
            <a:chExt cx="320880" cy="320880"/>
          </a:xfrm>
        </p:grpSpPr>
        <p:sp>
          <p:nvSpPr>
            <p:cNvPr id="39" name="椭圆 38"/>
            <p:cNvSpPr/>
            <p:nvPr/>
          </p:nvSpPr>
          <p:spPr bwMode="auto">
            <a:xfrm>
              <a:off x="10216151" y="3582163"/>
              <a:ext cx="320880" cy="320880"/>
            </a:xfrm>
            <a:prstGeom prst="ellipse">
              <a:avLst/>
            </a:prstGeom>
            <a:solidFill>
              <a:srgbClr val="21C2E2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0306514" y="3672526"/>
              <a:ext cx="140154" cy="140154"/>
            </a:xfrm>
            <a:prstGeom prst="ellipse">
              <a:avLst/>
            </a:prstGeom>
            <a:solidFill>
              <a:srgbClr val="217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41" name="文本框 40"/>
          <p:cNvSpPr txBox="1"/>
          <p:nvPr userDrawn="1"/>
        </p:nvSpPr>
        <p:spPr bwMode="auto">
          <a:xfrm>
            <a:off x="1097249" y="1968098"/>
            <a:ext cx="1941557" cy="389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>
                <a:solidFill>
                  <a:srgbClr val="2178E2"/>
                </a:solidFill>
                <a:latin typeface="Montserrat"/>
                <a:ea typeface="阿里巴巴普惠体 R"/>
                <a:cs typeface="阿里巴巴普惠体 R"/>
              </a:rPr>
              <a:t>CONTENTS</a:t>
            </a:r>
            <a:endParaRPr lang="zh-CN" sz="2400">
              <a:solidFill>
                <a:srgbClr val="2178E2"/>
              </a:solidFill>
              <a:latin typeface="Montserrat"/>
              <a:ea typeface="阿里巴巴普惠体 R"/>
              <a:cs typeface="阿里巴巴普惠体 R"/>
            </a:endParaRPr>
          </a:p>
        </p:txBody>
      </p:sp>
      <p:sp>
        <p:nvSpPr>
          <p:cNvPr id="42" name="文本框 41"/>
          <p:cNvSpPr txBox="1"/>
          <p:nvPr userDrawn="1"/>
        </p:nvSpPr>
        <p:spPr bwMode="auto">
          <a:xfrm>
            <a:off x="1077087" y="1232476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4000">
                <a:solidFill>
                  <a:srgbClr val="143C56"/>
                </a:solidFill>
                <a:latin typeface="阿里巴巴普惠体 M"/>
                <a:ea typeface="阿里巴巴普惠体 M"/>
                <a:cs typeface="阿里巴巴普惠体 M"/>
              </a:rPr>
              <a:t>目 录</a:t>
            </a:r>
            <a:endParaRPr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0"/>
          </p:nvPr>
        </p:nvSpPr>
        <p:spPr bwMode="auto">
          <a:xfrm>
            <a:off x="5711158" y="1293238"/>
            <a:ext cx="3748404" cy="576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zh-CN"/>
          </a:p>
        </p:txBody>
      </p:sp>
      <p:sp>
        <p:nvSpPr>
          <p:cNvPr id="45" name="文本占位符 43"/>
          <p:cNvSpPr>
            <a:spLocks noGrp="1"/>
          </p:cNvSpPr>
          <p:nvPr>
            <p:ph type="body" sz="quarter" idx="11"/>
          </p:nvPr>
        </p:nvSpPr>
        <p:spPr bwMode="auto">
          <a:xfrm>
            <a:off x="5338761" y="2177165"/>
            <a:ext cx="3748404" cy="576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zh-CN"/>
          </a:p>
        </p:txBody>
      </p:sp>
      <p:sp>
        <p:nvSpPr>
          <p:cNvPr id="46" name="文本占位符 43"/>
          <p:cNvSpPr>
            <a:spLocks noGrp="1"/>
          </p:cNvSpPr>
          <p:nvPr>
            <p:ph type="body" sz="quarter" idx="12"/>
          </p:nvPr>
        </p:nvSpPr>
        <p:spPr bwMode="auto">
          <a:xfrm>
            <a:off x="5270434" y="3140868"/>
            <a:ext cx="3748404" cy="576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zh-CN"/>
          </a:p>
        </p:txBody>
      </p:sp>
      <p:sp>
        <p:nvSpPr>
          <p:cNvPr id="47" name="文本占位符 43"/>
          <p:cNvSpPr>
            <a:spLocks noGrp="1"/>
          </p:cNvSpPr>
          <p:nvPr>
            <p:ph type="body" sz="quarter" idx="13"/>
          </p:nvPr>
        </p:nvSpPr>
        <p:spPr bwMode="auto">
          <a:xfrm>
            <a:off x="5449971" y="4100982"/>
            <a:ext cx="3748404" cy="576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zh-CN"/>
          </a:p>
        </p:txBody>
      </p:sp>
      <p:sp>
        <p:nvSpPr>
          <p:cNvPr id="48" name="文本占位符 43"/>
          <p:cNvSpPr>
            <a:spLocks noGrp="1"/>
          </p:cNvSpPr>
          <p:nvPr>
            <p:ph type="body" sz="quarter" idx="14"/>
          </p:nvPr>
        </p:nvSpPr>
        <p:spPr bwMode="auto">
          <a:xfrm>
            <a:off x="5648258" y="5074980"/>
            <a:ext cx="3748404" cy="576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zh-CN"/>
          </a:p>
        </p:txBody>
      </p:sp>
      <p:grpSp>
        <p:nvGrpSpPr>
          <p:cNvPr id="54" name="组合 53"/>
          <p:cNvGrpSpPr/>
          <p:nvPr userDrawn="1"/>
        </p:nvGrpSpPr>
        <p:grpSpPr bwMode="auto">
          <a:xfrm>
            <a:off x="5953172" y="6137392"/>
            <a:ext cx="320880" cy="320880"/>
            <a:chOff x="10216151" y="3582163"/>
            <a:chExt cx="320880" cy="320880"/>
          </a:xfrm>
        </p:grpSpPr>
        <p:sp>
          <p:nvSpPr>
            <p:cNvPr id="55" name="椭圆 54"/>
            <p:cNvSpPr/>
            <p:nvPr/>
          </p:nvSpPr>
          <p:spPr bwMode="auto">
            <a:xfrm>
              <a:off x="10216151" y="3582163"/>
              <a:ext cx="320880" cy="320880"/>
            </a:xfrm>
            <a:prstGeom prst="ellipse">
              <a:avLst/>
            </a:prstGeom>
            <a:solidFill>
              <a:srgbClr val="21C2E2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56" name="椭圆 55"/>
            <p:cNvSpPr/>
            <p:nvPr userDrawn="1"/>
          </p:nvSpPr>
          <p:spPr bwMode="auto">
            <a:xfrm>
              <a:off x="10306514" y="3672526"/>
              <a:ext cx="140154" cy="140154"/>
            </a:xfrm>
            <a:prstGeom prst="ellipse">
              <a:avLst/>
            </a:prstGeom>
            <a:solidFill>
              <a:srgbClr val="217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57" name="文本占位符 43"/>
          <p:cNvSpPr>
            <a:spLocks noGrp="1"/>
          </p:cNvSpPr>
          <p:nvPr>
            <p:ph type="body" sz="quarter" idx="15"/>
          </p:nvPr>
        </p:nvSpPr>
        <p:spPr bwMode="auto">
          <a:xfrm>
            <a:off x="6288338" y="6009700"/>
            <a:ext cx="3748404" cy="576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自定义版式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975360"/>
            <a:ext cx="1468120" cy="715328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48640" y="1715135"/>
            <a:ext cx="2047240" cy="503237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1pPr>
          </a:lstStyle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>
                <a:solidFill>
                  <a:srgbClr val="2178E2"/>
                </a:solidFill>
                <a:latin typeface="Montserrat"/>
                <a:ea typeface="阿里巴巴普惠体 R"/>
                <a:cs typeface="阿里巴巴普惠体 R"/>
              </a:rPr>
              <a:t>CONTENTS</a:t>
            </a:r>
            <a:endParaRPr lang="zh-CN" sz="2800">
              <a:solidFill>
                <a:srgbClr val="2178E2"/>
              </a:solidFill>
              <a:latin typeface="Montserrat"/>
              <a:ea typeface="阿里巴巴普惠体 R"/>
              <a:cs typeface="阿里巴巴普惠体 R"/>
            </a:endParaRPr>
          </a:p>
          <a:p>
            <a:pPr lvl="0">
              <a:defRPr/>
            </a:pPr>
            <a:endParaRPr 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495675" y="1690688"/>
            <a:ext cx="6440488" cy="3297872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zh-CN"/>
              <a:t>标题</a:t>
            </a:r>
            <a:r>
              <a:rPr lang="en-US"/>
              <a:t>1</a:t>
            </a:r>
            <a:endParaRPr/>
          </a:p>
          <a:p>
            <a:pPr lvl="0">
              <a:defRPr/>
            </a:pPr>
            <a:r>
              <a:rPr lang="zh-CN"/>
              <a:t>标题</a:t>
            </a:r>
            <a:r>
              <a:rPr lang="en-US"/>
              <a:t>2</a:t>
            </a:r>
            <a:endParaRPr/>
          </a:p>
          <a:p>
            <a:pPr lvl="0">
              <a:defRPr/>
            </a:pPr>
            <a:r>
              <a:rPr lang="zh-CN"/>
              <a:t>标题</a:t>
            </a:r>
            <a:r>
              <a:rPr lang="en-US"/>
              <a:t>3</a:t>
            </a:r>
            <a:endParaRPr/>
          </a:p>
          <a:p>
            <a:pPr lvl="0">
              <a:defRPr/>
            </a:pPr>
            <a:r>
              <a:rPr lang="zh-CN"/>
              <a:t>标题</a:t>
            </a:r>
            <a:r>
              <a:rPr lang="en-US"/>
              <a:t>4</a:t>
            </a:r>
            <a:endParaRPr 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586820" y="356494"/>
            <a:ext cx="1153696" cy="342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节标题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520883" y="1189354"/>
            <a:ext cx="3475037" cy="2020888"/>
          </a:xfrm>
        </p:spPr>
        <p:txBody>
          <a:bodyPr>
            <a:noAutofit/>
          </a:bodyPr>
          <a:lstStyle>
            <a:lvl1pPr marL="0" indent="0" algn="ctr" defTabSz="914400">
              <a:lnSpc>
                <a:spcPct val="80000"/>
              </a:lnSpc>
              <a:buNone/>
              <a:defRPr lang="zh-CN" sz="16600" b="1" spc="-300">
                <a:solidFill>
                  <a:srgbClr val="21C2E2"/>
                </a:solidFill>
                <a:latin typeface="DIN Alternate"/>
                <a:ea typeface="阿里巴巴普惠体 R"/>
                <a:cs typeface="阿里巴巴普惠体 R"/>
              </a:defRPr>
            </a:lvl1pPr>
          </a:lstStyle>
          <a:p>
            <a:pPr lvl="0">
              <a:defRPr/>
            </a:pPr>
            <a:r>
              <a:rPr lang="en-US"/>
              <a:t>01</a:t>
            </a:r>
            <a:endParaRPr lang="zh-CN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521200" y="3768725"/>
            <a:ext cx="3475038" cy="844550"/>
          </a:xfrm>
        </p:spPr>
        <p:txBody>
          <a:bodyPr>
            <a:normAutofit/>
          </a:bodyPr>
          <a:lstStyle>
            <a:lvl1pPr marL="0" indent="0" algn="ctr">
              <a:buNone/>
              <a:defRPr lang="zh-CN" sz="2800">
                <a:solidFill>
                  <a:srgbClr val="143C56"/>
                </a:solidFill>
                <a:latin typeface="阿里巴巴普惠体 M"/>
                <a:ea typeface="阿里巴巴普惠体 M"/>
                <a:cs typeface="阿里巴巴普惠体 M"/>
              </a:defRPr>
            </a:lvl1pPr>
          </a:lstStyle>
          <a:p>
            <a:pPr lvl="0">
              <a:defRPr/>
            </a:pPr>
            <a:r>
              <a:rPr lang="zh-CN"/>
              <a:t>页面标题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空白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586820" y="356494"/>
            <a:ext cx="1153696" cy="342991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1280" y="91472"/>
            <a:ext cx="5375275" cy="6080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zh-CN"/>
              <a:t>页标题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65200" y="1870074"/>
            <a:ext cx="10312400" cy="3505199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图片与标题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129915" y="2540000"/>
            <a:ext cx="6156325" cy="1056640"/>
          </a:xfrm>
        </p:spPr>
        <p:txBody>
          <a:bodyPr>
            <a:normAutofit/>
          </a:bodyPr>
          <a:lstStyle>
            <a:lvl1pPr marL="0" indent="0" algn="ctr">
              <a:buNone/>
              <a:defRPr lang="zh-CN" sz="8000">
                <a:solidFill>
                  <a:srgbClr val="143C56"/>
                </a:solidFill>
                <a:latin typeface="阿里巴巴普惠体 M"/>
                <a:ea typeface="阿里巴巴普惠体 M"/>
                <a:cs typeface="阿里巴巴普惠体 M"/>
              </a:defRPr>
            </a:lvl1pPr>
          </a:lstStyle>
          <a:p>
            <a:pPr lvl="0">
              <a:defRPr/>
            </a:pPr>
            <a:r>
              <a:rPr lang="zh-CN"/>
              <a:t>感谢聆听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129914" y="4063365"/>
            <a:ext cx="6156325" cy="762000"/>
          </a:xfrm>
        </p:spPr>
        <p:txBody>
          <a:bodyPr/>
          <a:lstStyle>
            <a:lvl1pPr marL="0" marR="0" indent="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pc="600"/>
            </a:lvl1pPr>
          </a:lstStyle>
          <a:p>
            <a:pPr marL="0" marR="0" lvl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b="1" spc="-330">
                <a:solidFill>
                  <a:srgbClr val="21C2E2"/>
                </a:solidFill>
                <a:latin typeface="Montserrat"/>
                <a:ea typeface="阿里巴巴普惠体 R"/>
                <a:cs typeface="阿里巴巴普惠体 R"/>
              </a:rPr>
              <a:t>T      H      A      N      K      S</a:t>
            </a:r>
            <a:endParaRPr lang="zh-CN" sz="2800" b="1" spc="-330">
              <a:solidFill>
                <a:srgbClr val="21C2E2"/>
              </a:solidFill>
              <a:latin typeface="Montserrat"/>
              <a:ea typeface="阿里巴巴普惠体 R"/>
              <a:cs typeface="阿里巴巴普惠体 R"/>
            </a:endParaRPr>
          </a:p>
          <a:p>
            <a:pPr lvl="0"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84137A-F39E-4387-816F-1157E5EA4A77}" type="datetime1">
              <a:rPr lang="en-US" altLang="zh-CN"/>
              <a:t>12/26/2024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48A3E1-44AE-478B-B165-44BF6D266D71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ile.starsmicrosystem.com/#explorer&amp;sid=346417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 txBox="1"/>
          <p:nvPr/>
        </p:nvSpPr>
        <p:spPr bwMode="auto">
          <a:xfrm>
            <a:off x="893618" y="2556164"/>
            <a:ext cx="10778837" cy="868644"/>
          </a:xfrm>
          <a:prstGeom prst="rect">
            <a:avLst/>
          </a:prstGeom>
        </p:spPr>
        <p:txBody>
          <a:bodyPr/>
          <a:lstStyle>
            <a:lvl1pPr marL="0" indent="0" algn="l" defTabSz="914400">
              <a:spcBef>
                <a:spcPts val="0"/>
              </a:spcBef>
              <a:spcAft>
                <a:spcPts val="0"/>
              </a:spcAft>
              <a:buFont typeface="Arial"/>
              <a:buNone/>
              <a:defRPr lang="zh-CN" sz="4000" b="1">
                <a:solidFill>
                  <a:schemeClr val="bg1"/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dirty="0">
                <a:solidFill>
                  <a:sysClr val="window" lastClr="FFFFFF"/>
                </a:solidFill>
              </a:rPr>
              <a:t>天鹰</a:t>
            </a:r>
            <a:r>
              <a:rPr lang="en-US" dirty="0" smtClean="0">
                <a:solidFill>
                  <a:sysClr val="window" lastClr="FFFFFF"/>
                </a:solidFill>
              </a:rPr>
              <a:t>ECO</a:t>
            </a:r>
            <a:r>
              <a:rPr lang="en-US" altLang="zh-CN" dirty="0" smtClean="0">
                <a:solidFill>
                  <a:sysClr val="window" lastClr="FFFFFF"/>
                </a:solidFill>
              </a:rPr>
              <a:t>D_2_RoCE_TXRX_WRAP</a:t>
            </a:r>
            <a:r>
              <a:rPr lang="zh-CN" dirty="0" smtClean="0">
                <a:solidFill>
                  <a:sysClr val="window" lastClr="FFFFFF"/>
                </a:solidFill>
              </a:rPr>
              <a:t>评审</a:t>
            </a:r>
            <a:r>
              <a:rPr lang="zh-CN" dirty="0">
                <a:solidFill>
                  <a:sysClr val="window" lastClr="FFFFFF"/>
                </a:solidFill>
              </a:rPr>
              <a:t>材料</a:t>
            </a:r>
            <a:endParaRPr lang="zh-CN" sz="4000" b="1" i="0" u="none" strike="noStrike" cap="none" spc="0" dirty="0">
              <a:ln>
                <a:noFill/>
              </a:ln>
              <a:solidFill>
                <a:sysClr val="window" lastClr="FFFFFF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文本占位符 2"/>
          <p:cNvSpPr txBox="1"/>
          <p:nvPr/>
        </p:nvSpPr>
        <p:spPr bwMode="auto">
          <a:xfrm>
            <a:off x="7260000" y="5145469"/>
            <a:ext cx="4149044" cy="647427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1200" b="1" dirty="0">
                <a:solidFill>
                  <a:prstClr val="white"/>
                </a:solidFill>
                <a:latin typeface="微软雅黑"/>
                <a:ea typeface="微软雅黑"/>
              </a:rPr>
              <a:t>2024</a:t>
            </a:r>
            <a:r>
              <a:rPr lang="zh-CN" sz="1200" b="1" dirty="0">
                <a:solidFill>
                  <a:prstClr val="white"/>
                </a:solidFill>
                <a:latin typeface="微软雅黑"/>
                <a:ea typeface="微软雅黑"/>
              </a:rPr>
              <a:t>年</a:t>
            </a:r>
            <a:r>
              <a:rPr lang="en-US" sz="1200" b="1" dirty="0" smtClean="0">
                <a:solidFill>
                  <a:prstClr val="white"/>
                </a:solidFill>
                <a:latin typeface="微软雅黑"/>
                <a:ea typeface="微软雅黑"/>
              </a:rPr>
              <a:t>1</a:t>
            </a:r>
            <a:r>
              <a:rPr lang="en-US" altLang="zh-CN" sz="1200" b="1" dirty="0" smtClean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r>
              <a:rPr lang="zh-CN" sz="12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月</a:t>
            </a:r>
            <a:endParaRPr lang="zh-CN" sz="12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4" name="文本占位符 2"/>
          <p:cNvSpPr txBox="1"/>
          <p:nvPr/>
        </p:nvSpPr>
        <p:spPr bwMode="auto">
          <a:xfrm>
            <a:off x="7260000" y="4583332"/>
            <a:ext cx="4149044" cy="647427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zh-CN" sz="1200" b="1" dirty="0">
                <a:solidFill>
                  <a:prstClr val="white"/>
                </a:solidFill>
                <a:latin typeface="微软雅黑"/>
                <a:ea typeface="微软雅黑"/>
              </a:rPr>
              <a:t>撰写</a:t>
            </a:r>
            <a:r>
              <a:rPr lang="zh-CN" sz="1200" b="1" dirty="0" smtClean="0">
                <a:solidFill>
                  <a:prstClr val="white"/>
                </a:solidFill>
                <a:latin typeface="微软雅黑"/>
                <a:ea typeface="微软雅黑"/>
              </a:rPr>
              <a:t>人</a:t>
            </a:r>
            <a:r>
              <a:rPr lang="en-US" altLang="zh-CN" sz="12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b="1" dirty="0" smtClean="0">
                <a:solidFill>
                  <a:prstClr val="white"/>
                </a:solidFill>
                <a:latin typeface="微软雅黑"/>
                <a:ea typeface="微软雅黑"/>
              </a:rPr>
              <a:t>田伟</a:t>
            </a:r>
            <a:endParaRPr lang="zh-CN" sz="12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 bwMode="auto">
          <a:xfrm>
            <a:off x="112400" y="81533"/>
            <a:ext cx="741682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zh-CN">
                <a:solidFill>
                  <a:schemeClr val="bg1"/>
                </a:solidFill>
              </a:rPr>
              <a:t>问题描述（前端设计</a:t>
            </a:r>
            <a:r>
              <a:rPr lang="en-US">
                <a:solidFill>
                  <a:schemeClr val="bg1"/>
                </a:solidFill>
              </a:rPr>
              <a:t>+</a:t>
            </a:r>
            <a:r>
              <a:rPr lang="zh-CN">
                <a:solidFill>
                  <a:schemeClr val="bg1"/>
                </a:solidFill>
              </a:rPr>
              <a:t>验证）</a:t>
            </a:r>
            <a:endParaRPr lang="zh-CN" sz="2800" b="1" i="0" u="none" strike="noStrike" cap="none" spc="0">
              <a:ln>
                <a:noFill/>
              </a:ln>
              <a:solidFill>
                <a:schemeClr val="bg1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2400" y="1008164"/>
            <a:ext cx="1149230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问题概述：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第一个</a:t>
            </a:r>
            <a:r>
              <a:rPr lang="en-US" altLang="zh-CN" sz="1400" dirty="0" err="1" smtClean="0">
                <a:latin typeface="Calibri"/>
                <a:ea typeface="微软雅黑"/>
              </a:rPr>
              <a:t>ack</a:t>
            </a:r>
            <a:r>
              <a:rPr lang="zh-CN" altLang="en-US" sz="1400" dirty="0" smtClean="0">
                <a:latin typeface="Calibri"/>
                <a:ea typeface="微软雅黑"/>
              </a:rPr>
              <a:t>或</a:t>
            </a:r>
            <a:r>
              <a:rPr lang="en-US" sz="1400" dirty="0" smtClean="0">
                <a:latin typeface="Calibri"/>
                <a:ea typeface="微软雅黑"/>
              </a:rPr>
              <a:t>Read response</a:t>
            </a:r>
            <a:r>
              <a:rPr lang="zh-CN" altLang="en-US" sz="1400" dirty="0" smtClean="0">
                <a:latin typeface="Calibri"/>
                <a:ea typeface="微软雅黑"/>
              </a:rPr>
              <a:t>后的</a:t>
            </a:r>
            <a:r>
              <a:rPr lang="en-US" altLang="zh-CN" sz="1400" dirty="0" err="1" smtClean="0">
                <a:latin typeface="Calibri"/>
                <a:ea typeface="微软雅黑"/>
              </a:rPr>
              <a:t>ack</a:t>
            </a:r>
            <a:r>
              <a:rPr lang="zh-CN" altLang="en-US" sz="1400" dirty="0" smtClean="0">
                <a:latin typeface="Calibri"/>
                <a:ea typeface="微软雅黑"/>
              </a:rPr>
              <a:t>出现</a:t>
            </a:r>
            <a:r>
              <a:rPr lang="en-US" altLang="zh-CN" sz="1400" dirty="0" smtClean="0">
                <a:latin typeface="Calibri"/>
                <a:ea typeface="微软雅黑"/>
              </a:rPr>
              <a:t>bad response</a:t>
            </a:r>
            <a:r>
              <a:rPr lang="zh-CN" altLang="en-US" sz="1400" dirty="0">
                <a:latin typeface="Calibri"/>
                <a:ea typeface="微软雅黑"/>
              </a:rPr>
              <a:t>置</a:t>
            </a:r>
            <a:r>
              <a:rPr lang="zh-CN" altLang="en-US" sz="1400" dirty="0" smtClean="0">
                <a:latin typeface="Calibri"/>
                <a:ea typeface="微软雅黑"/>
              </a:rPr>
              <a:t>错，无法上报</a:t>
            </a:r>
            <a:r>
              <a:rPr lang="en-US" altLang="zh-CN" sz="1400" dirty="0" smtClean="0">
                <a:latin typeface="Calibri"/>
                <a:ea typeface="微软雅黑"/>
              </a:rPr>
              <a:t>err </a:t>
            </a:r>
            <a:r>
              <a:rPr lang="en-US" altLang="zh-CN" sz="1400" dirty="0" err="1" smtClean="0">
                <a:latin typeface="Calibri"/>
                <a:ea typeface="微软雅黑"/>
              </a:rPr>
              <a:t>cqe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问题具体现象及影响描述：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【</a:t>
            </a:r>
            <a:r>
              <a:rPr lang="zh-CN" altLang="en-US" sz="1400" dirty="0" smtClean="0">
                <a:latin typeface="Calibri"/>
                <a:ea typeface="微软雅黑"/>
              </a:rPr>
              <a:t>问题单号</a:t>
            </a:r>
            <a:r>
              <a:rPr lang="en-US" altLang="zh-CN" sz="1400" dirty="0" smtClean="0">
                <a:latin typeface="Calibri"/>
                <a:ea typeface="微软雅黑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A</a:t>
            </a:r>
            <a:r>
              <a:rPr lang="zh-CN" altLang="en-US" sz="1400" dirty="0" smtClean="0">
                <a:latin typeface="Calibri"/>
                <a:ea typeface="微软雅黑"/>
              </a:rPr>
              <a:t>网</a:t>
            </a:r>
            <a:r>
              <a:rPr lang="en-US" altLang="zh-CN" sz="1400" dirty="0" smtClean="0">
                <a:latin typeface="Calibri"/>
                <a:ea typeface="微软雅黑"/>
              </a:rPr>
              <a:t>24631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【RTL</a:t>
            </a:r>
            <a:r>
              <a:rPr lang="zh-CN" altLang="en-US" sz="1400" dirty="0" smtClean="0">
                <a:latin typeface="Calibri"/>
                <a:ea typeface="微软雅黑"/>
              </a:rPr>
              <a:t>代码版本</a:t>
            </a:r>
            <a:r>
              <a:rPr lang="en-US" altLang="zh-CN" sz="1400" dirty="0" smtClean="0">
                <a:latin typeface="Calibri"/>
                <a:ea typeface="微软雅黑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ECOD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【</a:t>
            </a:r>
            <a:r>
              <a:rPr lang="zh-CN" altLang="en-US" sz="1400" dirty="0" smtClean="0">
                <a:latin typeface="Calibri"/>
                <a:ea typeface="微软雅黑"/>
              </a:rPr>
              <a:t>问题描述</a:t>
            </a:r>
            <a:r>
              <a:rPr lang="en-US" altLang="zh-CN" sz="1400" dirty="0" smtClean="0">
                <a:latin typeface="Calibri"/>
                <a:ea typeface="微软雅黑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I</a:t>
            </a:r>
            <a:r>
              <a:rPr lang="zh-CN" altLang="en-US" sz="1400" dirty="0" smtClean="0">
                <a:latin typeface="Calibri"/>
                <a:ea typeface="微软雅黑"/>
              </a:rPr>
              <a:t>端发</a:t>
            </a:r>
            <a:r>
              <a:rPr lang="en-US" altLang="zh-CN" sz="1400" dirty="0" err="1" smtClean="0">
                <a:latin typeface="Calibri"/>
                <a:ea typeface="微软雅黑"/>
              </a:rPr>
              <a:t>rdma</a:t>
            </a:r>
            <a:r>
              <a:rPr lang="en-US" altLang="zh-CN" sz="1400" dirty="0" smtClean="0">
                <a:latin typeface="Calibri"/>
                <a:ea typeface="微软雅黑"/>
              </a:rPr>
              <a:t> write</a:t>
            </a:r>
            <a:r>
              <a:rPr lang="zh-CN" altLang="en-US" sz="1400" dirty="0" smtClean="0">
                <a:latin typeface="Calibri"/>
                <a:ea typeface="微软雅黑"/>
              </a:rPr>
              <a:t>，回的第一个</a:t>
            </a:r>
            <a:r>
              <a:rPr lang="en-US" altLang="zh-CN" sz="1400" dirty="0" err="1" smtClean="0">
                <a:latin typeface="Calibri"/>
                <a:ea typeface="微软雅黑"/>
              </a:rPr>
              <a:t>ack</a:t>
            </a:r>
            <a:r>
              <a:rPr lang="zh-CN" altLang="en-US" sz="1400" dirty="0" smtClean="0">
                <a:latin typeface="Calibri"/>
                <a:ea typeface="微软雅黑"/>
              </a:rPr>
              <a:t>注错成</a:t>
            </a:r>
            <a:r>
              <a:rPr lang="en-US" altLang="zh-CN" sz="1400" dirty="0" smtClean="0">
                <a:latin typeface="Calibri"/>
                <a:ea typeface="微软雅黑"/>
              </a:rPr>
              <a:t>read only</a:t>
            </a:r>
            <a:r>
              <a:rPr lang="zh-CN" altLang="en-US" sz="1400" dirty="0" smtClean="0">
                <a:latin typeface="Calibri"/>
                <a:ea typeface="微软雅黑"/>
              </a:rPr>
              <a:t>，</a:t>
            </a:r>
            <a:r>
              <a:rPr lang="en-US" altLang="zh-CN" sz="1400" dirty="0" smtClean="0">
                <a:latin typeface="Calibri"/>
                <a:ea typeface="微软雅黑"/>
              </a:rPr>
              <a:t>DUT</a:t>
            </a:r>
            <a:r>
              <a:rPr lang="zh-CN" altLang="en-US" sz="1400" dirty="0" smtClean="0">
                <a:latin typeface="Calibri"/>
                <a:ea typeface="微软雅黑"/>
              </a:rPr>
              <a:t>上报</a:t>
            </a:r>
            <a:r>
              <a:rPr lang="zh-CN" altLang="en-US" sz="1400" dirty="0">
                <a:latin typeface="Calibri"/>
                <a:ea typeface="微软雅黑"/>
              </a:rPr>
              <a:t>异步</a:t>
            </a:r>
            <a:r>
              <a:rPr lang="zh-CN" altLang="en-US" sz="1400" dirty="0" smtClean="0">
                <a:latin typeface="Calibri"/>
                <a:ea typeface="微软雅黑"/>
              </a:rPr>
              <a:t>事件，没有</a:t>
            </a:r>
            <a:r>
              <a:rPr lang="en-US" altLang="zh-CN" sz="1400" dirty="0" smtClean="0">
                <a:latin typeface="Calibri"/>
                <a:ea typeface="微软雅黑"/>
              </a:rPr>
              <a:t>err </a:t>
            </a:r>
            <a:r>
              <a:rPr lang="en-US" altLang="zh-CN" sz="1400" dirty="0" err="1" smtClean="0">
                <a:latin typeface="Calibri"/>
                <a:ea typeface="微软雅黑"/>
              </a:rPr>
              <a:t>cqe</a:t>
            </a:r>
            <a:endParaRPr lang="en-US" altLang="zh-CN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【</a:t>
            </a:r>
            <a:r>
              <a:rPr lang="zh-CN" altLang="en-US" sz="1400" dirty="0">
                <a:latin typeface="Calibri"/>
                <a:ea typeface="微软雅黑"/>
              </a:rPr>
              <a:t>影响</a:t>
            </a:r>
            <a:r>
              <a:rPr lang="en-US" altLang="zh-CN" sz="1400" dirty="0" smtClean="0">
                <a:latin typeface="Calibri"/>
                <a:ea typeface="微软雅黑"/>
              </a:rPr>
              <a:t>】</a:t>
            </a:r>
            <a:endParaRPr lang="en-US" altLang="zh-CN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用户侧收不到</a:t>
            </a:r>
            <a:r>
              <a:rPr lang="en-US" altLang="zh-CN" sz="1400" dirty="0" smtClean="0">
                <a:latin typeface="Calibri"/>
                <a:ea typeface="微软雅黑"/>
              </a:rPr>
              <a:t>err </a:t>
            </a:r>
            <a:r>
              <a:rPr lang="en-US" altLang="zh-CN" sz="1400" dirty="0" err="1" smtClean="0">
                <a:latin typeface="Calibri"/>
                <a:ea typeface="微软雅黑"/>
              </a:rPr>
              <a:t>cqe</a:t>
            </a:r>
            <a:r>
              <a:rPr lang="zh-CN" altLang="en-US" sz="1400" dirty="0">
                <a:latin typeface="Calibri"/>
                <a:ea typeface="微软雅黑"/>
              </a:rPr>
              <a:t>，无法感知错误原因，不符合协议和软件</a:t>
            </a:r>
            <a:r>
              <a:rPr lang="zh-CN" altLang="en-US" sz="1400" dirty="0" smtClean="0">
                <a:latin typeface="Calibri"/>
                <a:ea typeface="微软雅黑"/>
              </a:rPr>
              <a:t>流程</a:t>
            </a:r>
            <a:endParaRPr lang="zh-CN" altLang="en-US" sz="1400" dirty="0">
              <a:latin typeface="Calibri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 bwMode="auto">
          <a:xfrm>
            <a:off x="112400" y="81533"/>
            <a:ext cx="741682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原因分析（前端设计</a:t>
            </a:r>
            <a:r>
              <a:rPr lang="en-US">
                <a:solidFill>
                  <a:schemeClr val="bg1"/>
                </a:solidFill>
              </a:rPr>
              <a:t>+</a:t>
            </a:r>
            <a:r>
              <a:rPr lang="zh-CN">
                <a:solidFill>
                  <a:schemeClr val="bg1"/>
                </a:solidFill>
              </a:rPr>
              <a:t>验证）</a:t>
            </a:r>
            <a:endParaRPr lang="zh-CN" sz="4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2398" y="1008162"/>
            <a:ext cx="11620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问题原因：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RXI</a:t>
            </a:r>
            <a:r>
              <a:rPr lang="zh-CN" altLang="en-US" sz="1400" dirty="0" smtClean="0">
                <a:latin typeface="Calibri"/>
                <a:ea typeface="微软雅黑"/>
              </a:rPr>
              <a:t>正常工作时根据收包情况从包中提取</a:t>
            </a:r>
            <a:r>
              <a:rPr lang="en-US" altLang="zh-CN" sz="1400" dirty="0" err="1" smtClean="0">
                <a:latin typeface="Calibri"/>
                <a:ea typeface="微软雅黑"/>
              </a:rPr>
              <a:t>psn</a:t>
            </a:r>
            <a:r>
              <a:rPr lang="en-US" altLang="zh-CN" sz="1400" dirty="0" smtClean="0">
                <a:latin typeface="Calibri"/>
                <a:ea typeface="微软雅黑"/>
              </a:rPr>
              <a:t>/</a:t>
            </a:r>
            <a:r>
              <a:rPr lang="en-US" altLang="zh-CN" sz="1400" dirty="0" err="1" smtClean="0">
                <a:latin typeface="Calibri"/>
                <a:ea typeface="微软雅黑"/>
              </a:rPr>
              <a:t>ssn</a:t>
            </a:r>
            <a:r>
              <a:rPr lang="zh-CN" altLang="en-US" sz="1400" dirty="0" smtClean="0">
                <a:latin typeface="Calibri"/>
                <a:ea typeface="微软雅黑"/>
              </a:rPr>
              <a:t>或从</a:t>
            </a:r>
            <a:r>
              <a:rPr lang="en-US" altLang="zh-CN" sz="1400" dirty="0" err="1" smtClean="0">
                <a:latin typeface="Calibri"/>
                <a:ea typeface="微软雅黑"/>
              </a:rPr>
              <a:t>irrl</a:t>
            </a:r>
            <a:r>
              <a:rPr lang="zh-CN" altLang="en-US" sz="1400" dirty="0" smtClean="0">
                <a:latin typeface="Calibri"/>
                <a:ea typeface="微软雅黑"/>
              </a:rPr>
              <a:t>中提取</a:t>
            </a:r>
            <a:r>
              <a:rPr lang="en-US" altLang="zh-CN" sz="1400" dirty="0" err="1" smtClean="0">
                <a:latin typeface="Calibri"/>
                <a:ea typeface="微软雅黑"/>
              </a:rPr>
              <a:t>ssn</a:t>
            </a:r>
            <a:r>
              <a:rPr lang="zh-CN" altLang="en-US" sz="1400" dirty="0" smtClean="0">
                <a:latin typeface="Calibri"/>
                <a:ea typeface="微软雅黑"/>
              </a:rPr>
              <a:t>，送给后级模块并维护</a:t>
            </a:r>
            <a:r>
              <a:rPr lang="en-US" altLang="zh-CN" sz="1400" dirty="0" err="1" smtClean="0">
                <a:latin typeface="Calibri"/>
                <a:ea typeface="微软雅黑"/>
              </a:rPr>
              <a:t>qpc</a:t>
            </a:r>
            <a:r>
              <a:rPr lang="zh-CN" altLang="en-US" sz="1400" dirty="0" smtClean="0">
                <a:latin typeface="Calibri"/>
                <a:ea typeface="微软雅黑"/>
              </a:rPr>
              <a:t>：</a:t>
            </a:r>
            <a:endParaRPr lang="en-US" altLang="zh-CN" sz="1400" dirty="0" smtClean="0">
              <a:latin typeface="Calibri"/>
              <a:ea typeface="微软雅黑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  <a:defRPr/>
            </a:pPr>
            <a:r>
              <a:rPr lang="en-US" altLang="zh-CN" sz="1400" dirty="0" err="1" smtClean="0">
                <a:latin typeface="Calibri"/>
                <a:ea typeface="微软雅黑"/>
              </a:rPr>
              <a:t>ack</a:t>
            </a:r>
            <a:r>
              <a:rPr lang="zh-CN" altLang="en-US" sz="1400" dirty="0">
                <a:latin typeface="Calibri"/>
                <a:ea typeface="微软雅黑"/>
              </a:rPr>
              <a:t>从包中提取</a:t>
            </a:r>
            <a:r>
              <a:rPr lang="en-US" altLang="zh-CN" sz="1400" dirty="0" err="1" smtClean="0">
                <a:latin typeface="Calibri"/>
                <a:ea typeface="微软雅黑"/>
              </a:rPr>
              <a:t>psn</a:t>
            </a:r>
            <a:r>
              <a:rPr lang="en-US" altLang="zh-CN" sz="1400" dirty="0" smtClean="0">
                <a:latin typeface="Calibri"/>
                <a:ea typeface="微软雅黑"/>
              </a:rPr>
              <a:t>/ssn+1</a:t>
            </a:r>
            <a:r>
              <a:rPr lang="zh-CN" altLang="en-US" sz="1400" dirty="0" smtClean="0">
                <a:latin typeface="Calibri"/>
                <a:ea typeface="微软雅黑"/>
              </a:rPr>
              <a:t>，指向</a:t>
            </a:r>
            <a:r>
              <a:rPr lang="zh-CN" altLang="en-US" sz="1400" dirty="0">
                <a:latin typeface="Calibri"/>
                <a:ea typeface="微软雅黑"/>
              </a:rPr>
              <a:t>下一个未完成的</a:t>
            </a:r>
            <a:r>
              <a:rPr lang="en-US" altLang="zh-CN" sz="1400" dirty="0" err="1" smtClean="0">
                <a:latin typeface="Calibri"/>
                <a:ea typeface="微软雅黑"/>
              </a:rPr>
              <a:t>msg</a:t>
            </a:r>
            <a:endParaRPr lang="en-US" altLang="zh-CN" sz="1400" dirty="0" smtClean="0">
              <a:latin typeface="Calibri"/>
              <a:ea typeface="微软雅黑"/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read response</a:t>
            </a:r>
            <a:r>
              <a:rPr lang="zh-CN" altLang="en-US" sz="1400" dirty="0">
                <a:latin typeface="Calibri"/>
                <a:ea typeface="微软雅黑"/>
              </a:rPr>
              <a:t>从包中提取</a:t>
            </a:r>
            <a:r>
              <a:rPr lang="en-US" altLang="zh-CN" sz="1400" dirty="0" err="1" smtClean="0">
                <a:latin typeface="Calibri"/>
                <a:ea typeface="微软雅黑"/>
              </a:rPr>
              <a:t>psn</a:t>
            </a:r>
            <a:r>
              <a:rPr lang="zh-CN" altLang="en-US" sz="1400" dirty="0" smtClean="0">
                <a:latin typeface="Calibri"/>
                <a:ea typeface="微软雅黑"/>
              </a:rPr>
              <a:t>，从</a:t>
            </a:r>
            <a:r>
              <a:rPr lang="en-US" altLang="zh-CN" sz="1400" dirty="0" err="1" smtClean="0">
                <a:latin typeface="Calibri"/>
                <a:ea typeface="微软雅黑"/>
              </a:rPr>
              <a:t>irrl</a:t>
            </a:r>
            <a:r>
              <a:rPr lang="zh-CN" altLang="en-US" sz="1400" dirty="0" smtClean="0">
                <a:latin typeface="Calibri"/>
                <a:ea typeface="微软雅黑"/>
              </a:rPr>
              <a:t>提取</a:t>
            </a:r>
            <a:r>
              <a:rPr lang="en-US" altLang="zh-CN" sz="1400" dirty="0" err="1" smtClean="0">
                <a:latin typeface="Calibri"/>
                <a:ea typeface="微软雅黑"/>
              </a:rPr>
              <a:t>ssn</a:t>
            </a:r>
            <a:r>
              <a:rPr lang="zh-CN" altLang="en-US" sz="1400" dirty="0" smtClean="0">
                <a:latin typeface="Calibri"/>
                <a:ea typeface="微软雅黑"/>
              </a:rPr>
              <a:t>，指向当前正在处理的</a:t>
            </a:r>
            <a:r>
              <a:rPr lang="en-US" altLang="zh-CN" sz="1400" dirty="0" smtClean="0">
                <a:latin typeface="Calibri"/>
                <a:ea typeface="微软雅黑"/>
              </a:rPr>
              <a:t>read</a:t>
            </a:r>
            <a:endParaRPr lang="en-US" altLang="zh-CN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当</a:t>
            </a:r>
            <a:r>
              <a:rPr lang="en-US" altLang="zh-CN" sz="1400" dirty="0" smtClean="0">
                <a:latin typeface="Calibri"/>
                <a:ea typeface="微软雅黑"/>
              </a:rPr>
              <a:t>I</a:t>
            </a:r>
            <a:r>
              <a:rPr lang="zh-CN" altLang="en-US" sz="1400" dirty="0" smtClean="0">
                <a:latin typeface="Calibri"/>
                <a:ea typeface="微软雅黑"/>
              </a:rPr>
              <a:t>端收</a:t>
            </a:r>
            <a:r>
              <a:rPr lang="zh-CN" altLang="en-US" sz="1400" dirty="0">
                <a:latin typeface="Calibri"/>
                <a:ea typeface="微软雅黑"/>
              </a:rPr>
              <a:t>包校验发现有</a:t>
            </a:r>
            <a:r>
              <a:rPr lang="en-US" altLang="zh-CN" sz="1400" dirty="0">
                <a:latin typeface="Calibri"/>
                <a:ea typeface="微软雅黑"/>
              </a:rPr>
              <a:t>opcode</a:t>
            </a:r>
            <a:r>
              <a:rPr lang="zh-CN" altLang="en-US" sz="1400" dirty="0">
                <a:latin typeface="Calibri"/>
                <a:ea typeface="微软雅黑"/>
              </a:rPr>
              <a:t>错误时，将</a:t>
            </a:r>
            <a:r>
              <a:rPr lang="en-US" altLang="zh-CN" sz="1400" dirty="0" err="1">
                <a:latin typeface="Calibri"/>
                <a:ea typeface="微软雅黑"/>
              </a:rPr>
              <a:t>qpc</a:t>
            </a:r>
            <a:r>
              <a:rPr lang="zh-CN" altLang="en-US" sz="1400" dirty="0">
                <a:latin typeface="Calibri"/>
                <a:ea typeface="微软雅黑"/>
              </a:rPr>
              <a:t>中存储的</a:t>
            </a:r>
            <a:r>
              <a:rPr lang="en-US" altLang="zh-CN" sz="1400" dirty="0" err="1">
                <a:latin typeface="Calibri"/>
                <a:ea typeface="微软雅黑"/>
              </a:rPr>
              <a:t>unack_psn</a:t>
            </a:r>
            <a:r>
              <a:rPr lang="zh-CN" altLang="en-US" sz="1400" dirty="0">
                <a:latin typeface="Calibri"/>
                <a:ea typeface="微软雅黑"/>
              </a:rPr>
              <a:t>和</a:t>
            </a:r>
            <a:r>
              <a:rPr lang="en-US" altLang="zh-CN" sz="1400" dirty="0" err="1">
                <a:latin typeface="Calibri"/>
                <a:ea typeface="微软雅黑"/>
              </a:rPr>
              <a:t>curr_ssn</a:t>
            </a:r>
            <a:r>
              <a:rPr lang="zh-CN" altLang="en-US" sz="1400" dirty="0">
                <a:latin typeface="Calibri"/>
                <a:ea typeface="微软雅黑"/>
              </a:rPr>
              <a:t>传递到后级上报</a:t>
            </a:r>
            <a:r>
              <a:rPr lang="en-US" altLang="zh-CN" sz="1400" dirty="0" err="1">
                <a:latin typeface="Calibri"/>
                <a:ea typeface="微软雅黑"/>
              </a:rPr>
              <a:t>cqe</a:t>
            </a:r>
            <a:r>
              <a:rPr lang="zh-CN" altLang="en-US" sz="1400" dirty="0" smtClean="0">
                <a:latin typeface="Calibri"/>
                <a:ea typeface="微软雅黑"/>
              </a:rPr>
              <a:t>。如果是第一个</a:t>
            </a:r>
            <a:r>
              <a:rPr lang="en-US" altLang="zh-CN" sz="1400" dirty="0" err="1" smtClean="0">
                <a:latin typeface="Calibri"/>
                <a:ea typeface="微软雅黑"/>
              </a:rPr>
              <a:t>ack</a:t>
            </a:r>
            <a:r>
              <a:rPr lang="zh-CN" altLang="en-US" sz="1400" dirty="0" smtClean="0">
                <a:latin typeface="Calibri"/>
                <a:ea typeface="微软雅黑"/>
              </a:rPr>
              <a:t>或</a:t>
            </a:r>
            <a:r>
              <a:rPr lang="en-US" altLang="zh-CN" sz="1400" dirty="0" smtClean="0">
                <a:latin typeface="Calibri"/>
                <a:ea typeface="微软雅黑"/>
              </a:rPr>
              <a:t>read</a:t>
            </a:r>
            <a:r>
              <a:rPr lang="zh-CN" altLang="en-US" sz="1400" dirty="0" smtClean="0">
                <a:latin typeface="Calibri"/>
                <a:ea typeface="微软雅黑"/>
              </a:rPr>
              <a:t>之后的</a:t>
            </a:r>
            <a:r>
              <a:rPr lang="en-US" altLang="zh-CN" sz="1400" dirty="0" err="1" smtClean="0">
                <a:latin typeface="Calibri"/>
                <a:ea typeface="微软雅黑"/>
              </a:rPr>
              <a:t>ack</a:t>
            </a:r>
            <a:r>
              <a:rPr lang="zh-CN" altLang="en-US" sz="1400" dirty="0" smtClean="0">
                <a:latin typeface="Calibri"/>
                <a:ea typeface="微软雅黑"/>
              </a:rPr>
              <a:t>，此时</a:t>
            </a:r>
            <a:r>
              <a:rPr lang="en-US" altLang="zh-CN" sz="1400" dirty="0" err="1" smtClean="0">
                <a:latin typeface="Calibri"/>
                <a:ea typeface="微软雅黑"/>
              </a:rPr>
              <a:t>qpc</a:t>
            </a:r>
            <a:r>
              <a:rPr lang="zh-CN" altLang="en-US" sz="1400" dirty="0" smtClean="0">
                <a:latin typeface="Calibri"/>
                <a:ea typeface="微软雅黑"/>
              </a:rPr>
              <a:t>记录的</a:t>
            </a:r>
            <a:r>
              <a:rPr lang="en-US" altLang="zh-CN" sz="1400" dirty="0" err="1" smtClean="0">
                <a:latin typeface="Calibri"/>
                <a:ea typeface="微软雅黑"/>
              </a:rPr>
              <a:t>ssn</a:t>
            </a:r>
            <a:r>
              <a:rPr lang="zh-CN" altLang="en-US" sz="1400" dirty="0" smtClean="0">
                <a:latin typeface="Calibri"/>
                <a:ea typeface="微软雅黑"/>
              </a:rPr>
              <a:t>是前一个已完成的</a:t>
            </a:r>
            <a:r>
              <a:rPr lang="en-US" altLang="zh-CN" sz="1400" dirty="0" err="1" smtClean="0">
                <a:latin typeface="Calibri"/>
                <a:ea typeface="微软雅黑"/>
              </a:rPr>
              <a:t>ssn</a:t>
            </a:r>
            <a:r>
              <a:rPr lang="zh-CN" altLang="en-US" sz="1400" dirty="0" smtClean="0">
                <a:latin typeface="Calibri"/>
                <a:ea typeface="微软雅黑"/>
              </a:rPr>
              <a:t>，没有断点信息，</a:t>
            </a:r>
            <a:r>
              <a:rPr lang="en-US" altLang="zh-CN" sz="1400" dirty="0" smtClean="0">
                <a:latin typeface="Calibri"/>
                <a:ea typeface="微软雅黑"/>
              </a:rPr>
              <a:t>TX</a:t>
            </a:r>
            <a:r>
              <a:rPr lang="zh-CN" altLang="en-US" sz="1400" dirty="0" smtClean="0">
                <a:latin typeface="Calibri"/>
                <a:ea typeface="微软雅黑"/>
              </a:rPr>
              <a:t>无法组</a:t>
            </a:r>
            <a:r>
              <a:rPr lang="en-US" altLang="zh-CN" sz="1400" dirty="0" smtClean="0">
                <a:latin typeface="Calibri"/>
                <a:ea typeface="微软雅黑"/>
              </a:rPr>
              <a:t>err </a:t>
            </a:r>
            <a:r>
              <a:rPr lang="en-US" altLang="zh-CN" sz="1400" dirty="0" err="1" smtClean="0">
                <a:latin typeface="Calibri"/>
                <a:ea typeface="微软雅黑"/>
              </a:rPr>
              <a:t>cqe</a:t>
            </a:r>
            <a:r>
              <a:rPr lang="zh-CN" altLang="en-US" sz="1400" dirty="0" smtClean="0">
                <a:latin typeface="Calibri"/>
                <a:ea typeface="微软雅黑"/>
              </a:rPr>
              <a:t>，只能报</a:t>
            </a:r>
            <a:r>
              <a:rPr lang="en-US" altLang="zh-CN" sz="1400" dirty="0" err="1" smtClean="0">
                <a:latin typeface="Calibri"/>
                <a:ea typeface="微软雅黑"/>
              </a:rPr>
              <a:t>aeq</a:t>
            </a:r>
            <a:endParaRPr lang="en-US" altLang="zh-CN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规避方案：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无有效的规避方案</a:t>
            </a:r>
            <a:endParaRPr lang="en-US" sz="1400" dirty="0">
              <a:latin typeface="Calibri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 bwMode="auto">
          <a:xfrm>
            <a:off x="112400" y="81533"/>
            <a:ext cx="741682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功能逻辑</a:t>
            </a:r>
            <a:r>
              <a:rPr lang="en-US">
                <a:solidFill>
                  <a:schemeClr val="bg1"/>
                </a:solidFill>
              </a:rPr>
              <a:t>EC</a:t>
            </a:r>
            <a:r>
              <a:rPr lang="zh-CN">
                <a:solidFill>
                  <a:schemeClr val="bg1"/>
                </a:solidFill>
              </a:rPr>
              <a:t>方案分析（前端设计）</a:t>
            </a:r>
            <a:endParaRPr lang="zh-CN" sz="4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2399" y="732440"/>
            <a:ext cx="121718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方式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 smtClean="0">
                <a:latin typeface="Calibri"/>
                <a:ea typeface="微软雅黑"/>
              </a:rPr>
              <a:t>网</a:t>
            </a:r>
            <a:r>
              <a:rPr lang="zh-CN" altLang="zh-CN" sz="1400" dirty="0">
                <a:latin typeface="Calibri"/>
                <a:ea typeface="微软雅黑"/>
              </a:rPr>
              <a:t>表重提</a:t>
            </a:r>
            <a:endParaRPr lang="en-US" altLang="zh-CN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方案：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I</a:t>
            </a:r>
            <a:r>
              <a:rPr lang="zh-CN" altLang="en-US" sz="1400" dirty="0" smtClean="0">
                <a:latin typeface="Calibri"/>
                <a:ea typeface="微软雅黑"/>
              </a:rPr>
              <a:t>端检测到预期的</a:t>
            </a:r>
            <a:r>
              <a:rPr lang="en-US" altLang="zh-CN" sz="1400" dirty="0" err="1" smtClean="0">
                <a:latin typeface="Calibri"/>
                <a:ea typeface="微软雅黑"/>
              </a:rPr>
              <a:t>Ack</a:t>
            </a:r>
            <a:r>
              <a:rPr lang="zh-CN" altLang="en-US" sz="1400" dirty="0" smtClean="0">
                <a:latin typeface="Calibri"/>
                <a:ea typeface="微软雅黑"/>
              </a:rPr>
              <a:t>包出现</a:t>
            </a:r>
            <a:r>
              <a:rPr lang="en-US" altLang="zh-CN" sz="1400" dirty="0" smtClean="0">
                <a:latin typeface="Calibri"/>
                <a:ea typeface="微软雅黑"/>
              </a:rPr>
              <a:t>bad response</a:t>
            </a:r>
            <a:r>
              <a:rPr lang="zh-CN" altLang="en-US" sz="1400" dirty="0" smtClean="0">
                <a:latin typeface="Calibri"/>
                <a:ea typeface="微软雅黑"/>
              </a:rPr>
              <a:t>，统一按照静默丢弃处理，不更新</a:t>
            </a:r>
            <a:r>
              <a:rPr lang="en-US" altLang="zh-CN" sz="1400" dirty="0" err="1" smtClean="0">
                <a:latin typeface="Calibri"/>
                <a:ea typeface="微软雅黑"/>
              </a:rPr>
              <a:t>psn</a:t>
            </a:r>
            <a:r>
              <a:rPr lang="zh-CN" altLang="en-US" sz="1400" dirty="0" smtClean="0">
                <a:latin typeface="Calibri"/>
                <a:ea typeface="微软雅黑"/>
              </a:rPr>
              <a:t>和</a:t>
            </a:r>
            <a:r>
              <a:rPr lang="en-US" altLang="zh-CN" sz="1400" dirty="0" err="1" smtClean="0">
                <a:latin typeface="Calibri"/>
                <a:ea typeface="微软雅黑"/>
              </a:rPr>
              <a:t>ssn</a:t>
            </a:r>
            <a:r>
              <a:rPr lang="zh-CN" altLang="en-US" sz="1400" dirty="0" smtClean="0">
                <a:latin typeface="Calibri"/>
                <a:ea typeface="微软雅黑"/>
              </a:rPr>
              <a:t>。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alibri"/>
                <a:ea typeface="微软雅黑"/>
              </a:rPr>
              <a:t>内部</a:t>
            </a:r>
            <a:r>
              <a:rPr lang="zh-CN" altLang="en-US" sz="1400" dirty="0" smtClean="0">
                <a:latin typeface="Calibri"/>
                <a:ea typeface="微软雅黑"/>
              </a:rPr>
              <a:t>逻辑修改，修改</a:t>
            </a:r>
            <a:r>
              <a:rPr lang="en-US" altLang="zh-CN" sz="1400" dirty="0" err="1" smtClean="0">
                <a:latin typeface="Calibri"/>
                <a:ea typeface="微软雅黑"/>
              </a:rPr>
              <a:t>ini_chk</a:t>
            </a:r>
            <a:r>
              <a:rPr lang="zh-CN" altLang="en-US" sz="1400" dirty="0" smtClean="0">
                <a:latin typeface="Calibri"/>
                <a:ea typeface="微软雅黑"/>
              </a:rPr>
              <a:t>内错误状态寄存器的判断条件，不涉及时钟、复位、接口等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i="1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i="1" dirty="0" err="1">
                <a:latin typeface="Calibri"/>
                <a:ea typeface="微软雅黑"/>
              </a:rPr>
              <a:t>ppt</a:t>
            </a:r>
            <a:r>
              <a:rPr lang="zh-CN" sz="1400" i="1" dirty="0">
                <a:latin typeface="Calibri"/>
                <a:ea typeface="微软雅黑"/>
              </a:rPr>
              <a:t>文档命名加上</a:t>
            </a:r>
            <a:r>
              <a:rPr lang="en-US" sz="1400" i="1" dirty="0">
                <a:latin typeface="Calibri"/>
                <a:ea typeface="微软雅黑"/>
              </a:rPr>
              <a:t>EC</a:t>
            </a:r>
            <a:r>
              <a:rPr lang="zh-CN" sz="1400" i="1" dirty="0">
                <a:latin typeface="Calibri"/>
                <a:ea typeface="微软雅黑"/>
              </a:rPr>
              <a:t>编号，如：天鹰</a:t>
            </a:r>
            <a:r>
              <a:rPr lang="en-US" sz="1400" i="1" dirty="0">
                <a:latin typeface="Calibri"/>
                <a:ea typeface="微软雅黑"/>
              </a:rPr>
              <a:t>ECO</a:t>
            </a:r>
            <a:r>
              <a:rPr lang="en-US" sz="1400" i="1" dirty="0">
                <a:solidFill>
                  <a:srgbClr val="FF0000"/>
                </a:solidFill>
                <a:latin typeface="Calibri"/>
                <a:ea typeface="微软雅黑"/>
              </a:rPr>
              <a:t>A</a:t>
            </a:r>
            <a:r>
              <a:rPr lang="en-US" sz="1400" i="1" dirty="0">
                <a:latin typeface="Calibri"/>
                <a:ea typeface="微软雅黑"/>
              </a:rPr>
              <a:t>_</a:t>
            </a:r>
            <a:r>
              <a:rPr lang="en-US" sz="1400" i="1" dirty="0">
                <a:solidFill>
                  <a:srgbClr val="FF0000"/>
                </a:solidFill>
                <a:latin typeface="Calibri"/>
                <a:ea typeface="微软雅黑"/>
              </a:rPr>
              <a:t>0</a:t>
            </a:r>
            <a:r>
              <a:rPr lang="en-US" sz="1400" i="1" dirty="0">
                <a:latin typeface="Calibri"/>
                <a:ea typeface="微软雅黑"/>
              </a:rPr>
              <a:t>_LAN_RXDP_WRAP</a:t>
            </a:r>
            <a:r>
              <a:rPr lang="zh-CN" sz="1400" i="1" dirty="0">
                <a:latin typeface="Calibri"/>
                <a:ea typeface="微软雅黑"/>
              </a:rPr>
              <a:t>评审材料，具体</a:t>
            </a:r>
            <a:r>
              <a:rPr lang="en-US" sz="1400" i="1" dirty="0">
                <a:solidFill>
                  <a:srgbClr val="FF0000"/>
                </a:solidFill>
                <a:latin typeface="Calibri"/>
                <a:ea typeface="微软雅黑"/>
              </a:rPr>
              <a:t>EC</a:t>
            </a:r>
            <a:r>
              <a:rPr lang="zh-CN" sz="1400" i="1" dirty="0">
                <a:solidFill>
                  <a:srgbClr val="FF0000"/>
                </a:solidFill>
                <a:latin typeface="Calibri"/>
                <a:ea typeface="微软雅黑"/>
              </a:rPr>
              <a:t>版本</a:t>
            </a:r>
            <a:r>
              <a:rPr lang="zh-CN" sz="1400" i="1" dirty="0">
                <a:latin typeface="Calibri"/>
                <a:ea typeface="微软雅黑"/>
              </a:rPr>
              <a:t>与</a:t>
            </a:r>
            <a:r>
              <a:rPr lang="zh-CN" sz="1400" i="1" dirty="0">
                <a:solidFill>
                  <a:srgbClr val="FF0000"/>
                </a:solidFill>
                <a:latin typeface="Calibri"/>
                <a:ea typeface="微软雅黑"/>
              </a:rPr>
              <a:t>序号</a:t>
            </a:r>
            <a:r>
              <a:rPr lang="zh-CN" sz="1400" i="1" dirty="0">
                <a:latin typeface="Calibri"/>
                <a:ea typeface="微软雅黑"/>
              </a:rPr>
              <a:t>需要与“天鹰</a:t>
            </a:r>
            <a:r>
              <a:rPr lang="en-US" sz="1400" i="1" dirty="0">
                <a:latin typeface="Calibri"/>
                <a:ea typeface="微软雅黑"/>
              </a:rPr>
              <a:t>_ECO</a:t>
            </a:r>
            <a:r>
              <a:rPr lang="zh-CN" sz="1400" i="1" dirty="0">
                <a:latin typeface="Calibri"/>
                <a:ea typeface="微软雅黑"/>
              </a:rPr>
              <a:t>记录表”中序号保持一致。</a:t>
            </a:r>
            <a:endParaRPr lang="en-US" sz="1400" i="1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latin typeface="Calibri"/>
                <a:ea typeface="微软雅黑"/>
              </a:rPr>
              <a:t>对于需要EC（包括重提</a:t>
            </a:r>
            <a:r>
              <a:rPr lang="en-US" sz="1400" dirty="0">
                <a:latin typeface="Calibri"/>
                <a:ea typeface="微软雅黑"/>
              </a:rPr>
              <a:t>）：</a:t>
            </a:r>
            <a:r>
              <a:rPr lang="en-US" sz="1400" dirty="0" err="1">
                <a:latin typeface="Calibri"/>
                <a:ea typeface="微软雅黑"/>
              </a:rPr>
              <a:t>评审材料命名格式为</a:t>
            </a:r>
            <a:r>
              <a:rPr lang="en-US" sz="1400" dirty="0">
                <a:latin typeface="Calibri"/>
                <a:ea typeface="微软雅黑"/>
              </a:rPr>
              <a:t>：《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天鹰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ECO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{m}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{n}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{</a:t>
            </a:r>
            <a:r>
              <a:rPr lang="en-US" sz="1400" b="0" i="1" u="none" strike="noStrike" cap="none" spc="0" dirty="0" err="1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harden_name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}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评审材料</a:t>
            </a:r>
            <a:r>
              <a:rPr lang="en-US" sz="1400" dirty="0">
                <a:latin typeface="Calibri"/>
                <a:ea typeface="微软雅黑"/>
              </a:rPr>
              <a:t>》</a:t>
            </a:r>
            <a:r>
              <a:rPr lang="en-US" sz="1400" dirty="0" err="1">
                <a:latin typeface="Calibri"/>
                <a:ea typeface="微软雅黑"/>
              </a:rPr>
              <a:t>m：ECO版本号A</a:t>
            </a:r>
            <a:r>
              <a:rPr lang="en-US" sz="1400" dirty="0">
                <a:latin typeface="Calibri"/>
                <a:ea typeface="微软雅黑"/>
              </a:rPr>
              <a:t>/B/C/D/E/F；n：为当前版本的EC编号，从0开始累加，所有harden整体编号；harden_name：为需要EC的harden名，如：《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天鹰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ECO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A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0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_LAN_RXDP_WRAP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评审材料</a:t>
            </a:r>
            <a:r>
              <a:rPr lang="en-US" sz="1400" dirty="0">
                <a:latin typeface="Calibri"/>
                <a:ea typeface="微软雅黑"/>
              </a:rPr>
              <a:t>》；</a:t>
            </a:r>
            <a:r>
              <a:rPr lang="en-US" sz="1400" dirty="0" err="1">
                <a:latin typeface="Calibri"/>
                <a:ea typeface="微软雅黑"/>
              </a:rPr>
              <a:t>需要填写</a:t>
            </a:r>
            <a:r>
              <a:rPr lang="en-US" sz="1400" dirty="0">
                <a:latin typeface="Calibri"/>
                <a:ea typeface="微软雅黑"/>
              </a:rPr>
              <a:t>《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天鹰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_ECO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记录表</a:t>
            </a:r>
            <a:r>
              <a:rPr lang="en-US" sz="1400" dirty="0">
                <a:latin typeface="Calibri"/>
                <a:ea typeface="微软雅黑"/>
              </a:rPr>
              <a:t>》</a:t>
            </a:r>
            <a:r>
              <a:rPr lang="en-US" sz="1400" dirty="0" err="1">
                <a:latin typeface="Calibri"/>
                <a:ea typeface="微软雅黑"/>
              </a:rPr>
              <a:t>中的ECO需求清单和流转记录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latin typeface="Calibri"/>
                <a:ea typeface="微软雅黑"/>
              </a:rPr>
              <a:t>对于评审结论不需要EC的：</a:t>
            </a:r>
            <a:r>
              <a:rPr lang="en-US" sz="1400" b="0" i="0" u="none" strike="noStrike" cap="none" spc="0" dirty="0" err="1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评审材料命名格式为</a:t>
            </a:r>
            <a:r>
              <a:rPr lang="en-US" sz="1400" b="0" i="0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：《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天鹰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ECO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{m}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{</a:t>
            </a:r>
            <a:r>
              <a:rPr lang="en-US" sz="1400" b="0" i="1" u="none" strike="noStrike" cap="none" spc="0" dirty="0" err="1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harden_name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}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{</a:t>
            </a:r>
            <a:r>
              <a:rPr lang="en-US" sz="1400" b="0" i="1" u="none" strike="noStrike" cap="none" spc="0" dirty="0" err="1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单号</a:t>
            </a:r>
            <a:r>
              <a:rPr lang="en-US" sz="1400" b="0" i="1" u="none" strike="noStrike" cap="none" spc="0" dirty="0">
                <a:solidFill>
                  <a:srgbClr val="FF0000"/>
                </a:solidFill>
                <a:latin typeface="Calibri"/>
                <a:ea typeface="微软雅黑"/>
                <a:cs typeface="Calibri"/>
              </a:rPr>
              <a:t>}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评审材料</a:t>
            </a:r>
            <a:r>
              <a:rPr lang="en-US" sz="1400" b="0" i="0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》</a:t>
            </a:r>
            <a:r>
              <a:rPr lang="en-US" sz="1400" b="0" i="0" u="none" strike="noStrike" cap="none" spc="0" dirty="0" err="1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m：ECO版本号A</a:t>
            </a:r>
            <a:r>
              <a:rPr lang="en-US" sz="1400" b="0" i="0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/B/C/D/E/</a:t>
            </a:r>
            <a:r>
              <a:rPr lang="en-US" sz="1400" b="0" i="0" u="none" strike="noStrike" cap="none" spc="0" dirty="0" err="1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F；harden_name：为harden名，需要填写</a:t>
            </a:r>
            <a:r>
              <a:rPr lang="en-US" sz="1400" b="0" i="0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《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天鹰</a:t>
            </a:r>
            <a:r>
              <a:rPr lang="en-US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_ECO</a:t>
            </a:r>
            <a:r>
              <a:rPr lang="zh-CN" sz="1400" b="0" i="1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记录表</a:t>
            </a:r>
            <a:r>
              <a:rPr lang="en-US" sz="1400" b="0" i="0" u="none" strike="noStrike" cap="none" spc="0" dirty="0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》</a:t>
            </a:r>
            <a:r>
              <a:rPr lang="en-US" sz="1400" b="0" i="0" u="none" strike="noStrike" cap="none" spc="0" dirty="0" err="1">
                <a:solidFill>
                  <a:schemeClr val="tx1"/>
                </a:solidFill>
                <a:latin typeface="Calibri"/>
                <a:ea typeface="微软雅黑"/>
                <a:cs typeface="Calibri"/>
              </a:rPr>
              <a:t>中的</a:t>
            </a:r>
            <a:r>
              <a:rPr lang="en-US" sz="1400" b="0" i="0" u="none" strike="noStrike" cap="none" spc="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评审结论不修改问题记录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err="1">
                <a:latin typeface="微软雅黑"/>
                <a:ea typeface="微软雅黑"/>
                <a:cs typeface="微软雅黑"/>
              </a:rPr>
              <a:t>评审材料上传file</a:t>
            </a:r>
            <a:r>
              <a:rPr lang="en-US" sz="1400" dirty="0">
                <a:latin typeface="微软雅黑"/>
                <a:ea typeface="微软雅黑"/>
                <a:cs typeface="微软雅黑"/>
              </a:rPr>
              <a:t>+ ： </a:t>
            </a:r>
            <a:r>
              <a:rPr lang="en-US" sz="1400" b="0" i="0" u="sng" strike="noStrike" cap="none" spc="0" dirty="0">
                <a:solidFill>
                  <a:schemeClr val="tx1"/>
                </a:solidFill>
                <a:latin typeface="微软雅黑"/>
                <a:ea typeface="微软雅黑"/>
                <a:cs typeface="微软雅黑"/>
                <a:hlinkClick r:id="rId2" tooltip="http://file.starsmicrosystem.com/#explorer&amp;sid=346417"/>
              </a:rPr>
              <a:t>http://file.starsmicrosystem.com/#explorer&amp;sid=346417</a:t>
            </a:r>
            <a:r>
              <a:rPr lang="en-US" sz="1400" dirty="0">
                <a:latin typeface="微软雅黑"/>
                <a:ea typeface="微软雅黑"/>
                <a:cs typeface="微软雅黑"/>
              </a:rPr>
              <a:t> 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 bwMode="auto">
          <a:xfrm>
            <a:off x="112400" y="81533"/>
            <a:ext cx="741682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>
                <a:solidFill>
                  <a:schemeClr val="bg1"/>
                </a:solidFill>
              </a:rPr>
              <a:t>DFT</a:t>
            </a:r>
            <a:r>
              <a:rPr lang="zh-CN">
                <a:solidFill>
                  <a:schemeClr val="bg1"/>
                </a:solidFill>
              </a:rPr>
              <a:t>逻辑</a:t>
            </a:r>
            <a:r>
              <a:rPr lang="en-US">
                <a:solidFill>
                  <a:schemeClr val="bg1"/>
                </a:solidFill>
              </a:rPr>
              <a:t>EC</a:t>
            </a:r>
            <a:r>
              <a:rPr lang="zh-CN">
                <a:solidFill>
                  <a:schemeClr val="bg1"/>
                </a:solidFill>
              </a:rPr>
              <a:t>方案分析（</a:t>
            </a:r>
            <a:r>
              <a:rPr lang="en-US">
                <a:solidFill>
                  <a:schemeClr val="bg1"/>
                </a:solidFill>
              </a:rPr>
              <a:t>DFT</a:t>
            </a:r>
            <a:r>
              <a:rPr lang="zh-CN">
                <a:solidFill>
                  <a:schemeClr val="bg1"/>
                </a:solidFill>
              </a:rPr>
              <a:t>）</a:t>
            </a:r>
            <a:endParaRPr lang="zh-CN" sz="2800" b="1" i="0" u="none" strike="noStrike" cap="none" spc="0">
              <a:ln>
                <a:noFill/>
              </a:ln>
              <a:solidFill>
                <a:schemeClr val="bg1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2399" y="1008163"/>
            <a:ext cx="1189550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en-US" sz="1400" dirty="0">
                <a:latin typeface="Calibri"/>
                <a:ea typeface="微软雅黑"/>
              </a:rPr>
              <a:t>DFT</a:t>
            </a:r>
            <a:r>
              <a:rPr lang="zh-CN" sz="1400" dirty="0">
                <a:latin typeface="Calibri"/>
                <a:ea typeface="微软雅黑"/>
              </a:rPr>
              <a:t>逻辑</a:t>
            </a: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修改内容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i="1" dirty="0" smtClean="0">
                <a:latin typeface="Calibri"/>
                <a:ea typeface="微软雅黑"/>
              </a:rPr>
              <a:t>无</a:t>
            </a:r>
            <a:endParaRPr lang="en-US" altLang="zh-CN" sz="1400" i="1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方案：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i="1" dirty="0" smtClean="0">
                <a:latin typeface="Calibri"/>
                <a:ea typeface="微软雅黑"/>
              </a:rPr>
              <a:t>无</a:t>
            </a:r>
            <a:endParaRPr lang="en-US" altLang="zh-CN" sz="1400" i="1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i="1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*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注：设计的EC方案动到RTL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代码，一定需要和DFT同事核对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  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ECOX.syn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/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src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/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dft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/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dft_release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/{harden}/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modifed_verilog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/   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目录下是否有相同的文件，如果有需要对该文件做同样的修改。如果有flielist的修改一样需要和DFT同事核对对应的file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list进行修改（理论上EC不应涉及filelist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Calibri"/>
                <a:ea typeface="微软雅黑"/>
              </a:rPr>
              <a:t>的修改</a:t>
            </a:r>
            <a:r>
              <a:rPr lang="en-US" sz="1800" b="1" i="1" dirty="0">
                <a:solidFill>
                  <a:srgbClr val="FF0000"/>
                </a:solidFill>
                <a:latin typeface="Calibri"/>
                <a:ea typeface="微软雅黑"/>
              </a:rPr>
              <a:t>）。</a:t>
            </a:r>
            <a:endParaRPr lang="en-US" sz="1400" i="1" dirty="0">
              <a:latin typeface="Calibri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 bwMode="auto">
          <a:xfrm>
            <a:off x="112400" y="81533"/>
            <a:ext cx="741682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>
                <a:solidFill>
                  <a:schemeClr val="bg1"/>
                </a:solidFill>
              </a:rPr>
              <a:t>EC</a:t>
            </a:r>
            <a:r>
              <a:rPr lang="zh-CN">
                <a:solidFill>
                  <a:schemeClr val="bg1"/>
                </a:solidFill>
              </a:rPr>
              <a:t>评审结论（项目</a:t>
            </a:r>
            <a:r>
              <a:rPr lang="en-US">
                <a:solidFill>
                  <a:schemeClr val="bg1"/>
                </a:solidFill>
              </a:rPr>
              <a:t>CCB</a:t>
            </a:r>
            <a:r>
              <a:rPr lang="zh-CN">
                <a:solidFill>
                  <a:schemeClr val="bg1"/>
                </a:solidFill>
              </a:rPr>
              <a:t>）</a:t>
            </a:r>
            <a:endParaRPr lang="zh-CN" sz="2800" b="1" i="0" u="none" strike="noStrike" cap="none" spc="0">
              <a:ln>
                <a:noFill/>
              </a:ln>
              <a:solidFill>
                <a:schemeClr val="bg1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2400" y="1008164"/>
            <a:ext cx="1149230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400" b="1" dirty="0">
                <a:latin typeface="Calibri"/>
                <a:ea typeface="微软雅黑"/>
              </a:rPr>
              <a:t>本次</a:t>
            </a:r>
            <a:r>
              <a:rPr lang="en-US" sz="1400" b="1" dirty="0">
                <a:latin typeface="Calibri"/>
                <a:ea typeface="微软雅黑"/>
              </a:rPr>
              <a:t>EC</a:t>
            </a:r>
            <a:r>
              <a:rPr lang="zh-CN" sz="1400" b="1" dirty="0">
                <a:latin typeface="Calibri"/>
                <a:ea typeface="微软雅黑"/>
              </a:rPr>
              <a:t>方案评审时间：</a:t>
            </a:r>
            <a:endParaRPr lang="en-US" sz="1400" b="1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Calibri"/>
                <a:ea typeface="微软雅黑"/>
              </a:rPr>
              <a:t>2024/12/21 18:00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b="1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1400" b="1" dirty="0">
                <a:latin typeface="Calibri"/>
                <a:ea typeface="微软雅黑"/>
              </a:rPr>
              <a:t>本次</a:t>
            </a:r>
            <a:r>
              <a:rPr lang="en-US" sz="1400" b="1" dirty="0">
                <a:latin typeface="Calibri"/>
                <a:ea typeface="微软雅黑"/>
              </a:rPr>
              <a:t>EC</a:t>
            </a:r>
            <a:r>
              <a:rPr lang="zh-CN" sz="1400" b="1" dirty="0">
                <a:latin typeface="Calibri"/>
                <a:ea typeface="微软雅黑"/>
              </a:rPr>
              <a:t>方案评审参与人员：</a:t>
            </a:r>
            <a:endParaRPr lang="en-US" sz="1400" b="1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何靖</a:t>
            </a:r>
            <a:r>
              <a:rPr lang="en-US" altLang="zh-CN" sz="1400" dirty="0" smtClean="0">
                <a:latin typeface="Calibri"/>
                <a:ea typeface="微软雅黑"/>
              </a:rPr>
              <a:t>/</a:t>
            </a:r>
            <a:r>
              <a:rPr lang="zh-CN" altLang="en-US" sz="1400" dirty="0" smtClean="0">
                <a:latin typeface="Calibri"/>
                <a:ea typeface="微软雅黑"/>
              </a:rPr>
              <a:t>田伟</a:t>
            </a:r>
            <a:endParaRPr lang="en-US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b="1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1400" b="1" dirty="0">
                <a:latin typeface="Calibri"/>
                <a:ea typeface="微软雅黑"/>
              </a:rPr>
              <a:t>本次</a:t>
            </a:r>
            <a:r>
              <a:rPr lang="en-US" sz="1400" b="1" dirty="0">
                <a:latin typeface="Calibri"/>
                <a:ea typeface="微软雅黑"/>
              </a:rPr>
              <a:t>EC</a:t>
            </a:r>
            <a:r>
              <a:rPr lang="zh-CN" sz="1400" b="1" dirty="0">
                <a:latin typeface="Calibri"/>
                <a:ea typeface="微软雅黑"/>
              </a:rPr>
              <a:t>方案评审结论：</a:t>
            </a:r>
            <a:endParaRPr lang="en-US" sz="1400" b="1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同意本次问题通过</a:t>
            </a: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解决。（如果是部分问题</a:t>
            </a: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解决、部分问题不解决，具体罗列）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本次</a:t>
            </a: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采用方式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1400" dirty="0" smtClean="0">
                <a:latin typeface="Calibri"/>
                <a:ea typeface="微软雅黑"/>
              </a:rPr>
              <a:t>网</a:t>
            </a:r>
            <a:r>
              <a:rPr lang="zh-CN" sz="1400" dirty="0">
                <a:latin typeface="Calibri"/>
                <a:ea typeface="微软雅黑"/>
              </a:rPr>
              <a:t>表重提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en-US" sz="1400" dirty="0">
                <a:latin typeface="Calibri"/>
                <a:ea typeface="微软雅黑"/>
              </a:rPr>
              <a:t>EC</a:t>
            </a:r>
            <a:r>
              <a:rPr lang="zh-CN" sz="1400" dirty="0">
                <a:latin typeface="Calibri"/>
                <a:ea typeface="微软雅黑"/>
              </a:rPr>
              <a:t>执行计划：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合入</a:t>
            </a:r>
            <a:r>
              <a:rPr lang="en-US" altLang="zh-CN" sz="1400" dirty="0" smtClean="0">
                <a:latin typeface="Calibri"/>
                <a:ea typeface="微软雅黑"/>
              </a:rPr>
              <a:t>ECOD</a:t>
            </a:r>
            <a:r>
              <a:rPr lang="zh-CN" altLang="en-US" sz="1400" dirty="0" smtClean="0">
                <a:latin typeface="Calibri"/>
                <a:ea typeface="微软雅黑"/>
              </a:rPr>
              <a:t>版本</a:t>
            </a:r>
            <a:endParaRPr lang="en-US" altLang="zh-CN" sz="1400" dirty="0" smtClean="0">
              <a:latin typeface="Calibri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 bwMode="auto">
          <a:xfrm>
            <a:off x="112400" y="81533"/>
            <a:ext cx="741682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>
              <a:spcBef>
                <a:spcPts val="0"/>
              </a:spcBef>
              <a:buFont typeface="Arial"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问题回溯（前端设计</a:t>
            </a:r>
            <a:r>
              <a:rPr lang="en-US">
                <a:solidFill>
                  <a:schemeClr val="bg1"/>
                </a:solidFill>
              </a:rPr>
              <a:t>+</a:t>
            </a:r>
            <a:r>
              <a:rPr lang="zh-CN">
                <a:solidFill>
                  <a:schemeClr val="bg1"/>
                </a:solidFill>
              </a:rPr>
              <a:t>验证</a:t>
            </a:r>
            <a:r>
              <a:rPr lang="en-US">
                <a:solidFill>
                  <a:schemeClr val="bg1"/>
                </a:solidFill>
              </a:rPr>
              <a:t>+</a:t>
            </a:r>
            <a:r>
              <a:rPr lang="zh-CN">
                <a:solidFill>
                  <a:schemeClr val="bg1"/>
                </a:solidFill>
              </a:rPr>
              <a:t>原型）</a:t>
            </a:r>
            <a:endParaRPr lang="zh-CN" sz="2800" b="1" i="0" u="none" strike="noStrike" cap="none" spc="0">
              <a:ln>
                <a:noFill/>
              </a:ln>
              <a:solidFill>
                <a:schemeClr val="bg1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2400" y="1008164"/>
            <a:ext cx="11492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补救措施：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回溯</a:t>
            </a:r>
            <a:r>
              <a:rPr lang="en-US" altLang="zh-CN" sz="1400" dirty="0" smtClean="0">
                <a:latin typeface="Calibri"/>
                <a:ea typeface="微软雅黑"/>
              </a:rPr>
              <a:t>I</a:t>
            </a:r>
            <a:r>
              <a:rPr lang="zh-CN" altLang="en-US" sz="1400" dirty="0" smtClean="0">
                <a:latin typeface="Calibri"/>
                <a:ea typeface="微软雅黑"/>
              </a:rPr>
              <a:t>端所有异常处理的做法，对不符合预期的方案做重新检视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根因</a:t>
            </a:r>
            <a:r>
              <a:rPr lang="zh-CN" sz="1400" dirty="0" smtClean="0">
                <a:latin typeface="Calibri"/>
                <a:ea typeface="微软雅黑"/>
              </a:rPr>
              <a:t>分析</a:t>
            </a:r>
            <a:endParaRPr lang="en-US" altLang="zh-CN" sz="1400" i="1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1400" dirty="0" smtClean="0">
                <a:latin typeface="Calibri"/>
                <a:ea typeface="微软雅黑"/>
              </a:rPr>
              <a:t>设计：</a:t>
            </a:r>
            <a:r>
              <a:rPr lang="zh-CN" altLang="en-US" sz="1400" dirty="0" smtClean="0">
                <a:latin typeface="Calibri"/>
                <a:ea typeface="微软雅黑"/>
              </a:rPr>
              <a:t>对软件处理流程理解有问题，认为可以按照接口错误同样处理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Calibri"/>
                <a:ea typeface="微软雅黑"/>
              </a:rPr>
              <a:t>BT</a:t>
            </a:r>
            <a:r>
              <a:rPr lang="zh-CN" sz="1400" dirty="0" smtClean="0">
                <a:latin typeface="Calibri"/>
                <a:ea typeface="微软雅黑"/>
              </a:rPr>
              <a:t>：</a:t>
            </a:r>
            <a:r>
              <a:rPr lang="zh-CN" altLang="en-US" sz="1400" dirty="0" smtClean="0">
                <a:latin typeface="Calibri"/>
                <a:ea typeface="微软雅黑"/>
              </a:rPr>
              <a:t>行为有设计定义，故只按照既定行为测试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Calibri"/>
                <a:ea typeface="微软雅黑"/>
              </a:rPr>
              <a:t>IT</a:t>
            </a:r>
            <a:r>
              <a:rPr lang="zh-CN" sz="1400" dirty="0" smtClean="0">
                <a:latin typeface="Calibri"/>
                <a:ea typeface="微软雅黑"/>
              </a:rPr>
              <a:t>：</a:t>
            </a:r>
            <a:r>
              <a:rPr lang="zh-CN" altLang="en-US" sz="1400" dirty="0" smtClean="0">
                <a:latin typeface="Calibri"/>
                <a:ea typeface="微软雅黑"/>
              </a:rPr>
              <a:t>本阶段发现问题，但是测试时间点较晚</a:t>
            </a:r>
            <a:endParaRPr lang="en-US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latin typeface="Calibri"/>
                <a:ea typeface="微软雅黑"/>
              </a:rPr>
              <a:t>ST</a:t>
            </a:r>
            <a:r>
              <a:rPr lang="zh-CN" sz="1400" dirty="0" smtClean="0">
                <a:latin typeface="Calibri"/>
                <a:ea typeface="微软雅黑"/>
              </a:rPr>
              <a:t>：</a:t>
            </a:r>
            <a:r>
              <a:rPr lang="zh-CN" altLang="en-US" sz="1400" dirty="0">
                <a:latin typeface="Calibri"/>
                <a:ea typeface="微软雅黑"/>
              </a:rPr>
              <a:t>未开始</a:t>
            </a:r>
            <a:endParaRPr lang="en-US" sz="1400" dirty="0" smtClean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1400" dirty="0" smtClean="0">
                <a:latin typeface="Calibri"/>
                <a:ea typeface="微软雅黑"/>
              </a:rPr>
              <a:t>原型：</a:t>
            </a:r>
            <a:r>
              <a:rPr lang="zh-CN" altLang="en-US" sz="1400" dirty="0">
                <a:latin typeface="Calibri"/>
                <a:ea typeface="微软雅黑"/>
              </a:rPr>
              <a:t>未开始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endParaRPr lang="en-US" sz="1400" dirty="0">
              <a:latin typeface="Calibri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n"/>
              <a:defRPr/>
            </a:pPr>
            <a:r>
              <a:rPr lang="zh-CN" sz="1400" dirty="0">
                <a:latin typeface="Calibri"/>
                <a:ea typeface="微软雅黑"/>
              </a:rPr>
              <a:t>改进措施：</a:t>
            </a:r>
            <a:endParaRPr lang="en-US" sz="1400" dirty="0"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Calibri"/>
                <a:ea typeface="微软雅黑"/>
              </a:rPr>
              <a:t>设计需要对软硬件交互有一定了解，确定处理方案需要经过评审，尤其是与协议不一致的地方一定要拉通软硬件</a:t>
            </a:r>
            <a:endParaRPr lang="en-US" sz="1400" dirty="0">
              <a:latin typeface="Calibri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 bwMode="auto">
          <a:xfrm>
            <a:off x="4114586" y="4114468"/>
            <a:ext cx="3586481" cy="762000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b="1" spc="-330">
                <a:solidFill>
                  <a:srgbClr val="21C2E2"/>
                </a:solidFill>
                <a:latin typeface="Montserrat"/>
                <a:ea typeface="阿里巴巴普惠体 R"/>
                <a:cs typeface="阿里巴巴普惠体 R"/>
              </a:rPr>
              <a:t>THANKS</a:t>
            </a:r>
            <a:endParaRPr lang="zh-CN" b="1" spc="-330">
              <a:solidFill>
                <a:srgbClr val="21C2E2"/>
              </a:solidFill>
              <a:latin typeface="Montserrat"/>
              <a:ea typeface="阿里巴巴普惠体 R"/>
              <a:cs typeface="阿里巴巴普惠体 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709</Words>
  <Application>Microsoft Office PowerPoint</Application>
  <DocSecurity>0</DocSecurity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DIN Alternate</vt:lpstr>
      <vt:lpstr>Montserrat</vt:lpstr>
      <vt:lpstr>阿里巴巴普惠体 M</vt:lpstr>
      <vt:lpstr>阿里巴巴普惠体 R</vt:lpstr>
      <vt:lpstr>等线</vt:lpstr>
      <vt:lpstr>等线 Light</vt:lpstr>
      <vt:lpstr>思源黑体 CN Normal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GuoErhui</dc:creator>
  <cp:keywords/>
  <dc:description/>
  <cp:lastModifiedBy>tianwei</cp:lastModifiedBy>
  <cp:revision>289</cp:revision>
  <dcterms:created xsi:type="dcterms:W3CDTF">2020-12-29T10:57:00Z</dcterms:created>
  <dcterms:modified xsi:type="dcterms:W3CDTF">2024-12-26T02:50:02Z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22920958B8724037B3DAD0BAEF367B01</vt:lpwstr>
  </property>
  <property fmtid="{D5CDD505-2E9C-101B-9397-08002B2CF9AE}" pid="3" name="KSOProductBuildVer">
    <vt:lpwstr>2052-12.1.0.16120</vt:lpwstr>
  </property>
</Properties>
</file>