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4" r:id="rId7"/>
    <p:sldId id="273" r:id="rId8"/>
    <p:sldId id="272" r:id="rId9"/>
    <p:sldId id="274" r:id="rId10"/>
    <p:sldId id="278" r:id="rId11"/>
    <p:sldId id="279" r:id="rId12"/>
    <p:sldId id="275" r:id="rId13"/>
    <p:sldId id="265" r:id="rId14"/>
    <p:sldId id="262" r:id="rId15"/>
    <p:sldId id="269" r:id="rId16"/>
    <p:sldId id="280" r:id="rId17"/>
    <p:sldId id="285" r:id="rId18"/>
    <p:sldId id="276" r:id="rId19"/>
    <p:sldId id="281" r:id="rId20"/>
    <p:sldId id="283" r:id="rId21"/>
    <p:sldId id="284" r:id="rId22"/>
    <p:sldId id="292" r:id="rId23"/>
    <p:sldId id="270" r:id="rId24"/>
    <p:sldId id="282" r:id="rId25"/>
    <p:sldId id="290" r:id="rId26"/>
    <p:sldId id="288" r:id="rId27"/>
    <p:sldId id="291" r:id="rId28"/>
    <p:sldId id="294" r:id="rId29"/>
    <p:sldId id="293" r:id="rId30"/>
    <p:sldId id="295" r:id="rId31"/>
    <p:sldId id="311" r:id="rId32"/>
    <p:sldId id="303" r:id="rId33"/>
    <p:sldId id="298" r:id="rId34"/>
    <p:sldId id="306" r:id="rId35"/>
    <p:sldId id="307" r:id="rId36"/>
    <p:sldId id="300" r:id="rId37"/>
    <p:sldId id="301" r:id="rId38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91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765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1" y="463551"/>
            <a:ext cx="2588684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63551"/>
            <a:ext cx="7569200" cy="5630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6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63551"/>
            <a:ext cx="10361084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914401" y="6248401"/>
            <a:ext cx="2537884" cy="455613"/>
          </a:xfrm>
        </p:spPr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37601" y="6248401"/>
            <a:ext cx="2537884" cy="455613"/>
          </a:xfrm>
        </p:spPr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681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2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78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981201"/>
            <a:ext cx="5077884" cy="4113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981201"/>
            <a:ext cx="5080000" cy="4113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282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071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73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7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79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56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463551"/>
            <a:ext cx="10361084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981201"/>
            <a:ext cx="10361084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914401" y="6248401"/>
            <a:ext cx="25378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B01347B7-9B44-4A1C-BF39-FC644C7503D5}" type="datetimeFigureOut">
              <a:rPr lang="en-ZA" smtClean="0"/>
              <a:t>2017/07/31</a:t>
            </a:fld>
            <a:endParaRPr lang="en-ZA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Z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5378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7D688921-0E16-488A-AC92-519D00364C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5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Clinical </a:t>
            </a:r>
            <a:r>
              <a:rPr lang="en-US" b="1" dirty="0" smtClean="0"/>
              <a:t>Pharmacy</a:t>
            </a:r>
            <a:endParaRPr lang="en-Z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>
                <a:latin typeface="Avenir Book"/>
                <a:cs typeface="Avenir Book"/>
              </a:rPr>
              <a:t>ZCP212</a:t>
            </a:r>
          </a:p>
          <a:p>
            <a:endParaRPr lang="en-ZA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7382" y="1463229"/>
            <a:ext cx="5538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b="1" kern="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Clinical Pharmacy</a:t>
            </a:r>
            <a:br>
              <a:rPr lang="en-ZA" sz="3200" b="1" kern="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ZA" sz="3200" b="1" kern="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ZCP212</a:t>
            </a:r>
            <a:endParaRPr lang="en-ZA" sz="3200" b="1" kern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232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 – selectivity </a:t>
            </a:r>
            <a:endParaRPr lang="en-US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b="1" dirty="0" smtClean="0"/>
              <a:t>Non-selective</a:t>
            </a:r>
            <a:r>
              <a:rPr lang="en-ZA" sz="2800" b="1" dirty="0"/>
              <a:t>:</a:t>
            </a:r>
            <a:r>
              <a:rPr lang="en-ZA" sz="2800" dirty="0"/>
              <a:t> drugs act on one or more </a:t>
            </a:r>
            <a:r>
              <a:rPr lang="en-ZA" sz="2800" dirty="0" smtClean="0"/>
              <a:t>receptors</a:t>
            </a:r>
            <a:r>
              <a:rPr lang="en-ZA" sz="2800" dirty="0"/>
              <a:t>:</a:t>
            </a:r>
            <a:endParaRPr lang="en-ZA" sz="28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Adrenaline, noradrenaline (α</a:t>
            </a:r>
            <a:r>
              <a:rPr lang="en-ZA" sz="2400" baseline="-25000" dirty="0" smtClean="0"/>
              <a:t>1</a:t>
            </a:r>
            <a:r>
              <a:rPr lang="en-ZA" sz="2400" dirty="0"/>
              <a:t>, α</a:t>
            </a:r>
            <a:r>
              <a:rPr lang="en-ZA" sz="2400" baseline="-25000" dirty="0"/>
              <a:t>2</a:t>
            </a:r>
            <a:r>
              <a:rPr lang="en-ZA" sz="2400" dirty="0"/>
              <a:t>, β</a:t>
            </a:r>
            <a:r>
              <a:rPr lang="en-ZA" sz="2400" baseline="-25000" dirty="0"/>
              <a:t>1</a:t>
            </a:r>
            <a:r>
              <a:rPr lang="en-ZA" sz="2400" dirty="0" smtClean="0"/>
              <a:t>), </a:t>
            </a:r>
            <a:r>
              <a:rPr lang="en-ZA" sz="2400" dirty="0" err="1" smtClean="0"/>
              <a:t>isoprenaline</a:t>
            </a:r>
            <a:r>
              <a:rPr lang="en-ZA" sz="2400" dirty="0" smtClean="0"/>
              <a:t> (β</a:t>
            </a:r>
            <a:r>
              <a:rPr lang="en-ZA" sz="2400" baseline="-25000" dirty="0" smtClean="0"/>
              <a:t>1</a:t>
            </a:r>
            <a:r>
              <a:rPr lang="en-ZA" sz="2400" dirty="0"/>
              <a:t>, β</a:t>
            </a:r>
            <a:r>
              <a:rPr lang="en-ZA" sz="2400" baseline="-25000" dirty="0"/>
              <a:t>2</a:t>
            </a:r>
            <a:r>
              <a:rPr lang="en-ZA" sz="2400" dirty="0"/>
              <a:t>, β</a:t>
            </a:r>
            <a:r>
              <a:rPr lang="en-ZA" sz="2400" baseline="-25000" dirty="0"/>
              <a:t>3</a:t>
            </a:r>
            <a:r>
              <a:rPr lang="en-ZA" sz="2400" dirty="0" smtClean="0"/>
              <a:t>) and dopamine (α</a:t>
            </a:r>
            <a:r>
              <a:rPr lang="en-ZA" sz="2400" baseline="-25000" dirty="0" smtClean="0"/>
              <a:t>1</a:t>
            </a:r>
            <a:r>
              <a:rPr lang="en-ZA" sz="2400" dirty="0"/>
              <a:t>, α</a:t>
            </a:r>
            <a:r>
              <a:rPr lang="en-ZA" sz="2400" baseline="-25000" dirty="0"/>
              <a:t>2</a:t>
            </a:r>
            <a:r>
              <a:rPr lang="en-ZA" sz="2400" dirty="0"/>
              <a:t>, β</a:t>
            </a:r>
            <a:r>
              <a:rPr lang="en-ZA" sz="2400" baseline="-25000" dirty="0"/>
              <a:t>1</a:t>
            </a:r>
            <a:r>
              <a:rPr lang="en-ZA" sz="2400" dirty="0"/>
              <a:t>, D</a:t>
            </a:r>
            <a:r>
              <a:rPr lang="en-ZA" sz="2400" baseline="-25000" dirty="0"/>
              <a:t>1</a:t>
            </a:r>
            <a:r>
              <a:rPr lang="en-ZA" sz="2400" dirty="0"/>
              <a:t>, D</a:t>
            </a:r>
            <a:r>
              <a:rPr lang="en-ZA" sz="2400" baseline="-25000" dirty="0"/>
              <a:t>2</a:t>
            </a:r>
            <a:r>
              <a:rPr lang="en-ZA" sz="2400" dirty="0"/>
              <a:t>).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b="1" dirty="0"/>
              <a:t>Selective:</a:t>
            </a:r>
            <a:r>
              <a:rPr lang="en-ZA" sz="2800" dirty="0"/>
              <a:t> drugs which act on a single receptor </a:t>
            </a:r>
            <a:r>
              <a:rPr lang="en-ZA" sz="2800" dirty="0" smtClean="0"/>
              <a:t>only</a:t>
            </a:r>
            <a:r>
              <a:rPr lang="en-ZA" sz="2800" dirty="0"/>
              <a:t>:</a:t>
            </a:r>
            <a:endParaRPr lang="en-ZA" sz="28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α</a:t>
            </a:r>
            <a:r>
              <a:rPr lang="en-ZA" sz="2400" baseline="-25000" dirty="0" smtClean="0"/>
              <a:t>1</a:t>
            </a:r>
            <a:r>
              <a:rPr lang="en-ZA" sz="2400" dirty="0" smtClean="0"/>
              <a:t> selective (phenylephrine), α</a:t>
            </a:r>
            <a:r>
              <a:rPr lang="en-ZA" sz="2400" baseline="-25000" dirty="0" smtClean="0"/>
              <a:t>2</a:t>
            </a:r>
            <a:r>
              <a:rPr lang="en-ZA" sz="2400" dirty="0" smtClean="0"/>
              <a:t> </a:t>
            </a:r>
            <a:r>
              <a:rPr lang="en-ZA" sz="2400" dirty="0"/>
              <a:t>selective: </a:t>
            </a:r>
            <a:r>
              <a:rPr lang="en-ZA" sz="2400" dirty="0" smtClean="0"/>
              <a:t>(clonidine</a:t>
            </a:r>
            <a:r>
              <a:rPr lang="en-ZA" sz="2400" dirty="0"/>
              <a:t>)</a:t>
            </a:r>
            <a:r>
              <a:rPr lang="en-ZA" sz="2400" dirty="0" smtClean="0"/>
              <a:t>, β</a:t>
            </a:r>
            <a:r>
              <a:rPr lang="en-ZA" sz="2400" baseline="-25000" dirty="0" smtClean="0"/>
              <a:t>1</a:t>
            </a:r>
            <a:r>
              <a:rPr lang="en-ZA" sz="2400" dirty="0" smtClean="0"/>
              <a:t> </a:t>
            </a:r>
            <a:r>
              <a:rPr lang="en-ZA" sz="2400" dirty="0"/>
              <a:t>selective: </a:t>
            </a:r>
            <a:r>
              <a:rPr lang="en-ZA" sz="2400" dirty="0" smtClean="0"/>
              <a:t>(</a:t>
            </a:r>
            <a:r>
              <a:rPr lang="en-ZA" sz="2400" dirty="0" err="1" smtClean="0"/>
              <a:t>dobutamine</a:t>
            </a:r>
            <a:r>
              <a:rPr lang="en-ZA" sz="2400" dirty="0" smtClean="0"/>
              <a:t>) and β</a:t>
            </a:r>
            <a:r>
              <a:rPr lang="en-ZA" sz="2400" baseline="-25000" dirty="0" smtClean="0"/>
              <a:t>2</a:t>
            </a:r>
            <a:r>
              <a:rPr lang="en-ZA" sz="2400" dirty="0" smtClean="0"/>
              <a:t> selective (Salbutamol/</a:t>
            </a:r>
            <a:r>
              <a:rPr lang="en-ZA" sz="2400" dirty="0" err="1" smtClean="0"/>
              <a:t>Albuterol</a:t>
            </a:r>
            <a:r>
              <a:rPr lang="en-ZA" sz="2400" dirty="0" smtClean="0"/>
              <a:t>) 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2163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232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987" y="1455684"/>
            <a:ext cx="11928156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 – </a:t>
            </a:r>
            <a:r>
              <a:rPr lang="en-ZA" sz="2800" b="1" dirty="0"/>
              <a:t>Structure Activity Relationships </a:t>
            </a:r>
            <a:r>
              <a:rPr lang="en-ZA" sz="2800" b="1" u="sng" dirty="0" smtClean="0"/>
              <a:t>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67861" y="2352632"/>
            <a:ext cx="2328010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ZA" sz="2000" b="1" dirty="0">
                <a:solidFill>
                  <a:srgbClr val="2B2C33"/>
                </a:solidFill>
                <a:latin typeface="+mn-lt"/>
              </a:rPr>
              <a:t>Adrenergic </a:t>
            </a:r>
            <a:r>
              <a:rPr lang="en-ZA" sz="2000" b="1" dirty="0" smtClean="0">
                <a:solidFill>
                  <a:srgbClr val="2B2C33"/>
                </a:solidFill>
                <a:latin typeface="+mn-lt"/>
              </a:rPr>
              <a:t>Agent</a:t>
            </a:r>
            <a:endParaRPr lang="en-ZA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7914" y="2755733"/>
            <a:ext cx="4683860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3300"/>
                </a:solidFill>
              </a:rPr>
              <a:t>Benzene Ring and R</a:t>
            </a:r>
            <a:r>
              <a:rPr lang="en-US" sz="2000" b="1" baseline="-25000" dirty="0">
                <a:solidFill>
                  <a:srgbClr val="993300"/>
                </a:solidFill>
              </a:rPr>
              <a:t>3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 smtClean="0">
                <a:solidFill>
                  <a:srgbClr val="993300"/>
                </a:solidFill>
              </a:rPr>
              <a:t>subsitution</a:t>
            </a:r>
            <a:endParaRPr lang="en-US" sz="2000" b="1" dirty="0" smtClean="0">
              <a:solidFill>
                <a:srgbClr val="99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Provides </a:t>
            </a:r>
            <a:r>
              <a:rPr lang="en-US" sz="2000" dirty="0">
                <a:solidFill>
                  <a:schemeClr val="tx1"/>
                </a:solidFill>
              </a:rPr>
              <a:t>excellent receptor activity for both α and β sites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45" y="2352632"/>
            <a:ext cx="4690538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sz="2000" b="1" dirty="0" smtClean="0">
                <a:solidFill>
                  <a:srgbClr val="339966"/>
                </a:solidFill>
              </a:rPr>
              <a:t>OH</a:t>
            </a:r>
            <a:r>
              <a:rPr lang="en-ZA" sz="2000" b="1" dirty="0">
                <a:solidFill>
                  <a:srgbClr val="339966"/>
                </a:solidFill>
              </a:rPr>
              <a:t> and </a:t>
            </a:r>
            <a:r>
              <a:rPr lang="en-ZA" sz="2000" b="1" dirty="0" smtClean="0">
                <a:solidFill>
                  <a:srgbClr val="FF00FF"/>
                </a:solidFill>
              </a:rPr>
              <a:t>R</a:t>
            </a:r>
            <a:r>
              <a:rPr lang="en-ZA" sz="2000" b="1" baseline="-25000" dirty="0" smtClean="0">
                <a:solidFill>
                  <a:srgbClr val="FF00FF"/>
                </a:solidFill>
              </a:rPr>
              <a:t>2</a:t>
            </a:r>
            <a:r>
              <a:rPr lang="en-ZA" sz="2000" b="1" dirty="0" smtClean="0">
                <a:solidFill>
                  <a:srgbClr val="FF00FF"/>
                </a:solidFill>
              </a:rPr>
              <a:t> </a:t>
            </a:r>
            <a:r>
              <a:rPr lang="en-ZA" sz="2000" b="1" dirty="0" smtClean="0">
                <a:solidFill>
                  <a:srgbClr val="339966"/>
                </a:solidFill>
              </a:rPr>
              <a:t>substitutions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OH- present </a:t>
            </a:r>
            <a:r>
              <a:rPr lang="en-US" sz="2000" dirty="0">
                <a:solidFill>
                  <a:schemeClr val="tx1"/>
                </a:solidFill>
              </a:rPr>
              <a:t>at β position to primary </a:t>
            </a:r>
            <a:r>
              <a:rPr lang="en-US" sz="2000" dirty="0" smtClean="0">
                <a:solidFill>
                  <a:schemeClr val="tx1"/>
                </a:solidFill>
              </a:rPr>
              <a:t>amine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 -methyl </a:t>
            </a:r>
            <a:r>
              <a:rPr lang="en-US" sz="2000" dirty="0">
                <a:solidFill>
                  <a:schemeClr val="tx1"/>
                </a:solidFill>
              </a:rPr>
              <a:t>substituent changed to </a:t>
            </a:r>
            <a:r>
              <a:rPr lang="en-US" sz="2000" dirty="0" smtClean="0">
                <a:solidFill>
                  <a:schemeClr val="tx1"/>
                </a:solidFill>
              </a:rPr>
              <a:t>ethyl: </a:t>
            </a:r>
            <a:r>
              <a:rPr lang="en-US" sz="2000" dirty="0">
                <a:solidFill>
                  <a:schemeClr val="tx1"/>
                </a:solidFill>
              </a:rPr>
              <a:t>there is increased β selectivity over </a:t>
            </a:r>
            <a:r>
              <a:rPr lang="en-US" sz="2000" dirty="0" smtClean="0">
                <a:solidFill>
                  <a:schemeClr val="tx1"/>
                </a:solidFill>
              </a:rPr>
              <a:t>α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356" y="4398852"/>
            <a:ext cx="11967692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sz="2000" b="1" dirty="0">
                <a:solidFill>
                  <a:schemeClr val="accent2">
                    <a:lumMod val="75000"/>
                  </a:schemeClr>
                </a:solidFill>
              </a:rPr>
              <a:t>NH-R</a:t>
            </a:r>
            <a:r>
              <a:rPr lang="en-ZA" sz="2000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ZA" sz="2000" b="1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ZA" sz="2000" b="1" dirty="0" smtClean="0">
                <a:solidFill>
                  <a:schemeClr val="accent2">
                    <a:lumMod val="75000"/>
                  </a:schemeClr>
                </a:solidFill>
              </a:rPr>
              <a:t>Amine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As </a:t>
            </a:r>
            <a:r>
              <a:rPr lang="en-US" sz="2000" dirty="0">
                <a:solidFill>
                  <a:schemeClr val="tx1"/>
                </a:solidFill>
              </a:rPr>
              <a:t>the size increases – selectivity for β receptor increases over α </a:t>
            </a:r>
            <a:r>
              <a:rPr lang="en-US" sz="2000" dirty="0" smtClean="0">
                <a:solidFill>
                  <a:schemeClr val="tx1"/>
                </a:solidFill>
              </a:rPr>
              <a:t>receptors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β receptors </a:t>
            </a:r>
            <a:r>
              <a:rPr lang="en-US" sz="2000" dirty="0" smtClean="0">
                <a:solidFill>
                  <a:schemeClr val="tx1"/>
                </a:solidFill>
              </a:rPr>
              <a:t>then have </a:t>
            </a:r>
            <a:r>
              <a:rPr lang="en-US" sz="2000" dirty="0">
                <a:solidFill>
                  <a:schemeClr val="tx1"/>
                </a:solidFill>
              </a:rPr>
              <a:t>a large lipophilic binding pocket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α </a:t>
            </a:r>
            <a:r>
              <a:rPr lang="en-ZA" sz="2000" dirty="0">
                <a:solidFill>
                  <a:schemeClr val="tx1"/>
                </a:solidFill>
              </a:rPr>
              <a:t>and </a:t>
            </a:r>
            <a:r>
              <a:rPr lang="el-GR" sz="2000" dirty="0">
                <a:solidFill>
                  <a:schemeClr val="tx1"/>
                </a:solidFill>
              </a:rPr>
              <a:t>β </a:t>
            </a:r>
            <a:r>
              <a:rPr lang="en-ZA" sz="2000" dirty="0">
                <a:solidFill>
                  <a:schemeClr val="tx1"/>
                </a:solidFill>
              </a:rPr>
              <a:t>activity is maximum when R</a:t>
            </a:r>
            <a:r>
              <a:rPr lang="en-ZA" sz="2000" baseline="-25000" dirty="0">
                <a:solidFill>
                  <a:schemeClr val="tx1"/>
                </a:solidFill>
              </a:rPr>
              <a:t>1</a:t>
            </a:r>
            <a:r>
              <a:rPr lang="en-ZA" sz="2000" dirty="0">
                <a:solidFill>
                  <a:schemeClr val="tx1"/>
                </a:solidFill>
              </a:rPr>
              <a:t>= methyl (e.g. epinephrine</a:t>
            </a:r>
            <a:r>
              <a:rPr lang="en-ZA" sz="2000" dirty="0" smtClean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solidFill>
                  <a:schemeClr val="tx1"/>
                </a:solidFill>
              </a:rPr>
              <a:t>R</a:t>
            </a:r>
            <a:r>
              <a:rPr lang="en-ZA" sz="2000" baseline="-25000" dirty="0" smtClean="0">
                <a:solidFill>
                  <a:schemeClr val="tx1"/>
                </a:solidFill>
              </a:rPr>
              <a:t>1</a:t>
            </a:r>
            <a:r>
              <a:rPr lang="en-ZA" sz="2000" dirty="0">
                <a:solidFill>
                  <a:schemeClr val="tx1"/>
                </a:solidFill>
              </a:rPr>
              <a:t>= isopropyl (e.g. isoproterenol) – </a:t>
            </a:r>
            <a:r>
              <a:rPr lang="el-GR" sz="2000" dirty="0">
                <a:solidFill>
                  <a:schemeClr val="tx1"/>
                </a:solidFill>
              </a:rPr>
              <a:t>α </a:t>
            </a:r>
            <a:r>
              <a:rPr lang="en-ZA" sz="2000" dirty="0">
                <a:solidFill>
                  <a:schemeClr val="tx1"/>
                </a:solidFill>
              </a:rPr>
              <a:t>activity is negligible and only </a:t>
            </a:r>
            <a:r>
              <a:rPr lang="el-GR" sz="2000" dirty="0">
                <a:solidFill>
                  <a:schemeClr val="tx1"/>
                </a:solidFill>
              </a:rPr>
              <a:t>β </a:t>
            </a:r>
            <a:r>
              <a:rPr lang="en-ZA" sz="2000" dirty="0">
                <a:solidFill>
                  <a:schemeClr val="tx1"/>
                </a:solidFill>
              </a:rPr>
              <a:t>activity </a:t>
            </a:r>
            <a:r>
              <a:rPr lang="en-ZA" sz="2000" dirty="0" smtClean="0">
                <a:solidFill>
                  <a:schemeClr val="tx1"/>
                </a:solidFill>
              </a:rPr>
              <a:t>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solidFill>
                  <a:schemeClr val="tx1"/>
                </a:solidFill>
              </a:rPr>
              <a:t>tert</a:t>
            </a:r>
            <a:r>
              <a:rPr lang="en-US" sz="2000" dirty="0" smtClean="0">
                <a:solidFill>
                  <a:schemeClr val="tx1"/>
                </a:solidFill>
              </a:rPr>
              <a:t>-butyl</a:t>
            </a:r>
            <a:r>
              <a:rPr lang="en-ZA" sz="2000" dirty="0" smtClean="0">
                <a:solidFill>
                  <a:schemeClr val="tx1"/>
                </a:solidFill>
              </a:rPr>
              <a:t> </a:t>
            </a:r>
            <a:r>
              <a:rPr lang="en-ZA" sz="2000" dirty="0">
                <a:solidFill>
                  <a:schemeClr val="tx1"/>
                </a:solidFill>
              </a:rPr>
              <a:t>group = 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l-GR" sz="2000" baseline="-25000" dirty="0">
                <a:solidFill>
                  <a:schemeClr val="tx1"/>
                </a:solidFill>
              </a:rPr>
              <a:t>2</a:t>
            </a:r>
            <a:r>
              <a:rPr lang="el-GR" sz="2000" dirty="0">
                <a:solidFill>
                  <a:schemeClr val="tx1"/>
                </a:solidFill>
              </a:rPr>
              <a:t> </a:t>
            </a:r>
            <a:r>
              <a:rPr lang="en-ZA" sz="2000" dirty="0">
                <a:solidFill>
                  <a:schemeClr val="tx1"/>
                </a:solidFill>
              </a:rPr>
              <a:t>selectivity </a:t>
            </a:r>
            <a:r>
              <a:rPr lang="en-ZA" sz="2000" dirty="0" smtClean="0">
                <a:solidFill>
                  <a:schemeClr val="tx1"/>
                </a:solidFill>
              </a:rPr>
              <a:t>(</a:t>
            </a:r>
            <a:r>
              <a:rPr lang="en-ZA" sz="2000" dirty="0" err="1" smtClean="0">
                <a:solidFill>
                  <a:schemeClr val="tx1"/>
                </a:solidFill>
              </a:rPr>
              <a:t>albuterol</a:t>
            </a:r>
            <a:r>
              <a:rPr lang="en-ZA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Alkyl </a:t>
            </a:r>
            <a:r>
              <a:rPr lang="en-US" sz="2000" dirty="0">
                <a:solidFill>
                  <a:schemeClr val="tx1"/>
                </a:solidFill>
              </a:rPr>
              <a:t>chain ranges from 2-11 carbons or oxygen atoms = β selectivity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232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Rectangle 5"/>
          <p:cNvSpPr/>
          <p:nvPr/>
        </p:nvSpPr>
        <p:spPr>
          <a:xfrm>
            <a:off x="183004" y="1392707"/>
            <a:ext cx="4366286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b="1" u="sng" dirty="0" smtClean="0">
                <a:solidFill>
                  <a:schemeClr val="tx1"/>
                </a:solidFill>
              </a:rPr>
              <a:t>Protein-ligand </a:t>
            </a:r>
            <a:r>
              <a:rPr lang="en-ZA" b="1" u="sng" dirty="0" smtClean="0">
                <a:solidFill>
                  <a:schemeClr val="tx1"/>
                </a:solidFill>
              </a:rPr>
              <a:t>interactions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64878"/>
            <a:ext cx="1188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</a:rPr>
              <a:t>Chan, HC Stephen, </a:t>
            </a:r>
            <a:r>
              <a:rPr lang="en-US" sz="1200" dirty="0" err="1">
                <a:solidFill>
                  <a:schemeClr val="tx1"/>
                </a:solidFill>
              </a:rPr>
              <a:t>Slawomir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Filipek</a:t>
            </a:r>
            <a:r>
              <a:rPr lang="en-US" sz="1200" dirty="0">
                <a:solidFill>
                  <a:schemeClr val="tx1"/>
                </a:solidFill>
              </a:rPr>
              <a:t>, and </a:t>
            </a:r>
            <a:r>
              <a:rPr lang="en-US" sz="1200" dirty="0" err="1">
                <a:solidFill>
                  <a:schemeClr val="tx1"/>
                </a:solidFill>
              </a:rPr>
              <a:t>Shuguang</a:t>
            </a:r>
            <a:r>
              <a:rPr lang="en-US" sz="1200" dirty="0">
                <a:solidFill>
                  <a:schemeClr val="tx1"/>
                </a:solidFill>
              </a:rPr>
              <a:t> Yuan. "The Principles of Ligand Specificity on beta-2-adrenergic receptor." </a:t>
            </a:r>
            <a:r>
              <a:rPr lang="en-US" sz="1200" i="1" dirty="0">
                <a:solidFill>
                  <a:schemeClr val="tx1"/>
                </a:solidFill>
              </a:rPr>
              <a:t>Scientific reports</a:t>
            </a:r>
            <a:r>
              <a:rPr lang="en-US" sz="1200" dirty="0">
                <a:solidFill>
                  <a:schemeClr val="tx1"/>
                </a:solidFill>
              </a:rPr>
              <a:t> 6 (2016).</a:t>
            </a:r>
          </a:p>
        </p:txBody>
      </p:sp>
    </p:spTree>
    <p:extLst>
      <p:ext uri="{BB962C8B-B14F-4D97-AF65-F5344CB8AC3E}">
        <p14:creationId xmlns:p14="http://schemas.microsoft.com/office/powerpoint/2010/main" val="35357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Agents </a:t>
            </a:r>
            <a:r>
              <a:rPr lang="en-ZA" sz="2400" dirty="0"/>
              <a:t>that act directly or indirectly on adrenergic receptors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dirty="0" smtClean="0"/>
              <a:t>Direct-acting 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These compounds </a:t>
            </a:r>
            <a:r>
              <a:rPr lang="en-US" sz="2000" dirty="0"/>
              <a:t>directly bind to and activate adrenergic receptors</a:t>
            </a:r>
            <a:r>
              <a:rPr lang="en-US" sz="2000" dirty="0" smtClean="0"/>
              <a:t>.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Can also simulate </a:t>
            </a:r>
            <a:r>
              <a:rPr lang="en-US" sz="2000" dirty="0"/>
              <a:t>binding of an endogenous ligand</a:t>
            </a:r>
            <a:endParaRPr lang="en-US" sz="2000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Have a </a:t>
            </a:r>
            <a:r>
              <a:rPr lang="en-US" sz="2000" dirty="0"/>
              <a:t>high degree of specificity </a:t>
            </a:r>
            <a:r>
              <a:rPr lang="en-US" sz="2000" dirty="0" smtClean="0"/>
              <a:t>for adrenergic </a:t>
            </a:r>
            <a:r>
              <a:rPr lang="en-US" sz="2000" dirty="0"/>
              <a:t>receptor </a:t>
            </a:r>
            <a:r>
              <a:rPr lang="en-US" sz="2000" dirty="0" smtClean="0"/>
              <a:t>subtypes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Example: Endogenous </a:t>
            </a:r>
            <a:r>
              <a:rPr lang="en-US" sz="2000" dirty="0"/>
              <a:t>direct-acting agonists </a:t>
            </a:r>
            <a:r>
              <a:rPr lang="en-US" sz="2000" dirty="0" smtClean="0"/>
              <a:t>are  </a:t>
            </a:r>
            <a:r>
              <a:rPr lang="en-US" sz="2000" dirty="0"/>
              <a:t>epinephrine and norepinephrine</a:t>
            </a:r>
            <a:endParaRPr lang="en-US" sz="2000" b="1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9293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dirty="0" smtClean="0"/>
              <a:t>Indirect-acting 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Do </a:t>
            </a:r>
            <a:r>
              <a:rPr lang="en-US" sz="2000" dirty="0"/>
              <a:t>not </a:t>
            </a:r>
            <a:r>
              <a:rPr lang="en-US" sz="2000" dirty="0" smtClean="0"/>
              <a:t>bind </a:t>
            </a:r>
            <a:r>
              <a:rPr lang="en-US" sz="2000" dirty="0"/>
              <a:t>adrenergic receptors</a:t>
            </a:r>
            <a:r>
              <a:rPr lang="en-US" sz="2000" dirty="0" smtClean="0"/>
              <a:t>.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They indirectly </a:t>
            </a:r>
            <a:r>
              <a:rPr lang="en-US" sz="2000" dirty="0"/>
              <a:t>lead to receptor activation through a variety </a:t>
            </a:r>
            <a:r>
              <a:rPr lang="en-US" sz="2000" dirty="0" smtClean="0"/>
              <a:t>mechanisms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Promoting the </a:t>
            </a:r>
            <a:r>
              <a:rPr lang="en-US" sz="2000" dirty="0"/>
              <a:t>release of endogenously-stored </a:t>
            </a:r>
            <a:r>
              <a:rPr lang="en-US" sz="2000" dirty="0" smtClean="0"/>
              <a:t>norepinephrine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Also</a:t>
            </a:r>
            <a:r>
              <a:rPr lang="en-US" sz="2000" b="1" dirty="0" smtClean="0"/>
              <a:t> </a:t>
            </a:r>
            <a:r>
              <a:rPr lang="en-ZA" sz="2000" dirty="0" smtClean="0"/>
              <a:t>inhibit norepinephrine re-uptake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000" dirty="0" smtClean="0"/>
              <a:t>Examples are amphetamines and cocaine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dirty="0"/>
              <a:t>Mixed-acting </a:t>
            </a:r>
            <a:r>
              <a:rPr lang="en-ZA" sz="2400" b="1" dirty="0" smtClean="0"/>
              <a:t>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dirty="0"/>
              <a:t>direct and indirect mechanisms of </a:t>
            </a:r>
            <a:r>
              <a:rPr lang="en-US" sz="2000" dirty="0" smtClean="0"/>
              <a:t>actions</a:t>
            </a:r>
            <a:endParaRPr lang="en-ZA" sz="2000" b="1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203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α</a:t>
            </a:r>
            <a:r>
              <a:rPr lang="en-ZA" sz="2400" b="1" dirty="0" smtClean="0"/>
              <a:t>-</a:t>
            </a:r>
            <a:r>
              <a:rPr lang="en-ZA" sz="2400" b="1" baseline="-25000" dirty="0" smtClean="0"/>
              <a:t>1</a:t>
            </a:r>
            <a:r>
              <a:rPr lang="en-ZA" sz="2400" b="1" dirty="0" smtClean="0"/>
              <a:t> agonists: </a:t>
            </a:r>
            <a:r>
              <a:rPr lang="en-US" sz="2400" dirty="0" smtClean="0"/>
              <a:t>Stimulate </a:t>
            </a:r>
            <a:r>
              <a:rPr lang="el-GR" sz="2400" dirty="0" smtClean="0"/>
              <a:t>α</a:t>
            </a:r>
            <a:r>
              <a:rPr lang="en-US" sz="2400" dirty="0" smtClean="0"/>
              <a:t>-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receptors coupled to G proteins and phospholipase </a:t>
            </a:r>
            <a:r>
              <a:rPr lang="en-US" sz="2400" dirty="0" smtClean="0"/>
              <a:t>C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Two </a:t>
            </a:r>
            <a:r>
              <a:rPr lang="en-US" sz="2400" b="1" dirty="0"/>
              <a:t>groups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914400" lvl="1" indent="-514350">
              <a:buClr>
                <a:srgbClr val="92D050"/>
              </a:buClr>
              <a:buFont typeface="+mj-lt"/>
              <a:buAutoNum type="arabicPeriod"/>
            </a:pPr>
            <a:r>
              <a:rPr lang="en-US" sz="2400" dirty="0" smtClean="0"/>
              <a:t>Does not </a:t>
            </a:r>
            <a:r>
              <a:rPr lang="en-US" sz="2400" dirty="0"/>
              <a:t>cross the blood-brain barrier and have peripheral </a:t>
            </a:r>
            <a:r>
              <a:rPr lang="en-US" sz="2400" dirty="0" smtClean="0"/>
              <a:t>effects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fr-FR" sz="2000" dirty="0" err="1" smtClean="0"/>
              <a:t>These</a:t>
            </a:r>
            <a:r>
              <a:rPr lang="fr-FR" sz="2000" dirty="0" smtClean="0"/>
              <a:t> cause </a:t>
            </a:r>
            <a:r>
              <a:rPr lang="fr-FR" sz="2000" dirty="0"/>
              <a:t>vasoconstriction, </a:t>
            </a:r>
            <a:r>
              <a:rPr lang="fr-FR" sz="2000" dirty="0" err="1"/>
              <a:t>uterine</a:t>
            </a:r>
            <a:r>
              <a:rPr lang="fr-FR" sz="2000" dirty="0"/>
              <a:t> contractions, </a:t>
            </a:r>
            <a:r>
              <a:rPr lang="fr-FR" sz="2000" dirty="0" err="1" smtClean="0"/>
              <a:t>mydriasis</a:t>
            </a:r>
            <a:endParaRPr lang="en-US" sz="2400" dirty="0"/>
          </a:p>
          <a:p>
            <a:pPr marL="914400" lvl="1" indent="-514350">
              <a:buClr>
                <a:srgbClr val="92D050"/>
              </a:buClr>
              <a:buFont typeface="+mj-lt"/>
              <a:buAutoNum type="arabicPeriod"/>
            </a:pPr>
            <a:r>
              <a:rPr lang="en-US" sz="2400" dirty="0" smtClean="0"/>
              <a:t>Can penetrate </a:t>
            </a:r>
            <a:r>
              <a:rPr lang="en-US" sz="2400" dirty="0"/>
              <a:t>into the brain and have </a:t>
            </a:r>
            <a:r>
              <a:rPr lang="en-US" sz="2400" dirty="0" smtClean="0"/>
              <a:t>central </a:t>
            </a:r>
            <a:r>
              <a:rPr lang="en-US" sz="2400" dirty="0"/>
              <a:t>effects</a:t>
            </a:r>
            <a:endParaRPr lang="en-US" sz="2400" b="1" dirty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Stimulation </a:t>
            </a:r>
            <a:r>
              <a:rPr lang="en-US" sz="2000" dirty="0" smtClean="0"/>
              <a:t>of adrenergic </a:t>
            </a:r>
            <a:r>
              <a:rPr lang="en-US" sz="2000" dirty="0"/>
              <a:t>receptors of the central nervous </a:t>
            </a:r>
            <a:r>
              <a:rPr lang="en-US" sz="2000" dirty="0" smtClean="0"/>
              <a:t>system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They have </a:t>
            </a:r>
            <a:r>
              <a:rPr lang="en-US" sz="2000" dirty="0"/>
              <a:t>psychostimulant effect, increases vigilance, decreases the requirement of sleep</a:t>
            </a:r>
            <a:endParaRPr lang="en-US" sz="2000" b="1" dirty="0" smtClean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/>
              <a:t>α</a:t>
            </a:r>
            <a:r>
              <a:rPr lang="en-ZA" sz="2400" b="1" dirty="0" smtClean="0"/>
              <a:t>-</a:t>
            </a:r>
            <a:r>
              <a:rPr lang="en-ZA" sz="2400" b="1" baseline="-25000" dirty="0" smtClean="0"/>
              <a:t>2 </a:t>
            </a:r>
            <a:r>
              <a:rPr lang="en-ZA" sz="2400" b="1" dirty="0" smtClean="0"/>
              <a:t>agonists: </a:t>
            </a:r>
            <a:r>
              <a:rPr lang="en-ZA" sz="2400" dirty="0"/>
              <a:t>I</a:t>
            </a:r>
            <a:r>
              <a:rPr lang="en-ZA" sz="2400" dirty="0" smtClean="0"/>
              <a:t>nhibits </a:t>
            </a:r>
            <a:r>
              <a:rPr lang="en-ZA" sz="2400" dirty="0"/>
              <a:t>adenylyl cyclase </a:t>
            </a:r>
            <a:r>
              <a:rPr lang="en-ZA" sz="2400" dirty="0" smtClean="0"/>
              <a:t>activity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000" dirty="0" smtClean="0"/>
              <a:t>Vasodilators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000" dirty="0" smtClean="0"/>
              <a:t>Used</a:t>
            </a:r>
            <a:r>
              <a:rPr lang="en-US" sz="2000" dirty="0" smtClean="0"/>
              <a:t> </a:t>
            </a:r>
            <a:r>
              <a:rPr lang="en-US" sz="2000" dirty="0"/>
              <a:t>in the treatment of hypertension</a:t>
            </a:r>
            <a:endParaRPr lang="en-ZA" sz="2000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8543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/>
              <a:t>Norepinephrine (NE), </a:t>
            </a:r>
            <a:r>
              <a:rPr lang="en-ZA" sz="2400" b="1" u="sng" dirty="0" smtClean="0"/>
              <a:t>or noradrenaline </a:t>
            </a:r>
            <a:r>
              <a:rPr lang="en-ZA" sz="2400" b="1" u="sng" dirty="0"/>
              <a:t>(NA</a:t>
            </a:r>
            <a:r>
              <a:rPr lang="en-ZA" sz="2400" u="sng" dirty="0"/>
              <a:t>)</a:t>
            </a:r>
            <a:r>
              <a:rPr lang="en-ZA" sz="2400" b="1" u="sng" dirty="0" smtClean="0"/>
              <a:t>:</a:t>
            </a:r>
            <a:r>
              <a:rPr lang="en-ZA" sz="2400" b="1" dirty="0" smtClean="0"/>
              <a:t>  </a:t>
            </a:r>
            <a:r>
              <a:rPr lang="en-ZA" sz="2400" dirty="0"/>
              <a:t>Endogenous </a:t>
            </a:r>
            <a:r>
              <a:rPr lang="en-ZA" sz="2400" dirty="0" smtClean="0"/>
              <a:t>catecholamine</a:t>
            </a:r>
            <a:endParaRPr lang="en-US" sz="2000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121024" y="2714161"/>
            <a:ext cx="11839747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a catecholamine—it contains: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catechol group (a benzene ring with two hydroxyl groups) bound to an </a:t>
            </a:r>
            <a:r>
              <a:rPr lang="en-US" dirty="0" smtClean="0">
                <a:solidFill>
                  <a:schemeClr val="tx1"/>
                </a:solidFill>
              </a:rPr>
              <a:t>amine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be activated by </a:t>
            </a:r>
            <a:r>
              <a:rPr lang="en-ZA" dirty="0" smtClean="0">
                <a:solidFill>
                  <a:schemeClr val="tx1"/>
                </a:solidFill>
              </a:rPr>
              <a:t>catechol-</a:t>
            </a:r>
            <a:r>
              <a:rPr lang="en-ZA" i="1" dirty="0" smtClean="0">
                <a:solidFill>
                  <a:schemeClr val="tx1"/>
                </a:solidFill>
              </a:rPr>
              <a:t>O</a:t>
            </a:r>
            <a:r>
              <a:rPr lang="en-ZA" dirty="0" smtClean="0">
                <a:solidFill>
                  <a:schemeClr val="tx1"/>
                </a:solidFill>
              </a:rPr>
              <a:t>-</a:t>
            </a:r>
            <a:r>
              <a:rPr lang="en-ZA" dirty="0" err="1" smtClean="0">
                <a:solidFill>
                  <a:schemeClr val="tx1"/>
                </a:solidFill>
              </a:rPr>
              <a:t>methyltransferase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Both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ZA" dirty="0" smtClean="0">
                <a:solidFill>
                  <a:schemeClr val="tx1"/>
                </a:solidFill>
              </a:rPr>
              <a:t> and </a:t>
            </a:r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ZA" dirty="0" smtClean="0">
                <a:solidFill>
                  <a:schemeClr val="tx1"/>
                </a:solidFill>
              </a:rPr>
              <a:t>-adrenergic agonist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Greater potency for 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ZA" dirty="0">
                <a:solidFill>
                  <a:schemeClr val="tx1"/>
                </a:solidFill>
              </a:rPr>
              <a:t>-</a:t>
            </a:r>
            <a:r>
              <a:rPr lang="en-ZA" dirty="0" err="1">
                <a:solidFill>
                  <a:schemeClr val="tx1"/>
                </a:solidFill>
              </a:rPr>
              <a:t>adrenoceptors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Increase </a:t>
            </a:r>
            <a:r>
              <a:rPr lang="en-US" dirty="0">
                <a:solidFill>
                  <a:schemeClr val="tx1"/>
                </a:solidFill>
              </a:rPr>
              <a:t>the force of skeletal </a:t>
            </a:r>
            <a:r>
              <a:rPr lang="en-US" dirty="0" smtClean="0">
                <a:solidFill>
                  <a:schemeClr val="tx1"/>
                </a:solidFill>
              </a:rPr>
              <a:t>and heart muscle </a:t>
            </a:r>
            <a:r>
              <a:rPr lang="en-US" dirty="0">
                <a:solidFill>
                  <a:schemeClr val="tx1"/>
                </a:solidFill>
              </a:rPr>
              <a:t>contraction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generated from the amino acid </a:t>
            </a:r>
            <a:r>
              <a:rPr lang="en-US" dirty="0" smtClean="0">
                <a:solidFill>
                  <a:schemeClr val="tx1"/>
                </a:solidFill>
              </a:rPr>
              <a:t>tyrosine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smtClean="0"/>
              <a:t>Biosynthesis of endogenous catecholamine</a:t>
            </a:r>
            <a:endParaRPr lang="en-US" sz="2000" b="1" u="sng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8" name="Rectangle 7"/>
          <p:cNvSpPr/>
          <p:nvPr/>
        </p:nvSpPr>
        <p:spPr>
          <a:xfrm>
            <a:off x="84081" y="6536279"/>
            <a:ext cx="114878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</a:rPr>
              <a:t>Nadendla</a:t>
            </a:r>
            <a:r>
              <a:rPr lang="en-US" sz="1200" dirty="0">
                <a:solidFill>
                  <a:schemeClr val="tx1"/>
                </a:solidFill>
              </a:rPr>
              <a:t>, R. R. (2007). </a:t>
            </a:r>
            <a:r>
              <a:rPr lang="en-US" sz="1200" i="1" dirty="0">
                <a:solidFill>
                  <a:schemeClr val="tx1"/>
                </a:solidFill>
              </a:rPr>
              <a:t>Principles of organic medicinal chemistry</a:t>
            </a:r>
            <a:r>
              <a:rPr lang="en-US" sz="1200" dirty="0">
                <a:solidFill>
                  <a:schemeClr val="tx1"/>
                </a:solidFill>
              </a:rPr>
              <a:t>. New Age International.</a:t>
            </a:r>
          </a:p>
        </p:txBody>
      </p:sp>
    </p:spTree>
    <p:extLst>
      <p:ext uri="{BB962C8B-B14F-4D97-AF65-F5344CB8AC3E}">
        <p14:creationId xmlns:p14="http://schemas.microsoft.com/office/powerpoint/2010/main" val="1900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smtClean="0"/>
              <a:t>Epinephrine or adrenaline:</a:t>
            </a:r>
            <a:r>
              <a:rPr lang="en-ZA" sz="2400" b="1" dirty="0" smtClean="0"/>
              <a:t>  </a:t>
            </a:r>
            <a:r>
              <a:rPr lang="en-ZA" sz="2400" dirty="0"/>
              <a:t>Endogenous </a:t>
            </a:r>
            <a:r>
              <a:rPr lang="en-ZA" sz="2400" dirty="0" smtClean="0"/>
              <a:t>catecholamine</a:t>
            </a:r>
            <a:endParaRPr lang="en-US" sz="2000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7" y="2714161"/>
            <a:ext cx="11740054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Has a methyl </a:t>
            </a:r>
            <a:r>
              <a:rPr lang="en-US" dirty="0">
                <a:solidFill>
                  <a:schemeClr val="tx1"/>
                </a:solidFill>
              </a:rPr>
              <a:t>group to the amine group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Both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ZA" dirty="0" smtClean="0">
                <a:solidFill>
                  <a:schemeClr val="tx1"/>
                </a:solidFill>
              </a:rPr>
              <a:t> and </a:t>
            </a:r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ZA" dirty="0" smtClean="0">
                <a:solidFill>
                  <a:schemeClr val="tx1"/>
                </a:solidFill>
              </a:rPr>
              <a:t>-adrenergic agonist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Has an N-alkyl substituent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Loss in potency at the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ZA" dirty="0" smtClean="0">
                <a:solidFill>
                  <a:schemeClr val="tx1"/>
                </a:solidFill>
              </a:rPr>
              <a:t>-</a:t>
            </a:r>
            <a:r>
              <a:rPr lang="en-ZA" dirty="0" err="1" smtClean="0">
                <a:solidFill>
                  <a:schemeClr val="tx1"/>
                </a:solidFill>
              </a:rPr>
              <a:t>adrenoceptor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Increases potency in the </a:t>
            </a:r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ZA" dirty="0" smtClean="0">
                <a:solidFill>
                  <a:schemeClr val="tx1"/>
                </a:solidFill>
              </a:rPr>
              <a:t>-</a:t>
            </a:r>
            <a:r>
              <a:rPr lang="en-ZA" dirty="0" err="1" smtClean="0">
                <a:solidFill>
                  <a:schemeClr val="tx1"/>
                </a:solidFill>
              </a:rPr>
              <a:t>adrenoceptors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Relaxes </a:t>
            </a:r>
            <a:r>
              <a:rPr lang="en-US" dirty="0">
                <a:solidFill>
                  <a:schemeClr val="tx1"/>
                </a:solidFill>
              </a:rPr>
              <a:t>the muscles in the airways and tightening the blood </a:t>
            </a:r>
            <a:r>
              <a:rPr lang="en-US" dirty="0" smtClean="0">
                <a:solidFill>
                  <a:schemeClr val="tx1"/>
                </a:solidFill>
              </a:rPr>
              <a:t>vessels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Used to </a:t>
            </a:r>
            <a:r>
              <a:rPr lang="en-US" dirty="0">
                <a:solidFill>
                  <a:schemeClr val="tx1"/>
                </a:solidFill>
              </a:rPr>
              <a:t>treat life-threatening allergic </a:t>
            </a:r>
            <a:r>
              <a:rPr lang="en-US" dirty="0" smtClean="0">
                <a:solidFill>
                  <a:schemeClr val="tx1"/>
                </a:solidFill>
              </a:rPr>
              <a:t>reactions: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insect </a:t>
            </a:r>
            <a:r>
              <a:rPr lang="en-US" dirty="0">
                <a:solidFill>
                  <a:schemeClr val="tx1"/>
                </a:solidFill>
              </a:rPr>
              <a:t>bites or stings, foods, medications, </a:t>
            </a:r>
            <a:r>
              <a:rPr lang="en-US" dirty="0" smtClean="0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err="1"/>
              <a:t>Isoprenaline</a:t>
            </a:r>
            <a:r>
              <a:rPr lang="en-ZA" sz="2400" u="sng" dirty="0"/>
              <a:t> (</a:t>
            </a:r>
            <a:r>
              <a:rPr lang="en-ZA" sz="2400" b="1" u="sng" dirty="0"/>
              <a:t>isoproterenol</a:t>
            </a:r>
            <a:r>
              <a:rPr lang="en-ZA" sz="2400" u="sng" dirty="0"/>
              <a:t>)</a:t>
            </a:r>
            <a:r>
              <a:rPr lang="en-ZA" sz="2400" b="1" u="sng" dirty="0" smtClean="0"/>
              <a:t>:</a:t>
            </a:r>
            <a:r>
              <a:rPr lang="en-ZA" sz="2400" b="1" dirty="0" smtClean="0"/>
              <a:t>  </a:t>
            </a:r>
            <a:r>
              <a:rPr lang="en-ZA" sz="2400" dirty="0" smtClean="0"/>
              <a:t>Adrenaline analogue</a:t>
            </a:r>
            <a:endParaRPr lang="en-US" sz="2000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7" y="2714161"/>
            <a:ext cx="11740054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Non-selective adrenergic agonist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dirty="0">
                <a:solidFill>
                  <a:schemeClr val="tx1"/>
                </a:solidFill>
              </a:rPr>
              <a:t>structurally related to </a:t>
            </a:r>
            <a:r>
              <a:rPr lang="en-US" dirty="0" smtClean="0">
                <a:solidFill>
                  <a:schemeClr val="tx1"/>
                </a:solidFill>
              </a:rPr>
              <a:t>adrenaline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Acts </a:t>
            </a:r>
            <a:r>
              <a:rPr lang="en-US" dirty="0">
                <a:solidFill>
                  <a:schemeClr val="tx1"/>
                </a:solidFill>
              </a:rPr>
              <a:t>almost exclusively on β-adrenergic </a:t>
            </a:r>
            <a:r>
              <a:rPr lang="en-US" dirty="0" smtClean="0">
                <a:solidFill>
                  <a:schemeClr val="tx1"/>
                </a:solidFill>
              </a:rPr>
              <a:t>receptors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Has an isopropyl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increases heart rate and </a:t>
            </a:r>
            <a:r>
              <a:rPr lang="en-US" dirty="0" smtClean="0">
                <a:solidFill>
                  <a:schemeClr val="tx1"/>
                </a:solidFill>
              </a:rPr>
              <a:t>contractility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Also causes </a:t>
            </a:r>
            <a:r>
              <a:rPr lang="en-US" dirty="0">
                <a:solidFill>
                  <a:schemeClr val="tx1"/>
                </a:solidFill>
              </a:rPr>
              <a:t>vasodilation in mesenteric, renal, and skeletal muscle tissue beds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 smtClean="0"/>
              <a:t>System/organs where </a:t>
            </a:r>
            <a:r>
              <a:rPr lang="en-US" sz="2800" dirty="0" smtClean="0"/>
              <a:t>adrenaline (epinephrine) </a:t>
            </a:r>
            <a:r>
              <a:rPr lang="en-US" sz="2800" dirty="0"/>
              <a:t>and/or norepinephrine act as </a:t>
            </a:r>
            <a:r>
              <a:rPr lang="en-US" sz="2800" dirty="0" smtClean="0"/>
              <a:t>neurotransmitters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Norepinephrine </a:t>
            </a:r>
            <a:r>
              <a:rPr lang="en-US" sz="2800" dirty="0" smtClean="0"/>
              <a:t>is </a:t>
            </a:r>
            <a:r>
              <a:rPr lang="en-US" sz="2800" dirty="0"/>
              <a:t>synthesized inside the nerve axon, </a:t>
            </a:r>
            <a:endParaRPr lang="en-US" sz="28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Stored </a:t>
            </a:r>
            <a:r>
              <a:rPr lang="en-US" sz="2400" dirty="0"/>
              <a:t>within vesicles, then released by the nerve when an action potential travels down the </a:t>
            </a:r>
            <a:r>
              <a:rPr lang="en-US" sz="2400" dirty="0" smtClean="0"/>
              <a:t>nerve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Epinephrine is synthesized from norepinephrine within the adrenal medulla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057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smtClean="0"/>
              <a:t>Ephedrine:</a:t>
            </a:r>
            <a:endParaRPr lang="en-US" sz="2000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7" y="2734272"/>
            <a:ext cx="11862426" cy="37856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Natural alkaloid from </a:t>
            </a:r>
            <a:r>
              <a:rPr lang="en-ZA" i="1" dirty="0">
                <a:solidFill>
                  <a:schemeClr val="tx1"/>
                </a:solidFill>
              </a:rPr>
              <a:t>Ephedra </a:t>
            </a:r>
            <a:r>
              <a:rPr lang="en-ZA" i="1" dirty="0" err="1" smtClean="0">
                <a:solidFill>
                  <a:schemeClr val="tx1"/>
                </a:solidFill>
              </a:rPr>
              <a:t>sinica</a:t>
            </a:r>
            <a:endParaRPr lang="en-ZA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US" dirty="0" smtClean="0">
                <a:solidFill>
                  <a:schemeClr val="tx1"/>
                </a:solidFill>
              </a:rPr>
              <a:t>-adrenergic agonist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May also function as a mixed agonist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Increases the activity of norepinephrine on adrenergic receptors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Similar </a:t>
            </a:r>
            <a:r>
              <a:rPr lang="en-ZA" dirty="0">
                <a:solidFill>
                  <a:schemeClr val="tx1"/>
                </a:solidFill>
              </a:rPr>
              <a:t>chemical structure to </a:t>
            </a:r>
            <a:r>
              <a:rPr lang="en-ZA" dirty="0" smtClean="0">
                <a:solidFill>
                  <a:schemeClr val="tx1"/>
                </a:solidFill>
              </a:rPr>
              <a:t>amphetamines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OH groups </a:t>
            </a:r>
            <a:r>
              <a:rPr lang="en-US" dirty="0" smtClean="0">
                <a:solidFill>
                  <a:schemeClr val="tx1"/>
                </a:solidFill>
              </a:rPr>
              <a:t>gives maximal </a:t>
            </a:r>
            <a:r>
              <a:rPr lang="en-US" dirty="0">
                <a:solidFill>
                  <a:schemeClr val="tx1"/>
                </a:solidFill>
              </a:rPr>
              <a:t>α and β activity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has been used in the treatment of several disorders </a:t>
            </a:r>
            <a:endParaRPr lang="en-US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These include </a:t>
            </a:r>
            <a:r>
              <a:rPr lang="en-US" dirty="0">
                <a:solidFill>
                  <a:schemeClr val="tx1"/>
                </a:solidFill>
              </a:rPr>
              <a:t>asthma, heart failure, rhinitis, and urinary </a:t>
            </a:r>
            <a:r>
              <a:rPr lang="en-US" dirty="0" smtClean="0">
                <a:solidFill>
                  <a:schemeClr val="tx1"/>
                </a:solidFill>
              </a:rPr>
              <a:t>incontinence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Can stimulate </a:t>
            </a:r>
            <a:r>
              <a:rPr lang="en-ZA" dirty="0">
                <a:solidFill>
                  <a:schemeClr val="tx1"/>
                </a:solidFill>
              </a:rPr>
              <a:t>the nervous </a:t>
            </a:r>
            <a:r>
              <a:rPr lang="en-ZA" dirty="0" smtClean="0">
                <a:solidFill>
                  <a:schemeClr val="tx1"/>
                </a:solidFill>
              </a:rPr>
              <a:t>system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Due to its high </a:t>
            </a:r>
            <a:r>
              <a:rPr lang="en-ZA" dirty="0" err="1" smtClean="0">
                <a:solidFill>
                  <a:schemeClr val="tx1"/>
                </a:solidFill>
              </a:rPr>
              <a:t>lipophilicity</a:t>
            </a:r>
            <a:endParaRPr lang="en-Z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smtClean="0"/>
              <a:t>Ephedrine and epinephrine:</a:t>
            </a:r>
            <a:endParaRPr lang="en-US" sz="2000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7" y="2714161"/>
            <a:ext cx="11740054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Ephedrine differs from epinephrine: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Noncatecholamines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Only consisting </a:t>
            </a:r>
            <a:r>
              <a:rPr lang="en-US" dirty="0">
                <a:solidFill>
                  <a:schemeClr val="tx1"/>
                </a:solidFill>
              </a:rPr>
              <a:t>of a benzene ring and an ethylamine side </a:t>
            </a:r>
            <a:r>
              <a:rPr lang="en-US" dirty="0" smtClean="0">
                <a:solidFill>
                  <a:schemeClr val="tx1"/>
                </a:solidFill>
              </a:rPr>
              <a:t>chain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 susceptible to metabolism by COMT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More lipophilic – crosses BBB</a:t>
            </a:r>
          </a:p>
        </p:txBody>
      </p:sp>
    </p:spTree>
    <p:extLst>
      <p:ext uri="{BB962C8B-B14F-4D97-AF65-F5344CB8AC3E}">
        <p14:creationId xmlns:p14="http://schemas.microsoft.com/office/powerpoint/2010/main" val="39212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smtClean="0"/>
              <a:t>Clonidine:</a:t>
            </a:r>
            <a:endParaRPr lang="en-US" sz="2000" dirty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u="sng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7" y="2714161"/>
            <a:ext cx="11740054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l-GR" baseline="-25000" dirty="0" smtClean="0">
                <a:solidFill>
                  <a:schemeClr val="tx1"/>
                </a:solidFill>
              </a:rPr>
              <a:t>2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chemeClr val="tx1"/>
                </a:solidFill>
              </a:rPr>
              <a:t>-receptor </a:t>
            </a:r>
            <a:r>
              <a:rPr lang="en-ZA" dirty="0">
                <a:solidFill>
                  <a:schemeClr val="tx1"/>
                </a:solidFill>
              </a:rPr>
              <a:t>agonist in the brain stem</a:t>
            </a:r>
            <a:endParaRPr lang="en-ZA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Has an </a:t>
            </a:r>
            <a:r>
              <a:rPr lang="en-ZA" dirty="0">
                <a:solidFill>
                  <a:schemeClr val="tx1"/>
                </a:solidFill>
              </a:rPr>
              <a:t>affinity </a:t>
            </a:r>
            <a:r>
              <a:rPr lang="en-ZA" dirty="0" smtClean="0">
                <a:solidFill>
                  <a:schemeClr val="tx1"/>
                </a:solidFill>
              </a:rPr>
              <a:t>ratio of </a:t>
            </a:r>
            <a:r>
              <a:rPr lang="en-ZA" dirty="0">
                <a:solidFill>
                  <a:schemeClr val="tx1"/>
                </a:solidFill>
              </a:rPr>
              <a:t>200 : 1 for </a:t>
            </a:r>
            <a:r>
              <a:rPr lang="en-ZA" dirty="0" smtClean="0">
                <a:solidFill>
                  <a:schemeClr val="tx1"/>
                </a:solidFill>
              </a:rPr>
              <a:t>α</a:t>
            </a:r>
            <a:r>
              <a:rPr lang="en-ZA" baseline="-25000" dirty="0" smtClean="0">
                <a:solidFill>
                  <a:schemeClr val="tx1"/>
                </a:solidFill>
              </a:rPr>
              <a:t>2</a:t>
            </a:r>
            <a:r>
              <a:rPr lang="en-ZA" dirty="0" smtClean="0">
                <a:solidFill>
                  <a:schemeClr val="tx1"/>
                </a:solidFill>
              </a:rPr>
              <a:t> vs α</a:t>
            </a:r>
            <a:r>
              <a:rPr lang="en-ZA" baseline="-25000" dirty="0" smtClean="0">
                <a:solidFill>
                  <a:schemeClr val="tx1"/>
                </a:solidFill>
              </a:rPr>
              <a:t>1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receptors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Has antihypertensive activity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Reduces </a:t>
            </a:r>
            <a:r>
              <a:rPr lang="en-ZA" dirty="0">
                <a:solidFill>
                  <a:schemeClr val="tx1"/>
                </a:solidFill>
              </a:rPr>
              <a:t>the amount of </a:t>
            </a:r>
            <a:r>
              <a:rPr lang="en-ZA" dirty="0" smtClean="0">
                <a:solidFill>
                  <a:schemeClr val="tx1"/>
                </a:solidFill>
              </a:rPr>
              <a:t>norepinephrine release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</a:t>
            </a:r>
            <a:r>
              <a:rPr lang="en-ZA" dirty="0" smtClean="0">
                <a:solidFill>
                  <a:schemeClr val="tx1"/>
                </a:solidFill>
              </a:rPr>
              <a:t>hus decreases </a:t>
            </a:r>
            <a:r>
              <a:rPr lang="en-ZA" dirty="0">
                <a:solidFill>
                  <a:schemeClr val="tx1"/>
                </a:solidFill>
              </a:rPr>
              <a:t>heart rate, and blood </a:t>
            </a:r>
            <a:r>
              <a:rPr lang="en-ZA" dirty="0" smtClean="0">
                <a:solidFill>
                  <a:schemeClr val="tx1"/>
                </a:solidFill>
              </a:rPr>
              <a:t>pressure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Bind </a:t>
            </a:r>
            <a:r>
              <a:rPr lang="en-US" dirty="0"/>
              <a:t>to β-receptors on cardiac and smooth muscle </a:t>
            </a:r>
            <a:r>
              <a:rPr lang="en-US" dirty="0" smtClean="0"/>
              <a:t>tissues.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On bronchial </a:t>
            </a:r>
            <a:r>
              <a:rPr lang="en-US" dirty="0"/>
              <a:t>smooth </a:t>
            </a:r>
            <a:r>
              <a:rPr lang="en-US" dirty="0" smtClean="0"/>
              <a:t>muscle – relaxation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 the </a:t>
            </a:r>
            <a:r>
              <a:rPr lang="en-US" dirty="0"/>
              <a:t>liver </a:t>
            </a:r>
            <a:r>
              <a:rPr lang="en-US" dirty="0" smtClean="0"/>
              <a:t>– stimulate </a:t>
            </a:r>
            <a:r>
              <a:rPr lang="en-US" dirty="0" err="1" smtClean="0"/>
              <a:t>glycogenolysis</a:t>
            </a:r>
            <a:endParaRPr lang="en-US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 the kidneys – stimulate renin release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Have </a:t>
            </a:r>
            <a:r>
              <a:rPr lang="en-US" dirty="0"/>
              <a:t>been utilized </a:t>
            </a:r>
            <a:r>
              <a:rPr lang="en-US" dirty="0" smtClean="0"/>
              <a:t>in </a:t>
            </a:r>
            <a:r>
              <a:rPr lang="en-US" dirty="0"/>
              <a:t>the treatment of bronchoconstriction in patients with </a:t>
            </a:r>
            <a:r>
              <a:rPr lang="en-US" dirty="0" smtClean="0"/>
              <a:t>asthma </a:t>
            </a:r>
            <a:r>
              <a:rPr lang="en-US" dirty="0"/>
              <a:t>or chronic obstructive pulmonary disease (COPD</a:t>
            </a:r>
            <a:r>
              <a:rPr lang="en-US" dirty="0" smtClean="0"/>
              <a:t>).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May also </a:t>
            </a:r>
            <a:r>
              <a:rPr lang="en-US" dirty="0"/>
              <a:t>be used to stimulate the rate and force of cardiac </a:t>
            </a:r>
            <a:r>
              <a:rPr lang="en-US" dirty="0" smtClean="0"/>
              <a:t>contraction</a:t>
            </a:r>
            <a:endParaRPr lang="en-ZA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2" name="Rectangle 1"/>
          <p:cNvSpPr/>
          <p:nvPr/>
        </p:nvSpPr>
        <p:spPr>
          <a:xfrm>
            <a:off x="-61187" y="6505501"/>
            <a:ext cx="12083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b="1" dirty="0">
                <a:solidFill>
                  <a:schemeClr val="tx1"/>
                </a:solidFill>
              </a:rPr>
              <a:t>Goodman &amp; Gilman's: The Pharmacological Basis of Therapeutics, </a:t>
            </a:r>
            <a:r>
              <a:rPr lang="en-ZA" sz="1400" b="1" dirty="0" smtClean="0">
                <a:solidFill>
                  <a:schemeClr val="tx1"/>
                </a:solidFill>
              </a:rPr>
              <a:t>12ed; </a:t>
            </a:r>
            <a:r>
              <a:rPr lang="en-ZA" sz="1400" dirty="0" smtClean="0">
                <a:solidFill>
                  <a:schemeClr val="tx1"/>
                </a:solidFill>
              </a:rPr>
              <a:t>Laurence </a:t>
            </a:r>
            <a:r>
              <a:rPr lang="en-ZA" sz="1400" dirty="0">
                <a:solidFill>
                  <a:schemeClr val="tx1"/>
                </a:solidFill>
              </a:rPr>
              <a:t>L. </a:t>
            </a:r>
            <a:r>
              <a:rPr lang="en-ZA" sz="1400" dirty="0" err="1">
                <a:solidFill>
                  <a:schemeClr val="tx1"/>
                </a:solidFill>
              </a:rPr>
              <a:t>Brunton</a:t>
            </a:r>
            <a:r>
              <a:rPr lang="en-ZA" sz="1400" dirty="0">
                <a:solidFill>
                  <a:schemeClr val="tx1"/>
                </a:solidFill>
              </a:rPr>
              <a:t>, Bruce A. </a:t>
            </a:r>
            <a:r>
              <a:rPr lang="en-ZA" sz="1400" dirty="0" err="1">
                <a:solidFill>
                  <a:schemeClr val="tx1"/>
                </a:solidFill>
              </a:rPr>
              <a:t>Chabner</a:t>
            </a:r>
            <a:r>
              <a:rPr lang="en-ZA" sz="1400" dirty="0">
                <a:solidFill>
                  <a:schemeClr val="tx1"/>
                </a:solidFill>
              </a:rPr>
              <a:t>, </a:t>
            </a:r>
            <a:r>
              <a:rPr lang="en-ZA" sz="1400" dirty="0" err="1">
                <a:solidFill>
                  <a:schemeClr val="tx1"/>
                </a:solidFill>
              </a:rPr>
              <a:t>Björn</a:t>
            </a:r>
            <a:r>
              <a:rPr lang="en-ZA" sz="1400" dirty="0">
                <a:solidFill>
                  <a:schemeClr val="tx1"/>
                </a:solidFill>
              </a:rPr>
              <a:t> C. </a:t>
            </a:r>
            <a:r>
              <a:rPr lang="en-ZA" sz="1400" dirty="0" err="1" smtClean="0">
                <a:solidFill>
                  <a:schemeClr val="tx1"/>
                </a:solidFill>
              </a:rPr>
              <a:t>Knollmann</a:t>
            </a:r>
            <a:endParaRPr lang="en-Z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 CHEMISTRY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baseline="-25000" dirty="0" smtClean="0"/>
              <a:t>1</a:t>
            </a:r>
            <a:r>
              <a:rPr lang="en-ZA" sz="2400" b="1" dirty="0" smtClean="0"/>
              <a:t>-agonists: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b="1" u="sng" dirty="0" err="1" smtClean="0"/>
              <a:t>Dobutamine</a:t>
            </a:r>
            <a:r>
              <a:rPr lang="en-ZA" b="1" u="sng" dirty="0" smtClean="0"/>
              <a:t>:</a:t>
            </a:r>
            <a:endParaRPr lang="en-ZA" sz="24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2" name="Rectangle 1"/>
          <p:cNvSpPr/>
          <p:nvPr/>
        </p:nvSpPr>
        <p:spPr>
          <a:xfrm>
            <a:off x="55723" y="5525625"/>
            <a:ext cx="408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200" b="1" dirty="0">
                <a:solidFill>
                  <a:schemeClr val="tx1"/>
                </a:solidFill>
              </a:rPr>
              <a:t>Goodman &amp; Gilman's: The Pharmacological Basis of Therapeutics, </a:t>
            </a:r>
            <a:r>
              <a:rPr lang="en-ZA" sz="1200" b="1" dirty="0" smtClean="0">
                <a:solidFill>
                  <a:schemeClr val="tx1"/>
                </a:solidFill>
              </a:rPr>
              <a:t>12ed; </a:t>
            </a:r>
            <a:r>
              <a:rPr lang="en-ZA" sz="1200" dirty="0" smtClean="0">
                <a:solidFill>
                  <a:schemeClr val="tx1"/>
                </a:solidFill>
              </a:rPr>
              <a:t>Laurence </a:t>
            </a:r>
            <a:r>
              <a:rPr lang="en-ZA" sz="1200" dirty="0">
                <a:solidFill>
                  <a:schemeClr val="tx1"/>
                </a:solidFill>
              </a:rPr>
              <a:t>L. </a:t>
            </a:r>
            <a:r>
              <a:rPr lang="en-ZA" sz="1200" dirty="0" err="1">
                <a:solidFill>
                  <a:schemeClr val="tx1"/>
                </a:solidFill>
              </a:rPr>
              <a:t>Brunton</a:t>
            </a:r>
            <a:r>
              <a:rPr lang="en-ZA" sz="1200" dirty="0">
                <a:solidFill>
                  <a:schemeClr val="tx1"/>
                </a:solidFill>
              </a:rPr>
              <a:t>, Bruce A. </a:t>
            </a:r>
            <a:r>
              <a:rPr lang="en-ZA" sz="1200" dirty="0" err="1">
                <a:solidFill>
                  <a:schemeClr val="tx1"/>
                </a:solidFill>
              </a:rPr>
              <a:t>Chabner</a:t>
            </a:r>
            <a:r>
              <a:rPr lang="en-ZA" sz="1200" dirty="0">
                <a:solidFill>
                  <a:schemeClr val="tx1"/>
                </a:solidFill>
              </a:rPr>
              <a:t>, </a:t>
            </a:r>
            <a:r>
              <a:rPr lang="en-ZA" sz="1200" dirty="0" err="1">
                <a:solidFill>
                  <a:schemeClr val="tx1"/>
                </a:solidFill>
              </a:rPr>
              <a:t>Björn</a:t>
            </a:r>
            <a:r>
              <a:rPr lang="en-ZA" sz="1200" dirty="0">
                <a:solidFill>
                  <a:schemeClr val="tx1"/>
                </a:solidFill>
              </a:rPr>
              <a:t> C. </a:t>
            </a:r>
            <a:r>
              <a:rPr lang="en-ZA" sz="1200" dirty="0" err="1" smtClean="0">
                <a:solidFill>
                  <a:schemeClr val="tx1"/>
                </a:solidFill>
              </a:rPr>
              <a:t>Knollmann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4775" y="2361502"/>
            <a:ext cx="7795996" cy="452431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Synthetic  </a:t>
            </a:r>
            <a:r>
              <a:rPr lang="en-ZA" dirty="0">
                <a:solidFill>
                  <a:schemeClr val="tx1"/>
                </a:solidFill>
              </a:rPr>
              <a:t>catecholamine </a:t>
            </a:r>
            <a:r>
              <a:rPr lang="en-ZA" dirty="0" smtClean="0">
                <a:solidFill>
                  <a:schemeClr val="tx1"/>
                </a:solidFill>
              </a:rPr>
              <a:t>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Resembles dopamine structurally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possesses a bulky aromatic substituent on the amino group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Lacks the </a:t>
            </a:r>
            <a:r>
              <a:rPr lang="el-GR" dirty="0" smtClean="0">
                <a:solidFill>
                  <a:schemeClr val="tx1"/>
                </a:solidFill>
              </a:rPr>
              <a:t>β-</a:t>
            </a:r>
            <a:r>
              <a:rPr lang="en-ZA" dirty="0">
                <a:solidFill>
                  <a:schemeClr val="tx1"/>
                </a:solidFill>
              </a:rPr>
              <a:t>OH </a:t>
            </a:r>
            <a:r>
              <a:rPr lang="en-ZA" dirty="0" smtClean="0">
                <a:solidFill>
                  <a:schemeClr val="tx1"/>
                </a:solidFill>
              </a:rPr>
              <a:t>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It is a </a:t>
            </a:r>
            <a:r>
              <a:rPr lang="en-ZA" dirty="0" smtClean="0">
                <a:solidFill>
                  <a:schemeClr val="tx1"/>
                </a:solidFill>
              </a:rPr>
              <a:t>selective </a:t>
            </a:r>
            <a:r>
              <a:rPr lang="en-US" dirty="0" smtClean="0">
                <a:solidFill>
                  <a:schemeClr val="tx1"/>
                </a:solidFill>
              </a:rPr>
              <a:t>β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-receptor </a:t>
            </a:r>
            <a:r>
              <a:rPr lang="en-US" dirty="0">
                <a:solidFill>
                  <a:schemeClr val="tx1"/>
                </a:solidFill>
              </a:rPr>
              <a:t>agonist 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may activate α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-receptor in higher </a:t>
            </a:r>
            <a:r>
              <a:rPr lang="en-US" dirty="0" smtClean="0">
                <a:solidFill>
                  <a:schemeClr val="tx1"/>
                </a:solidFill>
              </a:rPr>
              <a:t>dose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Presents distinct </a:t>
            </a:r>
            <a:r>
              <a:rPr lang="en-US" dirty="0">
                <a:solidFill>
                  <a:schemeClr val="tx1"/>
                </a:solidFill>
              </a:rPr>
              <a:t>pharmacological properties of the (−) and (+) </a:t>
            </a:r>
            <a:r>
              <a:rPr lang="en-US" dirty="0" smtClean="0">
                <a:solidFill>
                  <a:schemeClr val="tx1"/>
                </a:solidFill>
              </a:rPr>
              <a:t>stereoisomers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−) </a:t>
            </a:r>
            <a:r>
              <a:rPr lang="en-US" dirty="0" err="1" smtClean="0">
                <a:solidFill>
                  <a:schemeClr val="tx1"/>
                </a:solidFill>
              </a:rPr>
              <a:t>dobutamine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potent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ZA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agonist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Increases </a:t>
            </a:r>
            <a:r>
              <a:rPr lang="en-US" dirty="0">
                <a:solidFill>
                  <a:schemeClr val="tx1"/>
                </a:solidFill>
              </a:rPr>
              <a:t>cardiac output and stroke volume </a:t>
            </a:r>
            <a:r>
              <a:rPr lang="en-US" dirty="0" smtClean="0">
                <a:solidFill>
                  <a:schemeClr val="tx1"/>
                </a:solidFill>
              </a:rPr>
              <a:t>increase </a:t>
            </a:r>
            <a:r>
              <a:rPr lang="en-US" dirty="0">
                <a:solidFill>
                  <a:schemeClr val="tx1"/>
                </a:solidFill>
              </a:rPr>
              <a:t>in heart </a:t>
            </a:r>
            <a:r>
              <a:rPr lang="en-US" dirty="0" smtClean="0">
                <a:solidFill>
                  <a:schemeClr val="tx1"/>
                </a:solidFill>
              </a:rPr>
              <a:t>rate and blood pressure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765" y="6244753"/>
            <a:ext cx="4080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</a:rPr>
              <a:t>Nadendla</a:t>
            </a:r>
            <a:r>
              <a:rPr lang="en-US" sz="1200" dirty="0">
                <a:solidFill>
                  <a:schemeClr val="tx1"/>
                </a:solidFill>
              </a:rPr>
              <a:t>, R. R. (2007</a:t>
            </a:r>
            <a:r>
              <a:rPr lang="en-US" sz="1200" b="1" dirty="0">
                <a:solidFill>
                  <a:schemeClr val="tx1"/>
                </a:solidFill>
              </a:rPr>
              <a:t>). </a:t>
            </a:r>
            <a:r>
              <a:rPr lang="en-US" sz="1200" b="1" i="1" dirty="0">
                <a:solidFill>
                  <a:schemeClr val="tx1"/>
                </a:solidFill>
              </a:rPr>
              <a:t>Principles of organic medicinal chemistry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 New Age International.</a:t>
            </a:r>
          </a:p>
        </p:txBody>
      </p:sp>
    </p:spTree>
    <p:extLst>
      <p:ext uri="{BB962C8B-B14F-4D97-AF65-F5344CB8AC3E}">
        <p14:creationId xmlns:p14="http://schemas.microsoft.com/office/powerpoint/2010/main" val="26919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 CHEMISTRY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baseline="-25000" dirty="0"/>
              <a:t>2</a:t>
            </a:r>
            <a:r>
              <a:rPr lang="en-ZA" sz="2400" b="1" dirty="0" smtClean="0"/>
              <a:t>-agonists: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b="1" u="sng" dirty="0" err="1" smtClean="0"/>
              <a:t>Albuterol</a:t>
            </a:r>
            <a:r>
              <a:rPr lang="en-ZA" b="1" u="sng" dirty="0" smtClean="0"/>
              <a:t>:</a:t>
            </a:r>
            <a:endParaRPr lang="en-ZA" sz="24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2" name="Rectangle 1"/>
          <p:cNvSpPr/>
          <p:nvPr/>
        </p:nvSpPr>
        <p:spPr>
          <a:xfrm>
            <a:off x="0" y="6581001"/>
            <a:ext cx="12083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200" b="1" dirty="0">
                <a:solidFill>
                  <a:schemeClr val="tx1"/>
                </a:solidFill>
              </a:rPr>
              <a:t>Goodman &amp; Gilman's: The Pharmacological Basis of Therapeutics, </a:t>
            </a:r>
            <a:r>
              <a:rPr lang="en-ZA" sz="1200" b="1" dirty="0" smtClean="0">
                <a:solidFill>
                  <a:schemeClr val="tx1"/>
                </a:solidFill>
              </a:rPr>
              <a:t>12ed; </a:t>
            </a:r>
            <a:r>
              <a:rPr lang="en-ZA" sz="1200" dirty="0" smtClean="0">
                <a:solidFill>
                  <a:schemeClr val="tx1"/>
                </a:solidFill>
              </a:rPr>
              <a:t>Laurence </a:t>
            </a:r>
            <a:r>
              <a:rPr lang="en-ZA" sz="1200" dirty="0">
                <a:solidFill>
                  <a:schemeClr val="tx1"/>
                </a:solidFill>
              </a:rPr>
              <a:t>L. </a:t>
            </a:r>
            <a:r>
              <a:rPr lang="en-ZA" sz="1200" dirty="0" err="1">
                <a:solidFill>
                  <a:schemeClr val="tx1"/>
                </a:solidFill>
              </a:rPr>
              <a:t>Brunton</a:t>
            </a:r>
            <a:r>
              <a:rPr lang="en-ZA" sz="1200" dirty="0">
                <a:solidFill>
                  <a:schemeClr val="tx1"/>
                </a:solidFill>
              </a:rPr>
              <a:t>, Bruce A. </a:t>
            </a:r>
            <a:r>
              <a:rPr lang="en-ZA" sz="1200" dirty="0" err="1">
                <a:solidFill>
                  <a:schemeClr val="tx1"/>
                </a:solidFill>
              </a:rPr>
              <a:t>Chabner</a:t>
            </a:r>
            <a:r>
              <a:rPr lang="en-ZA" sz="1200" dirty="0">
                <a:solidFill>
                  <a:schemeClr val="tx1"/>
                </a:solidFill>
              </a:rPr>
              <a:t>, </a:t>
            </a:r>
            <a:r>
              <a:rPr lang="en-ZA" sz="1200" dirty="0" err="1">
                <a:solidFill>
                  <a:schemeClr val="tx1"/>
                </a:solidFill>
              </a:rPr>
              <a:t>Björn</a:t>
            </a:r>
            <a:r>
              <a:rPr lang="en-ZA" sz="1200" dirty="0">
                <a:solidFill>
                  <a:schemeClr val="tx1"/>
                </a:solidFill>
              </a:rPr>
              <a:t> C. </a:t>
            </a:r>
            <a:r>
              <a:rPr lang="en-ZA" sz="1200" dirty="0" err="1" smtClean="0">
                <a:solidFill>
                  <a:schemeClr val="tx1"/>
                </a:solidFill>
              </a:rPr>
              <a:t>Knollmann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717" y="3006961"/>
            <a:ext cx="11740054" cy="34163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</a:t>
            </a:r>
            <a:r>
              <a:rPr lang="en-ZA" dirty="0">
                <a:solidFill>
                  <a:schemeClr val="tx1"/>
                </a:solidFill>
              </a:rPr>
              <a:t>is a </a:t>
            </a:r>
            <a:r>
              <a:rPr lang="en-ZA" dirty="0" smtClean="0">
                <a:solidFill>
                  <a:schemeClr val="tx1"/>
                </a:solidFill>
              </a:rPr>
              <a:t>selective </a:t>
            </a:r>
            <a:r>
              <a:rPr lang="en-US" dirty="0" smtClean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-receptor </a:t>
            </a:r>
            <a:r>
              <a:rPr lang="en-US" dirty="0">
                <a:solidFill>
                  <a:schemeClr val="tx1"/>
                </a:solidFill>
              </a:rPr>
              <a:t>agonist 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Non-catecholamine and </a:t>
            </a:r>
            <a:r>
              <a:rPr lang="en-ZA" dirty="0">
                <a:solidFill>
                  <a:schemeClr val="tx1"/>
                </a:solidFill>
              </a:rPr>
              <a:t>resistant to COMT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Administered 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smtClean="0">
                <a:solidFill>
                  <a:schemeClr val="tx1"/>
                </a:solidFill>
              </a:rPr>
              <a:t>inhalation for </a:t>
            </a:r>
            <a:r>
              <a:rPr lang="en-ZA" dirty="0">
                <a:solidFill>
                  <a:schemeClr val="tx1"/>
                </a:solidFill>
              </a:rPr>
              <a:t>relief of bronchospasm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produces significant bronchodilation within 15 </a:t>
            </a:r>
            <a:r>
              <a:rPr lang="en-US" dirty="0" smtClean="0">
                <a:solidFill>
                  <a:schemeClr val="tx1"/>
                </a:solidFill>
              </a:rPr>
              <a:t>min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Effects </a:t>
            </a:r>
            <a:r>
              <a:rPr lang="en-US" dirty="0">
                <a:solidFill>
                  <a:schemeClr val="tx1"/>
                </a:solidFill>
              </a:rPr>
              <a:t>persist for 3-4 </a:t>
            </a:r>
            <a:r>
              <a:rPr lang="en-US" dirty="0" smtClean="0">
                <a:solidFill>
                  <a:schemeClr val="tx1"/>
                </a:solidFill>
              </a:rPr>
              <a:t>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Weaker cardiovascular </a:t>
            </a:r>
            <a:r>
              <a:rPr lang="en-US" dirty="0">
                <a:solidFill>
                  <a:schemeClr val="tx1"/>
                </a:solidFill>
              </a:rPr>
              <a:t>effects </a:t>
            </a:r>
            <a:r>
              <a:rPr lang="en-US" dirty="0" smtClean="0">
                <a:solidFill>
                  <a:schemeClr val="tx1"/>
                </a:solidFill>
              </a:rPr>
              <a:t>than </a:t>
            </a:r>
            <a:r>
              <a:rPr lang="en-US" dirty="0">
                <a:solidFill>
                  <a:schemeClr val="tx1"/>
                </a:solidFill>
              </a:rPr>
              <a:t>those of isoproterenol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)-albuterol has 100–150 times greater affinity for β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-receptors than the (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) enantiomer </a:t>
            </a:r>
            <a:endParaRPr lang="en-US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Likely </a:t>
            </a:r>
            <a:r>
              <a:rPr lang="en-US" dirty="0">
                <a:solidFill>
                  <a:schemeClr val="tx1"/>
                </a:solidFill>
              </a:rPr>
              <a:t>responsible for </a:t>
            </a:r>
            <a:r>
              <a:rPr lang="en-US" dirty="0" smtClean="0">
                <a:solidFill>
                  <a:schemeClr val="tx1"/>
                </a:solidFill>
              </a:rPr>
              <a:t>bronchodilation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476705"/>
            <a:ext cx="11519337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 CHEMISTRY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baseline="-25000" dirty="0"/>
              <a:t>2</a:t>
            </a:r>
            <a:r>
              <a:rPr lang="en-ZA" sz="2400" b="1" dirty="0" smtClean="0"/>
              <a:t>-agonists: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b="1" u="sng" dirty="0" err="1" smtClean="0"/>
              <a:t>Metaproterenol</a:t>
            </a:r>
            <a:r>
              <a:rPr lang="en-ZA" b="1" u="sng" dirty="0" smtClean="0"/>
              <a:t>:</a:t>
            </a:r>
            <a:endParaRPr lang="en-ZA" sz="2400" b="1" u="sng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2" name="Rectangle 1"/>
          <p:cNvSpPr/>
          <p:nvPr/>
        </p:nvSpPr>
        <p:spPr>
          <a:xfrm>
            <a:off x="108857" y="6536279"/>
            <a:ext cx="12083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200" b="1" dirty="0">
                <a:solidFill>
                  <a:schemeClr val="tx1"/>
                </a:solidFill>
              </a:rPr>
              <a:t>Goodman &amp; Gilman's: The Pharmacological Basis of Therapeutics, </a:t>
            </a:r>
            <a:r>
              <a:rPr lang="en-ZA" sz="1200" b="1" dirty="0" smtClean="0">
                <a:solidFill>
                  <a:schemeClr val="tx1"/>
                </a:solidFill>
              </a:rPr>
              <a:t>12ed; </a:t>
            </a:r>
            <a:r>
              <a:rPr lang="en-ZA" sz="1200" dirty="0" smtClean="0">
                <a:solidFill>
                  <a:schemeClr val="tx1"/>
                </a:solidFill>
              </a:rPr>
              <a:t>Laurence </a:t>
            </a:r>
            <a:r>
              <a:rPr lang="en-ZA" sz="1200" dirty="0">
                <a:solidFill>
                  <a:schemeClr val="tx1"/>
                </a:solidFill>
              </a:rPr>
              <a:t>L. </a:t>
            </a:r>
            <a:r>
              <a:rPr lang="en-ZA" sz="1200" dirty="0" err="1">
                <a:solidFill>
                  <a:schemeClr val="tx1"/>
                </a:solidFill>
              </a:rPr>
              <a:t>Brunton</a:t>
            </a:r>
            <a:r>
              <a:rPr lang="en-ZA" sz="1200" dirty="0">
                <a:solidFill>
                  <a:schemeClr val="tx1"/>
                </a:solidFill>
              </a:rPr>
              <a:t>, Bruce A. </a:t>
            </a:r>
            <a:r>
              <a:rPr lang="en-ZA" sz="1200" dirty="0" err="1">
                <a:solidFill>
                  <a:schemeClr val="tx1"/>
                </a:solidFill>
              </a:rPr>
              <a:t>Chabner</a:t>
            </a:r>
            <a:r>
              <a:rPr lang="en-ZA" sz="1200" dirty="0">
                <a:solidFill>
                  <a:schemeClr val="tx1"/>
                </a:solidFill>
              </a:rPr>
              <a:t>, </a:t>
            </a:r>
            <a:r>
              <a:rPr lang="en-ZA" sz="1200" dirty="0" err="1">
                <a:solidFill>
                  <a:schemeClr val="tx1"/>
                </a:solidFill>
              </a:rPr>
              <a:t>Björn</a:t>
            </a:r>
            <a:r>
              <a:rPr lang="en-ZA" sz="1200" dirty="0">
                <a:solidFill>
                  <a:schemeClr val="tx1"/>
                </a:solidFill>
              </a:rPr>
              <a:t> C. </a:t>
            </a:r>
            <a:r>
              <a:rPr lang="en-ZA" sz="1200" dirty="0" err="1" smtClean="0">
                <a:solidFill>
                  <a:schemeClr val="tx1"/>
                </a:solidFill>
              </a:rPr>
              <a:t>Knollmann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351" y="3101091"/>
            <a:ext cx="11361014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</a:t>
            </a:r>
            <a:r>
              <a:rPr lang="en-ZA" dirty="0">
                <a:solidFill>
                  <a:schemeClr val="tx1"/>
                </a:solidFill>
              </a:rPr>
              <a:t>is a </a:t>
            </a:r>
            <a:r>
              <a:rPr lang="en-ZA" dirty="0" smtClean="0">
                <a:solidFill>
                  <a:schemeClr val="tx1"/>
                </a:solidFill>
              </a:rPr>
              <a:t>selective </a:t>
            </a:r>
            <a:r>
              <a:rPr lang="en-US" dirty="0" smtClean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-receptor </a:t>
            </a:r>
            <a:r>
              <a:rPr lang="en-US" dirty="0">
                <a:solidFill>
                  <a:schemeClr val="tx1"/>
                </a:solidFill>
              </a:rPr>
              <a:t>agonist 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Non-catecholamine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Administered 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smtClean="0">
                <a:solidFill>
                  <a:schemeClr val="tx1"/>
                </a:solidFill>
              </a:rPr>
              <a:t>inhalation for </a:t>
            </a:r>
            <a:r>
              <a:rPr lang="en-ZA" dirty="0">
                <a:solidFill>
                  <a:schemeClr val="tx1"/>
                </a:solidFill>
              </a:rPr>
              <a:t>relief of bronchospasm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Has </a:t>
            </a:r>
            <a:r>
              <a:rPr lang="en-US" dirty="0">
                <a:solidFill>
                  <a:schemeClr val="tx1"/>
                </a:solidFill>
              </a:rPr>
              <a:t>hydroxyl groups at positions 3 and 5 of the phenyl ring </a:t>
            </a:r>
            <a:endParaRPr lang="en-US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Catechols</a:t>
            </a:r>
            <a:r>
              <a:rPr lang="en-US" dirty="0" smtClean="0">
                <a:solidFill>
                  <a:schemeClr val="tx1"/>
                </a:solidFill>
              </a:rPr>
              <a:t> has OH at </a:t>
            </a:r>
            <a:r>
              <a:rPr lang="en-US" dirty="0">
                <a:solidFill>
                  <a:schemeClr val="tx1"/>
                </a:solidFill>
              </a:rPr>
              <a:t>positions 3 and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Resistant </a:t>
            </a:r>
            <a:r>
              <a:rPr lang="en-US" dirty="0">
                <a:solidFill>
                  <a:schemeClr val="tx1"/>
                </a:solidFill>
              </a:rPr>
              <a:t>to methylation by </a:t>
            </a:r>
            <a:r>
              <a:rPr lang="en-US" dirty="0" smtClean="0">
                <a:solidFill>
                  <a:schemeClr val="tx1"/>
                </a:solidFill>
              </a:rPr>
              <a:t>COMT</a:t>
            </a:r>
          </a:p>
        </p:txBody>
      </p:sp>
    </p:spTree>
    <p:extLst>
      <p:ext uri="{BB962C8B-B14F-4D97-AF65-F5344CB8AC3E}">
        <p14:creationId xmlns:p14="http://schemas.microsoft.com/office/powerpoint/2010/main" val="15586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dirty="0" smtClean="0"/>
              <a:t>Antagonists: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These compounds </a:t>
            </a:r>
            <a:r>
              <a:rPr lang="en-US" dirty="0"/>
              <a:t>directly bind to </a:t>
            </a:r>
            <a:r>
              <a:rPr lang="en-US" dirty="0" smtClean="0"/>
              <a:t>and </a:t>
            </a:r>
            <a:r>
              <a:rPr lang="en-ZA" dirty="0"/>
              <a:t>agents </a:t>
            </a:r>
            <a:r>
              <a:rPr lang="en-ZA" dirty="0" smtClean="0"/>
              <a:t>block </a:t>
            </a:r>
            <a:r>
              <a:rPr lang="en-ZA" dirty="0"/>
              <a:t>adrenergic receptors, both </a:t>
            </a:r>
            <a:r>
              <a:rPr lang="el-GR" dirty="0" smtClean="0"/>
              <a:t>α</a:t>
            </a:r>
            <a:r>
              <a:rPr lang="en-ZA" dirty="0" smtClean="0"/>
              <a:t> and </a:t>
            </a:r>
            <a:r>
              <a:rPr lang="el-GR" dirty="0" smtClean="0"/>
              <a:t>β</a:t>
            </a:r>
            <a:r>
              <a:rPr lang="en-ZA" dirty="0" smtClean="0"/>
              <a:t> blockers</a:t>
            </a:r>
          </a:p>
          <a:p>
            <a:pPr marL="800100" lvl="2" indent="0">
              <a:buClr>
                <a:srgbClr val="92D050"/>
              </a:buClr>
            </a:pPr>
            <a:r>
              <a:rPr lang="en-ZA" sz="2000" dirty="0" smtClean="0"/>
              <a:t> </a:t>
            </a:r>
            <a:endParaRPr lang="en-US" sz="2800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720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dirty="0" smtClean="0"/>
              <a:t>Antagonists: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These compounds </a:t>
            </a:r>
            <a:r>
              <a:rPr lang="en-US" dirty="0"/>
              <a:t>directly bind to </a:t>
            </a:r>
            <a:r>
              <a:rPr lang="en-US" dirty="0" smtClean="0"/>
              <a:t>and </a:t>
            </a:r>
            <a:r>
              <a:rPr lang="en-ZA" dirty="0"/>
              <a:t>agents </a:t>
            </a:r>
            <a:r>
              <a:rPr lang="en-ZA" dirty="0" smtClean="0"/>
              <a:t>block </a:t>
            </a:r>
            <a:r>
              <a:rPr lang="en-ZA" dirty="0"/>
              <a:t>adrenergic receptors, both </a:t>
            </a:r>
            <a:r>
              <a:rPr lang="el-GR" dirty="0" smtClean="0"/>
              <a:t>α</a:t>
            </a:r>
            <a:r>
              <a:rPr lang="en-ZA" dirty="0" smtClean="0"/>
              <a:t> and </a:t>
            </a:r>
            <a:r>
              <a:rPr lang="el-GR" dirty="0" smtClean="0"/>
              <a:t>β</a:t>
            </a:r>
            <a:r>
              <a:rPr lang="en-ZA" dirty="0" smtClean="0"/>
              <a:t> blockers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They </a:t>
            </a:r>
            <a:r>
              <a:rPr lang="en-ZA" dirty="0"/>
              <a:t>inhibit the interaction of </a:t>
            </a:r>
            <a:r>
              <a:rPr lang="en-ZA" dirty="0" smtClean="0"/>
              <a:t>norepinephrine, </a:t>
            </a:r>
            <a:r>
              <a:rPr lang="en-ZA" dirty="0"/>
              <a:t>epinephrine, and other sympathomimetic drugs with </a:t>
            </a:r>
            <a:r>
              <a:rPr lang="en-ZA" i="1" dirty="0"/>
              <a:t>α</a:t>
            </a:r>
            <a:r>
              <a:rPr lang="en-ZA" dirty="0"/>
              <a:t> and </a:t>
            </a:r>
            <a:r>
              <a:rPr lang="en-ZA" i="1" dirty="0"/>
              <a:t>β</a:t>
            </a:r>
            <a:r>
              <a:rPr lang="en-ZA" dirty="0"/>
              <a:t> receptors </a:t>
            </a:r>
            <a:endParaRPr lang="en-ZA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4261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α</a:t>
            </a:r>
            <a:r>
              <a:rPr lang="en-ZA" sz="2400" b="1" baseline="-25000" dirty="0" smtClean="0"/>
              <a:t>1</a:t>
            </a:r>
            <a:r>
              <a:rPr lang="en-ZA" sz="2400" b="1" dirty="0" smtClean="0"/>
              <a:t>-Antagonists: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 </a:t>
            </a:r>
            <a:r>
              <a:rPr lang="en-ZA" b="1" u="sng" dirty="0" err="1" smtClean="0"/>
              <a:t>Prazosin</a:t>
            </a:r>
            <a:r>
              <a:rPr lang="en-ZA" sz="2800" b="1" u="sng" dirty="0" smtClean="0"/>
              <a:t>:</a:t>
            </a:r>
            <a:endParaRPr lang="en-ZA" sz="2800" b="1" u="sng" dirty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8" y="3235561"/>
            <a:ext cx="11740053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err="1">
                <a:solidFill>
                  <a:schemeClr val="tx1"/>
                </a:solidFill>
              </a:rPr>
              <a:t>Prazosin</a:t>
            </a:r>
            <a:r>
              <a:rPr lang="en-ZA" dirty="0">
                <a:solidFill>
                  <a:schemeClr val="tx1"/>
                </a:solidFill>
              </a:rPr>
              <a:t> is a selective </a:t>
            </a:r>
            <a:r>
              <a:rPr lang="en-ZA" dirty="0" smtClean="0">
                <a:solidFill>
                  <a:schemeClr val="tx1"/>
                </a:solidFill>
              </a:rPr>
              <a:t>α</a:t>
            </a:r>
            <a:r>
              <a:rPr lang="en-ZA" baseline="-25000" dirty="0" smtClean="0">
                <a:solidFill>
                  <a:schemeClr val="tx1"/>
                </a:solidFill>
              </a:rPr>
              <a:t>1</a:t>
            </a:r>
            <a:r>
              <a:rPr lang="en-ZA" dirty="0" smtClean="0">
                <a:solidFill>
                  <a:schemeClr val="tx1"/>
                </a:solidFill>
              </a:rPr>
              <a:t>-adrenergic </a:t>
            </a:r>
            <a:r>
              <a:rPr lang="en-ZA" dirty="0">
                <a:solidFill>
                  <a:schemeClr val="tx1"/>
                </a:solidFill>
              </a:rPr>
              <a:t>receptor antagonist 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The </a:t>
            </a:r>
            <a:r>
              <a:rPr lang="en-ZA" dirty="0" smtClean="0">
                <a:solidFill>
                  <a:schemeClr val="tx1"/>
                </a:solidFill>
              </a:rPr>
              <a:t>affinity </a:t>
            </a:r>
            <a:r>
              <a:rPr lang="en-ZA" dirty="0">
                <a:solidFill>
                  <a:schemeClr val="tx1"/>
                </a:solidFill>
              </a:rPr>
              <a:t>for α</a:t>
            </a:r>
            <a:r>
              <a:rPr lang="en-ZA" baseline="-25000" dirty="0">
                <a:solidFill>
                  <a:schemeClr val="tx1"/>
                </a:solidFill>
              </a:rPr>
              <a:t>1</a:t>
            </a:r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err="1" smtClean="0">
                <a:solidFill>
                  <a:schemeClr val="tx1"/>
                </a:solidFill>
              </a:rPr>
              <a:t>adrenoceptors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is ~1000-fold greater than that for α</a:t>
            </a:r>
            <a:r>
              <a:rPr lang="en-ZA" baseline="-25000" dirty="0">
                <a:solidFill>
                  <a:schemeClr val="tx1"/>
                </a:solidFill>
              </a:rPr>
              <a:t>2</a:t>
            </a:r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err="1" smtClean="0">
                <a:solidFill>
                  <a:schemeClr val="tx1"/>
                </a:solidFill>
              </a:rPr>
              <a:t>adrenoceptors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Its is used </a:t>
            </a:r>
            <a:r>
              <a:rPr lang="en-ZA" dirty="0">
                <a:solidFill>
                  <a:schemeClr val="tx1"/>
                </a:solidFill>
              </a:rPr>
              <a:t>to treat hypertension </a:t>
            </a:r>
            <a:r>
              <a:rPr lang="en-ZA" dirty="0" smtClean="0">
                <a:solidFill>
                  <a:schemeClr val="tx1"/>
                </a:solidFill>
              </a:rPr>
              <a:t>and benign </a:t>
            </a:r>
            <a:r>
              <a:rPr lang="en-ZA" dirty="0">
                <a:solidFill>
                  <a:schemeClr val="tx1"/>
                </a:solidFill>
              </a:rPr>
              <a:t>prostatic hyperplasia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antagonizes </a:t>
            </a:r>
            <a:r>
              <a:rPr lang="en-ZA" dirty="0">
                <a:solidFill>
                  <a:schemeClr val="tx1"/>
                </a:solidFill>
              </a:rPr>
              <a:t>phenylephrine </a:t>
            </a:r>
            <a:r>
              <a:rPr lang="en-ZA" dirty="0" smtClean="0">
                <a:solidFill>
                  <a:schemeClr val="tx1"/>
                </a:solidFill>
              </a:rPr>
              <a:t>(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ZA" dirty="0" smtClean="0">
                <a:solidFill>
                  <a:schemeClr val="tx1"/>
                </a:solidFill>
              </a:rPr>
              <a:t>1 </a:t>
            </a:r>
            <a:r>
              <a:rPr lang="en-ZA" dirty="0">
                <a:solidFill>
                  <a:schemeClr val="tx1"/>
                </a:solidFill>
              </a:rPr>
              <a:t>agonist)-induced contractions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This causes vasodilation </a:t>
            </a:r>
            <a:r>
              <a:rPr lang="en-ZA" dirty="0">
                <a:solidFill>
                  <a:schemeClr val="tx1"/>
                </a:solidFill>
              </a:rPr>
              <a:t>of veins and arterioles </a:t>
            </a:r>
            <a:endParaRPr lang="en-ZA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Thus decreasing peripheral </a:t>
            </a:r>
            <a:r>
              <a:rPr lang="en-ZA" dirty="0">
                <a:solidFill>
                  <a:schemeClr val="tx1"/>
                </a:solidFill>
              </a:rPr>
              <a:t>resistance and blood </a:t>
            </a:r>
            <a:r>
              <a:rPr lang="en-ZA" dirty="0" smtClean="0">
                <a:solidFill>
                  <a:schemeClr val="tx1"/>
                </a:solidFill>
              </a:rPr>
              <a:t>pressure</a:t>
            </a:r>
            <a:endParaRPr lang="en-US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Five </a:t>
            </a:r>
            <a:r>
              <a:rPr lang="en-US" sz="2400" dirty="0"/>
              <a:t>major subtypes of adrenergic </a:t>
            </a:r>
            <a:r>
              <a:rPr lang="en-US" sz="2400" dirty="0" smtClean="0"/>
              <a:t>receptors: 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α</a:t>
            </a:r>
            <a:r>
              <a:rPr lang="en-US" sz="2400" b="1" baseline="-25000" dirty="0" smtClean="0"/>
              <a:t>1</a:t>
            </a:r>
            <a:r>
              <a:rPr lang="en-US" sz="2400" b="1" dirty="0"/>
              <a:t>, α</a:t>
            </a:r>
            <a:r>
              <a:rPr lang="en-US" sz="2400" b="1" baseline="-25000" dirty="0"/>
              <a:t>2</a:t>
            </a:r>
            <a:r>
              <a:rPr lang="en-US" sz="2400" b="1" dirty="0"/>
              <a:t>, β</a:t>
            </a:r>
            <a:r>
              <a:rPr lang="en-US" sz="2400" b="1" baseline="-25000" dirty="0"/>
              <a:t>1</a:t>
            </a:r>
            <a:r>
              <a:rPr lang="en-US" sz="2400" b="1" dirty="0"/>
              <a:t>, β</a:t>
            </a:r>
            <a:r>
              <a:rPr lang="en-US" sz="2400" b="1" baseline="-25000" dirty="0"/>
              <a:t>2</a:t>
            </a:r>
            <a:r>
              <a:rPr lang="en-US" sz="2400" b="1" dirty="0"/>
              <a:t>, </a:t>
            </a:r>
            <a:r>
              <a:rPr lang="en-US" sz="2400" b="1" dirty="0" smtClean="0"/>
              <a:t>and β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They differ </a:t>
            </a:r>
            <a:r>
              <a:rPr lang="en-US" sz="2400" dirty="0"/>
              <a:t>in the affinity to their </a:t>
            </a:r>
            <a:r>
              <a:rPr lang="en-US" sz="2400" dirty="0" smtClean="0"/>
              <a:t>epinephrine </a:t>
            </a:r>
            <a:r>
              <a:rPr lang="en-US" sz="2400" dirty="0"/>
              <a:t>and norepinephrine</a:t>
            </a:r>
            <a:r>
              <a:rPr lang="en-US" sz="2400" dirty="0" smtClean="0"/>
              <a:t>.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Norepinephrine binds with higher affinity to α-receptors</a:t>
            </a:r>
            <a:r>
              <a:rPr lang="en-US" sz="2400" dirty="0" smtClean="0"/>
              <a:t>.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β-receptors are less activated by </a:t>
            </a:r>
            <a:r>
              <a:rPr lang="en-US" sz="2400" dirty="0" smtClean="0"/>
              <a:t>norepinephrine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Epinephrine </a:t>
            </a:r>
            <a:r>
              <a:rPr lang="en-US" sz="2400" dirty="0"/>
              <a:t>binds to both types of receptors with approximately equal affinity</a:t>
            </a:r>
            <a:r>
              <a:rPr lang="en-US" sz="2800" dirty="0"/>
              <a:t>.</a:t>
            </a:r>
            <a:endParaRPr lang="en-ZA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2780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α</a:t>
            </a:r>
            <a:r>
              <a:rPr lang="en-ZA" sz="2400" b="1" baseline="-25000" dirty="0" smtClean="0"/>
              <a:t>2</a:t>
            </a:r>
            <a:r>
              <a:rPr lang="en-ZA" sz="2400" b="1" dirty="0" smtClean="0"/>
              <a:t>-Antagonists: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 </a:t>
            </a:r>
            <a:r>
              <a:rPr lang="en-ZA" b="1" u="sng" dirty="0" err="1"/>
              <a:t>Yohimbine</a:t>
            </a:r>
            <a:r>
              <a:rPr lang="en-ZA" sz="2800" b="1" u="sng" dirty="0" smtClean="0"/>
              <a:t>:</a:t>
            </a:r>
            <a:endParaRPr lang="en-ZA" sz="2800" b="1" u="sng" dirty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41739" y="3208667"/>
            <a:ext cx="11740053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err="1" smtClean="0">
                <a:solidFill>
                  <a:schemeClr val="tx1"/>
                </a:solidFill>
              </a:rPr>
              <a:t>Yohimbine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is a selective </a:t>
            </a:r>
            <a:r>
              <a:rPr lang="en-ZA" dirty="0" smtClean="0">
                <a:solidFill>
                  <a:schemeClr val="tx1"/>
                </a:solidFill>
              </a:rPr>
              <a:t>competitive α</a:t>
            </a:r>
            <a:r>
              <a:rPr lang="en-ZA" baseline="-25000" dirty="0" smtClean="0">
                <a:solidFill>
                  <a:schemeClr val="tx1"/>
                </a:solidFill>
              </a:rPr>
              <a:t>2</a:t>
            </a:r>
            <a:r>
              <a:rPr lang="en-ZA" dirty="0" smtClean="0">
                <a:solidFill>
                  <a:schemeClr val="tx1"/>
                </a:solidFill>
              </a:rPr>
              <a:t>-adrenergic </a:t>
            </a:r>
            <a:r>
              <a:rPr lang="en-ZA" dirty="0">
                <a:solidFill>
                  <a:schemeClr val="tx1"/>
                </a:solidFill>
              </a:rPr>
              <a:t>receptor antagonist 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is </a:t>
            </a:r>
            <a:r>
              <a:rPr lang="en-ZA" dirty="0">
                <a:solidFill>
                  <a:schemeClr val="tx1"/>
                </a:solidFill>
              </a:rPr>
              <a:t>an </a:t>
            </a:r>
            <a:r>
              <a:rPr lang="en-ZA" dirty="0" err="1">
                <a:solidFill>
                  <a:schemeClr val="tx1"/>
                </a:solidFill>
              </a:rPr>
              <a:t>indolealkylamine</a:t>
            </a:r>
            <a:r>
              <a:rPr lang="en-ZA" dirty="0">
                <a:solidFill>
                  <a:schemeClr val="tx1"/>
                </a:solidFill>
              </a:rPr>
              <a:t> alkaloid </a:t>
            </a:r>
            <a:endParaRPr lang="en-ZA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Found </a:t>
            </a:r>
            <a:r>
              <a:rPr lang="en-ZA" dirty="0">
                <a:solidFill>
                  <a:schemeClr val="tx1"/>
                </a:solidFill>
              </a:rPr>
              <a:t>in the bark of the tree </a:t>
            </a:r>
            <a:r>
              <a:rPr lang="en-ZA" i="1" dirty="0" err="1">
                <a:solidFill>
                  <a:schemeClr val="tx1"/>
                </a:solidFill>
              </a:rPr>
              <a:t>Pausinystalia</a:t>
            </a:r>
            <a:r>
              <a:rPr lang="en-ZA" i="1" dirty="0">
                <a:solidFill>
                  <a:schemeClr val="tx1"/>
                </a:solidFill>
              </a:rPr>
              <a:t> </a:t>
            </a:r>
            <a:r>
              <a:rPr lang="en-ZA" i="1" dirty="0" err="1">
                <a:solidFill>
                  <a:schemeClr val="tx1"/>
                </a:solidFill>
              </a:rPr>
              <a:t>yohimbe</a:t>
            </a:r>
            <a:r>
              <a:rPr lang="en-ZA" dirty="0">
                <a:solidFill>
                  <a:schemeClr val="tx1"/>
                </a:solidFill>
              </a:rPr>
              <a:t> and in </a:t>
            </a:r>
            <a:r>
              <a:rPr lang="en-ZA" i="1" dirty="0" err="1">
                <a:solidFill>
                  <a:schemeClr val="tx1"/>
                </a:solidFill>
              </a:rPr>
              <a:t>Rauwolfia</a:t>
            </a:r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chemeClr val="tx1"/>
                </a:solidFill>
              </a:rPr>
              <a:t>root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Its actions </a:t>
            </a:r>
            <a:r>
              <a:rPr lang="en-ZA" dirty="0">
                <a:solidFill>
                  <a:schemeClr val="tx1"/>
                </a:solidFill>
              </a:rPr>
              <a:t>are opposite to those of </a:t>
            </a:r>
            <a:r>
              <a:rPr lang="en-ZA" dirty="0" smtClean="0">
                <a:solidFill>
                  <a:schemeClr val="tx1"/>
                </a:solidFill>
              </a:rPr>
              <a:t>clonidine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readily </a:t>
            </a:r>
            <a:r>
              <a:rPr lang="en-ZA" dirty="0">
                <a:solidFill>
                  <a:schemeClr val="tx1"/>
                </a:solidFill>
              </a:rPr>
              <a:t>enters the CNS, </a:t>
            </a:r>
            <a:endParaRPr lang="en-ZA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There it </a:t>
            </a:r>
            <a:r>
              <a:rPr lang="en-ZA" dirty="0">
                <a:solidFill>
                  <a:schemeClr val="tx1"/>
                </a:solidFill>
              </a:rPr>
              <a:t>acts to increase blood pressure and heart </a:t>
            </a:r>
            <a:r>
              <a:rPr lang="en-ZA" dirty="0" smtClean="0">
                <a:solidFill>
                  <a:schemeClr val="tx1"/>
                </a:solidFill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Also used in </a:t>
            </a:r>
            <a:r>
              <a:rPr lang="en-ZA" dirty="0">
                <a:solidFill>
                  <a:schemeClr val="tx1"/>
                </a:solidFill>
              </a:rPr>
              <a:t>the treatment of male sexual </a:t>
            </a:r>
            <a:r>
              <a:rPr lang="en-ZA" dirty="0" smtClean="0">
                <a:solidFill>
                  <a:schemeClr val="tx1"/>
                </a:solidFill>
              </a:rPr>
              <a:t>dysfunction</a:t>
            </a:r>
          </a:p>
        </p:txBody>
      </p:sp>
    </p:spTree>
    <p:extLst>
      <p:ext uri="{BB962C8B-B14F-4D97-AF65-F5344CB8AC3E}">
        <p14:creationId xmlns:p14="http://schemas.microsoft.com/office/powerpoint/2010/main" val="2078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63642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-Antagonists (</a:t>
            </a:r>
            <a:r>
              <a:rPr lang="el-GR" sz="2400" b="1" dirty="0" smtClean="0"/>
              <a:t>β</a:t>
            </a:r>
            <a:r>
              <a:rPr lang="en-ZA" sz="2400" b="1" dirty="0" smtClean="0"/>
              <a:t>-blockers) development  </a:t>
            </a:r>
            <a:r>
              <a:rPr lang="en-ZA" sz="2400" b="1" dirty="0" smtClean="0"/>
              <a:t>(pg621-622)</a:t>
            </a:r>
            <a:endParaRPr lang="en-ZA" sz="2400" b="1" dirty="0" smtClean="0"/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89" y="2827038"/>
            <a:ext cx="11378497" cy="3163143"/>
            <a:chOff x="220717" y="3638387"/>
            <a:chExt cx="11378497" cy="3163143"/>
          </a:xfrm>
        </p:grpSpPr>
        <p:sp>
          <p:nvSpPr>
            <p:cNvPr id="2" name="TextBox 1"/>
            <p:cNvSpPr txBox="1"/>
            <p:nvPr/>
          </p:nvSpPr>
          <p:spPr>
            <a:xfrm>
              <a:off x="220717" y="3638387"/>
              <a:ext cx="3609999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err="1" smtClean="0">
                  <a:solidFill>
                    <a:schemeClr val="tx1"/>
                  </a:solidFill>
                </a:rPr>
                <a:t>Isoprenaline</a:t>
              </a:r>
              <a:endParaRPr lang="en-ZA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ZA" sz="2000" dirty="0" smtClean="0">
                  <a:solidFill>
                    <a:schemeClr val="tx1"/>
                  </a:solidFill>
                </a:rPr>
                <a:t>More </a:t>
              </a:r>
              <a:r>
                <a:rPr lang="el-GR" sz="2000" dirty="0" smtClean="0">
                  <a:solidFill>
                    <a:schemeClr val="tx1"/>
                  </a:solidFill>
                </a:rPr>
                <a:t>β</a:t>
              </a:r>
              <a:r>
                <a:rPr lang="en-ZA" sz="2000" dirty="0" smtClean="0">
                  <a:solidFill>
                    <a:schemeClr val="tx1"/>
                  </a:solidFill>
                </a:rPr>
                <a:t>-selective agonist </a:t>
              </a:r>
              <a:r>
                <a:rPr lang="en-ZA" dirty="0" smtClean="0">
                  <a:solidFill>
                    <a:schemeClr val="tx1"/>
                  </a:solidFill>
                </a:rPr>
                <a:t> 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1046" y="3638387"/>
              <a:ext cx="3796038" cy="1077218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err="1" smtClean="0">
                  <a:solidFill>
                    <a:schemeClr val="tx1"/>
                  </a:solidFill>
                </a:rPr>
                <a:t>Dichloroisoprenaline</a:t>
              </a:r>
              <a:endParaRPr lang="en-ZA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ZA" sz="2000" dirty="0" smtClean="0">
                  <a:solidFill>
                    <a:schemeClr val="tx1"/>
                  </a:solidFill>
                </a:rPr>
                <a:t>Substitution of phenolic OH groups with </a:t>
              </a:r>
              <a:r>
                <a:rPr lang="en-ZA" sz="2000" dirty="0" err="1" smtClean="0">
                  <a:solidFill>
                    <a:schemeClr val="tx1"/>
                  </a:solidFill>
                </a:rPr>
                <a:t>chloro</a:t>
              </a:r>
              <a:r>
                <a:rPr lang="en-ZA" sz="2000" dirty="0" smtClean="0">
                  <a:solidFill>
                    <a:schemeClr val="tx1"/>
                  </a:solidFill>
                </a:rPr>
                <a:t> substituents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10684" y="3638387"/>
              <a:ext cx="3488530" cy="169277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err="1" smtClean="0">
                  <a:solidFill>
                    <a:schemeClr val="tx1"/>
                  </a:solidFill>
                </a:rPr>
                <a:t>Pronethalol</a:t>
              </a:r>
              <a:endParaRPr lang="en-ZA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ZA" sz="2000" dirty="0" smtClean="0">
                  <a:solidFill>
                    <a:schemeClr val="tx1"/>
                  </a:solidFill>
                </a:rPr>
                <a:t>To remove the partial agonist activity the </a:t>
              </a:r>
              <a:r>
                <a:rPr lang="en-ZA" sz="2000" dirty="0" err="1" smtClean="0">
                  <a:solidFill>
                    <a:schemeClr val="tx1"/>
                  </a:solidFill>
                </a:rPr>
                <a:t>chloro</a:t>
              </a:r>
              <a:r>
                <a:rPr lang="en-ZA" sz="2000" dirty="0" smtClean="0">
                  <a:solidFill>
                    <a:schemeClr val="tx1"/>
                  </a:solidFill>
                </a:rPr>
                <a:t> </a:t>
              </a:r>
              <a:r>
                <a:rPr lang="en-ZA" sz="2000" dirty="0">
                  <a:solidFill>
                    <a:schemeClr val="tx1"/>
                  </a:solidFill>
                </a:rPr>
                <a:t>g</a:t>
              </a:r>
              <a:r>
                <a:rPr lang="en-ZA" sz="2000" dirty="0" smtClean="0">
                  <a:solidFill>
                    <a:schemeClr val="tx1"/>
                  </a:solidFill>
                </a:rPr>
                <a:t>roups were replaced with another benzene ring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9224" y="4800982"/>
              <a:ext cx="4451131" cy="2000548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ZA" b="1" dirty="0" smtClean="0">
                  <a:solidFill>
                    <a:schemeClr val="tx1"/>
                  </a:solidFill>
                </a:rPr>
                <a:t>Propranolol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ZA" sz="2000" dirty="0" smtClean="0">
                  <a:solidFill>
                    <a:schemeClr val="tx1"/>
                  </a:solidFill>
                </a:rPr>
                <a:t>Chain extension between aromatic ring and amine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l-GR" sz="2000" dirty="0" smtClean="0">
                  <a:solidFill>
                    <a:schemeClr val="tx1"/>
                  </a:solidFill>
                </a:rPr>
                <a:t>α</a:t>
              </a:r>
              <a:r>
                <a:rPr lang="en-ZA" sz="2000" dirty="0" smtClean="0">
                  <a:solidFill>
                    <a:schemeClr val="tx1"/>
                  </a:solidFill>
                </a:rPr>
                <a:t>-</a:t>
              </a:r>
              <a:r>
                <a:rPr lang="en-ZA" sz="2000" dirty="0" err="1" smtClean="0">
                  <a:solidFill>
                    <a:schemeClr val="tx1"/>
                  </a:solidFill>
                </a:rPr>
                <a:t>Napthol</a:t>
              </a:r>
              <a:r>
                <a:rPr lang="en-ZA" sz="2000" dirty="0" smtClean="0">
                  <a:solidFill>
                    <a:schemeClr val="tx1"/>
                  </a:solidFill>
                </a:rPr>
                <a:t> was used instead of β-</a:t>
              </a:r>
              <a:r>
                <a:rPr lang="en-ZA" sz="2000" dirty="0" err="1">
                  <a:solidFill>
                    <a:schemeClr val="tx1"/>
                  </a:solidFill>
                </a:rPr>
                <a:t>n</a:t>
              </a:r>
              <a:r>
                <a:rPr lang="en-ZA" sz="2000" dirty="0" err="1" smtClean="0">
                  <a:solidFill>
                    <a:schemeClr val="tx1"/>
                  </a:solidFill>
                </a:rPr>
                <a:t>apthol</a:t>
              </a:r>
              <a:r>
                <a:rPr lang="en-ZA" sz="2000" dirty="0" smtClean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ZA" sz="2000" dirty="0" smtClean="0">
                  <a:solidFill>
                    <a:schemeClr val="tx1"/>
                  </a:solidFill>
                </a:rPr>
                <a:t>The chain was at position 1</a:t>
              </a:r>
              <a:endParaRPr lang="en-ZA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7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-Antagonists (</a:t>
            </a:r>
            <a:r>
              <a:rPr lang="el-GR" sz="2400" b="1" dirty="0" smtClean="0"/>
              <a:t>β</a:t>
            </a:r>
            <a:r>
              <a:rPr lang="en-ZA" sz="2400" b="1" dirty="0" smtClean="0"/>
              <a:t>-blockers): </a:t>
            </a:r>
            <a:endParaRPr lang="en-ZA" sz="2400" b="1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There’s </a:t>
            </a:r>
            <a:r>
              <a:rPr lang="en-ZA" sz="2400" dirty="0"/>
              <a:t>structural similarities between agonists and antagonists that act on </a:t>
            </a:r>
            <a:r>
              <a:rPr lang="en-ZA" sz="2400" i="1" dirty="0"/>
              <a:t>β</a:t>
            </a:r>
            <a:r>
              <a:rPr lang="en-ZA" sz="2400" dirty="0"/>
              <a:t> receptors </a:t>
            </a:r>
            <a:endParaRPr lang="en-ZA" sz="2400" dirty="0" smtClean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The binding </a:t>
            </a:r>
            <a:r>
              <a:rPr lang="en-ZA" sz="2400" dirty="0"/>
              <a:t>site to the receptor is the same as for endogenous </a:t>
            </a:r>
            <a:r>
              <a:rPr lang="en-ZA" sz="2400" dirty="0" err="1" smtClean="0"/>
              <a:t>catecholamines</a:t>
            </a:r>
            <a:endParaRPr lang="en-ZA" sz="2400" dirty="0" smtClean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The binding is reversible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It is based </a:t>
            </a:r>
            <a:r>
              <a:rPr lang="en-ZA" dirty="0"/>
              <a:t>on hydrogen bonds between </a:t>
            </a:r>
            <a:r>
              <a:rPr lang="en-ZA" dirty="0" smtClean="0"/>
              <a:t>the compound and </a:t>
            </a:r>
            <a:r>
              <a:rPr lang="en-ZA" dirty="0"/>
              <a:t>the </a:t>
            </a:r>
            <a:r>
              <a:rPr lang="en-ZA" dirty="0" smtClean="0"/>
              <a:t>receptor</a:t>
            </a:r>
            <a:endParaRPr lang="en-US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Chemical </a:t>
            </a:r>
            <a:r>
              <a:rPr lang="en-ZA" sz="2400" dirty="0"/>
              <a:t>structure </a:t>
            </a:r>
            <a:r>
              <a:rPr lang="en-ZA" sz="2400" dirty="0" smtClean="0"/>
              <a:t>has at </a:t>
            </a:r>
            <a:r>
              <a:rPr lang="en-ZA" sz="2400" dirty="0"/>
              <a:t>least one aromatic ring </a:t>
            </a:r>
            <a:r>
              <a:rPr lang="en-ZA" sz="2400" dirty="0" smtClean="0"/>
              <a:t>structure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This </a:t>
            </a:r>
            <a:r>
              <a:rPr lang="en-ZA" dirty="0"/>
              <a:t>attached to a side alkyl chain possessing a secondary hydroxyl and amine functional </a:t>
            </a:r>
            <a:r>
              <a:rPr lang="en-ZA" dirty="0" smtClean="0"/>
              <a:t>group</a:t>
            </a:r>
            <a:endParaRPr lang="en-ZA" sz="2400" b="1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Highly </a:t>
            </a:r>
            <a:r>
              <a:rPr lang="en-ZA" sz="2400" dirty="0" err="1" smtClean="0"/>
              <a:t>stereoselective</a:t>
            </a:r>
            <a:r>
              <a:rPr lang="en-ZA" sz="2400" dirty="0" smtClean="0"/>
              <a:t>: Two enantiomers </a:t>
            </a:r>
            <a:r>
              <a:rPr lang="en-ZA" sz="2400" dirty="0"/>
              <a:t>S </a:t>
            </a:r>
            <a:r>
              <a:rPr lang="en-ZA" sz="2400" dirty="0" smtClean="0"/>
              <a:t>(-) and </a:t>
            </a:r>
            <a:r>
              <a:rPr lang="en-ZA" sz="2400" dirty="0"/>
              <a:t>R (+)-enantiomer </a:t>
            </a:r>
            <a:endParaRPr lang="en-ZA" sz="2400" dirty="0" smtClean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The </a:t>
            </a:r>
            <a:r>
              <a:rPr lang="en-ZA" sz="2400" dirty="0"/>
              <a:t>reported S:R activity ratio being in the range of 33 to 530 </a:t>
            </a:r>
            <a:endParaRPr lang="en-ZA" sz="2400" b="1" dirty="0" smtClean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5519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-Antagonists (</a:t>
            </a:r>
            <a:r>
              <a:rPr lang="el-GR" sz="2400" b="1" dirty="0" smtClean="0"/>
              <a:t>β</a:t>
            </a:r>
            <a:r>
              <a:rPr lang="en-ZA" sz="2400" b="1" dirty="0" smtClean="0"/>
              <a:t>-blockers): </a:t>
            </a:r>
            <a:endParaRPr lang="en-ZA" sz="2400" b="1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b="1" u="sng" dirty="0" err="1" smtClean="0"/>
              <a:t>Aryloxypropanolamine</a:t>
            </a:r>
            <a:r>
              <a:rPr lang="en-ZA" sz="2400" b="1" u="sng" dirty="0" smtClean="0"/>
              <a:t> </a:t>
            </a:r>
            <a:r>
              <a:rPr lang="en-ZA" sz="2400" b="1" u="sng" dirty="0" smtClean="0"/>
              <a:t> Figure 23.26</a:t>
            </a:r>
            <a:endParaRPr lang="en-ZA" sz="2400" b="1" u="sng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400" b="1" dirty="0" smtClean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1296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>
                <a:solidFill>
                  <a:schemeClr val="tx1"/>
                </a:solidFill>
              </a:rPr>
              <a:t>-Antagonists (</a:t>
            </a:r>
            <a:r>
              <a:rPr lang="el-GR" sz="2400" b="1" dirty="0" smtClean="0">
                <a:solidFill>
                  <a:schemeClr val="tx1"/>
                </a:solidFill>
              </a:rPr>
              <a:t>β</a:t>
            </a:r>
            <a:r>
              <a:rPr lang="en-ZA" sz="2400" b="1" dirty="0" smtClean="0">
                <a:solidFill>
                  <a:schemeClr val="tx1"/>
                </a:solidFill>
              </a:rPr>
              <a:t>-blockers): </a:t>
            </a:r>
            <a:endParaRPr lang="en-ZA" sz="2400" b="1" dirty="0">
              <a:solidFill>
                <a:schemeClr val="tx1"/>
              </a:solidFill>
            </a:endParaRP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>
                <a:solidFill>
                  <a:schemeClr val="tx1"/>
                </a:solidFill>
              </a:rPr>
              <a:t>Based on the </a:t>
            </a:r>
            <a:r>
              <a:rPr lang="en-ZA" sz="2400" dirty="0" err="1" smtClean="0">
                <a:solidFill>
                  <a:schemeClr val="tx1"/>
                </a:solidFill>
              </a:rPr>
              <a:t>aryloxypropanolamine</a:t>
            </a:r>
            <a:r>
              <a:rPr lang="en-ZA" sz="2400" dirty="0" smtClean="0">
                <a:solidFill>
                  <a:schemeClr val="tx1"/>
                </a:solidFill>
              </a:rPr>
              <a:t> structure: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dirty="0" smtClean="0">
                <a:solidFill>
                  <a:schemeClr val="tx1"/>
                </a:solidFill>
              </a:rPr>
              <a:t>β</a:t>
            </a:r>
            <a:r>
              <a:rPr lang="en-ZA" sz="2400" dirty="0" smtClean="0">
                <a:solidFill>
                  <a:schemeClr val="tx1"/>
                </a:solidFill>
              </a:rPr>
              <a:t>-blockers </a:t>
            </a:r>
            <a:r>
              <a:rPr lang="en-ZA" sz="2400" dirty="0">
                <a:solidFill>
                  <a:schemeClr val="tx1"/>
                </a:solidFill>
              </a:rPr>
              <a:t>differ in their </a:t>
            </a:r>
            <a:r>
              <a:rPr lang="en-ZA" sz="2400" dirty="0" err="1" smtClean="0">
                <a:solidFill>
                  <a:schemeClr val="tx1"/>
                </a:solidFill>
              </a:rPr>
              <a:t>lipophilicity</a:t>
            </a:r>
            <a:r>
              <a:rPr lang="en-ZA" sz="2400" dirty="0">
                <a:solidFill>
                  <a:schemeClr val="tx1"/>
                </a:solidFill>
              </a:rPr>
              <a:t>:</a:t>
            </a:r>
            <a:endParaRPr lang="en-ZA" sz="2400" dirty="0" smtClean="0">
              <a:solidFill>
                <a:schemeClr val="tx1"/>
              </a:solidFill>
            </a:endParaRP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tx1"/>
                </a:solidFill>
              </a:rPr>
              <a:t>Highly </a:t>
            </a:r>
            <a:r>
              <a:rPr lang="en-ZA" dirty="0">
                <a:solidFill>
                  <a:schemeClr val="tx1"/>
                </a:solidFill>
              </a:rPr>
              <a:t>lipophilic (least polar functionality): Propranolol, </a:t>
            </a:r>
            <a:r>
              <a:rPr lang="en-ZA" dirty="0" err="1">
                <a:solidFill>
                  <a:schemeClr val="tx1"/>
                </a:solidFill>
              </a:rPr>
              <a:t>penbutolol</a:t>
            </a:r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tx1"/>
                </a:solidFill>
              </a:rPr>
              <a:t>Low </a:t>
            </a:r>
            <a:r>
              <a:rPr lang="en-ZA" dirty="0" err="1">
                <a:solidFill>
                  <a:schemeClr val="tx1"/>
                </a:solidFill>
              </a:rPr>
              <a:t>lipophilicity</a:t>
            </a:r>
            <a:r>
              <a:rPr lang="en-ZA" dirty="0">
                <a:solidFill>
                  <a:schemeClr val="tx1"/>
                </a:solidFill>
              </a:rPr>
              <a:t> (most polar functionality): </a:t>
            </a:r>
            <a:r>
              <a:rPr lang="en-ZA" dirty="0" err="1">
                <a:solidFill>
                  <a:schemeClr val="tx1"/>
                </a:solidFill>
              </a:rPr>
              <a:t>Nadolol</a:t>
            </a:r>
            <a:r>
              <a:rPr lang="en-ZA" dirty="0">
                <a:solidFill>
                  <a:schemeClr val="tx1"/>
                </a:solidFill>
              </a:rPr>
              <a:t>, atenolol </a:t>
            </a:r>
            <a:endParaRPr lang="en-ZA" dirty="0" smtClean="0">
              <a:solidFill>
                <a:schemeClr val="tx1"/>
              </a:solidFill>
            </a:endParaRP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tx1"/>
                </a:solidFill>
              </a:rPr>
              <a:t>Intermediate </a:t>
            </a:r>
            <a:r>
              <a:rPr lang="en-ZA" dirty="0" err="1">
                <a:solidFill>
                  <a:schemeClr val="tx1"/>
                </a:solidFill>
              </a:rPr>
              <a:t>lipophilicity</a:t>
            </a:r>
            <a:r>
              <a:rPr lang="en-ZA" dirty="0">
                <a:solidFill>
                  <a:schemeClr val="tx1"/>
                </a:solidFill>
              </a:rPr>
              <a:t>: </a:t>
            </a:r>
            <a:r>
              <a:rPr lang="en-ZA" dirty="0" smtClean="0">
                <a:solidFill>
                  <a:schemeClr val="tx1"/>
                </a:solidFill>
              </a:rPr>
              <a:t>the rest of </a:t>
            </a:r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ZA" dirty="0" smtClean="0">
                <a:solidFill>
                  <a:schemeClr val="tx1"/>
                </a:solidFill>
              </a:rPr>
              <a:t>-blockers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400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6237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-Antagonists (</a:t>
            </a:r>
            <a:r>
              <a:rPr lang="el-GR" sz="2400" b="1" dirty="0" smtClean="0"/>
              <a:t>β</a:t>
            </a:r>
            <a:r>
              <a:rPr lang="en-ZA" sz="2400" b="1" dirty="0" smtClean="0"/>
              <a:t>-blockers): </a:t>
            </a:r>
            <a:r>
              <a:rPr lang="en-ZA" sz="2400" b="1" dirty="0" err="1" smtClean="0"/>
              <a:t>Lipophilicity</a:t>
            </a:r>
            <a:r>
              <a:rPr lang="en-ZA" sz="2400" b="1" dirty="0" smtClean="0"/>
              <a:t> </a:t>
            </a:r>
            <a:endParaRPr lang="en-ZA" sz="2400" b="1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400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2" name="Rectangle 1"/>
          <p:cNvSpPr/>
          <p:nvPr/>
        </p:nvSpPr>
        <p:spPr>
          <a:xfrm>
            <a:off x="220717" y="2920239"/>
            <a:ext cx="5764174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b="1" dirty="0" smtClean="0">
                <a:solidFill>
                  <a:schemeClr val="tx1"/>
                </a:solidFill>
              </a:rPr>
              <a:t>Propranolol: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Has </a:t>
            </a:r>
            <a:r>
              <a:rPr lang="en-ZA" dirty="0">
                <a:solidFill>
                  <a:schemeClr val="tx1"/>
                </a:solidFill>
              </a:rPr>
              <a:t>a </a:t>
            </a:r>
            <a:r>
              <a:rPr lang="en-ZA" i="1" dirty="0">
                <a:solidFill>
                  <a:schemeClr val="tx1"/>
                </a:solidFill>
              </a:rPr>
              <a:t>N</a:t>
            </a:r>
            <a:r>
              <a:rPr lang="en-ZA" dirty="0">
                <a:solidFill>
                  <a:schemeClr val="tx1"/>
                </a:solidFill>
              </a:rPr>
              <a:t>-isopropyl group 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 </a:t>
            </a:r>
            <a:r>
              <a:rPr lang="en-ZA" dirty="0">
                <a:solidFill>
                  <a:schemeClr val="tx1"/>
                </a:solidFill>
              </a:rPr>
              <a:t>aryl group is a </a:t>
            </a:r>
            <a:r>
              <a:rPr lang="en-ZA" dirty="0" smtClean="0">
                <a:solidFill>
                  <a:schemeClr val="tx1"/>
                </a:solidFill>
              </a:rPr>
              <a:t>planar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is a fully </a:t>
            </a:r>
            <a:r>
              <a:rPr lang="en-ZA" dirty="0">
                <a:solidFill>
                  <a:schemeClr val="tx1"/>
                </a:solidFill>
              </a:rPr>
              <a:t>aromatic moiety 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consists </a:t>
            </a:r>
            <a:r>
              <a:rPr lang="en-ZA" dirty="0">
                <a:solidFill>
                  <a:schemeClr val="tx1"/>
                </a:solidFill>
              </a:rPr>
              <a:t>of carbon and hydrogen atoms only (no polar atoms or groups. </a:t>
            </a:r>
            <a:endParaRPr lang="en-ZA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766" y="2925082"/>
            <a:ext cx="6017921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b="1" dirty="0" err="1" smtClean="0">
                <a:solidFill>
                  <a:schemeClr val="tx1"/>
                </a:solidFill>
              </a:rPr>
              <a:t>Nadolol</a:t>
            </a:r>
            <a:r>
              <a:rPr lang="en-ZA" b="1" dirty="0" smtClean="0">
                <a:solidFill>
                  <a:schemeClr val="tx1"/>
                </a:solidFill>
              </a:rPr>
              <a:t>: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Has </a:t>
            </a:r>
            <a:r>
              <a:rPr lang="en-ZA" dirty="0">
                <a:solidFill>
                  <a:schemeClr val="tx1"/>
                </a:solidFill>
              </a:rPr>
              <a:t>an </a:t>
            </a:r>
            <a:r>
              <a:rPr lang="en-ZA" i="1" dirty="0">
                <a:solidFill>
                  <a:schemeClr val="tx1"/>
                </a:solidFill>
              </a:rPr>
              <a:t>N-t</a:t>
            </a:r>
            <a:r>
              <a:rPr lang="en-ZA" dirty="0">
                <a:solidFill>
                  <a:schemeClr val="tx1"/>
                </a:solidFill>
              </a:rPr>
              <a:t>-butyl </a:t>
            </a:r>
            <a:r>
              <a:rPr lang="en-ZA" dirty="0" smtClean="0">
                <a:solidFill>
                  <a:schemeClr val="tx1"/>
                </a:solidFill>
              </a:rPr>
              <a:t>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 </a:t>
            </a:r>
            <a:r>
              <a:rPr lang="en-ZA" dirty="0">
                <a:solidFill>
                  <a:schemeClr val="tx1"/>
                </a:solidFill>
              </a:rPr>
              <a:t>aryl group has two very polar hydroxyl (OH) </a:t>
            </a:r>
            <a:r>
              <a:rPr lang="en-ZA" dirty="0" smtClean="0">
                <a:solidFill>
                  <a:schemeClr val="tx1"/>
                </a:solidFill>
              </a:rPr>
              <a:t>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These are </a:t>
            </a:r>
            <a:r>
              <a:rPr lang="en-ZA" dirty="0">
                <a:solidFill>
                  <a:schemeClr val="tx1"/>
                </a:solidFill>
              </a:rPr>
              <a:t>capable of dipolar interactions with other like groups</a:t>
            </a:r>
          </a:p>
        </p:txBody>
      </p:sp>
    </p:spTree>
    <p:extLst>
      <p:ext uri="{BB962C8B-B14F-4D97-AF65-F5344CB8AC3E}">
        <p14:creationId xmlns:p14="http://schemas.microsoft.com/office/powerpoint/2010/main" val="38550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-Antagonists (</a:t>
            </a:r>
            <a:r>
              <a:rPr lang="el-GR" sz="2400" b="1" dirty="0" smtClean="0"/>
              <a:t>β</a:t>
            </a:r>
            <a:r>
              <a:rPr lang="en-ZA" sz="2400" b="1" dirty="0" smtClean="0"/>
              <a:t>-blockers): </a:t>
            </a:r>
          </a:p>
          <a:p>
            <a:pPr marL="1314450" lvl="2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b="1" u="sng" dirty="0" smtClean="0"/>
              <a:t>Propranolol: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220718" y="3084871"/>
            <a:ext cx="11782096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Competitive </a:t>
            </a:r>
            <a:r>
              <a:rPr lang="el-GR" i="1" dirty="0">
                <a:solidFill>
                  <a:schemeClr val="tx1"/>
                </a:solidFill>
              </a:rPr>
              <a:t>β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receptor antagonist 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Has </a:t>
            </a:r>
            <a:r>
              <a:rPr lang="en-ZA" dirty="0">
                <a:solidFill>
                  <a:schemeClr val="tx1"/>
                </a:solidFill>
              </a:rPr>
              <a:t>equal affinity for </a:t>
            </a:r>
            <a:r>
              <a:rPr lang="en-ZA" i="1" dirty="0">
                <a:solidFill>
                  <a:schemeClr val="tx1"/>
                </a:solidFill>
              </a:rPr>
              <a:t>β</a:t>
            </a:r>
            <a:r>
              <a:rPr lang="en-ZA" baseline="-25000" dirty="0">
                <a:solidFill>
                  <a:schemeClr val="tx1"/>
                </a:solidFill>
              </a:rPr>
              <a:t>1</a:t>
            </a:r>
            <a:r>
              <a:rPr lang="en-ZA" dirty="0">
                <a:solidFill>
                  <a:schemeClr val="tx1"/>
                </a:solidFill>
              </a:rPr>
              <a:t> and </a:t>
            </a:r>
            <a:r>
              <a:rPr lang="en-ZA" i="1" dirty="0">
                <a:solidFill>
                  <a:schemeClr val="tx1"/>
                </a:solidFill>
              </a:rPr>
              <a:t>β</a:t>
            </a:r>
            <a:r>
              <a:rPr lang="en-ZA" baseline="-25000" dirty="0">
                <a:solidFill>
                  <a:schemeClr val="tx1"/>
                </a:solidFill>
              </a:rPr>
              <a:t>2</a:t>
            </a:r>
            <a:r>
              <a:rPr lang="en-ZA" dirty="0">
                <a:solidFill>
                  <a:schemeClr val="tx1"/>
                </a:solidFill>
              </a:rPr>
              <a:t> adrenergic </a:t>
            </a:r>
            <a:r>
              <a:rPr lang="en-ZA" dirty="0" smtClean="0">
                <a:solidFill>
                  <a:schemeClr val="tx1"/>
                </a:solidFill>
              </a:rPr>
              <a:t>receptors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Non-selective </a:t>
            </a:r>
            <a:r>
              <a:rPr lang="el-GR" i="1" dirty="0">
                <a:solidFill>
                  <a:schemeClr val="tx1"/>
                </a:solidFill>
              </a:rPr>
              <a:t>β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adrenergic receptor </a:t>
            </a:r>
            <a:r>
              <a:rPr lang="en-ZA" dirty="0" smtClean="0">
                <a:solidFill>
                  <a:schemeClr val="tx1"/>
                </a:solidFill>
              </a:rPr>
              <a:t>antagonist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Does </a:t>
            </a:r>
            <a:r>
              <a:rPr lang="en-ZA" dirty="0">
                <a:solidFill>
                  <a:schemeClr val="tx1"/>
                </a:solidFill>
              </a:rPr>
              <a:t>not block </a:t>
            </a:r>
            <a:r>
              <a:rPr lang="en-ZA" i="1" dirty="0">
                <a:solidFill>
                  <a:schemeClr val="tx1"/>
                </a:solidFill>
              </a:rPr>
              <a:t>α</a:t>
            </a:r>
            <a:r>
              <a:rPr lang="en-ZA" dirty="0">
                <a:solidFill>
                  <a:schemeClr val="tx1"/>
                </a:solidFill>
              </a:rPr>
              <a:t> receptors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competes </a:t>
            </a:r>
            <a:r>
              <a:rPr lang="en-ZA" dirty="0">
                <a:solidFill>
                  <a:schemeClr val="tx1"/>
                </a:solidFill>
              </a:rPr>
              <a:t>with </a:t>
            </a:r>
            <a:r>
              <a:rPr lang="en-ZA" dirty="0" err="1" smtClean="0">
                <a:solidFill>
                  <a:schemeClr val="tx1"/>
                </a:solidFill>
              </a:rPr>
              <a:t>catecholamines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for binding at </a:t>
            </a:r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ZA" baseline="-25000" dirty="0" smtClean="0">
                <a:solidFill>
                  <a:schemeClr val="tx1"/>
                </a:solidFill>
              </a:rPr>
              <a:t>1</a:t>
            </a:r>
            <a:r>
              <a:rPr lang="en-ZA" dirty="0" smtClean="0">
                <a:solidFill>
                  <a:schemeClr val="tx1"/>
                </a:solidFill>
              </a:rPr>
              <a:t> receptors </a:t>
            </a:r>
            <a:r>
              <a:rPr lang="en-ZA" dirty="0">
                <a:solidFill>
                  <a:schemeClr val="tx1"/>
                </a:solidFill>
              </a:rPr>
              <a:t>in the </a:t>
            </a:r>
            <a:r>
              <a:rPr lang="en-ZA" dirty="0" smtClean="0">
                <a:solidFill>
                  <a:schemeClr val="tx1"/>
                </a:solidFill>
              </a:rPr>
              <a:t>heart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used </a:t>
            </a:r>
            <a:r>
              <a:rPr lang="en-ZA" dirty="0">
                <a:solidFill>
                  <a:schemeClr val="tx1"/>
                </a:solidFill>
              </a:rPr>
              <a:t>to treat high blood pressure, irregular heart </a:t>
            </a:r>
            <a:r>
              <a:rPr lang="en-ZA" dirty="0" smtClean="0">
                <a:solidFill>
                  <a:schemeClr val="tx1"/>
                </a:solidFill>
              </a:rPr>
              <a:t>rhythms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relaxes the </a:t>
            </a:r>
            <a:r>
              <a:rPr lang="en-ZA" dirty="0">
                <a:solidFill>
                  <a:schemeClr val="tx1"/>
                </a:solidFill>
              </a:rPr>
              <a:t>blood vessels </a:t>
            </a:r>
            <a:endParaRPr lang="en-ZA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This slows the </a:t>
            </a:r>
            <a:r>
              <a:rPr lang="en-ZA" dirty="0">
                <a:solidFill>
                  <a:schemeClr val="tx1"/>
                </a:solidFill>
              </a:rPr>
              <a:t>heart rate to improve blood flow and decrease blood </a:t>
            </a:r>
            <a:r>
              <a:rPr lang="en-ZA" dirty="0" smtClean="0">
                <a:solidFill>
                  <a:schemeClr val="tx1"/>
                </a:solidFill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6264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476705"/>
            <a:ext cx="11782096" cy="4113213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Adrenergic receptor agonists and antagonists:</a:t>
            </a:r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β</a:t>
            </a:r>
            <a:r>
              <a:rPr lang="en-ZA" sz="2400" b="1" dirty="0" smtClean="0"/>
              <a:t>-Antagonists (</a:t>
            </a:r>
            <a:r>
              <a:rPr lang="el-GR" sz="2400" b="1" dirty="0" smtClean="0"/>
              <a:t>β</a:t>
            </a:r>
            <a:r>
              <a:rPr lang="en-ZA" sz="2400" b="1" dirty="0" smtClean="0"/>
              <a:t>-blockers): </a:t>
            </a:r>
            <a:endParaRPr lang="en-ZA" sz="2400" b="1" dirty="0"/>
          </a:p>
          <a:p>
            <a:pPr marL="914400" lvl="1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Propranolol:</a:t>
            </a:r>
          </a:p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5" name="Rectangle 4"/>
          <p:cNvSpPr/>
          <p:nvPr/>
        </p:nvSpPr>
        <p:spPr>
          <a:xfrm>
            <a:off x="140389" y="3183830"/>
            <a:ext cx="11862425" cy="34163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err="1">
                <a:solidFill>
                  <a:schemeClr val="tx1"/>
                </a:solidFill>
              </a:rPr>
              <a:t>Propanolol</a:t>
            </a:r>
            <a:r>
              <a:rPr lang="en-ZA" dirty="0">
                <a:solidFill>
                  <a:schemeClr val="tx1"/>
                </a:solidFill>
              </a:rPr>
              <a:t> is a racemic compound, R(+) and S(–). </a:t>
            </a:r>
            <a:endParaRPr lang="en-ZA" dirty="0" smtClean="0">
              <a:solidFill>
                <a:schemeClr val="tx1"/>
              </a:solidFill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The S(–)-enantiomer </a:t>
            </a:r>
            <a:r>
              <a:rPr lang="en-ZA" dirty="0" smtClean="0">
                <a:solidFill>
                  <a:schemeClr val="tx1"/>
                </a:solidFill>
              </a:rPr>
              <a:t>~100 x potent in </a:t>
            </a:r>
            <a:r>
              <a:rPr lang="en-ZA" dirty="0">
                <a:solidFill>
                  <a:schemeClr val="tx1"/>
                </a:solidFill>
              </a:rPr>
              <a:t>blocking beta </a:t>
            </a:r>
            <a:r>
              <a:rPr lang="en-ZA" dirty="0" smtClean="0">
                <a:solidFill>
                  <a:schemeClr val="tx1"/>
                </a:solidFill>
              </a:rPr>
              <a:t>adrenergic </a:t>
            </a:r>
            <a:r>
              <a:rPr lang="en-ZA" dirty="0">
                <a:solidFill>
                  <a:schemeClr val="tx1"/>
                </a:solidFill>
              </a:rPr>
              <a:t>receptors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Propranolol is highly lipophilic </a:t>
            </a:r>
            <a:endParaRPr lang="en-ZA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It is completely </a:t>
            </a:r>
            <a:r>
              <a:rPr lang="en-ZA" dirty="0">
                <a:solidFill>
                  <a:schemeClr val="tx1"/>
                </a:solidFill>
              </a:rPr>
              <a:t>absorbed after oral </a:t>
            </a:r>
            <a:r>
              <a:rPr lang="en-ZA" dirty="0" smtClean="0">
                <a:solidFill>
                  <a:schemeClr val="tx1"/>
                </a:solidFill>
              </a:rPr>
              <a:t>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90</a:t>
            </a:r>
            <a:r>
              <a:rPr lang="en-ZA" dirty="0">
                <a:solidFill>
                  <a:schemeClr val="tx1"/>
                </a:solidFill>
              </a:rPr>
              <a:t>% of circulating Propranolol is bound to plasma </a:t>
            </a:r>
            <a:r>
              <a:rPr lang="en-ZA" dirty="0" smtClean="0">
                <a:solidFill>
                  <a:schemeClr val="tx1"/>
                </a:solidFill>
              </a:rPr>
              <a:t>proteins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 </a:t>
            </a:r>
            <a:r>
              <a:rPr lang="en-ZA" dirty="0">
                <a:solidFill>
                  <a:schemeClr val="tx1"/>
                </a:solidFill>
              </a:rPr>
              <a:t>binding is </a:t>
            </a:r>
            <a:r>
              <a:rPr lang="en-ZA" dirty="0" smtClean="0">
                <a:solidFill>
                  <a:schemeClr val="tx1"/>
                </a:solidFill>
              </a:rPr>
              <a:t>enantiomer-selective: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 </a:t>
            </a:r>
            <a:r>
              <a:rPr lang="en-ZA" dirty="0">
                <a:solidFill>
                  <a:schemeClr val="tx1"/>
                </a:solidFill>
              </a:rPr>
              <a:t>S(–)-enantiomer is preferentially bound to alpha- </a:t>
            </a:r>
            <a:r>
              <a:rPr lang="en-ZA" dirty="0" smtClean="0">
                <a:solidFill>
                  <a:schemeClr val="tx1"/>
                </a:solidFill>
              </a:rPr>
              <a:t>1-glycoprotein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The </a:t>
            </a:r>
            <a:r>
              <a:rPr lang="en-ZA" dirty="0">
                <a:solidFill>
                  <a:schemeClr val="tx1"/>
                </a:solidFill>
              </a:rPr>
              <a:t>R(+)-enantiomer preferentially bound to </a:t>
            </a:r>
            <a:r>
              <a:rPr lang="en-ZA" dirty="0" smtClean="0">
                <a:solidFill>
                  <a:schemeClr val="tx1"/>
                </a:solidFill>
              </a:rPr>
              <a:t>albumin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Extensively </a:t>
            </a:r>
            <a:r>
              <a:rPr lang="en-ZA" dirty="0">
                <a:solidFill>
                  <a:schemeClr val="tx1"/>
                </a:solidFill>
              </a:rPr>
              <a:t>metabolized with most metabolites appearing in the urine</a:t>
            </a:r>
            <a:endParaRPr lang="en-Z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α</a:t>
            </a:r>
            <a:r>
              <a:rPr lang="en-US" sz="2400" b="1" dirty="0" smtClean="0"/>
              <a:t>-Adrenergic receptors: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Play </a:t>
            </a:r>
            <a:r>
              <a:rPr lang="en-US" sz="2400" dirty="0"/>
              <a:t>an important role in the regulation of blood pressure </a:t>
            </a:r>
            <a:endParaRPr lang="en-US" sz="24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Located </a:t>
            </a:r>
            <a:r>
              <a:rPr lang="en-US" sz="2400" dirty="0"/>
              <a:t>on the </a:t>
            </a:r>
            <a:r>
              <a:rPr lang="en-US" sz="2400" dirty="0" smtClean="0"/>
              <a:t>arteries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When </a:t>
            </a:r>
            <a:r>
              <a:rPr lang="en-US" sz="2400" dirty="0" smtClean="0"/>
              <a:t>epinephrine </a:t>
            </a:r>
            <a:r>
              <a:rPr lang="en-US" sz="2400" dirty="0"/>
              <a:t>or </a:t>
            </a:r>
            <a:r>
              <a:rPr lang="en-US" sz="2400" dirty="0" smtClean="0"/>
              <a:t>norepinephrine activate the </a:t>
            </a:r>
            <a:r>
              <a:rPr lang="el-GR" sz="2400" dirty="0" smtClean="0"/>
              <a:t>α</a:t>
            </a:r>
            <a:r>
              <a:rPr lang="en-ZA" sz="2400" dirty="0" smtClean="0"/>
              <a:t>-receptors</a:t>
            </a:r>
            <a:r>
              <a:rPr lang="en-US" sz="2400" dirty="0" smtClean="0"/>
              <a:t>, </a:t>
            </a:r>
            <a:r>
              <a:rPr lang="en-US" sz="2400" dirty="0"/>
              <a:t>the arteries constrict. </a:t>
            </a:r>
            <a:endParaRPr lang="en-US" sz="24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This </a:t>
            </a:r>
            <a:r>
              <a:rPr lang="en-US" sz="2400" dirty="0"/>
              <a:t>increases the blood pressure and the blood flow returning to the heart. </a:t>
            </a:r>
            <a:endParaRPr lang="en-US" sz="24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blood vessels in skeletal muscles lack </a:t>
            </a:r>
            <a:r>
              <a:rPr lang="el-GR" sz="2400" dirty="0" smtClean="0"/>
              <a:t>α</a:t>
            </a:r>
            <a:r>
              <a:rPr lang="en-US" sz="2400" dirty="0" smtClean="0"/>
              <a:t>-receptors 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This causes them to stay </a:t>
            </a:r>
            <a:r>
              <a:rPr lang="en-US" sz="2400" dirty="0"/>
              <a:t>open to utilize the increased blood pumped by the heart</a:t>
            </a:r>
            <a:endParaRPr lang="en-US" sz="24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 smtClean="0"/>
              <a:t>α</a:t>
            </a:r>
            <a:r>
              <a:rPr lang="en-ZA" sz="2400" b="1" dirty="0" smtClean="0"/>
              <a:t>-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/>
              <a:t>adrenergic </a:t>
            </a:r>
            <a:r>
              <a:rPr lang="en-US" sz="2400" b="1" dirty="0" smtClean="0"/>
              <a:t>receptors </a:t>
            </a:r>
            <a:r>
              <a:rPr lang="en-US" sz="2400" dirty="0"/>
              <a:t>are </a:t>
            </a:r>
            <a:r>
              <a:rPr lang="en-US" sz="2400" dirty="0" smtClean="0"/>
              <a:t>found </a:t>
            </a:r>
            <a:r>
              <a:rPr lang="en-US" sz="2400" dirty="0"/>
              <a:t>on vascular smooth muscle. </a:t>
            </a:r>
            <a:endParaRPr lang="en-US" sz="24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b="1" dirty="0"/>
              <a:t>α</a:t>
            </a:r>
            <a:r>
              <a:rPr lang="en-ZA" sz="2400" b="1" dirty="0" smtClean="0"/>
              <a:t>-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adrenergic </a:t>
            </a:r>
            <a:r>
              <a:rPr lang="en-US" sz="2400" b="1" dirty="0" smtClean="0"/>
              <a:t>receptors </a:t>
            </a:r>
            <a:r>
              <a:rPr lang="en-US" sz="2400" dirty="0"/>
              <a:t>are found both in the brain and in the periphery</a:t>
            </a:r>
            <a:endParaRPr lang="en-US" sz="2400" dirty="0" smtClean="0"/>
          </a:p>
          <a:p>
            <a:pPr marL="0" indent="0">
              <a:buClr>
                <a:srgbClr val="92D050"/>
              </a:buClr>
            </a:pP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0567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β-Adrenergic receptors: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 smtClean="0"/>
              <a:t>-adrenergic </a:t>
            </a:r>
            <a:r>
              <a:rPr lang="en-US" sz="2400" dirty="0"/>
              <a:t>receptors </a:t>
            </a:r>
            <a:r>
              <a:rPr lang="en-US" sz="2400" dirty="0" smtClean="0"/>
              <a:t>predominate </a:t>
            </a:r>
            <a:r>
              <a:rPr lang="en-US" sz="2400" dirty="0"/>
              <a:t>in the heart and in the cerebral </a:t>
            </a:r>
            <a:r>
              <a:rPr lang="en-US" sz="2400" dirty="0" smtClean="0"/>
              <a:t>cortex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β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-adrenergic </a:t>
            </a:r>
            <a:r>
              <a:rPr lang="en-US" sz="2400" dirty="0"/>
              <a:t>receptors predominate in the lung and cerebellum. </a:t>
            </a:r>
            <a:endParaRPr lang="en-US" sz="2400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dirty="0"/>
              <a:t>many cases, β</a:t>
            </a:r>
            <a:r>
              <a:rPr lang="en-US" sz="2400" baseline="-25000" dirty="0"/>
              <a:t>1</a:t>
            </a:r>
            <a:r>
              <a:rPr lang="en-US" sz="2400" dirty="0"/>
              <a:t>- and β</a:t>
            </a:r>
            <a:r>
              <a:rPr lang="en-US" sz="2400" baseline="-25000" dirty="0"/>
              <a:t>2</a:t>
            </a:r>
            <a:r>
              <a:rPr lang="en-US" sz="2400" dirty="0"/>
              <a:t>-adrenergic receptors coexist in the same </a:t>
            </a:r>
            <a:r>
              <a:rPr lang="en-US" sz="2400" dirty="0" smtClean="0"/>
              <a:t>tissue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400" dirty="0" smtClean="0"/>
              <a:t>β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-adrenergic receptor </a:t>
            </a:r>
            <a:r>
              <a:rPr lang="en-US" sz="2400" dirty="0"/>
              <a:t>in humans has been linked to hereditary obesity, control of lipid metabolism and the development of </a:t>
            </a:r>
            <a:r>
              <a:rPr lang="en-US" sz="2400" dirty="0" smtClean="0"/>
              <a:t>diabetes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 smtClean="0"/>
              <a:t>In rodents, expressed in adipose tissues</a:t>
            </a:r>
            <a:endParaRPr lang="en-ZA" sz="2400" dirty="0"/>
          </a:p>
          <a:p>
            <a:pPr marL="0" indent="0">
              <a:buClr>
                <a:srgbClr val="92D050"/>
              </a:buClr>
            </a:pP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  <p:sp>
        <p:nvSpPr>
          <p:cNvPr id="2" name="Rectangle 1"/>
          <p:cNvSpPr/>
          <p:nvPr/>
        </p:nvSpPr>
        <p:spPr>
          <a:xfrm>
            <a:off x="-1" y="6517320"/>
            <a:ext cx="120831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050" dirty="0">
                <a:solidFill>
                  <a:schemeClr val="tx1"/>
                </a:solidFill>
              </a:rPr>
              <a:t>Siegel GJ, </a:t>
            </a:r>
            <a:r>
              <a:rPr lang="en-ZA" sz="1050" dirty="0" err="1">
                <a:solidFill>
                  <a:schemeClr val="tx1"/>
                </a:solidFill>
              </a:rPr>
              <a:t>Agranoff</a:t>
            </a:r>
            <a:r>
              <a:rPr lang="en-ZA" sz="1050" dirty="0">
                <a:solidFill>
                  <a:schemeClr val="tx1"/>
                </a:solidFill>
              </a:rPr>
              <a:t> BW, Albers RW, et al., editors</a:t>
            </a:r>
            <a:r>
              <a:rPr lang="en-ZA" sz="1050" dirty="0" smtClean="0">
                <a:solidFill>
                  <a:schemeClr val="tx1"/>
                </a:solidFill>
              </a:rPr>
              <a:t>. </a:t>
            </a:r>
            <a:r>
              <a:rPr lang="en-US" sz="1050" dirty="0">
                <a:solidFill>
                  <a:schemeClr val="tx1"/>
                </a:solidFill>
              </a:rPr>
              <a:t>Basic Neurochemistry: Molecular, Cellular and Medical Aspects. 6th </a:t>
            </a:r>
            <a:r>
              <a:rPr lang="en-US" sz="1050" dirty="0" smtClean="0">
                <a:solidFill>
                  <a:schemeClr val="tx1"/>
                </a:solidFill>
              </a:rPr>
              <a:t>edition; </a:t>
            </a:r>
            <a:r>
              <a:rPr lang="en-ZA" sz="1050" dirty="0" smtClean="0">
                <a:solidFill>
                  <a:schemeClr val="tx1"/>
                </a:solidFill>
              </a:rPr>
              <a:t> </a:t>
            </a:r>
            <a:r>
              <a:rPr lang="en-ZA" sz="1050" dirty="0">
                <a:solidFill>
                  <a:schemeClr val="tx1"/>
                </a:solidFill>
              </a:rPr>
              <a:t>Philadelphia: Lippincott-Raven; 1999.</a:t>
            </a:r>
          </a:p>
          <a:p>
            <a:endParaRPr lang="en-ZA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 (table 23.1)</a:t>
            </a:r>
          </a:p>
          <a:p>
            <a:pPr marL="0" indent="0">
              <a:buClr>
                <a:srgbClr val="92D050"/>
              </a:buClr>
            </a:pP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0108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5334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</a:t>
            </a: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  <p:sp>
        <p:nvSpPr>
          <p:cNvPr id="5" name="Rectangle 4"/>
          <p:cNvSpPr/>
          <p:nvPr/>
        </p:nvSpPr>
        <p:spPr>
          <a:xfrm>
            <a:off x="325819" y="2360361"/>
            <a:ext cx="11757323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l-GR" b="1" u="sng" dirty="0">
                <a:solidFill>
                  <a:schemeClr val="tx1"/>
                </a:solidFill>
              </a:rPr>
              <a:t>β</a:t>
            </a:r>
            <a:r>
              <a:rPr lang="el-GR" b="1" u="sng" baseline="-25000" dirty="0">
                <a:solidFill>
                  <a:schemeClr val="tx1"/>
                </a:solidFill>
              </a:rPr>
              <a:t>2</a:t>
            </a:r>
            <a:r>
              <a:rPr lang="el-GR" b="1" u="sng" dirty="0">
                <a:solidFill>
                  <a:schemeClr val="tx1"/>
                </a:solidFill>
              </a:rPr>
              <a:t>-</a:t>
            </a:r>
            <a:r>
              <a:rPr lang="en-ZA" b="1" u="sng" dirty="0" err="1">
                <a:solidFill>
                  <a:schemeClr val="tx1"/>
                </a:solidFill>
              </a:rPr>
              <a:t>adrenoceptor</a:t>
            </a:r>
            <a:endParaRPr lang="en-ZA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Seven transmembrane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-5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intramembranous regions are </a:t>
            </a:r>
            <a:r>
              <a:rPr lang="en-US" dirty="0" smtClean="0">
                <a:solidFill>
                  <a:schemeClr val="tx1"/>
                </a:solidFill>
              </a:rPr>
              <a:t>important </a:t>
            </a:r>
            <a:r>
              <a:rPr lang="en-US" dirty="0">
                <a:solidFill>
                  <a:schemeClr val="tx1"/>
                </a:solidFill>
              </a:rPr>
              <a:t>in ligand binding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232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 – binding site figure 23.8&amp;9</a:t>
            </a: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  <p:sp>
        <p:nvSpPr>
          <p:cNvPr id="7" name="Rectangle 6"/>
          <p:cNvSpPr/>
          <p:nvPr/>
        </p:nvSpPr>
        <p:spPr>
          <a:xfrm>
            <a:off x="45791" y="4150273"/>
            <a:ext cx="11757325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b="1" dirty="0" smtClean="0">
                <a:solidFill>
                  <a:schemeClr val="tx1"/>
                </a:solidFill>
              </a:rPr>
              <a:t>Meta </a:t>
            </a:r>
            <a:r>
              <a:rPr lang="en-ZA" b="1" dirty="0">
                <a:solidFill>
                  <a:schemeClr val="tx1"/>
                </a:solidFill>
              </a:rPr>
              <a:t>- and para </a:t>
            </a:r>
            <a:r>
              <a:rPr lang="en-ZA" b="1" dirty="0" smtClean="0">
                <a:solidFill>
                  <a:schemeClr val="tx1"/>
                </a:solidFill>
              </a:rPr>
              <a:t>–hydroxyls:</a:t>
            </a:r>
            <a:r>
              <a:rPr lang="en-ZA" dirty="0" smtClean="0">
                <a:solidFill>
                  <a:schemeClr val="tx1"/>
                </a:solidFill>
              </a:rPr>
              <a:t> H-bonding with </a:t>
            </a:r>
            <a:r>
              <a:rPr lang="en-ZA" dirty="0">
                <a:solidFill>
                  <a:schemeClr val="tx1"/>
                </a:solidFill>
              </a:rPr>
              <a:t>serine </a:t>
            </a:r>
            <a:r>
              <a:rPr lang="en-ZA" dirty="0" smtClean="0">
                <a:solidFill>
                  <a:schemeClr val="tx1"/>
                </a:solidFill>
              </a:rPr>
              <a:t>residues in </a:t>
            </a:r>
            <a:r>
              <a:rPr lang="en-ZA" dirty="0">
                <a:solidFill>
                  <a:schemeClr val="tx1"/>
                </a:solidFill>
              </a:rPr>
              <a:t>helix 5</a:t>
            </a:r>
            <a:endParaRPr lang="en-ZA" dirty="0" smtClean="0">
              <a:solidFill>
                <a:schemeClr val="tx1"/>
              </a:solidFill>
            </a:endParaRPr>
          </a:p>
          <a:p>
            <a:r>
              <a:rPr lang="en-ZA" b="1" dirty="0" smtClean="0">
                <a:solidFill>
                  <a:schemeClr val="tx1"/>
                </a:solidFill>
              </a:rPr>
              <a:t>Catechol ring: </a:t>
            </a:r>
            <a:r>
              <a:rPr lang="en-ZA" dirty="0">
                <a:solidFill>
                  <a:schemeClr val="tx1"/>
                </a:solidFill>
              </a:rPr>
              <a:t>aromatic–aromatic interaction</a:t>
            </a:r>
            <a:endParaRPr lang="en-ZA" b="1" dirty="0" smtClean="0">
              <a:solidFill>
                <a:schemeClr val="tx1"/>
              </a:solidFill>
            </a:endParaRPr>
          </a:p>
          <a:p>
            <a:r>
              <a:rPr lang="en-ZA" b="1" dirty="0" smtClean="0">
                <a:solidFill>
                  <a:schemeClr val="tx1"/>
                </a:solidFill>
              </a:rPr>
              <a:t>Protonated amine: </a:t>
            </a:r>
            <a:r>
              <a:rPr lang="en-ZA" dirty="0" smtClean="0">
                <a:solidFill>
                  <a:schemeClr val="tx1"/>
                </a:solidFill>
              </a:rPr>
              <a:t>Amino </a:t>
            </a:r>
            <a:r>
              <a:rPr lang="en-ZA" dirty="0">
                <a:solidFill>
                  <a:schemeClr val="tx1"/>
                </a:solidFill>
              </a:rPr>
              <a:t>group </a:t>
            </a:r>
            <a:r>
              <a:rPr lang="en-US" dirty="0">
                <a:solidFill>
                  <a:schemeClr val="tx1"/>
                </a:solidFill>
              </a:rPr>
              <a:t>ionic interaction with the carboxylate side chain of helix 3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b="1" dirty="0" smtClean="0">
                <a:solidFill>
                  <a:schemeClr val="tx1"/>
                </a:solidFill>
              </a:rPr>
              <a:t>Alcoholic </a:t>
            </a:r>
            <a:r>
              <a:rPr lang="en-ZA" b="1" dirty="0">
                <a:solidFill>
                  <a:schemeClr val="tx1"/>
                </a:solidFill>
              </a:rPr>
              <a:t>chiral </a:t>
            </a:r>
            <a:r>
              <a:rPr lang="el-GR" b="1" dirty="0">
                <a:solidFill>
                  <a:schemeClr val="tx1"/>
                </a:solidFill>
              </a:rPr>
              <a:t>β -</a:t>
            </a:r>
            <a:r>
              <a:rPr lang="en-ZA" b="1" dirty="0">
                <a:solidFill>
                  <a:schemeClr val="tx1"/>
                </a:solidFill>
              </a:rPr>
              <a:t>carbon </a:t>
            </a:r>
            <a:r>
              <a:rPr lang="en-ZA" b="1" dirty="0" smtClean="0">
                <a:solidFill>
                  <a:schemeClr val="tx1"/>
                </a:solidFill>
              </a:rPr>
              <a:t>hydroxyl: </a:t>
            </a:r>
            <a:r>
              <a:rPr lang="en-ZA" dirty="0" smtClean="0">
                <a:solidFill>
                  <a:schemeClr val="tx1"/>
                </a:solidFill>
              </a:rPr>
              <a:t>H-bonding with a </a:t>
            </a:r>
            <a:r>
              <a:rPr lang="en-ZA" dirty="0">
                <a:solidFill>
                  <a:schemeClr val="tx1"/>
                </a:solidFill>
              </a:rPr>
              <a:t>residue in helix 6,</a:t>
            </a:r>
            <a:endParaRPr lang="en-ZA" dirty="0" smtClean="0">
              <a:solidFill>
                <a:schemeClr val="tx1"/>
              </a:solidFill>
            </a:endParaRPr>
          </a:p>
          <a:p>
            <a:r>
              <a:rPr lang="en-ZA" b="1" dirty="0" smtClean="0">
                <a:solidFill>
                  <a:schemeClr val="tx1"/>
                </a:solidFill>
              </a:rPr>
              <a:t>N </a:t>
            </a:r>
            <a:r>
              <a:rPr lang="en-ZA" b="1" dirty="0">
                <a:solidFill>
                  <a:schemeClr val="tx1"/>
                </a:solidFill>
              </a:rPr>
              <a:t>-methyl group</a:t>
            </a:r>
            <a:endParaRPr lang="en-ZA" b="1" u="sn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1" y="2459455"/>
            <a:ext cx="5680258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b="1" dirty="0">
                <a:solidFill>
                  <a:schemeClr val="tx1"/>
                </a:solidFill>
              </a:rPr>
              <a:t>Chemical structure of (–)-epinephrine</a:t>
            </a:r>
          </a:p>
        </p:txBody>
      </p:sp>
    </p:spTree>
    <p:extLst>
      <p:ext uri="{BB962C8B-B14F-4D97-AF65-F5344CB8AC3E}">
        <p14:creationId xmlns:p14="http://schemas.microsoft.com/office/powerpoint/2010/main" val="18917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2325"/>
            <a:ext cx="12083143" cy="143351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120D1F"/>
                </a:solidFill>
              </a:rPr>
              <a:t>The Adrenergic Nervous System</a:t>
            </a:r>
            <a:endParaRPr lang="en-Z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5819" y="1455684"/>
            <a:ext cx="1147729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l-GR" sz="2800" b="1" u="sng" dirty="0"/>
              <a:t>α- </a:t>
            </a:r>
            <a:r>
              <a:rPr lang="en-ZA" sz="2800" b="1" u="sng" dirty="0"/>
              <a:t>and </a:t>
            </a:r>
            <a:r>
              <a:rPr lang="el-GR" sz="2800" b="1" u="sng" dirty="0"/>
              <a:t>β-</a:t>
            </a:r>
            <a:r>
              <a:rPr lang="en-ZA" sz="2800" b="1" u="sng" dirty="0"/>
              <a:t>Adrenergic </a:t>
            </a:r>
            <a:r>
              <a:rPr lang="en-ZA" sz="2800" b="1" u="sng" dirty="0" smtClean="0"/>
              <a:t>Receptors – binding site figure 23.12</a:t>
            </a: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  <p:sp>
        <p:nvSpPr>
          <p:cNvPr id="3" name="Rectangle 2"/>
          <p:cNvSpPr/>
          <p:nvPr/>
        </p:nvSpPr>
        <p:spPr>
          <a:xfrm>
            <a:off x="-31533" y="6581001"/>
            <a:ext cx="12114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</a:rPr>
              <a:t>Finch, A. M., </a:t>
            </a:r>
            <a:r>
              <a:rPr lang="en-US" sz="1200" dirty="0" err="1">
                <a:solidFill>
                  <a:schemeClr val="tx1"/>
                </a:solidFill>
              </a:rPr>
              <a:t>Sarramegna</a:t>
            </a:r>
            <a:r>
              <a:rPr lang="en-US" sz="1200" dirty="0">
                <a:solidFill>
                  <a:schemeClr val="tx1"/>
                </a:solidFill>
              </a:rPr>
              <a:t>, V., &amp; Graham, R. M. (2006). Ligand Binding, Activation, and Agonist Trafficking. In </a:t>
            </a:r>
            <a:r>
              <a:rPr lang="en-US" sz="1200" i="1" dirty="0">
                <a:solidFill>
                  <a:schemeClr val="tx1"/>
                </a:solidFill>
              </a:rPr>
              <a:t>The Adrenergic Receptors</a:t>
            </a:r>
            <a:r>
              <a:rPr lang="en-US" sz="1200" dirty="0">
                <a:solidFill>
                  <a:schemeClr val="tx1"/>
                </a:solidFill>
              </a:rPr>
              <a:t> (pp. 25-85). Humana Press.</a:t>
            </a:r>
          </a:p>
        </p:txBody>
      </p:sp>
    </p:spTree>
    <p:extLst>
      <p:ext uri="{BB962C8B-B14F-4D97-AF65-F5344CB8AC3E}">
        <p14:creationId xmlns:p14="http://schemas.microsoft.com/office/powerpoint/2010/main" val="25616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Scienc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ealth Science" id="{3EDD69F6-E2C9-4BE3-AC52-C3F4870CA83B}" vid="{2AB76F25-A950-445E-BF9E-F19351D940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Science</Template>
  <TotalTime>7847</TotalTime>
  <Words>2375</Words>
  <Application>Microsoft Office PowerPoint</Application>
  <PresentationFormat>Widescreen</PresentationFormat>
  <Paragraphs>341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Book</vt:lpstr>
      <vt:lpstr>Geneva</vt:lpstr>
      <vt:lpstr>Times New Roman</vt:lpstr>
      <vt:lpstr>Wingdings</vt:lpstr>
      <vt:lpstr>Health Science</vt:lpstr>
      <vt:lpstr>Clinical Pharmacy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  <vt:lpstr>The Adrenergic Nervous System</vt:lpstr>
    </vt:vector>
  </TitlesOfParts>
  <Company>Nelson Mandela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Pharmacy</dc:title>
  <dc:creator>Dambuza, Dr Ntokozo (Summerstrand Campus South)</dc:creator>
  <cp:lastModifiedBy>Dambuza, Dr Ntokozo (Summerstrand Campus South)</cp:lastModifiedBy>
  <cp:revision>120</cp:revision>
  <dcterms:created xsi:type="dcterms:W3CDTF">2017-07-25T13:46:01Z</dcterms:created>
  <dcterms:modified xsi:type="dcterms:W3CDTF">2017-07-31T14:00:56Z</dcterms:modified>
</cp:coreProperties>
</file>