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59" r:id="rId4"/>
    <p:sldId id="262" r:id="rId5"/>
    <p:sldId id="263" r:id="rId6"/>
    <p:sldId id="265" r:id="rId7"/>
    <p:sldId id="258" r:id="rId8"/>
    <p:sldId id="269" r:id="rId9"/>
    <p:sldId id="272" r:id="rId10"/>
    <p:sldId id="274" r:id="rId11"/>
    <p:sldId id="270" r:id="rId12"/>
    <p:sldId id="273" r:id="rId13"/>
    <p:sldId id="276" r:id="rId14"/>
    <p:sldId id="271" r:id="rId15"/>
    <p:sldId id="275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7" r:id="rId24"/>
    <p:sldId id="285" r:id="rId25"/>
    <p:sldId id="286" r:id="rId26"/>
    <p:sldId id="289" r:id="rId27"/>
    <p:sldId id="288" r:id="rId28"/>
    <p:sldId id="290" r:id="rId29"/>
    <p:sldId id="291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145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127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463551"/>
            <a:ext cx="2588684" cy="5630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63551"/>
            <a:ext cx="7569200" cy="5630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63551"/>
            <a:ext cx="10361084" cy="1433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9144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376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37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4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5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8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33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11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1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207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463551"/>
            <a:ext cx="103610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1"/>
            <a:ext cx="10361084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914401" y="6248401"/>
            <a:ext cx="25378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30DB1D1F-514C-493D-B9CD-DEEB874E6634}" type="datetimeFigureOut">
              <a:rPr lang="en-ZA" smtClean="0"/>
              <a:t>2017/08/03</a:t>
            </a:fld>
            <a:endParaRPr lang="en-Z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Z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5378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06AD8F5C-1F22-430A-98E1-D481C04C79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0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Geneva" pitchFamily="1" charset="0"/>
          <a:cs typeface="Geneva" pitchFamily="1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Clinical Pharmacy</a:t>
            </a:r>
            <a:endParaRPr lang="en-Z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>
                <a:latin typeface="Avenir Book"/>
                <a:cs typeface="Avenir Book"/>
              </a:rPr>
              <a:t>ZCP212</a:t>
            </a:r>
          </a:p>
          <a:p>
            <a:endParaRPr lang="en-ZA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7382" y="1463229"/>
            <a:ext cx="5538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b="1" kern="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Clinical Pharmacy</a:t>
            </a:r>
            <a:br>
              <a:rPr lang="en-ZA" sz="3200" b="1" kern="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ZA" sz="3200" b="1" kern="0" dirty="0">
                <a:solidFill>
                  <a:schemeClr val="tx2">
                    <a:lumMod val="95000"/>
                    <a:lumOff val="5000"/>
                  </a:schemeClr>
                </a:solidFill>
              </a:rPr>
              <a:t>ZCP212</a:t>
            </a:r>
          </a:p>
        </p:txBody>
      </p:sp>
    </p:spTree>
    <p:extLst>
      <p:ext uri="{BB962C8B-B14F-4D97-AF65-F5344CB8AC3E}">
        <p14:creationId xmlns:p14="http://schemas.microsoft.com/office/powerpoint/2010/main" val="16664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481071"/>
            <a:ext cx="11410682" cy="4613344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/>
              <a:t>Naturally occurring </a:t>
            </a:r>
            <a:r>
              <a:rPr lang="en-ZA" sz="2800" dirty="0" err="1"/>
              <a:t>cholinomimetic</a:t>
            </a:r>
            <a:r>
              <a:rPr lang="en-ZA" sz="2800" dirty="0"/>
              <a:t> alkaloids</a:t>
            </a:r>
          </a:p>
          <a:p>
            <a:pPr marL="514350" indent="-514350">
              <a:buClr>
                <a:srgbClr val="92D050"/>
              </a:buClr>
              <a:buFont typeface="+mj-lt"/>
              <a:buAutoNum type="arabicPeriod"/>
            </a:pPr>
            <a:r>
              <a:rPr lang="en-ZA" sz="2400" b="1" dirty="0" err="1"/>
              <a:t>Arecholine</a:t>
            </a:r>
            <a:r>
              <a:rPr lang="en-ZA" sz="2400" dirty="0"/>
              <a:t> - muscarinic &amp; nicotinic actions </a:t>
            </a:r>
          </a:p>
          <a:p>
            <a:pPr marL="514350" indent="-514350">
              <a:buClr>
                <a:srgbClr val="92D050"/>
              </a:buClr>
              <a:buFont typeface="+mj-lt"/>
              <a:buAutoNum type="arabicPeriod"/>
            </a:pPr>
            <a:r>
              <a:rPr lang="en-ZA" sz="2400" b="1" dirty="0" err="1"/>
              <a:t>Muscarine</a:t>
            </a:r>
            <a:r>
              <a:rPr lang="en-ZA" sz="2400" dirty="0"/>
              <a:t> - almost exclusively </a:t>
            </a:r>
            <a:r>
              <a:rPr lang="en-ZA" sz="2400" dirty="0" err="1"/>
              <a:t>muscarine</a:t>
            </a:r>
            <a:r>
              <a:rPr lang="en-ZA" sz="2400" dirty="0"/>
              <a:t> receptors </a:t>
            </a:r>
          </a:p>
          <a:p>
            <a:pPr marL="514350" indent="-514350">
              <a:buClr>
                <a:srgbClr val="92D050"/>
              </a:buClr>
              <a:buFont typeface="+mj-lt"/>
              <a:buAutoNum type="arabicPeriod"/>
            </a:pPr>
            <a:r>
              <a:rPr lang="en-ZA" sz="2400" b="1" dirty="0" err="1"/>
              <a:t>Pilocarpine</a:t>
            </a:r>
            <a:r>
              <a:rPr lang="en-ZA" sz="2400" dirty="0"/>
              <a:t> - dominant muscarinic actions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</p:spTree>
    <p:extLst>
      <p:ext uri="{BB962C8B-B14F-4D97-AF65-F5344CB8AC3E}">
        <p14:creationId xmlns:p14="http://schemas.microsoft.com/office/powerpoint/2010/main" val="33087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384" y="1555531"/>
            <a:ext cx="11741484" cy="4296629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ZA" sz="2800" b="1" dirty="0" err="1"/>
              <a:t>Pilocarpine</a:t>
            </a:r>
            <a:r>
              <a:rPr lang="en-ZA" sz="2800" b="1" dirty="0"/>
              <a:t>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Tertiary amine that is well absorbed &amp; crosses the blood brain barrier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Extracted from a shrub called </a:t>
            </a:r>
            <a:r>
              <a:rPr lang="en-ZA" sz="2400" i="1" dirty="0" err="1"/>
              <a:t>Pilocarpus</a:t>
            </a:r>
            <a:r>
              <a:rPr lang="en-ZA" sz="2400" i="1" dirty="0"/>
              <a:t> jaborandi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Non-selective cholinergic agonist that binds to muscarinic-M3 receptors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Causes contraction of smooth muscles and stimulation of various exocrine glands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Used to treat glaucoma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Nitrogen on the imidazole ring is protonated before interacting with the muscarinic receptor</a:t>
            </a:r>
            <a:endParaRPr lang="en-ZA" sz="2400" i="1" dirty="0"/>
          </a:p>
        </p:txBody>
      </p:sp>
    </p:spTree>
    <p:extLst>
      <p:ext uri="{BB962C8B-B14F-4D97-AF65-F5344CB8AC3E}">
        <p14:creationId xmlns:p14="http://schemas.microsoft.com/office/powerpoint/2010/main" val="138146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555" y="2486150"/>
            <a:ext cx="11526591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The degree of muscarinic activity decreases if the acetyl group is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Some substitutions result in resistance to hydrolysis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In </a:t>
            </a:r>
            <a:r>
              <a:rPr lang="en-ZA" b="1" dirty="0" err="1">
                <a:solidFill>
                  <a:schemeClr val="tx1"/>
                </a:solidFill>
              </a:rPr>
              <a:t>carbachol</a:t>
            </a:r>
            <a:r>
              <a:rPr lang="en-ZA" dirty="0">
                <a:solidFill>
                  <a:schemeClr val="tx1"/>
                </a:solidFill>
              </a:rPr>
              <a:t> the acetyl group is replaced by a </a:t>
            </a:r>
            <a:r>
              <a:rPr lang="en-ZA" dirty="0" err="1">
                <a:solidFill>
                  <a:schemeClr val="tx1"/>
                </a:solidFill>
              </a:rPr>
              <a:t>carbamyl</a:t>
            </a:r>
            <a:r>
              <a:rPr lang="en-ZA" dirty="0">
                <a:solidFill>
                  <a:schemeClr val="tx1"/>
                </a:solidFill>
              </a:rPr>
              <a:t>,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It has both muscarinic &amp; nicotinic properties,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Resistant to hydrolysis by </a:t>
            </a:r>
            <a:r>
              <a:rPr lang="en-ZA" dirty="0" err="1">
                <a:solidFill>
                  <a:schemeClr val="tx1"/>
                </a:solidFill>
              </a:rPr>
              <a:t>AChE</a:t>
            </a:r>
            <a:r>
              <a:rPr lang="en-ZA" dirty="0">
                <a:solidFill>
                  <a:schemeClr val="tx1"/>
                </a:solidFill>
              </a:rPr>
              <a:t> or </a:t>
            </a:r>
            <a:r>
              <a:rPr lang="en-ZA" dirty="0" err="1">
                <a:solidFill>
                  <a:schemeClr val="tx1"/>
                </a:solidFill>
              </a:rPr>
              <a:t>BuChE</a:t>
            </a:r>
            <a:r>
              <a:rPr lang="en-ZA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 err="1">
                <a:solidFill>
                  <a:schemeClr val="tx1"/>
                </a:solidFill>
              </a:rPr>
              <a:t>Bethanechol</a:t>
            </a:r>
            <a:r>
              <a:rPr lang="en-ZA" dirty="0">
                <a:solidFill>
                  <a:schemeClr val="tx1"/>
                </a:solidFill>
              </a:rPr>
              <a:t> is similarly resistant to hydrolysis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It possesses mainly muscarinic activity due to the β-methyl substitution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Similar to </a:t>
            </a:r>
            <a:r>
              <a:rPr lang="en-ZA" b="1" dirty="0" err="1">
                <a:solidFill>
                  <a:schemeClr val="tx1"/>
                </a:solidFill>
              </a:rPr>
              <a:t>methacholine</a:t>
            </a:r>
            <a:r>
              <a:rPr lang="en-Z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006" y="1555532"/>
            <a:ext cx="11552069" cy="3943932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ZA" sz="2800" b="1" dirty="0" err="1"/>
              <a:t>Methacholine</a:t>
            </a:r>
            <a:r>
              <a:rPr lang="en-ZA" sz="2800" b="1" dirty="0"/>
              <a:t> (acetyl-</a:t>
            </a:r>
            <a:r>
              <a:rPr lang="el-GR" sz="2800" b="1" i="1" dirty="0"/>
              <a:t>β</a:t>
            </a:r>
            <a:r>
              <a:rPr lang="el-GR" sz="2800" b="1" dirty="0"/>
              <a:t>-</a:t>
            </a:r>
            <a:r>
              <a:rPr lang="en-ZA" sz="2800" b="1" dirty="0" err="1"/>
              <a:t>methylcholine</a:t>
            </a:r>
            <a:r>
              <a:rPr lang="en-ZA" sz="2800" b="1" dirty="0"/>
              <a:t>)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The β-methyl analog of </a:t>
            </a:r>
            <a:r>
              <a:rPr lang="en-US" sz="2400" dirty="0" err="1"/>
              <a:t>ACh</a:t>
            </a:r>
            <a:endParaRPr lang="en-US" sz="2400" dirty="0"/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A synthetic choline ester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It differs from </a:t>
            </a:r>
            <a:r>
              <a:rPr lang="en-US" sz="2400" dirty="0" err="1"/>
              <a:t>ACh</a:t>
            </a:r>
            <a:r>
              <a:rPr lang="en-US" sz="2400" dirty="0"/>
              <a:t> in its greater duration and selectivity of action.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Its action is more prolonged because the added methyl group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This increases its resistance to hydrolysis by </a:t>
            </a:r>
            <a:r>
              <a:rPr lang="en-US" sz="2400" dirty="0" err="1"/>
              <a:t>cholinesterases</a:t>
            </a:r>
            <a:endParaRPr lang="en-US" sz="2400" dirty="0"/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It is used as a </a:t>
            </a:r>
            <a:r>
              <a:rPr lang="en-US" sz="2400" dirty="0" err="1"/>
              <a:t>parasympathomimetic</a:t>
            </a:r>
            <a:r>
              <a:rPr lang="en-US" sz="2400" dirty="0"/>
              <a:t> </a:t>
            </a:r>
            <a:r>
              <a:rPr lang="en-US" sz="2400" dirty="0" err="1"/>
              <a:t>bronchoconstrictor</a:t>
            </a:r>
            <a:r>
              <a:rPr lang="en-US" sz="2400" dirty="0"/>
              <a:t> agent and as a diagnostic aid for bronchial asthma</a:t>
            </a:r>
            <a:endParaRPr lang="en-ZA" sz="2400" dirty="0"/>
          </a:p>
        </p:txBody>
      </p:sp>
      <p:sp>
        <p:nvSpPr>
          <p:cNvPr id="6" name="Rectangle 5"/>
          <p:cNvSpPr/>
          <p:nvPr/>
        </p:nvSpPr>
        <p:spPr>
          <a:xfrm>
            <a:off x="167714" y="6194107"/>
            <a:ext cx="11634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Goodman &amp; Gilman's: The Pharmacological Basis of Therapeutics, 12e 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" y="1555532"/>
            <a:ext cx="11819933" cy="4061498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800" b="1" dirty="0" err="1"/>
              <a:t>Carbachol</a:t>
            </a:r>
            <a:r>
              <a:rPr lang="en-US" sz="2800" b="1" dirty="0"/>
              <a:t>, and </a:t>
            </a:r>
            <a:r>
              <a:rPr lang="en-US" sz="2800" b="1" dirty="0" err="1"/>
              <a:t>bethanechol</a:t>
            </a:r>
            <a:r>
              <a:rPr lang="en-ZA" sz="2800" b="1" dirty="0"/>
              <a:t> 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Synthetic choline esters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b="1" dirty="0" err="1"/>
              <a:t>Carbachol</a:t>
            </a:r>
            <a:r>
              <a:rPr lang="en-ZA" sz="2400" b="1" dirty="0"/>
              <a:t>: </a:t>
            </a:r>
            <a:r>
              <a:rPr lang="en-ZA" sz="2400" dirty="0"/>
              <a:t>mimics the effect of acetylcholine on both the muscarinic and nicotinic receptors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Causes constriction of the iris and ciliary body resulting in reduction in intraocular pressure</a:t>
            </a: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r>
              <a:rPr lang="en-US" sz="2400" b="1" dirty="0" err="1"/>
              <a:t>Bethanechol</a:t>
            </a:r>
            <a:r>
              <a:rPr lang="en-US" sz="2400" b="1" dirty="0"/>
              <a:t>:</a:t>
            </a:r>
            <a:r>
              <a:rPr lang="en-US" sz="2400" dirty="0"/>
              <a:t> β-methyl analog of </a:t>
            </a:r>
            <a:r>
              <a:rPr lang="en-US" sz="2400" dirty="0" err="1"/>
              <a:t>carbachol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-8859" y="6110315"/>
            <a:ext cx="10811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Goodman &amp; Gilman's: The Pharmacological Basis of Therapeutics, 12e 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05" y="1581956"/>
            <a:ext cx="11629623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/>
              <a:t>These are anticholinergic agents that blocks the activity of the muscarinic receptors.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antagonists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158" y="2549898"/>
            <a:ext cx="11317847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Tropic and </a:t>
            </a:r>
            <a:r>
              <a:rPr lang="en-ZA" dirty="0" err="1">
                <a:solidFill>
                  <a:schemeClr val="tx1"/>
                </a:solidFill>
              </a:rPr>
              <a:t>mandelic</a:t>
            </a:r>
            <a:r>
              <a:rPr lang="en-ZA" dirty="0">
                <a:solidFill>
                  <a:schemeClr val="tx1"/>
                </a:solidFill>
              </a:rPr>
              <a:t> acids have an </a:t>
            </a:r>
            <a:r>
              <a:rPr lang="en-ZA" dirty="0" err="1">
                <a:solidFill>
                  <a:schemeClr val="tx1"/>
                </a:solidFill>
              </a:rPr>
              <a:t>enantiomeric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err="1">
                <a:solidFill>
                  <a:schemeClr val="tx1"/>
                </a:solidFill>
              </a:rPr>
              <a:t>center</a:t>
            </a:r>
            <a:r>
              <a:rPr lang="en-ZA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Scopolamine is L-hyoscine and is much more active than D-hyoscine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Atropine is </a:t>
            </a:r>
            <a:r>
              <a:rPr lang="en-ZA" dirty="0" err="1">
                <a:solidFill>
                  <a:schemeClr val="tx1"/>
                </a:solidFill>
              </a:rPr>
              <a:t>racemized</a:t>
            </a:r>
            <a:r>
              <a:rPr lang="en-ZA" dirty="0">
                <a:solidFill>
                  <a:schemeClr val="tx1"/>
                </a:solidFill>
              </a:rPr>
              <a:t> during extraction and consists of D,L-</a:t>
            </a:r>
            <a:r>
              <a:rPr lang="en-ZA" dirty="0" err="1">
                <a:solidFill>
                  <a:schemeClr val="tx1"/>
                </a:solidFill>
              </a:rPr>
              <a:t>hyoscyamine</a:t>
            </a:r>
            <a:endParaRPr lang="en-Z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L-</a:t>
            </a:r>
            <a:r>
              <a:rPr lang="en-ZA" dirty="0" err="1">
                <a:solidFill>
                  <a:schemeClr val="tx1"/>
                </a:solidFill>
              </a:rPr>
              <a:t>hyoscyamine</a:t>
            </a:r>
            <a:r>
              <a:rPr lang="en-ZA" dirty="0">
                <a:solidFill>
                  <a:schemeClr val="tx1"/>
                </a:solidFill>
              </a:rPr>
              <a:t> being more active </a:t>
            </a:r>
          </a:p>
        </p:txBody>
      </p:sp>
    </p:spTree>
    <p:extLst>
      <p:ext uri="{BB962C8B-B14F-4D97-AF65-F5344CB8AC3E}">
        <p14:creationId xmlns:p14="http://schemas.microsoft.com/office/powerpoint/2010/main" val="3971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499" y="1924559"/>
            <a:ext cx="11749764" cy="2465113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ZA" sz="2800" b="1" dirty="0"/>
              <a:t>Atropine and scopolamine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Naturally occurring alkaloids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They are esters formed by combination of tropic acid, and complex organic bases, either </a:t>
            </a:r>
            <a:r>
              <a:rPr lang="en-ZA" sz="2400" dirty="0" err="1"/>
              <a:t>tropine</a:t>
            </a:r>
            <a:r>
              <a:rPr lang="en-ZA" sz="2400" dirty="0"/>
              <a:t> (</a:t>
            </a:r>
            <a:r>
              <a:rPr lang="en-ZA" sz="2400" dirty="0" err="1"/>
              <a:t>tropanol</a:t>
            </a:r>
            <a:r>
              <a:rPr lang="en-ZA" sz="2400" dirty="0"/>
              <a:t>) or </a:t>
            </a:r>
            <a:r>
              <a:rPr lang="en-ZA" sz="2400" dirty="0" err="1"/>
              <a:t>scopine</a:t>
            </a:r>
            <a:endParaRPr lang="en-ZA" sz="24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The free OH group in the acyl portion of the ester also is important for activity</a:t>
            </a:r>
            <a:endParaRPr lang="en-ZA" sz="24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antagonists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51602"/>
            <a:ext cx="8399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Goodman &amp; Gilman's: The Pharmacological Basis of Therapeutics, 12e 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064" y="1476103"/>
            <a:ext cx="11712706" cy="4950824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ZA" b="1" dirty="0"/>
              <a:t>Atropine SAR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Prototype for </a:t>
            </a:r>
            <a:r>
              <a:rPr lang="en-ZA" sz="2800" dirty="0" err="1"/>
              <a:t>antimuscarines</a:t>
            </a:r>
            <a:endParaRPr lang="en-ZA" sz="28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Quaternary nitrogen binds to the anionic Asp residue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More substitutions limit bioavailability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 Agonists only have the acetyl group, whereas antagonists can have aromatic and </a:t>
            </a:r>
            <a:r>
              <a:rPr lang="en-ZA" sz="2800" dirty="0" err="1"/>
              <a:t>heteroaromatic</a:t>
            </a:r>
            <a:r>
              <a:rPr lang="en-ZA" sz="2800" dirty="0"/>
              <a:t> rings 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Alkyl groups on nitrogen can be larger than a methyl group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Agonists have methyl groups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Longer half life caused by hydroxyl binding to </a:t>
            </a:r>
            <a:r>
              <a:rPr lang="en-ZA" sz="2800" dirty="0" err="1"/>
              <a:t>Asn</a:t>
            </a:r>
            <a:endParaRPr lang="en-ZA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antagonists</a:t>
            </a:r>
          </a:p>
        </p:txBody>
      </p:sp>
    </p:spTree>
    <p:extLst>
      <p:ext uri="{BB962C8B-B14F-4D97-AF65-F5344CB8AC3E}">
        <p14:creationId xmlns:p14="http://schemas.microsoft.com/office/powerpoint/2010/main" val="10965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</a:t>
            </a:r>
            <a:r>
              <a:rPr lang="en-ZA" b="1" dirty="0" smtClean="0"/>
              <a:t>antagonists</a:t>
            </a:r>
            <a:endParaRPr lang="en-Z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84" y="1555531"/>
            <a:ext cx="11526960" cy="3225475"/>
          </a:xfrm>
          <a:solidFill>
            <a:srgbClr val="92D050"/>
          </a:solidFill>
        </p:spPr>
        <p:txBody>
          <a:bodyPr/>
          <a:lstStyle/>
          <a:p>
            <a:pPr marL="0" indent="0">
              <a:buClrTx/>
            </a:pPr>
            <a:r>
              <a:rPr lang="en-ZA" b="1" dirty="0"/>
              <a:t>Ipratropium and </a:t>
            </a:r>
            <a:r>
              <a:rPr lang="en-ZA" b="1" dirty="0" err="1"/>
              <a:t>Tiotropium</a:t>
            </a:r>
            <a:endParaRPr lang="en-ZA" b="1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Quaternary ammonium compounds 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dirty="0"/>
              <a:t>Used exclusively for their effects on the respiratory tract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b="1" dirty="0"/>
              <a:t>Ipratropium </a:t>
            </a:r>
            <a:r>
              <a:rPr lang="en-ZA" sz="2800" dirty="0"/>
              <a:t>have isopropyl group at the N atom of atropine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Blocks all muscarinic receptor subtypes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Structurally similar to atropine</a:t>
            </a:r>
            <a:endParaRPr lang="en-Z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8983" y="6037353"/>
            <a:ext cx="9453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Goodman &amp; Gilman's: The Pharmacological Basis of Therapeutics, 12e 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83" y="1555531"/>
            <a:ext cx="12028867" cy="3983120"/>
          </a:xfrm>
          <a:solidFill>
            <a:srgbClr val="92D050"/>
          </a:solidFill>
        </p:spPr>
        <p:txBody>
          <a:bodyPr/>
          <a:lstStyle/>
          <a:p>
            <a:pPr marL="0" indent="0">
              <a:buClrTx/>
            </a:pPr>
            <a:r>
              <a:rPr lang="en-ZA" b="1" dirty="0"/>
              <a:t>Ipratropium </a:t>
            </a:r>
            <a:r>
              <a:rPr lang="en-ZA" b="1"/>
              <a:t>and Tiotropium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ZA" sz="2800" b="1"/>
              <a:t>Tiotropium </a:t>
            </a:r>
            <a:endParaRPr lang="en-ZA" sz="2800"/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/>
              <a:t>Acts </a:t>
            </a:r>
            <a:r>
              <a:rPr lang="en-ZA" sz="2400" dirty="0"/>
              <a:t>mainly on M3 muscarinic receptors located in the airways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This produces smooth muscle relaxation, thus producing a </a:t>
            </a:r>
            <a:r>
              <a:rPr lang="en-ZA" sz="2400" dirty="0" err="1"/>
              <a:t>bronchodilatory</a:t>
            </a:r>
            <a:r>
              <a:rPr lang="en-ZA" sz="2400" dirty="0"/>
              <a:t> effect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 err="1"/>
              <a:t>Tiotropium</a:t>
            </a:r>
            <a:r>
              <a:rPr lang="en-ZA" sz="2400" dirty="0"/>
              <a:t> is a long-acting, compared to ipratropium, due to interactions in the binding site</a:t>
            </a:r>
          </a:p>
          <a:p>
            <a:pPr marL="857250" lvl="1" indent="-457200">
              <a:buClrTx/>
              <a:buFont typeface="Arial" panose="020B0604020202020204" pitchFamily="34" charset="0"/>
              <a:buChar char="•"/>
            </a:pPr>
            <a:r>
              <a:rPr lang="en-ZA" sz="2400" dirty="0"/>
              <a:t>There’s a directed interaction of the ligands' </a:t>
            </a:r>
            <a:r>
              <a:rPr lang="en-ZA" sz="2400" dirty="0" err="1"/>
              <a:t>hydroxy</a:t>
            </a:r>
            <a:r>
              <a:rPr lang="en-ZA" sz="2400" dirty="0"/>
              <a:t> group with an </a:t>
            </a:r>
            <a:r>
              <a:rPr lang="en-ZA" sz="2400" dirty="0" err="1"/>
              <a:t>Asn</a:t>
            </a:r>
            <a:r>
              <a:rPr lang="en-ZA" sz="2400" dirty="0"/>
              <a:t>, preventing rapid dissociation</a:t>
            </a:r>
            <a:endParaRPr lang="en-ZA" sz="4400" b="1" dirty="0"/>
          </a:p>
        </p:txBody>
      </p:sp>
    </p:spTree>
    <p:extLst>
      <p:ext uri="{BB962C8B-B14F-4D97-AF65-F5344CB8AC3E}">
        <p14:creationId xmlns:p14="http://schemas.microsoft.com/office/powerpoint/2010/main" val="11748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981201"/>
            <a:ext cx="10361084" cy="253854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ZA" sz="7200" b="1" dirty="0" smtClean="0"/>
              <a:t>Muscarinic Receptor Antagonists</a:t>
            </a:r>
            <a:endParaRPr lang="en-ZA" sz="4800" b="1" dirty="0"/>
          </a:p>
        </p:txBody>
      </p:sp>
    </p:spTree>
    <p:extLst>
      <p:ext uri="{BB962C8B-B14F-4D97-AF65-F5344CB8AC3E}">
        <p14:creationId xmlns:p14="http://schemas.microsoft.com/office/powerpoint/2010/main" val="27135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981201"/>
            <a:ext cx="10361084" cy="253854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ZA" sz="7200" b="1" dirty="0" smtClean="0"/>
              <a:t>Xanthene Derivatives</a:t>
            </a:r>
          </a:p>
          <a:p>
            <a:pPr algn="ctr"/>
            <a:r>
              <a:rPr lang="en-ZA" sz="4800" b="1" dirty="0" smtClean="0"/>
              <a:t>Adenosine Receptor Antagonist </a:t>
            </a:r>
            <a:endParaRPr lang="en-ZA" sz="4800" b="1" dirty="0"/>
          </a:p>
        </p:txBody>
      </p:sp>
    </p:spTree>
    <p:extLst>
      <p:ext uri="{BB962C8B-B14F-4D97-AF65-F5344CB8AC3E}">
        <p14:creationId xmlns:p14="http://schemas.microsoft.com/office/powerpoint/2010/main" val="35352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9" y="1576253"/>
            <a:ext cx="11358154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Adenosine: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A </a:t>
            </a:r>
            <a:r>
              <a:rPr lang="en-ZA" dirty="0"/>
              <a:t>purine nucleoside </a:t>
            </a:r>
            <a:endParaRPr lang="en-ZA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Produced from </a:t>
            </a:r>
            <a:r>
              <a:rPr lang="en-US" dirty="0"/>
              <a:t>the metabolism of </a:t>
            </a:r>
            <a:r>
              <a:rPr lang="en-US" dirty="0" smtClean="0"/>
              <a:t>ATP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err="1" smtClean="0"/>
              <a:t>Consits</a:t>
            </a:r>
            <a:r>
              <a:rPr lang="en-ZA" dirty="0" smtClean="0"/>
              <a:t> of </a:t>
            </a:r>
            <a:r>
              <a:rPr lang="en-ZA" dirty="0"/>
              <a:t>adenine attached to a ribose sugar </a:t>
            </a:r>
            <a:r>
              <a:rPr lang="en-ZA" dirty="0" smtClean="0"/>
              <a:t>molecule </a:t>
            </a:r>
            <a:r>
              <a:rPr lang="en-ZA" dirty="0"/>
              <a:t>via a β-N</a:t>
            </a:r>
            <a:r>
              <a:rPr lang="en-ZA" baseline="-25000" dirty="0"/>
              <a:t>9</a:t>
            </a:r>
            <a:r>
              <a:rPr lang="en-ZA" dirty="0"/>
              <a:t>-glycosidic bond</a:t>
            </a:r>
            <a:endParaRPr lang="en-US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Produces </a:t>
            </a:r>
            <a:r>
              <a:rPr lang="en-US" dirty="0"/>
              <a:t>either vasoconstriction or vasodilation of veins and arteries </a:t>
            </a:r>
            <a:endParaRPr lang="en-US" dirty="0" smtClean="0"/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Stimulates </a:t>
            </a:r>
            <a:r>
              <a:rPr lang="en-ZA" dirty="0"/>
              <a:t>bronchoconstriction </a:t>
            </a:r>
            <a:endParaRPr lang="en-US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 smtClean="0"/>
              <a:t>Adenosine receptors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9467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8" y="1576253"/>
            <a:ext cx="1169125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Adenosine Receptor: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 smtClean="0"/>
              <a:t>Adenosine receptors</a:t>
            </a:r>
            <a:endParaRPr lang="en-ZA" b="1" dirty="0"/>
          </a:p>
        </p:txBody>
      </p:sp>
      <p:sp>
        <p:nvSpPr>
          <p:cNvPr id="6" name="Rectangle 5"/>
          <p:cNvSpPr/>
          <p:nvPr/>
        </p:nvSpPr>
        <p:spPr>
          <a:xfrm>
            <a:off x="267788" y="2376337"/>
            <a:ext cx="11537769" cy="31085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 protein-coupled </a:t>
            </a:r>
            <a:r>
              <a:rPr lang="en-US" sz="2800" dirty="0" smtClean="0">
                <a:solidFill>
                  <a:schemeClr val="tx1"/>
                </a:solidFill>
              </a:rPr>
              <a:t>receptor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4 </a:t>
            </a:r>
            <a:r>
              <a:rPr lang="en-US" sz="2800" dirty="0">
                <a:solidFill>
                  <a:schemeClr val="tx1"/>
                </a:solidFill>
              </a:rPr>
              <a:t>sub-types of adenosine receptors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, A</a:t>
            </a:r>
            <a:r>
              <a:rPr lang="en-US" sz="2800" baseline="-25000" dirty="0">
                <a:solidFill>
                  <a:schemeClr val="tx1"/>
                </a:solidFill>
              </a:rPr>
              <a:t>2A</a:t>
            </a:r>
            <a:r>
              <a:rPr lang="en-US" sz="2800" dirty="0">
                <a:solidFill>
                  <a:schemeClr val="tx1"/>
                </a:solidFill>
              </a:rPr>
              <a:t>, A</a:t>
            </a:r>
            <a:r>
              <a:rPr lang="en-US" sz="2800" baseline="-25000" dirty="0">
                <a:solidFill>
                  <a:schemeClr val="tx1"/>
                </a:solidFill>
              </a:rPr>
              <a:t>2B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dirty="0" smtClean="0">
                <a:solidFill>
                  <a:schemeClr val="tx1"/>
                </a:solidFill>
              </a:rPr>
              <a:t>A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and A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stimulation induces adenylyl </a:t>
            </a:r>
            <a:r>
              <a:rPr lang="en-US" sz="2800" dirty="0">
                <a:solidFill>
                  <a:schemeClr val="tx1"/>
                </a:solidFill>
              </a:rPr>
              <a:t>cyclase inhibition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This consequently </a:t>
            </a:r>
            <a:r>
              <a:rPr lang="en-US" sz="2800" dirty="0">
                <a:solidFill>
                  <a:schemeClr val="tx1"/>
                </a:solidFill>
              </a:rPr>
              <a:t>reduced </a:t>
            </a:r>
            <a:r>
              <a:rPr lang="en-US" sz="2800" dirty="0" err="1" smtClean="0">
                <a:solidFill>
                  <a:schemeClr val="tx1"/>
                </a:solidFill>
              </a:rPr>
              <a:t>cAMP</a:t>
            </a:r>
            <a:r>
              <a:rPr lang="en-US" sz="2800" dirty="0" smtClean="0">
                <a:solidFill>
                  <a:schemeClr val="tx1"/>
                </a:solidFill>
              </a:rPr>
              <a:t> levels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activation of </a:t>
            </a:r>
            <a:r>
              <a:rPr lang="en-US" sz="2800" dirty="0" smtClean="0">
                <a:solidFill>
                  <a:schemeClr val="tx1"/>
                </a:solidFill>
              </a:rPr>
              <a:t>A</a:t>
            </a:r>
            <a:r>
              <a:rPr lang="en-US" sz="2800" baseline="-25000" dirty="0" smtClean="0">
                <a:solidFill>
                  <a:schemeClr val="tx1"/>
                </a:solidFill>
              </a:rPr>
              <a:t>2A</a:t>
            </a:r>
            <a:r>
              <a:rPr lang="en-US" sz="2800" dirty="0" smtClean="0">
                <a:solidFill>
                  <a:schemeClr val="tx1"/>
                </a:solidFill>
              </a:rPr>
              <a:t> and A</a:t>
            </a:r>
            <a:r>
              <a:rPr lang="en-US" sz="2800" baseline="-25000" dirty="0" smtClean="0">
                <a:solidFill>
                  <a:schemeClr val="tx1"/>
                </a:solidFill>
              </a:rPr>
              <a:t>2B</a:t>
            </a:r>
            <a:r>
              <a:rPr lang="en-US" sz="2800" dirty="0" smtClean="0">
                <a:solidFill>
                  <a:schemeClr val="tx1"/>
                </a:solidFill>
              </a:rPr>
              <a:t> produces </a:t>
            </a: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smtClean="0">
                <a:solidFill>
                  <a:schemeClr val="tx1"/>
                </a:solidFill>
              </a:rPr>
              <a:t>opposite effect 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8" y="1576253"/>
            <a:ext cx="11691257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Adenosine Receptor binding: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 smtClean="0"/>
              <a:t>Adenosine receptors</a:t>
            </a:r>
            <a:endParaRPr lang="en-ZA" b="1" dirty="0"/>
          </a:p>
        </p:txBody>
      </p:sp>
      <p:sp>
        <p:nvSpPr>
          <p:cNvPr id="6" name="Rectangle 5"/>
          <p:cNvSpPr/>
          <p:nvPr/>
        </p:nvSpPr>
        <p:spPr>
          <a:xfrm>
            <a:off x="378823" y="2333685"/>
            <a:ext cx="11580222" cy="31085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sz="2800" b="1" u="sng" dirty="0" smtClean="0">
                <a:solidFill>
                  <a:schemeClr val="tx1"/>
                </a:solidFill>
              </a:rPr>
              <a:t>Receptor-Adenosine Interactions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Red lines show H-bonding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ribose </a:t>
            </a:r>
            <a:r>
              <a:rPr lang="en-US" sz="2800" dirty="0" smtClean="0">
                <a:solidFill>
                  <a:schemeClr val="tx1"/>
                </a:solidFill>
              </a:rPr>
              <a:t>forms </a:t>
            </a:r>
            <a:r>
              <a:rPr lang="en-US" sz="2800" dirty="0">
                <a:solidFill>
                  <a:schemeClr val="tx1"/>
                </a:solidFill>
              </a:rPr>
              <a:t>hydrogen bonds with Ser277 and His278 in H7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Play central </a:t>
            </a:r>
            <a:r>
              <a:rPr lang="en-US" sz="2800" dirty="0">
                <a:solidFill>
                  <a:schemeClr val="tx1"/>
                </a:solidFill>
              </a:rPr>
              <a:t>role in receptor activation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Blue lines show polar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Blue rays show van der Waals interactions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dirty="0">
                <a:solidFill>
                  <a:schemeClr val="tx1"/>
                </a:solidFill>
              </a:rPr>
              <a:t>residues in H3 and H6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48" y="1589316"/>
            <a:ext cx="11307023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 smtClean="0"/>
              <a:t>Adenosine receptors blockers (</a:t>
            </a:r>
            <a:r>
              <a:rPr lang="en-ZA" sz="2800" dirty="0"/>
              <a:t>A1, A2a, A2b and A3) </a:t>
            </a:r>
            <a:endParaRPr lang="en-ZA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 smtClean="0"/>
              <a:t>Related </a:t>
            </a:r>
            <a:r>
              <a:rPr lang="en-ZA" sz="2800" dirty="0"/>
              <a:t>to the regulation of heart rate, the contraction/relaxation of cardiac and smooth </a:t>
            </a:r>
            <a:r>
              <a:rPr lang="en-ZA" sz="2800" dirty="0" smtClean="0"/>
              <a:t>muscles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Neural signalling </a:t>
            </a:r>
            <a:r>
              <a:rPr lang="en-ZA" dirty="0"/>
              <a:t>in the central nervous system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inhibition of these receptors leads </a:t>
            </a:r>
            <a:r>
              <a:rPr lang="en-US" sz="2800" dirty="0" smtClean="0"/>
              <a:t>to </a:t>
            </a:r>
            <a:r>
              <a:rPr lang="en-US" sz="2800" dirty="0"/>
              <a:t>an increase in </a:t>
            </a:r>
            <a:r>
              <a:rPr lang="en-US" sz="2800" dirty="0" err="1"/>
              <a:t>adenylcyclase</a:t>
            </a:r>
            <a:r>
              <a:rPr lang="en-US" sz="2800" dirty="0"/>
              <a:t> activity. </a:t>
            </a:r>
            <a:endParaRPr lang="en-US" sz="2800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antagonists used are xanthine derivatives</a:t>
            </a:r>
            <a:endParaRPr lang="en-ZA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 smtClean="0"/>
              <a:t>Adenosine receptor antagonists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2857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884555"/>
            <a:ext cx="11652069" cy="4607686"/>
          </a:xfrm>
          <a:solidFill>
            <a:srgbClr val="92D050"/>
          </a:solidFill>
        </p:spPr>
        <p:txBody>
          <a:bodyPr/>
          <a:lstStyle/>
          <a:p>
            <a:r>
              <a:rPr lang="en-ZA" b="1" u="sng" dirty="0"/>
              <a:t>Theophylline and caffeine </a:t>
            </a:r>
            <a:endParaRPr lang="en-ZA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/>
              <a:t>Bind to the A</a:t>
            </a:r>
            <a:r>
              <a:rPr lang="en-ZA" sz="2400" baseline="-25000" dirty="0"/>
              <a:t>1</a:t>
            </a:r>
            <a:r>
              <a:rPr lang="en-ZA" sz="2400" dirty="0"/>
              <a:t> adenosine receptors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Heart </a:t>
            </a:r>
            <a:r>
              <a:rPr lang="en-US" sz="2400" dirty="0"/>
              <a:t>rate </a:t>
            </a:r>
            <a:r>
              <a:rPr lang="en-US" sz="2400" dirty="0" smtClean="0"/>
              <a:t>acceleration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Stimulation </a:t>
            </a:r>
            <a:r>
              <a:rPr lang="en-US" sz="2400" dirty="0"/>
              <a:t>of the central nervous </a:t>
            </a:r>
            <a:r>
              <a:rPr lang="en-US" sz="2400" dirty="0" smtClean="0"/>
              <a:t>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Causes </a:t>
            </a:r>
            <a:r>
              <a:rPr lang="en-US" sz="2400" dirty="0"/>
              <a:t>increase of vigilance and </a:t>
            </a:r>
            <a:r>
              <a:rPr lang="en-US" sz="2400" dirty="0" smtClean="0"/>
              <a:t>anxiety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Bronchodilation in </a:t>
            </a:r>
            <a:r>
              <a:rPr lang="en-US" sz="2400" dirty="0"/>
              <a:t>asthmatic </a:t>
            </a:r>
            <a:r>
              <a:rPr lang="en-US" sz="2400" dirty="0" smtClean="0"/>
              <a:t>patients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Respiratory </a:t>
            </a:r>
            <a:r>
              <a:rPr lang="en-US" sz="2400" dirty="0"/>
              <a:t>stimulation by central </a:t>
            </a:r>
            <a:r>
              <a:rPr lang="en-US" sz="2400" dirty="0" smtClean="0"/>
              <a:t>action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used for the prevention of apnea of the new-born </a:t>
            </a:r>
            <a:r>
              <a:rPr lang="en-US" sz="2400" dirty="0" smtClean="0"/>
              <a:t>baby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Potency </a:t>
            </a:r>
            <a:r>
              <a:rPr lang="en-US" sz="2400" dirty="0"/>
              <a:t>at both receptors increased as </a:t>
            </a:r>
            <a:r>
              <a:rPr lang="en-US" sz="2400" b="1" dirty="0" err="1"/>
              <a:t>methyls</a:t>
            </a:r>
            <a:r>
              <a:rPr lang="en-US" sz="2400" dirty="0"/>
              <a:t> were replaced with larger substituents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9451" y="451042"/>
            <a:ext cx="11220995" cy="143351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Naturally occurring xanthine derivatives 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11571"/>
            <a:ext cx="11599819" cy="2543755"/>
          </a:xfrm>
          <a:solidFill>
            <a:srgbClr val="92D050"/>
          </a:solidFill>
        </p:spPr>
        <p:txBody>
          <a:bodyPr/>
          <a:lstStyle/>
          <a:p>
            <a:r>
              <a:rPr lang="en-ZA" sz="3600" b="1" u="sng" dirty="0"/>
              <a:t>Theophylline and caffeine </a:t>
            </a:r>
            <a:endParaRPr lang="en-ZA" sz="3600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err="1" smtClean="0"/>
              <a:t>Paraxanthine</a:t>
            </a:r>
            <a:r>
              <a:rPr lang="en-ZA" sz="2800" dirty="0" smtClean="0"/>
              <a:t> </a:t>
            </a:r>
            <a:r>
              <a:rPr lang="en-ZA" sz="2800" dirty="0"/>
              <a:t>and </a:t>
            </a:r>
            <a:r>
              <a:rPr lang="en-ZA" sz="2800" dirty="0" smtClean="0"/>
              <a:t>1-methylxanthine are metabolites of caffeine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ZA" dirty="0" smtClean="0"/>
              <a:t>1-methylxanthine also a metabolite of theophylline </a:t>
            </a:r>
            <a:endParaRPr lang="en-Z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Potent metabolites and </a:t>
            </a:r>
            <a:r>
              <a:rPr lang="en-US" sz="2800" dirty="0"/>
              <a:t>may contribute their activity</a:t>
            </a:r>
            <a:endParaRPr lang="en-ZA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571" y="451042"/>
            <a:ext cx="11390812" cy="143351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Naturally occurring xanthine derivatives 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50" y="2550760"/>
            <a:ext cx="11586755" cy="2073491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Caffeine interaction with the adenosine receptor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H-bonding with Asn</a:t>
            </a:r>
            <a:r>
              <a:rPr lang="en-ZA" sz="2800" baseline="-25000" dirty="0" smtClean="0"/>
              <a:t>253</a:t>
            </a:r>
            <a:endParaRPr lang="en-Z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Hydrophobic interactions at Phe</a:t>
            </a:r>
            <a:r>
              <a:rPr lang="en-ZA" sz="2800" baseline="-25000" dirty="0" smtClean="0"/>
              <a:t>168</a:t>
            </a:r>
            <a:r>
              <a:rPr lang="en-ZA" sz="2800" dirty="0" smtClean="0"/>
              <a:t> and Ile</a:t>
            </a:r>
            <a:r>
              <a:rPr lang="en-ZA" sz="2800" baseline="-25000" dirty="0" smtClean="0"/>
              <a:t>274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Phe</a:t>
            </a:r>
            <a:r>
              <a:rPr lang="en-ZA" sz="2800" baseline="-25000" dirty="0" smtClean="0"/>
              <a:t>168 </a:t>
            </a:r>
            <a:r>
              <a:rPr lang="en-ZA" sz="2800" dirty="0" smtClean="0"/>
              <a:t>also involved in cationic interactions</a:t>
            </a:r>
            <a:endParaRPr lang="en-ZA" sz="2800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3686" y="451042"/>
            <a:ext cx="10361084" cy="143351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Caffeine binding 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981201"/>
            <a:ext cx="10361084" cy="253854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ZA" sz="7200" b="1" dirty="0" smtClean="0"/>
              <a:t>Leukotrienes</a:t>
            </a:r>
          </a:p>
          <a:p>
            <a:pPr algn="ctr"/>
            <a:r>
              <a:rPr lang="en-ZA" sz="4800" b="1" dirty="0" smtClean="0"/>
              <a:t>Receptor Antagonist </a:t>
            </a:r>
            <a:endParaRPr lang="en-ZA" sz="4800" b="1" dirty="0"/>
          </a:p>
        </p:txBody>
      </p:sp>
    </p:spTree>
    <p:extLst>
      <p:ext uri="{BB962C8B-B14F-4D97-AF65-F5344CB8AC3E}">
        <p14:creationId xmlns:p14="http://schemas.microsoft.com/office/powerpoint/2010/main" val="7174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382" y="1981201"/>
            <a:ext cx="11665131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Inflammatory mediators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Formed in response </a:t>
            </a:r>
            <a:r>
              <a:rPr lang="en-US" sz="2800" dirty="0"/>
              <a:t>to immunological and </a:t>
            </a:r>
            <a:r>
              <a:rPr lang="en-US" sz="2800" dirty="0" smtClean="0"/>
              <a:t>non-immunological stimuli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By leukocytes, </a:t>
            </a:r>
            <a:r>
              <a:rPr lang="en-US" sz="2400" dirty="0" err="1"/>
              <a:t>mastocytoma</a:t>
            </a:r>
            <a:r>
              <a:rPr lang="en-US" sz="2400" dirty="0"/>
              <a:t> cells, macrophages, and other tissues </a:t>
            </a:r>
            <a:endParaRPr lang="en-ZA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Responsible for: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Contraction </a:t>
            </a:r>
            <a:r>
              <a:rPr lang="en-US" sz="2400" dirty="0"/>
              <a:t>of bronchial smooth </a:t>
            </a:r>
            <a:r>
              <a:rPr lang="en-US" sz="2400" dirty="0" smtClean="0"/>
              <a:t>muscles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Stimulation of </a:t>
            </a:r>
            <a:r>
              <a:rPr lang="en-US" sz="2400" dirty="0"/>
              <a:t>vascular </a:t>
            </a:r>
            <a:r>
              <a:rPr lang="en-US" sz="2400" dirty="0" smtClean="0"/>
              <a:t>permeability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Attraction </a:t>
            </a:r>
            <a:r>
              <a:rPr lang="en-US" sz="2400" dirty="0"/>
              <a:t>and activation of </a:t>
            </a:r>
            <a:r>
              <a:rPr lang="en-US" sz="2400" dirty="0" smtClean="0"/>
              <a:t>leukocytes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Leukotrienes</a:t>
            </a:r>
          </a:p>
        </p:txBody>
      </p:sp>
    </p:spTree>
    <p:extLst>
      <p:ext uri="{BB962C8B-B14F-4D97-AF65-F5344CB8AC3E}">
        <p14:creationId xmlns:p14="http://schemas.microsoft.com/office/powerpoint/2010/main" val="23417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745645"/>
            <a:ext cx="11616032" cy="4230414"/>
          </a:xfrm>
        </p:spPr>
        <p:txBody>
          <a:bodyPr>
            <a:noAutofit/>
          </a:bodyPr>
          <a:lstStyle/>
          <a:p>
            <a:r>
              <a:rPr lang="en-ZA" b="1" u="sng" dirty="0"/>
              <a:t>Autonomic nervous system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/>
              <a:t>Regulates certain body processes: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Blood pressure, gut motility, </a:t>
            </a:r>
            <a:r>
              <a:rPr lang="en-US" sz="2000" dirty="0" err="1"/>
              <a:t>genito</a:t>
            </a:r>
            <a:r>
              <a:rPr lang="en-US" sz="2000" dirty="0"/>
              <a:t>-urinary function, regulation of body temperature and electrolytes etc.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autonomic nervous system: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Sympathetic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/>
              <a:t>Prepares the body for stressful or emergency situations—fight or flight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Parasympathetic:</a:t>
            </a:r>
            <a:r>
              <a:rPr lang="en-US" dirty="0"/>
              <a:t> </a:t>
            </a:r>
            <a:r>
              <a:rPr lang="en-US" sz="2000" dirty="0"/>
              <a:t>Controls body process during ordinary situations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Sometimes have </a:t>
            </a:r>
            <a:r>
              <a:rPr lang="en-US" sz="2000" dirty="0"/>
              <a:t>opposite</a:t>
            </a:r>
            <a:r>
              <a:rPr lang="en-US" sz="2400" dirty="0"/>
              <a:t> effects on the same organ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two main neurotransmitters in the ANS are: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u="sng" dirty="0"/>
              <a:t>Acetylcholine</a:t>
            </a:r>
            <a:r>
              <a:rPr lang="en-US" sz="2000" b="1" u="sng" dirty="0"/>
              <a:t>:</a:t>
            </a:r>
            <a:r>
              <a:rPr lang="en-US" sz="2000" u="sng" dirty="0"/>
              <a:t> released by </a:t>
            </a:r>
            <a:r>
              <a:rPr lang="en-ZA" sz="2000" u="sng" dirty="0"/>
              <a:t>cholinergic fibres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Norepinephrine</a:t>
            </a:r>
            <a:r>
              <a:rPr lang="en-US" sz="2000" b="1" dirty="0"/>
              <a:t>: </a:t>
            </a:r>
            <a:r>
              <a:rPr lang="en-US" sz="2000" dirty="0"/>
              <a:t>released by </a:t>
            </a:r>
            <a:r>
              <a:rPr lang="en-ZA" sz="2000" dirty="0"/>
              <a:t>adrenergic fibres</a:t>
            </a:r>
            <a:r>
              <a:rPr lang="en-US" sz="2000" dirty="0"/>
              <a:t>.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449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Leukotrienes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548641" y="2125182"/>
            <a:ext cx="10110650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ZA" sz="2800" b="1" u="sng" dirty="0" err="1" smtClean="0">
                <a:solidFill>
                  <a:schemeClr val="tx1"/>
                </a:solidFill>
              </a:rPr>
              <a:t>Cysteinyl</a:t>
            </a:r>
            <a:r>
              <a:rPr lang="en-ZA" sz="2800" b="1" u="sng" dirty="0" smtClean="0">
                <a:solidFill>
                  <a:schemeClr val="tx1"/>
                </a:solidFill>
              </a:rPr>
              <a:t> leukotrienes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chemeClr val="tx1"/>
                </a:solidFill>
              </a:rPr>
              <a:t>This is </a:t>
            </a:r>
            <a:r>
              <a:rPr lang="en-ZA" sz="2800" dirty="0">
                <a:solidFill>
                  <a:schemeClr val="tx1"/>
                </a:solidFill>
              </a:rPr>
              <a:t>due to the presence of the amino acid cysteine in their structure</a:t>
            </a:r>
          </a:p>
        </p:txBody>
      </p:sp>
    </p:spTree>
    <p:extLst>
      <p:ext uri="{BB962C8B-B14F-4D97-AF65-F5344CB8AC3E}">
        <p14:creationId xmlns:p14="http://schemas.microsoft.com/office/powerpoint/2010/main" val="6187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981201"/>
            <a:ext cx="11573691" cy="411321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/>
              <a:t>G protein-coupled </a:t>
            </a:r>
            <a:r>
              <a:rPr lang="en-ZA" dirty="0" smtClean="0"/>
              <a:t>receptors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Activated </a:t>
            </a:r>
            <a:r>
              <a:rPr lang="en-US" dirty="0"/>
              <a:t>by the endogenous </a:t>
            </a:r>
            <a:r>
              <a:rPr lang="en-US" dirty="0" smtClean="0"/>
              <a:t>leukotrienes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b="1" dirty="0" smtClean="0"/>
              <a:t>Leukotriene </a:t>
            </a:r>
            <a:r>
              <a:rPr lang="en-ZA" b="1" dirty="0"/>
              <a:t>B4 receptors (BLTRs</a:t>
            </a:r>
            <a:r>
              <a:rPr lang="en-ZA" b="1" dirty="0" smtClean="0"/>
              <a:t>):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Bind to </a:t>
            </a:r>
            <a:r>
              <a:rPr lang="en-ZA" dirty="0"/>
              <a:t>and are activated by LTB4: </a:t>
            </a:r>
            <a:endParaRPr lang="en-ZA" dirty="0" smtClean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b="1" dirty="0" err="1"/>
              <a:t>Cysteinyl</a:t>
            </a:r>
            <a:r>
              <a:rPr lang="en-ZA" b="1" dirty="0"/>
              <a:t> leukotriene receptors (</a:t>
            </a:r>
            <a:r>
              <a:rPr lang="en-ZA" b="1" dirty="0" err="1"/>
              <a:t>CysLTRs</a:t>
            </a:r>
            <a:r>
              <a:rPr lang="en-ZA" b="1" dirty="0" smtClean="0"/>
              <a:t>)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dirty="0" smtClean="0"/>
              <a:t>Bind </a:t>
            </a:r>
            <a:r>
              <a:rPr lang="en-ZA" dirty="0"/>
              <a:t>to and are activated by LTC4, LTD4, and LTE4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Leukotriene receptor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4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57" y="2412277"/>
            <a:ext cx="11604171" cy="1937655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ZA" b="1" dirty="0"/>
              <a:t>Leukotriene receptor antagonists (LTRA</a:t>
            </a:r>
            <a:r>
              <a:rPr lang="en-ZA" b="1" dirty="0" smtClean="0"/>
              <a:t>):</a:t>
            </a:r>
          </a:p>
          <a:p>
            <a:pPr marL="857250" lvl="1" indent="-457200">
              <a:buClrTx/>
              <a:buFont typeface="Wingdings" panose="05000000000000000000" pitchFamily="2" charset="2"/>
              <a:buChar char="§"/>
            </a:pPr>
            <a:r>
              <a:rPr lang="en-ZA" dirty="0" smtClean="0"/>
              <a:t>Used for </a:t>
            </a:r>
            <a:r>
              <a:rPr lang="en-ZA" dirty="0"/>
              <a:t>asthma </a:t>
            </a:r>
            <a:r>
              <a:rPr lang="en-ZA" dirty="0" smtClean="0"/>
              <a:t>treatment</a:t>
            </a:r>
          </a:p>
          <a:p>
            <a:pPr marL="857250" lvl="1" indent="-457200">
              <a:buClrTx/>
              <a:buFont typeface="Wingdings" panose="05000000000000000000" pitchFamily="2" charset="2"/>
              <a:buChar char="§"/>
            </a:pPr>
            <a:r>
              <a:rPr lang="en-ZA" dirty="0" smtClean="0"/>
              <a:t>Bronchodilator </a:t>
            </a:r>
            <a:r>
              <a:rPr lang="en-ZA" dirty="0"/>
              <a:t>and anti-inflammatory effects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b="1" dirty="0" smtClean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b="1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Leukotriene receptor antagonists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6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897064"/>
            <a:ext cx="11460480" cy="3628525"/>
          </a:xfrm>
          <a:solidFill>
            <a:srgbClr val="92D050"/>
          </a:solidFill>
        </p:spPr>
        <p:txBody>
          <a:bodyPr/>
          <a:lstStyle/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ZA" sz="3600" b="1" dirty="0"/>
              <a:t>Leukotriene receptor antagonists (LTRA</a:t>
            </a:r>
            <a:r>
              <a:rPr lang="en-ZA" sz="3600" b="1" dirty="0" smtClean="0"/>
              <a:t>):</a:t>
            </a:r>
          </a:p>
          <a:p>
            <a:pPr marL="857250" lvl="1" indent="-457200">
              <a:buClrTx/>
              <a:buFont typeface="Wingdings" panose="05000000000000000000" pitchFamily="2" charset="2"/>
              <a:buChar char="§"/>
            </a:pPr>
            <a:r>
              <a:rPr lang="en-ZA" sz="3200" dirty="0" smtClean="0"/>
              <a:t>Used for </a:t>
            </a:r>
            <a:r>
              <a:rPr lang="en-ZA" sz="3200" dirty="0"/>
              <a:t>asthma </a:t>
            </a:r>
            <a:r>
              <a:rPr lang="en-ZA" sz="3200" dirty="0" smtClean="0"/>
              <a:t>treatment</a:t>
            </a:r>
          </a:p>
          <a:p>
            <a:pPr marL="857250" lvl="1" indent="-457200">
              <a:buClrTx/>
              <a:buFont typeface="Wingdings" panose="05000000000000000000" pitchFamily="2" charset="2"/>
              <a:buChar char="§"/>
            </a:pPr>
            <a:r>
              <a:rPr lang="en-ZA" sz="3200" dirty="0" smtClean="0"/>
              <a:t>Bronchodilator </a:t>
            </a:r>
            <a:r>
              <a:rPr lang="en-ZA" sz="3200" dirty="0"/>
              <a:t>and anti-inflammatory </a:t>
            </a:r>
            <a:r>
              <a:rPr lang="en-ZA" sz="3200" dirty="0" smtClean="0"/>
              <a:t>effects</a:t>
            </a:r>
          </a:p>
          <a:p>
            <a:pPr marL="857250" lvl="1" indent="-457200">
              <a:buClrTx/>
              <a:buFont typeface="Wingdings" panose="05000000000000000000" pitchFamily="2" charset="2"/>
              <a:buChar char="§"/>
            </a:pPr>
            <a:r>
              <a:rPr lang="en-ZA" sz="3200" dirty="0" err="1" smtClean="0"/>
              <a:t>Zafirlucast</a:t>
            </a:r>
            <a:r>
              <a:rPr lang="en-ZA" sz="3200" dirty="0" smtClean="0"/>
              <a:t> block the action of cysLT1 receptors</a:t>
            </a:r>
          </a:p>
          <a:p>
            <a:pPr marL="1257300" lvl="2" indent="-457200">
              <a:buClrTx/>
              <a:buFont typeface="Wingdings" panose="05000000000000000000" pitchFamily="2" charset="2"/>
              <a:buChar char="§"/>
            </a:pPr>
            <a:r>
              <a:rPr lang="en-ZA" sz="2800" b="1" dirty="0" smtClean="0"/>
              <a:t>Reduces the constriction of the airways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ZA" sz="2800" dirty="0" err="1"/>
              <a:t>Zileuton</a:t>
            </a:r>
            <a:r>
              <a:rPr lang="en-ZA" sz="2800" dirty="0"/>
              <a:t> </a:t>
            </a:r>
            <a:r>
              <a:rPr lang="en-ZA" sz="2800" dirty="0" smtClean="0"/>
              <a:t>inhibit 5-lipoxygenase</a:t>
            </a:r>
            <a:endParaRPr lang="en-ZA" sz="2800" b="1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sz="3600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ZA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Leukotriene receptor antagonists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93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554480"/>
            <a:ext cx="11351623" cy="4343991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 err="1"/>
              <a:t>ACh</a:t>
            </a:r>
            <a:r>
              <a:rPr lang="en-ZA" sz="2800" dirty="0"/>
              <a:t> modulates a host of physiological processes in the central and peripheral nervous systems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/>
              <a:t>Released by nerve cells to send signals to other cells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When released into the synaptic cleft (gap):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/>
              <a:t>Bind to presynaptic receptors  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/>
              <a:t>Be </a:t>
            </a:r>
            <a:r>
              <a:rPr lang="en-ZA" sz="2400" dirty="0" err="1"/>
              <a:t>degradated</a:t>
            </a:r>
            <a:r>
              <a:rPr lang="en-ZA" sz="2400" dirty="0"/>
              <a:t> by acetylcholinesterase to acetate and choline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400" dirty="0"/>
              <a:t>Bind to postsynaptic receptors – cholinergic response</a:t>
            </a:r>
            <a:endParaRPr lang="en-ZA" sz="16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endParaRPr lang="en-Z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receptors</a:t>
            </a:r>
          </a:p>
        </p:txBody>
      </p:sp>
    </p:spTree>
    <p:extLst>
      <p:ext uri="{BB962C8B-B14F-4D97-AF65-F5344CB8AC3E}">
        <p14:creationId xmlns:p14="http://schemas.microsoft.com/office/powerpoint/2010/main" val="32609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554480"/>
            <a:ext cx="11351623" cy="4343991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b="1" dirty="0"/>
              <a:t>Cholinergic receptors </a:t>
            </a:r>
            <a:r>
              <a:rPr lang="en-ZA" sz="2800" dirty="0"/>
              <a:t>are mostly parasympathetic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They respond to the binding of acetylcholine </a:t>
            </a:r>
            <a:endParaRPr lang="en-ZA" sz="24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There are two types of cholinergic receptors:</a:t>
            </a:r>
          </a:p>
          <a:p>
            <a:pPr marL="857250" lvl="1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Classified according to whether they are stimulated by the drug nicotine or by the drug </a:t>
            </a:r>
            <a:r>
              <a:rPr lang="en-US" sz="2400" dirty="0" err="1"/>
              <a:t>muscarine</a:t>
            </a:r>
            <a:endParaRPr lang="en-US" sz="2800" dirty="0"/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r>
              <a:rPr lang="en-ZA" sz="2400" b="1" dirty="0"/>
              <a:t>Muscarinic receptors</a:t>
            </a:r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r>
              <a:rPr lang="en-ZA" sz="2400" b="1" dirty="0"/>
              <a:t>Nicotinic receptors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receptors</a:t>
            </a:r>
          </a:p>
        </p:txBody>
      </p:sp>
    </p:spTree>
    <p:extLst>
      <p:ext uri="{BB962C8B-B14F-4D97-AF65-F5344CB8AC3E}">
        <p14:creationId xmlns:p14="http://schemas.microsoft.com/office/powerpoint/2010/main" val="3240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receptors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138" y="1691591"/>
            <a:ext cx="11142616" cy="415498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Muscarinic receptors: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0C0C"/>
                </a:solidFill>
                <a:latin typeface="arial" panose="020B0604020202020204" pitchFamily="34" charset="0"/>
              </a:rPr>
              <a:t>Bind both acetylcholine and </a:t>
            </a:r>
            <a:r>
              <a:rPr lang="en-US" dirty="0" err="1">
                <a:solidFill>
                  <a:srgbClr val="0C0C0C"/>
                </a:solidFill>
                <a:latin typeface="arial" panose="020B0604020202020204" pitchFamily="34" charset="0"/>
              </a:rPr>
              <a:t>muscarine</a:t>
            </a:r>
            <a:endParaRPr lang="en-US" dirty="0">
              <a:solidFill>
                <a:srgbClr val="0C0C0C"/>
              </a:solidFill>
              <a:latin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0C0C"/>
                </a:solidFill>
                <a:latin typeface="arial" panose="020B0604020202020204" pitchFamily="34" charset="0"/>
              </a:rPr>
              <a:t>An alkaloid present in certain poisonous mushrooms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They are </a:t>
            </a:r>
            <a:r>
              <a:rPr lang="en-ZA" u="sng" dirty="0">
                <a:solidFill>
                  <a:schemeClr val="tx1"/>
                </a:solidFill>
              </a:rPr>
              <a:t>metabotropic receptors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Acts through a second messenger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Belong to the family of G protein coupled receptors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Seven transmembrane helix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tx1"/>
                </a:solidFill>
              </a:rPr>
              <a:t>Nicotinic receptors: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Bind both acetylcholine and nicotine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They are </a:t>
            </a:r>
            <a:r>
              <a:rPr lang="en-ZA" u="sng" dirty="0">
                <a:solidFill>
                  <a:schemeClr val="tx1"/>
                </a:solidFill>
              </a:rPr>
              <a:t>ionotropic receptors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Ligand-gated ion channels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Muscarinic 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698171"/>
            <a:ext cx="11652068" cy="439624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sz="2800" dirty="0"/>
          </a:p>
        </p:txBody>
      </p:sp>
      <p:sp>
        <p:nvSpPr>
          <p:cNvPr id="6" name="Rectangle 5"/>
          <p:cNvSpPr/>
          <p:nvPr/>
        </p:nvSpPr>
        <p:spPr>
          <a:xfrm>
            <a:off x="237372" y="1897064"/>
            <a:ext cx="11715142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Five subtypes of muscarinic receptors (M</a:t>
            </a:r>
            <a:r>
              <a:rPr lang="en-ZA" baseline="-25000" dirty="0">
                <a:solidFill>
                  <a:schemeClr val="tx1"/>
                </a:solidFill>
              </a:rPr>
              <a:t>1</a:t>
            </a:r>
            <a:r>
              <a:rPr lang="en-ZA" dirty="0">
                <a:solidFill>
                  <a:schemeClr val="tx1"/>
                </a:solidFill>
              </a:rPr>
              <a:t>-M</a:t>
            </a:r>
            <a:r>
              <a:rPr lang="en-ZA" baseline="-25000" dirty="0">
                <a:solidFill>
                  <a:schemeClr val="tx1"/>
                </a:solidFill>
              </a:rPr>
              <a:t>5</a:t>
            </a:r>
            <a:r>
              <a:rPr lang="en-ZA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stimulated, 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and 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receptors cause the hydrolysis of </a:t>
            </a:r>
            <a:r>
              <a:rPr lang="en-US" dirty="0" err="1">
                <a:solidFill>
                  <a:schemeClr val="tx1"/>
                </a:solidFill>
              </a:rPr>
              <a:t>polyphosphoinositides</a:t>
            </a:r>
            <a:endParaRPr lang="en-US" dirty="0">
              <a:solidFill>
                <a:schemeClr val="tx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Also mobilizes intracellular Ca</a:t>
            </a:r>
            <a:r>
              <a:rPr lang="en-US" baseline="30000" dirty="0">
                <a:solidFill>
                  <a:schemeClr val="tx1"/>
                </a:solidFill>
              </a:rPr>
              <a:t>2+</a:t>
            </a:r>
            <a:r>
              <a:rPr lang="en-US" dirty="0">
                <a:solidFill>
                  <a:schemeClr val="tx1"/>
                </a:solidFill>
              </a:rPr>
              <a:t> after activation of the </a:t>
            </a:r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baseline="-25000" dirty="0" err="1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-PLC pathway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muscarinic receptors inhibit adenylyl cyclase and regulate specific ion channels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778" y="1555531"/>
            <a:ext cx="11477297" cy="4538883"/>
          </a:xfrm>
        </p:spPr>
        <p:txBody>
          <a:bodyPr/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Choline esters</a:t>
            </a:r>
            <a:r>
              <a:rPr lang="en-US" sz="2800" dirty="0"/>
              <a:t>:  </a:t>
            </a:r>
            <a:r>
              <a:rPr lang="en-US" sz="2800" dirty="0" err="1"/>
              <a:t>ACh</a:t>
            </a:r>
            <a:r>
              <a:rPr lang="en-US" sz="2800" dirty="0"/>
              <a:t> and synthetic esters;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Naturally occurring cholinomimetic alkaloids:  </a:t>
            </a:r>
            <a:r>
              <a:rPr lang="en-US" sz="2800" dirty="0"/>
              <a:t>(pilocarpine, </a:t>
            </a:r>
            <a:r>
              <a:rPr lang="en-US" sz="2800" dirty="0" err="1"/>
              <a:t>muscarine</a:t>
            </a:r>
            <a:r>
              <a:rPr lang="en-US" sz="2800" dirty="0"/>
              <a:t>, and </a:t>
            </a:r>
            <a:r>
              <a:rPr lang="en-US" sz="2800" dirty="0" err="1"/>
              <a:t>arecoline</a:t>
            </a:r>
            <a:r>
              <a:rPr lang="en-US" sz="2800" dirty="0"/>
              <a:t>)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ZA" sz="2800" dirty="0"/>
              <a:t>Differ from </a:t>
            </a:r>
            <a:r>
              <a:rPr lang="en-ZA" sz="2800" dirty="0" err="1"/>
              <a:t>ACh</a:t>
            </a:r>
            <a:r>
              <a:rPr lang="en-ZA" sz="2800" dirty="0"/>
              <a:t> :</a:t>
            </a:r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r>
              <a:rPr lang="en-ZA" sz="2400" dirty="0"/>
              <a:t>Relative muscarinic activity </a:t>
            </a:r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r>
              <a:rPr lang="en-ZA" sz="2400" dirty="0"/>
              <a:t>Relative nicotinic activity </a:t>
            </a:r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r>
              <a:rPr lang="en-ZA" sz="2400" dirty="0"/>
              <a:t>Resistance to enzymatic hydrolysis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81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875" y="307351"/>
            <a:ext cx="10361084" cy="1433513"/>
          </a:xfrm>
        </p:spPr>
        <p:txBody>
          <a:bodyPr/>
          <a:lstStyle/>
          <a:p>
            <a:r>
              <a:rPr lang="en-ZA" b="1" dirty="0"/>
              <a:t>Acetylcholine agonists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691" y="2828836"/>
            <a:ext cx="11508378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Goodman &amp; Gilman's: The Pharmacological Basis of Therapeutics, 12e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Figure 9.1 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Scienc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ealth Science" id="{3EDD69F6-E2C9-4BE3-AC52-C3F4870CA83B}" vid="{2AB76F25-A950-445E-BF9E-F19351D940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Science</Template>
  <TotalTime>3194</TotalTime>
  <Words>1337</Words>
  <Application>Microsoft Office PowerPoint</Application>
  <PresentationFormat>Widescreen</PresentationFormat>
  <Paragraphs>229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</vt:lpstr>
      <vt:lpstr>Avenir Book</vt:lpstr>
      <vt:lpstr>Geneva</vt:lpstr>
      <vt:lpstr>Times New Roman</vt:lpstr>
      <vt:lpstr>Wingdings</vt:lpstr>
      <vt:lpstr>Health Science</vt:lpstr>
      <vt:lpstr>Clinical Pharmacy</vt:lpstr>
      <vt:lpstr>PowerPoint Presentation</vt:lpstr>
      <vt:lpstr>PowerPoint Presentation</vt:lpstr>
      <vt:lpstr>Acetylcholine receptors</vt:lpstr>
      <vt:lpstr>Acetylcholine receptors</vt:lpstr>
      <vt:lpstr>Acetylcholine receptors</vt:lpstr>
      <vt:lpstr>Muscarinic receptors</vt:lpstr>
      <vt:lpstr>Acetylcholine agonists</vt:lpstr>
      <vt:lpstr>Acetylcholine agonists</vt:lpstr>
      <vt:lpstr>Acetylcholine agonists</vt:lpstr>
      <vt:lpstr>Acetylcholine agonists</vt:lpstr>
      <vt:lpstr>Acetylcholine agonists</vt:lpstr>
      <vt:lpstr>Acetylcholine agonists</vt:lpstr>
      <vt:lpstr>Acetylcholine agonists</vt:lpstr>
      <vt:lpstr>Acetylcholine antagonists</vt:lpstr>
      <vt:lpstr>Acetylcholine antagonists</vt:lpstr>
      <vt:lpstr>Acetylcholine antagonists</vt:lpstr>
      <vt:lpstr>Acetylcholine antagonists</vt:lpstr>
      <vt:lpstr>Acetylcholine agonists</vt:lpstr>
      <vt:lpstr>PowerPoint Presentation</vt:lpstr>
      <vt:lpstr>Adenosine receptors</vt:lpstr>
      <vt:lpstr>Adenosine receptors</vt:lpstr>
      <vt:lpstr>Adenosine receptors</vt:lpstr>
      <vt:lpstr>Adenosine receptor antagonists</vt:lpstr>
      <vt:lpstr>Naturally occurring xanthine derivatives </vt:lpstr>
      <vt:lpstr>Naturally occurring xanthine derivatives </vt:lpstr>
      <vt:lpstr>Caffeine binding </vt:lpstr>
      <vt:lpstr>PowerPoint Presentation</vt:lpstr>
      <vt:lpstr>Leukotrienes</vt:lpstr>
      <vt:lpstr>Leukotrienes</vt:lpstr>
      <vt:lpstr>Leukotriene receptor</vt:lpstr>
      <vt:lpstr>Leukotriene receptor antagonists</vt:lpstr>
      <vt:lpstr>Leukotriene receptor antagonists</vt:lpstr>
    </vt:vector>
  </TitlesOfParts>
  <Company>Nelson Mandela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Pharmacy</dc:title>
  <dc:creator>Dambuza, Dr Ntokozo (Summerstrand Campus South)</dc:creator>
  <cp:lastModifiedBy>Dambuza, Dr Ntokozo (Summerstrand Campus South)</cp:lastModifiedBy>
  <cp:revision>80</cp:revision>
  <dcterms:created xsi:type="dcterms:W3CDTF">2017-07-31T14:30:12Z</dcterms:created>
  <dcterms:modified xsi:type="dcterms:W3CDTF">2017-08-03T08:05:43Z</dcterms:modified>
</cp:coreProperties>
</file>