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9" r:id="rId3"/>
    <p:sldId id="261" r:id="rId4"/>
    <p:sldId id="275" r:id="rId5"/>
    <p:sldId id="276" r:id="rId6"/>
    <p:sldId id="278" r:id="rId7"/>
    <p:sldId id="279" r:id="rId8"/>
    <p:sldId id="270" r:id="rId9"/>
    <p:sldId id="27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2A9E0B-0A02-4039-87C6-0C468AEDEC26}" type="datetimeFigureOut">
              <a:rPr lang="en-ZA" smtClean="0"/>
              <a:t>2017/08/20</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D3A40-3A22-47F3-8D18-2E4A88B038A8}" type="slidenum">
              <a:rPr lang="en-ZA" smtClean="0"/>
              <a:t>‹#›</a:t>
            </a:fld>
            <a:endParaRPr lang="en-ZA"/>
          </a:p>
        </p:txBody>
      </p:sp>
    </p:spTree>
    <p:extLst>
      <p:ext uri="{BB962C8B-B14F-4D97-AF65-F5344CB8AC3E}">
        <p14:creationId xmlns:p14="http://schemas.microsoft.com/office/powerpoint/2010/main" val="228357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A" b="1" dirty="0" smtClean="0"/>
          </a:p>
          <a:p>
            <a:endParaRPr lang="en-ZA"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1</a:t>
            </a:fld>
            <a:endParaRPr lang="en-ZA" dirty="0"/>
          </a:p>
        </p:txBody>
      </p:sp>
    </p:spTree>
    <p:extLst>
      <p:ext uri="{BB962C8B-B14F-4D97-AF65-F5344CB8AC3E}">
        <p14:creationId xmlns:p14="http://schemas.microsoft.com/office/powerpoint/2010/main" val="1981512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2</a:t>
            </a:fld>
            <a:endParaRPr lang="en-ZA" dirty="0"/>
          </a:p>
        </p:txBody>
      </p:sp>
    </p:spTree>
    <p:extLst>
      <p:ext uri="{BB962C8B-B14F-4D97-AF65-F5344CB8AC3E}">
        <p14:creationId xmlns:p14="http://schemas.microsoft.com/office/powerpoint/2010/main" val="150892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3</a:t>
            </a:fld>
            <a:endParaRPr lang="en-ZA" dirty="0"/>
          </a:p>
        </p:txBody>
      </p:sp>
    </p:spTree>
    <p:extLst>
      <p:ext uri="{BB962C8B-B14F-4D97-AF65-F5344CB8AC3E}">
        <p14:creationId xmlns:p14="http://schemas.microsoft.com/office/powerpoint/2010/main" val="3414753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4</a:t>
            </a:fld>
            <a:endParaRPr lang="en-ZA" dirty="0"/>
          </a:p>
        </p:txBody>
      </p:sp>
    </p:spTree>
    <p:extLst>
      <p:ext uri="{BB962C8B-B14F-4D97-AF65-F5344CB8AC3E}">
        <p14:creationId xmlns:p14="http://schemas.microsoft.com/office/powerpoint/2010/main" val="120706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5</a:t>
            </a:fld>
            <a:endParaRPr lang="en-ZA" dirty="0"/>
          </a:p>
        </p:txBody>
      </p:sp>
    </p:spTree>
    <p:extLst>
      <p:ext uri="{BB962C8B-B14F-4D97-AF65-F5344CB8AC3E}">
        <p14:creationId xmlns:p14="http://schemas.microsoft.com/office/powerpoint/2010/main" val="1325284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6</a:t>
            </a:fld>
            <a:endParaRPr lang="en-ZA" dirty="0"/>
          </a:p>
        </p:txBody>
      </p:sp>
    </p:spTree>
    <p:extLst>
      <p:ext uri="{BB962C8B-B14F-4D97-AF65-F5344CB8AC3E}">
        <p14:creationId xmlns:p14="http://schemas.microsoft.com/office/powerpoint/2010/main" val="107795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7</a:t>
            </a:fld>
            <a:endParaRPr lang="en-ZA" dirty="0"/>
          </a:p>
        </p:txBody>
      </p:sp>
    </p:spTree>
    <p:extLst>
      <p:ext uri="{BB962C8B-B14F-4D97-AF65-F5344CB8AC3E}">
        <p14:creationId xmlns:p14="http://schemas.microsoft.com/office/powerpoint/2010/main" val="734994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8</a:t>
            </a:fld>
            <a:endParaRPr lang="en-ZA" dirty="0"/>
          </a:p>
        </p:txBody>
      </p:sp>
    </p:spTree>
    <p:extLst>
      <p:ext uri="{BB962C8B-B14F-4D97-AF65-F5344CB8AC3E}">
        <p14:creationId xmlns:p14="http://schemas.microsoft.com/office/powerpoint/2010/main" val="3950696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ZA" b="1" dirty="0" smtClean="0"/>
          </a:p>
          <a:p>
            <a:endParaRPr lang="en-ZA" dirty="0"/>
          </a:p>
        </p:txBody>
      </p:sp>
      <p:sp>
        <p:nvSpPr>
          <p:cNvPr id="4" name="Slide Number Placeholder 3"/>
          <p:cNvSpPr>
            <a:spLocks noGrp="1"/>
          </p:cNvSpPr>
          <p:nvPr>
            <p:ph type="sldNum" sz="quarter" idx="10"/>
          </p:nvPr>
        </p:nvSpPr>
        <p:spPr/>
        <p:txBody>
          <a:bodyPr/>
          <a:lstStyle/>
          <a:p>
            <a:fld id="{D360CECC-E149-4C7A-8B88-10DA53956C21}" type="slidenum">
              <a:rPr lang="en-ZA" smtClean="0"/>
              <a:pPr/>
              <a:t>9</a:t>
            </a:fld>
            <a:endParaRPr lang="en-ZA" dirty="0"/>
          </a:p>
        </p:txBody>
      </p:sp>
    </p:spTree>
    <p:extLst>
      <p:ext uri="{BB962C8B-B14F-4D97-AF65-F5344CB8AC3E}">
        <p14:creationId xmlns:p14="http://schemas.microsoft.com/office/powerpoint/2010/main" val="252078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3B15EE2A-8214-4A6E-B065-CAFA641AC57B}" type="datetimeFigureOut">
              <a:rPr lang="en-ZA" smtClean="0"/>
              <a:t>2017/08/20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381815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B15EE2A-8214-4A6E-B065-CAFA641AC57B}" type="datetimeFigureOut">
              <a:rPr lang="en-ZA" smtClean="0"/>
              <a:t>2017/08/20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20410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B15EE2A-8214-4A6E-B065-CAFA641AC57B}" type="datetimeFigureOut">
              <a:rPr lang="en-ZA" smtClean="0"/>
              <a:t>2017/08/20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29220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3B15EE2A-8214-4A6E-B065-CAFA641AC57B}" type="datetimeFigureOut">
              <a:rPr lang="en-ZA" smtClean="0"/>
              <a:t>2017/08/20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193622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15EE2A-8214-4A6E-B065-CAFA641AC57B}" type="datetimeFigureOut">
              <a:rPr lang="en-ZA" smtClean="0"/>
              <a:t>2017/08/20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36308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3B15EE2A-8214-4A6E-B065-CAFA641AC57B}" type="datetimeFigureOut">
              <a:rPr lang="en-ZA" smtClean="0"/>
              <a:t>2017/08/20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145107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3B15EE2A-8214-4A6E-B065-CAFA641AC57B}" type="datetimeFigureOut">
              <a:rPr lang="en-ZA" smtClean="0"/>
              <a:t>2017/08/20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413192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3B15EE2A-8214-4A6E-B065-CAFA641AC57B}" type="datetimeFigureOut">
              <a:rPr lang="en-ZA" smtClean="0"/>
              <a:t>2017/08/20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92806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5EE2A-8214-4A6E-B065-CAFA641AC57B}" type="datetimeFigureOut">
              <a:rPr lang="en-ZA" smtClean="0"/>
              <a:t>2017/08/20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388048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5EE2A-8214-4A6E-B065-CAFA641AC57B}" type="datetimeFigureOut">
              <a:rPr lang="en-ZA" smtClean="0"/>
              <a:t>2017/08/20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344734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15EE2A-8214-4A6E-B065-CAFA641AC57B}" type="datetimeFigureOut">
              <a:rPr lang="en-ZA" smtClean="0"/>
              <a:t>2017/08/20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F461ACE5-DED3-40AD-BFFE-4B427875EF94}" type="slidenum">
              <a:rPr lang="en-ZA" smtClean="0"/>
              <a:t>‹#›</a:t>
            </a:fld>
            <a:endParaRPr lang="en-ZA"/>
          </a:p>
        </p:txBody>
      </p:sp>
    </p:spTree>
    <p:extLst>
      <p:ext uri="{BB962C8B-B14F-4D97-AF65-F5344CB8AC3E}">
        <p14:creationId xmlns:p14="http://schemas.microsoft.com/office/powerpoint/2010/main" val="3764916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5EE2A-8214-4A6E-B065-CAFA641AC57B}" type="datetimeFigureOut">
              <a:rPr lang="en-ZA" smtClean="0"/>
              <a:t>2017/08/20</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1ACE5-DED3-40AD-BFFE-4B427875EF94}" type="slidenum">
              <a:rPr lang="en-ZA" smtClean="0"/>
              <a:t>‹#›</a:t>
            </a:fld>
            <a:endParaRPr lang="en-ZA"/>
          </a:p>
        </p:txBody>
      </p:sp>
    </p:spTree>
    <p:extLst>
      <p:ext uri="{BB962C8B-B14F-4D97-AF65-F5344CB8AC3E}">
        <p14:creationId xmlns:p14="http://schemas.microsoft.com/office/powerpoint/2010/main" val="701525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www.amayeza-info.co.za/" TargetMode="Externa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www.amayeza-info.co.z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5" name="Picture 47" descr="NMMU0227 VC Powerpoint Templates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82" name="Group 34"/>
          <p:cNvGraphicFramePr>
            <a:graphicFrameLocks noGrp="1"/>
          </p:cNvGraphicFramePr>
          <p:nvPr>
            <p:extLst>
              <p:ext uri="{D42A27DB-BD31-4B8C-83A1-F6EECF244321}">
                <p14:modId xmlns:p14="http://schemas.microsoft.com/office/powerpoint/2010/main" val="1288393114"/>
              </p:ext>
            </p:extLst>
          </p:nvPr>
        </p:nvGraphicFramePr>
        <p:xfrm>
          <a:off x="304800" y="457200"/>
          <a:ext cx="5419328" cy="1600200"/>
        </p:xfrm>
        <a:graphic>
          <a:graphicData uri="http://schemas.openxmlformats.org/drawingml/2006/table">
            <a:tbl>
              <a:tblPr/>
              <a:tblGrid>
                <a:gridCol w="5419328"/>
              </a:tblGrid>
              <a:tr h="160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dirty="0" smtClean="0">
                          <a:ln>
                            <a:noFill/>
                          </a:ln>
                          <a:solidFill>
                            <a:srgbClr val="FFC000"/>
                          </a:solidFill>
                          <a:effectLst/>
                          <a:latin typeface="Arial" charset="0"/>
                          <a:ea typeface="Geneva" pitchFamily="1" charset="-128"/>
                        </a:rPr>
                        <a:t>ZCP 312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dirty="0" smtClean="0">
                          <a:ln>
                            <a:noFill/>
                          </a:ln>
                          <a:solidFill>
                            <a:srgbClr val="FFC000"/>
                          </a:solidFill>
                          <a:effectLst/>
                          <a:latin typeface="Arial" charset="0"/>
                          <a:ea typeface="Geneva" pitchFamily="1" charset="-128"/>
                        </a:rPr>
                        <a:t>PRACTICAL : OTC SCENARIOS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500" b="1" i="0" u="none" strike="noStrike" cap="none" normalizeH="0" baseline="0" dirty="0" smtClean="0">
                          <a:ln>
                            <a:noFill/>
                          </a:ln>
                          <a:solidFill>
                            <a:srgbClr val="FFC000"/>
                          </a:solidFill>
                          <a:effectLst/>
                          <a:latin typeface="Arial" charset="0"/>
                          <a:ea typeface="Geneva" pitchFamily="1" charset="-128"/>
                        </a:rPr>
                        <a:t>21 </a:t>
                      </a:r>
                      <a:r>
                        <a:rPr kumimoji="0" lang="en-US" sz="2500" b="1" i="0" u="none" strike="noStrike" cap="none" normalizeH="0" baseline="0" dirty="0" smtClean="0">
                          <a:ln>
                            <a:noFill/>
                          </a:ln>
                          <a:solidFill>
                            <a:srgbClr val="FFC000"/>
                          </a:solidFill>
                          <a:effectLst/>
                          <a:latin typeface="Arial" charset="0"/>
                          <a:ea typeface="Geneva" pitchFamily="1" charset="-128"/>
                        </a:rPr>
                        <a:t>AUGUST </a:t>
                      </a:r>
                      <a:r>
                        <a:rPr kumimoji="0" lang="en-US" sz="2500" b="1" i="0" u="none" strike="noStrike" cap="none" normalizeH="0" baseline="0" dirty="0" smtClean="0">
                          <a:ln>
                            <a:noFill/>
                          </a:ln>
                          <a:solidFill>
                            <a:srgbClr val="FFC000"/>
                          </a:solidFill>
                          <a:effectLst/>
                          <a:latin typeface="Arial" charset="0"/>
                          <a:ea typeface="Geneva" pitchFamily="1" charset="-128"/>
                        </a:rPr>
                        <a:t>2017</a:t>
                      </a:r>
                      <a:endParaRPr kumimoji="0" lang="en-US" sz="2500" b="1" i="0" u="none" strike="noStrike" cap="none" normalizeH="0" baseline="0" dirty="0" smtClean="0">
                        <a:ln>
                          <a:noFill/>
                        </a:ln>
                        <a:solidFill>
                          <a:srgbClr val="FFC000"/>
                        </a:solidFill>
                        <a:effectLst/>
                        <a:latin typeface="Arial" charset="0"/>
                        <a:ea typeface="Geneva" pitchFamily="1" charset="-128"/>
                      </a:endParaRPr>
                    </a:p>
                  </a:txBody>
                  <a:tcPr anchor="ctr" horzOverflow="overflow">
                    <a:lnL cap="flat">
                      <a:noFill/>
                    </a:lnL>
                    <a:lnR cap="flat">
                      <a:noFill/>
                    </a:lnR>
                    <a:lnT cap="flat">
                      <a:noFill/>
                    </a:lnT>
                    <a:lnB cap="flat">
                      <a:noFill/>
                    </a:lnB>
                    <a:lnTlToBr>
                      <a:noFill/>
                    </a:lnTlToBr>
                    <a:lnBlToTr>
                      <a:noFill/>
                    </a:lnBlToTr>
                    <a:noFill/>
                  </a:tcPr>
                </a:tc>
              </a:tr>
            </a:tbl>
          </a:graphicData>
        </a:graphic>
      </p:graphicFrame>
    </p:spTree>
    <p:extLst>
      <p:ext uri="{BB962C8B-B14F-4D97-AF65-F5344CB8AC3E}">
        <p14:creationId xmlns:p14="http://schemas.microsoft.com/office/powerpoint/2010/main" val="3971306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346095589"/>
              </p:ext>
            </p:extLst>
          </p:nvPr>
        </p:nvGraphicFramePr>
        <p:xfrm>
          <a:off x="-36512" y="44624"/>
          <a:ext cx="7331224" cy="717376"/>
        </p:xfrm>
        <a:graphic>
          <a:graphicData uri="http://schemas.openxmlformats.org/drawingml/2006/table">
            <a:tbl>
              <a:tblPr/>
              <a:tblGrid>
                <a:gridCol w="7331224"/>
              </a:tblGrid>
              <a:tr h="7173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INTRODUCTION</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393761" y="1164430"/>
            <a:ext cx="8229600" cy="5108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spcBef>
                <a:spcPct val="20000"/>
              </a:spcBef>
              <a:defRPr/>
            </a:pPr>
            <a:r>
              <a:rPr lang="en-ZA" sz="2400" b="1" kern="0" dirty="0" smtClean="0">
                <a:solidFill>
                  <a:srgbClr val="C00000"/>
                </a:solidFill>
              </a:rPr>
              <a:t>Disease Notification System</a:t>
            </a:r>
          </a:p>
          <a:p>
            <a:pPr marL="342900" lvl="0" indent="-342900">
              <a:spcBef>
                <a:spcPct val="20000"/>
              </a:spcBef>
              <a:buFont typeface="Wingdings" panose="05000000000000000000" pitchFamily="2" charset="2"/>
              <a:buChar char="Ø"/>
              <a:defRPr/>
            </a:pPr>
            <a:r>
              <a:rPr lang="en-ZA" sz="2400" kern="0" dirty="0" smtClean="0"/>
              <a:t>A notifiable disease is any disease that is required by law to be reported to government authorities</a:t>
            </a:r>
          </a:p>
          <a:p>
            <a:pPr marL="342900" lvl="0" indent="-342900">
              <a:spcBef>
                <a:spcPct val="20000"/>
              </a:spcBef>
              <a:buFont typeface="Wingdings" panose="05000000000000000000" pitchFamily="2" charset="2"/>
              <a:buChar char="Ø"/>
              <a:defRPr/>
            </a:pPr>
            <a:r>
              <a:rPr lang="en-ZA" sz="2400" kern="0" dirty="0" smtClean="0"/>
              <a:t>The purpose of this is to allow the authorities to monitor the disease and provides early warning of possible outbreaks</a:t>
            </a:r>
          </a:p>
          <a:p>
            <a:pPr marL="342900" lvl="0" indent="-342900">
              <a:spcBef>
                <a:spcPct val="20000"/>
              </a:spcBef>
              <a:buFont typeface="Wingdings" panose="05000000000000000000" pitchFamily="2" charset="2"/>
              <a:buChar char="Ø"/>
              <a:defRPr/>
            </a:pPr>
            <a:r>
              <a:rPr lang="en-ZA" sz="2400" kern="0" dirty="0" smtClean="0"/>
              <a:t>Notification based on Health Act, Act No 61 of 2003</a:t>
            </a:r>
          </a:p>
          <a:p>
            <a:pPr marL="342900" lvl="0" indent="-342900">
              <a:spcBef>
                <a:spcPct val="20000"/>
              </a:spcBef>
              <a:buFont typeface="Wingdings" panose="05000000000000000000" pitchFamily="2" charset="2"/>
              <a:buChar char="Ø"/>
              <a:defRPr/>
            </a:pPr>
            <a:r>
              <a:rPr lang="en-ZA" sz="2400" kern="0" dirty="0" smtClean="0"/>
              <a:t>Notification system has several objectives</a:t>
            </a:r>
          </a:p>
          <a:p>
            <a:pPr marL="800100" lvl="1" indent="-342900">
              <a:spcBef>
                <a:spcPct val="20000"/>
              </a:spcBef>
              <a:buFont typeface="Wingdings" panose="05000000000000000000" pitchFamily="2" charset="2"/>
              <a:buChar char="Ø"/>
              <a:defRPr/>
            </a:pPr>
            <a:r>
              <a:rPr lang="en-ZA" sz="2400" kern="0" dirty="0" smtClean="0"/>
              <a:t>National level- plan and implement </a:t>
            </a:r>
          </a:p>
          <a:p>
            <a:pPr marL="800100" lvl="1" indent="-342900">
              <a:spcBef>
                <a:spcPct val="20000"/>
              </a:spcBef>
              <a:buFont typeface="Wingdings" panose="05000000000000000000" pitchFamily="2" charset="2"/>
              <a:buChar char="Ø"/>
              <a:defRPr/>
            </a:pPr>
            <a:r>
              <a:rPr lang="en-ZA" sz="2400" kern="0" dirty="0" smtClean="0"/>
              <a:t>NDOH- monitoring</a:t>
            </a:r>
          </a:p>
          <a:p>
            <a:pPr marL="800100" lvl="1" indent="-342900">
              <a:spcBef>
                <a:spcPct val="20000"/>
              </a:spcBef>
              <a:buFont typeface="Wingdings" panose="05000000000000000000" pitchFamily="2" charset="2"/>
              <a:buChar char="Ø"/>
              <a:defRPr/>
            </a:pPr>
            <a:r>
              <a:rPr lang="en-ZA" sz="2400" kern="0" dirty="0" smtClean="0"/>
              <a:t>Provincial level- implement immediate interventions</a:t>
            </a:r>
          </a:p>
          <a:p>
            <a:pPr lvl="0">
              <a:spcBef>
                <a:spcPct val="20000"/>
              </a:spcBef>
              <a:defRPr/>
            </a:pPr>
            <a:endParaRPr lang="en-ZA" sz="2400" kern="0" dirty="0"/>
          </a:p>
        </p:txBody>
      </p:sp>
    </p:spTree>
    <p:extLst>
      <p:ext uri="{BB962C8B-B14F-4D97-AF65-F5344CB8AC3E}">
        <p14:creationId xmlns:p14="http://schemas.microsoft.com/office/powerpoint/2010/main" val="6349390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3111589268"/>
              </p:ext>
            </p:extLst>
          </p:nvPr>
        </p:nvGraphicFramePr>
        <p:xfrm>
          <a:off x="-36512" y="44624"/>
          <a:ext cx="7331224" cy="468288"/>
        </p:xfrm>
        <a:graphic>
          <a:graphicData uri="http://schemas.openxmlformats.org/drawingml/2006/table">
            <a:tbl>
              <a:tblPr/>
              <a:tblGrid>
                <a:gridCol w="7331224"/>
              </a:tblGrid>
              <a:tr h="4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kern="1200" cap="none" normalizeH="0" baseline="0" dirty="0" smtClean="0">
                          <a:ln>
                            <a:noFill/>
                          </a:ln>
                          <a:solidFill>
                            <a:srgbClr val="FFC000"/>
                          </a:solidFill>
                          <a:effectLst/>
                          <a:latin typeface="Arial" charset="0"/>
                          <a:ea typeface="Geneva" pitchFamily="1" charset="-128"/>
                          <a:cs typeface="+mn-cs"/>
                        </a:rPr>
                        <a:t>List of Notifiable Diseases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747465"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a:hlinkClick r:id="rId4" action="ppaction://hlinksldjump"/>
          </p:cNvPr>
          <p:cNvSpPr txBox="1">
            <a:spLocks/>
          </p:cNvSpPr>
          <p:nvPr/>
        </p:nvSpPr>
        <p:spPr bwMode="auto">
          <a:xfrm>
            <a:off x="783859" y="1295400"/>
            <a:ext cx="7819280" cy="4855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57200" lvl="0" indent="-457200">
              <a:spcBef>
                <a:spcPct val="20000"/>
              </a:spcBef>
              <a:buAutoNum type="arabicPeriod"/>
              <a:defRPr/>
            </a:pPr>
            <a:r>
              <a:rPr lang="en-US" sz="3200" i="1" u="sng" dirty="0" smtClean="0">
                <a:solidFill>
                  <a:srgbClr val="0070C0"/>
                </a:solidFill>
                <a:hlinkClick r:id="rId5"/>
              </a:rPr>
              <a:t>www.amayeza-info.co.za</a:t>
            </a:r>
            <a:endParaRPr lang="en-US" sz="3200" i="1" u="sng" dirty="0" smtClean="0">
              <a:solidFill>
                <a:srgbClr val="0070C0"/>
              </a:solidFill>
            </a:endParaRPr>
          </a:p>
          <a:p>
            <a:pPr marL="457200" lvl="0" indent="-457200">
              <a:spcBef>
                <a:spcPct val="20000"/>
              </a:spcBef>
              <a:buAutoNum type="arabicPeriod"/>
              <a:defRPr/>
            </a:pPr>
            <a:r>
              <a:rPr lang="en-US" sz="3200" i="1" u="sng" kern="0" dirty="0" smtClean="0">
                <a:solidFill>
                  <a:srgbClr val="0070C0"/>
                </a:solidFill>
              </a:rPr>
              <a:t>www.doh.gov.za</a:t>
            </a:r>
            <a:endParaRPr lang="en-ZA" sz="3200" u="sng" kern="0" dirty="0">
              <a:solidFill>
                <a:srgbClr val="0070C0"/>
              </a:solidFill>
            </a:endParaRPr>
          </a:p>
        </p:txBody>
      </p:sp>
    </p:spTree>
    <p:extLst>
      <p:ext uri="{BB962C8B-B14F-4D97-AF65-F5344CB8AC3E}">
        <p14:creationId xmlns:p14="http://schemas.microsoft.com/office/powerpoint/2010/main" val="1399127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3362745557"/>
              </p:ext>
            </p:extLst>
          </p:nvPr>
        </p:nvGraphicFramePr>
        <p:xfrm>
          <a:off x="-36512" y="44624"/>
          <a:ext cx="7331224" cy="518160"/>
        </p:xfrm>
        <a:graphic>
          <a:graphicData uri="http://schemas.openxmlformats.org/drawingml/2006/table">
            <a:tbl>
              <a:tblPr/>
              <a:tblGrid>
                <a:gridCol w="7331224"/>
              </a:tblGrid>
              <a:tr h="4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DIFFERENTIAL</a:t>
                      </a:r>
                      <a:r>
                        <a:rPr kumimoji="0" lang="en-US" sz="2400" b="1" i="0" u="none" strike="noStrike" kern="1200" cap="none" normalizeH="0" baseline="0" dirty="0" smtClean="0">
                          <a:ln>
                            <a:noFill/>
                          </a:ln>
                          <a:solidFill>
                            <a:srgbClr val="FFC000"/>
                          </a:solidFill>
                          <a:effectLst/>
                          <a:latin typeface="Arial" charset="0"/>
                          <a:ea typeface="Geneva" pitchFamily="1" charset="-128"/>
                          <a:cs typeface="+mn-cs"/>
                        </a:rPr>
                        <a:t> </a:t>
                      </a: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DIAGNOSIS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a:hlinkClick r:id="rId4" action="ppaction://hlinksldjump"/>
          </p:cNvPr>
          <p:cNvSpPr txBox="1">
            <a:spLocks/>
          </p:cNvSpPr>
          <p:nvPr/>
        </p:nvSpPr>
        <p:spPr bwMode="auto">
          <a:xfrm>
            <a:off x="243260" y="1164430"/>
            <a:ext cx="8657480" cy="5236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57200" indent="-457200">
              <a:lnSpc>
                <a:spcPct val="90000"/>
              </a:lnSpc>
              <a:buClr>
                <a:schemeClr val="tx2"/>
              </a:buClr>
              <a:buFont typeface="Arial" panose="020B0604020202020204" pitchFamily="34" charset="0"/>
              <a:buChar char="•"/>
            </a:pPr>
            <a:r>
              <a:rPr lang="en-US" sz="2800" dirty="0" smtClean="0"/>
              <a:t>The process of distinguishing or </a:t>
            </a:r>
            <a:r>
              <a:rPr lang="en-US" sz="2800" dirty="0"/>
              <a:t>differentiating </a:t>
            </a:r>
            <a:r>
              <a:rPr lang="en-US" sz="2800" dirty="0" smtClean="0"/>
              <a:t>between </a:t>
            </a:r>
            <a:r>
              <a:rPr lang="en-US" sz="2800" dirty="0"/>
              <a:t>two or more conditions which </a:t>
            </a:r>
            <a:r>
              <a:rPr lang="en-US" sz="2800" dirty="0" smtClean="0"/>
              <a:t>present similar </a:t>
            </a:r>
            <a:r>
              <a:rPr lang="en-US" sz="2800" dirty="0"/>
              <a:t>signs or symptoms</a:t>
            </a:r>
            <a:r>
              <a:rPr lang="en-US" sz="2800" dirty="0" smtClean="0"/>
              <a:t>.</a:t>
            </a:r>
            <a:endParaRPr lang="en-US" altLang="en-US" sz="2800" dirty="0" smtClean="0"/>
          </a:p>
          <a:p>
            <a:pPr marL="457200" indent="-457200">
              <a:lnSpc>
                <a:spcPct val="90000"/>
              </a:lnSpc>
              <a:buClr>
                <a:schemeClr val="tx2"/>
              </a:buClr>
              <a:buFont typeface="Arial" panose="020B0604020202020204" pitchFamily="34" charset="0"/>
              <a:buChar char="•"/>
            </a:pPr>
            <a:r>
              <a:rPr lang="en-US" altLang="en-US" sz="2800" dirty="0" smtClean="0"/>
              <a:t>Pharmacist totally dependent on their ability to question patients to arrive at differential diagnosis</a:t>
            </a:r>
          </a:p>
          <a:p>
            <a:pPr marL="457200" indent="-457200">
              <a:lnSpc>
                <a:spcPct val="90000"/>
              </a:lnSpc>
              <a:buClr>
                <a:schemeClr val="tx2"/>
              </a:buClr>
              <a:buFont typeface="Arial" panose="020B0604020202020204" pitchFamily="34" charset="0"/>
              <a:buChar char="•"/>
            </a:pPr>
            <a:r>
              <a:rPr lang="en-US" altLang="en-US" sz="2800" dirty="0" smtClean="0"/>
              <a:t>Contrast to GP and nurse who can do physical examination</a:t>
            </a:r>
          </a:p>
          <a:p>
            <a:pPr marL="457200" indent="-457200">
              <a:lnSpc>
                <a:spcPct val="90000"/>
              </a:lnSpc>
              <a:buClr>
                <a:schemeClr val="tx2"/>
              </a:buClr>
              <a:buFont typeface="Arial" panose="020B0604020202020204" pitchFamily="34" charset="0"/>
              <a:buChar char="•"/>
            </a:pPr>
            <a:r>
              <a:rPr lang="en-US" altLang="en-US" sz="2800" dirty="0" smtClean="0"/>
              <a:t>Different methods</a:t>
            </a:r>
          </a:p>
          <a:p>
            <a:pPr>
              <a:lnSpc>
                <a:spcPct val="90000"/>
              </a:lnSpc>
              <a:buClr>
                <a:schemeClr val="tx2"/>
              </a:buClr>
            </a:pPr>
            <a:endParaRPr lang="en-US" altLang="en-US" sz="2800" dirty="0" smtClean="0"/>
          </a:p>
          <a:p>
            <a:pPr marL="457200" indent="-457200">
              <a:lnSpc>
                <a:spcPct val="90000"/>
              </a:lnSpc>
              <a:buClr>
                <a:schemeClr val="tx2"/>
              </a:buClr>
              <a:buFont typeface="Arial" panose="020B0604020202020204" pitchFamily="34" charset="0"/>
              <a:buChar char="•"/>
            </a:pPr>
            <a:endParaRPr lang="en-US" altLang="en-US" sz="3200" dirty="0">
              <a:latin typeface="Tahoma" panose="020B0604030504040204" pitchFamily="34" charset="0"/>
            </a:endParaRPr>
          </a:p>
        </p:txBody>
      </p:sp>
    </p:spTree>
    <p:extLst>
      <p:ext uri="{BB962C8B-B14F-4D97-AF65-F5344CB8AC3E}">
        <p14:creationId xmlns:p14="http://schemas.microsoft.com/office/powerpoint/2010/main" val="558200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2749552554"/>
              </p:ext>
            </p:extLst>
          </p:nvPr>
        </p:nvGraphicFramePr>
        <p:xfrm>
          <a:off x="-36512" y="44624"/>
          <a:ext cx="7331224" cy="518160"/>
        </p:xfrm>
        <a:graphic>
          <a:graphicData uri="http://schemas.openxmlformats.org/drawingml/2006/table">
            <a:tbl>
              <a:tblPr/>
              <a:tblGrid>
                <a:gridCol w="7331224"/>
              </a:tblGrid>
              <a:tr h="4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Key Steps in Process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a:hlinkClick r:id="rId4" action="ppaction://hlinksldjump"/>
          </p:cNvPr>
          <p:cNvSpPr txBox="1">
            <a:spLocks/>
          </p:cNvSpPr>
          <p:nvPr/>
        </p:nvSpPr>
        <p:spPr bwMode="auto">
          <a:xfrm>
            <a:off x="304800" y="1371600"/>
            <a:ext cx="8657480" cy="499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buClr>
                <a:schemeClr val="tx2"/>
              </a:buClr>
            </a:pPr>
            <a:r>
              <a:rPr lang="en-US" altLang="en-US" sz="2800" i="1" u="sng" dirty="0" smtClean="0">
                <a:solidFill>
                  <a:srgbClr val="7030A0"/>
                </a:solidFill>
                <a:latin typeface="Arial" panose="020B0604020202020204" pitchFamily="34" charset="0"/>
                <a:cs typeface="Arial" panose="020B0604020202020204" pitchFamily="34" charset="0"/>
              </a:rPr>
              <a:t>Formulate a diagnosis based on the patient and the initial presenting complaint:</a:t>
            </a:r>
          </a:p>
          <a:p>
            <a:pPr>
              <a:lnSpc>
                <a:spcPct val="90000"/>
              </a:lnSpc>
              <a:buClr>
                <a:schemeClr val="tx2"/>
              </a:buClr>
            </a:pPr>
            <a:endParaRPr lang="en-US" altLang="en-US" sz="2800" i="1" u="sng" dirty="0" smtClean="0">
              <a:solidFill>
                <a:srgbClr val="7030A0"/>
              </a:solidFill>
              <a:latin typeface="Arial" panose="020B0604020202020204" pitchFamily="34" charset="0"/>
              <a:cs typeface="Arial" panose="020B0604020202020204" pitchFamily="34" charset="0"/>
            </a:endParaRP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General appearance</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Age- child, elderly</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Gender- some conditions more common in one than other</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Presenting complaint or symptoms</a:t>
            </a:r>
          </a:p>
          <a:p>
            <a:pPr lvl="1">
              <a:lnSpc>
                <a:spcPct val="90000"/>
              </a:lnSpc>
              <a:buClr>
                <a:schemeClr val="tx2"/>
              </a:buClr>
            </a:pPr>
            <a:endParaRPr lang="en-US" altLang="en-US" sz="3200" dirty="0">
              <a:latin typeface="Tahoma" panose="020B0604030504040204" pitchFamily="34" charset="0"/>
            </a:endParaRPr>
          </a:p>
          <a:p>
            <a:pPr lvl="1">
              <a:lnSpc>
                <a:spcPct val="90000"/>
              </a:lnSpc>
              <a:buClr>
                <a:schemeClr val="tx2"/>
              </a:buClr>
            </a:pPr>
            <a:endParaRPr lang="en-US" altLang="en-US" sz="3200" dirty="0" smtClean="0">
              <a:latin typeface="Tahoma" panose="020B0604030504040204" pitchFamily="34" charset="0"/>
            </a:endParaRPr>
          </a:p>
          <a:p>
            <a:pPr lvl="1">
              <a:lnSpc>
                <a:spcPct val="90000"/>
              </a:lnSpc>
              <a:buClr>
                <a:schemeClr val="tx2"/>
              </a:buClr>
            </a:pPr>
            <a:endParaRPr lang="en-US" altLang="en-US" sz="3200" dirty="0">
              <a:latin typeface="Tahoma" panose="020B0604030504040204" pitchFamily="34" charset="0"/>
            </a:endParaRPr>
          </a:p>
          <a:p>
            <a:pPr lvl="1">
              <a:lnSpc>
                <a:spcPct val="90000"/>
              </a:lnSpc>
              <a:buClr>
                <a:schemeClr val="tx2"/>
              </a:buClr>
            </a:pPr>
            <a:endParaRPr lang="en-US" altLang="en-US" sz="3200" dirty="0" smtClean="0">
              <a:latin typeface="Tahoma" panose="020B0604030504040204" pitchFamily="34" charset="0"/>
            </a:endParaRPr>
          </a:p>
          <a:p>
            <a:pPr lvl="1">
              <a:lnSpc>
                <a:spcPct val="90000"/>
              </a:lnSpc>
              <a:buClr>
                <a:schemeClr val="tx2"/>
              </a:buClr>
            </a:pPr>
            <a:endParaRPr lang="en-US" altLang="en-US" sz="3200" dirty="0" smtClean="0">
              <a:latin typeface="Tahoma" panose="020B0604030504040204" pitchFamily="34" charset="0"/>
            </a:endParaRPr>
          </a:p>
        </p:txBody>
      </p:sp>
    </p:spTree>
    <p:extLst>
      <p:ext uri="{BB962C8B-B14F-4D97-AF65-F5344CB8AC3E}">
        <p14:creationId xmlns:p14="http://schemas.microsoft.com/office/powerpoint/2010/main" val="358561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2749552554"/>
              </p:ext>
            </p:extLst>
          </p:nvPr>
        </p:nvGraphicFramePr>
        <p:xfrm>
          <a:off x="-36512" y="44624"/>
          <a:ext cx="7331224" cy="518160"/>
        </p:xfrm>
        <a:graphic>
          <a:graphicData uri="http://schemas.openxmlformats.org/drawingml/2006/table">
            <a:tbl>
              <a:tblPr/>
              <a:tblGrid>
                <a:gridCol w="7331224"/>
              </a:tblGrid>
              <a:tr h="4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Key Steps in Process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a:hlinkClick r:id="rId4" action="ppaction://hlinksldjump"/>
          </p:cNvPr>
          <p:cNvSpPr txBox="1">
            <a:spLocks/>
          </p:cNvSpPr>
          <p:nvPr/>
        </p:nvSpPr>
        <p:spPr bwMode="auto">
          <a:xfrm>
            <a:off x="427880" y="1128036"/>
            <a:ext cx="9296400" cy="499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buClr>
                <a:schemeClr val="tx2"/>
              </a:buClr>
            </a:pPr>
            <a:r>
              <a:rPr lang="en-US" altLang="en-US" sz="2800" i="1" u="sng" dirty="0" smtClean="0">
                <a:solidFill>
                  <a:srgbClr val="7030A0"/>
                </a:solidFill>
                <a:latin typeface="Arial" panose="020B0604020202020204" pitchFamily="34" charset="0"/>
                <a:cs typeface="Arial" panose="020B0604020202020204" pitchFamily="34" charset="0"/>
              </a:rPr>
              <a:t>Asking questions</a:t>
            </a:r>
          </a:p>
          <a:p>
            <a:pPr>
              <a:lnSpc>
                <a:spcPct val="90000"/>
              </a:lnSpc>
              <a:buClr>
                <a:schemeClr val="tx2"/>
              </a:buClr>
            </a:pPr>
            <a:endParaRPr lang="en-US" altLang="en-US" sz="2800" i="1" u="sng" dirty="0" smtClean="0">
              <a:solidFill>
                <a:srgbClr val="7030A0"/>
              </a:solidFill>
              <a:latin typeface="Arial" panose="020B0604020202020204" pitchFamily="34" charset="0"/>
              <a:cs typeface="Arial" panose="020B0604020202020204" pitchFamily="34" charset="0"/>
            </a:endParaRP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Specific to the patient</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How long?</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How severe?</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Action taken</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Other chronic conditions</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Other medication</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Family history</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Previous similar episodes</a:t>
            </a:r>
          </a:p>
          <a:p>
            <a:pPr marL="457200"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a:t>
            </a:r>
          </a:p>
          <a:p>
            <a:pPr>
              <a:lnSpc>
                <a:spcPct val="90000"/>
              </a:lnSpc>
              <a:buClr>
                <a:schemeClr val="tx2"/>
              </a:buClr>
            </a:pPr>
            <a:r>
              <a:rPr lang="en-US" altLang="en-US" sz="2800" dirty="0" smtClean="0">
                <a:solidFill>
                  <a:srgbClr val="7030A0"/>
                </a:solidFill>
                <a:latin typeface="Arial" panose="020B0604020202020204" pitchFamily="34" charset="0"/>
                <a:cs typeface="Arial" panose="020B0604020202020204" pitchFamily="34" charset="0"/>
              </a:rPr>
              <a:t> </a:t>
            </a:r>
            <a:endParaRPr lang="en-US" altLang="en-US" sz="2800" dirty="0">
              <a:solidFill>
                <a:srgbClr val="7030A0"/>
              </a:solidFill>
              <a:latin typeface="Arial" panose="020B0604020202020204" pitchFamily="34" charset="0"/>
              <a:cs typeface="Arial" panose="020B0604020202020204" pitchFamily="34" charset="0"/>
            </a:endParaRPr>
          </a:p>
          <a:p>
            <a:pPr lvl="1">
              <a:lnSpc>
                <a:spcPct val="90000"/>
              </a:lnSpc>
              <a:buClr>
                <a:schemeClr val="tx2"/>
              </a:buClr>
            </a:pPr>
            <a:endParaRPr lang="en-US" altLang="en-US" sz="3200" dirty="0" smtClean="0">
              <a:solidFill>
                <a:srgbClr val="7030A0"/>
              </a:solidFill>
              <a:latin typeface="Tahoma" panose="020B0604030504040204" pitchFamily="34" charset="0"/>
            </a:endParaRPr>
          </a:p>
          <a:p>
            <a:pPr lvl="1">
              <a:lnSpc>
                <a:spcPct val="90000"/>
              </a:lnSpc>
              <a:buClr>
                <a:schemeClr val="tx2"/>
              </a:buClr>
            </a:pPr>
            <a:endParaRPr lang="en-US" altLang="en-US" sz="3200" dirty="0">
              <a:solidFill>
                <a:srgbClr val="7030A0"/>
              </a:solidFill>
              <a:latin typeface="Tahoma" panose="020B0604030504040204" pitchFamily="34" charset="0"/>
            </a:endParaRPr>
          </a:p>
          <a:p>
            <a:pPr lvl="1">
              <a:lnSpc>
                <a:spcPct val="90000"/>
              </a:lnSpc>
              <a:buClr>
                <a:schemeClr val="tx2"/>
              </a:buClr>
            </a:pPr>
            <a:endParaRPr lang="en-US" altLang="en-US" sz="3200" dirty="0" smtClean="0">
              <a:solidFill>
                <a:srgbClr val="7030A0"/>
              </a:solidFill>
              <a:latin typeface="Tahoma" panose="020B0604030504040204" pitchFamily="34" charset="0"/>
            </a:endParaRPr>
          </a:p>
          <a:p>
            <a:pPr lvl="1">
              <a:lnSpc>
                <a:spcPct val="90000"/>
              </a:lnSpc>
              <a:buClr>
                <a:schemeClr val="tx2"/>
              </a:buClr>
            </a:pPr>
            <a:endParaRPr lang="en-US" altLang="en-US" sz="3200" dirty="0" smtClean="0">
              <a:solidFill>
                <a:srgbClr val="7030A0"/>
              </a:solidFill>
              <a:latin typeface="Tahoma" panose="020B0604030504040204" pitchFamily="34" charset="0"/>
            </a:endParaRPr>
          </a:p>
        </p:txBody>
      </p:sp>
    </p:spTree>
    <p:extLst>
      <p:ext uri="{BB962C8B-B14F-4D97-AF65-F5344CB8AC3E}">
        <p14:creationId xmlns:p14="http://schemas.microsoft.com/office/powerpoint/2010/main" val="3441216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2749552554"/>
              </p:ext>
            </p:extLst>
          </p:nvPr>
        </p:nvGraphicFramePr>
        <p:xfrm>
          <a:off x="-36512" y="44624"/>
          <a:ext cx="7331224" cy="518160"/>
        </p:xfrm>
        <a:graphic>
          <a:graphicData uri="http://schemas.openxmlformats.org/drawingml/2006/table">
            <a:tbl>
              <a:tblPr/>
              <a:tblGrid>
                <a:gridCol w="7331224"/>
              </a:tblGrid>
              <a:tr h="468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Key Steps in Process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a:hlinkClick r:id="rId4" action="ppaction://hlinksldjump"/>
          </p:cNvPr>
          <p:cNvSpPr txBox="1">
            <a:spLocks/>
          </p:cNvSpPr>
          <p:nvPr/>
        </p:nvSpPr>
        <p:spPr bwMode="auto">
          <a:xfrm>
            <a:off x="304800" y="1371600"/>
            <a:ext cx="8657480" cy="4992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1">
              <a:lnSpc>
                <a:spcPct val="90000"/>
              </a:lnSpc>
              <a:buClr>
                <a:schemeClr val="tx2"/>
              </a:buClr>
            </a:pPr>
            <a:r>
              <a:rPr lang="en-US" altLang="en-US" sz="2800" i="1" u="sng" dirty="0" smtClean="0">
                <a:solidFill>
                  <a:srgbClr val="7030A0"/>
                </a:solidFill>
                <a:latin typeface="Arial" panose="020B0604020202020204" pitchFamily="34" charset="0"/>
                <a:cs typeface="Arial" panose="020B0604020202020204" pitchFamily="34" charset="0"/>
              </a:rPr>
              <a:t>Confirm facts</a:t>
            </a:r>
          </a:p>
          <a:p>
            <a:pPr marL="914400" lvl="1" indent="-457200">
              <a:lnSpc>
                <a:spcPct val="90000"/>
              </a:lnSpc>
              <a:buClr>
                <a:schemeClr val="tx2"/>
              </a:buClr>
              <a:buFont typeface="Arial" panose="020B0604020202020204" pitchFamily="34" charset="0"/>
              <a:buChar char="•"/>
            </a:pPr>
            <a:endParaRPr lang="en-US" altLang="en-US" sz="3200" dirty="0">
              <a:solidFill>
                <a:srgbClr val="7030A0"/>
              </a:solidFill>
              <a:latin typeface="Tahoma" panose="020B0604030504040204" pitchFamily="34" charset="0"/>
            </a:endParaRP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Recap information given</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Summarize information</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Helps formulate final diagnosis</a:t>
            </a:r>
          </a:p>
          <a:p>
            <a:pPr marL="914400" lvl="1" indent="-457200">
              <a:lnSpc>
                <a:spcPct val="90000"/>
              </a:lnSpc>
              <a:buClr>
                <a:schemeClr val="tx2"/>
              </a:buClr>
              <a:buFont typeface="Arial" panose="020B0604020202020204" pitchFamily="34" charset="0"/>
              <a:buChar char="•"/>
            </a:pPr>
            <a:r>
              <a:rPr lang="en-US" altLang="en-US" sz="2800" dirty="0" smtClean="0">
                <a:solidFill>
                  <a:srgbClr val="7030A0"/>
                </a:solidFill>
                <a:latin typeface="Arial" panose="020B0604020202020204" pitchFamily="34" charset="0"/>
                <a:cs typeface="Arial" panose="020B0604020202020204" pitchFamily="34" charset="0"/>
              </a:rPr>
              <a:t>Allows patients to add further information or correct facts</a:t>
            </a:r>
          </a:p>
          <a:p>
            <a:pPr lvl="1">
              <a:lnSpc>
                <a:spcPct val="90000"/>
              </a:lnSpc>
              <a:buClr>
                <a:schemeClr val="tx2"/>
              </a:buClr>
            </a:pPr>
            <a:endParaRPr lang="en-US" altLang="en-US" sz="3200" dirty="0">
              <a:latin typeface="Tahoma" panose="020B0604030504040204" pitchFamily="34" charset="0"/>
            </a:endParaRPr>
          </a:p>
          <a:p>
            <a:pPr lvl="1">
              <a:lnSpc>
                <a:spcPct val="90000"/>
              </a:lnSpc>
              <a:buClr>
                <a:schemeClr val="tx2"/>
              </a:buClr>
            </a:pPr>
            <a:endParaRPr lang="en-US" altLang="en-US" sz="3200" dirty="0" smtClean="0">
              <a:latin typeface="Tahoma" panose="020B0604030504040204" pitchFamily="34" charset="0"/>
            </a:endParaRPr>
          </a:p>
          <a:p>
            <a:pPr lvl="1">
              <a:lnSpc>
                <a:spcPct val="90000"/>
              </a:lnSpc>
              <a:buClr>
                <a:schemeClr val="tx2"/>
              </a:buClr>
            </a:pPr>
            <a:endParaRPr lang="en-US" altLang="en-US" sz="3200" dirty="0" smtClean="0">
              <a:latin typeface="Tahoma" panose="020B0604030504040204" pitchFamily="34" charset="0"/>
            </a:endParaRPr>
          </a:p>
        </p:txBody>
      </p:sp>
    </p:spTree>
    <p:extLst>
      <p:ext uri="{BB962C8B-B14F-4D97-AF65-F5344CB8AC3E}">
        <p14:creationId xmlns:p14="http://schemas.microsoft.com/office/powerpoint/2010/main" val="1235814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1286875099"/>
              </p:ext>
            </p:extLst>
          </p:nvPr>
        </p:nvGraphicFramePr>
        <p:xfrm>
          <a:off x="-36512" y="44624"/>
          <a:ext cx="7331224" cy="564976"/>
        </p:xfrm>
        <a:graphic>
          <a:graphicData uri="http://schemas.openxmlformats.org/drawingml/2006/table">
            <a:tbl>
              <a:tblPr/>
              <a:tblGrid>
                <a:gridCol w="7331224"/>
              </a:tblGrid>
              <a:tr h="5649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CASE STUDIES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0" y="1164430"/>
            <a:ext cx="8229600" cy="493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eaLnBrk="1" hangingPunct="1">
              <a:spcBef>
                <a:spcPct val="20000"/>
              </a:spcBef>
              <a:defRPr/>
            </a:pPr>
            <a:r>
              <a:rPr lang="en-ZA" sz="2800" b="1" kern="0" dirty="0" smtClean="0"/>
              <a:t>Discuss each case study in your group.</a:t>
            </a:r>
          </a:p>
          <a:p>
            <a:pPr lvl="0" eaLnBrk="1" hangingPunct="1">
              <a:spcBef>
                <a:spcPct val="20000"/>
              </a:spcBef>
              <a:defRPr/>
            </a:pPr>
            <a:r>
              <a:rPr lang="en-ZA" sz="2800" kern="0" dirty="0" smtClean="0"/>
              <a:t>For each case state the following:</a:t>
            </a:r>
          </a:p>
          <a:p>
            <a:pPr marL="514350" lvl="0" indent="-514350" eaLnBrk="1" hangingPunct="1">
              <a:spcBef>
                <a:spcPct val="20000"/>
              </a:spcBef>
              <a:buAutoNum type="arabicPeriod"/>
              <a:defRPr/>
            </a:pPr>
            <a:r>
              <a:rPr lang="en-ZA" sz="2800" kern="0" dirty="0" smtClean="0"/>
              <a:t>Which </a:t>
            </a:r>
            <a:r>
              <a:rPr lang="en-ZA" sz="2800" kern="0" dirty="0" smtClean="0"/>
              <a:t>other questions would you ask?</a:t>
            </a:r>
          </a:p>
          <a:p>
            <a:pPr marL="514350" lvl="0" indent="-514350" eaLnBrk="1" hangingPunct="1">
              <a:spcBef>
                <a:spcPct val="20000"/>
              </a:spcBef>
              <a:buAutoNum type="arabicPeriod"/>
              <a:defRPr/>
            </a:pPr>
            <a:r>
              <a:rPr lang="en-ZA" sz="2800" kern="0" dirty="0" smtClean="0"/>
              <a:t>Recommendations for OTC products.</a:t>
            </a:r>
          </a:p>
          <a:p>
            <a:pPr marL="514350" lvl="0" indent="-514350" eaLnBrk="1" hangingPunct="1">
              <a:spcBef>
                <a:spcPct val="20000"/>
              </a:spcBef>
              <a:buAutoNum type="arabicPeriod"/>
              <a:defRPr/>
            </a:pPr>
            <a:r>
              <a:rPr lang="en-ZA" sz="2800" kern="0" dirty="0" smtClean="0"/>
              <a:t>Non-drug advice.</a:t>
            </a:r>
          </a:p>
          <a:p>
            <a:pPr marL="514350" lvl="0" indent="-514350" eaLnBrk="1" hangingPunct="1">
              <a:spcBef>
                <a:spcPct val="20000"/>
              </a:spcBef>
              <a:buAutoNum type="arabicPeriod"/>
              <a:defRPr/>
            </a:pPr>
            <a:r>
              <a:rPr lang="en-ZA" sz="2800" kern="0" dirty="0" smtClean="0"/>
              <a:t>Would you refer this patient? If so, why? </a:t>
            </a:r>
            <a:endParaRPr lang="en-ZA" sz="2800" kern="0" dirty="0"/>
          </a:p>
        </p:txBody>
      </p:sp>
    </p:spTree>
    <p:extLst>
      <p:ext uri="{BB962C8B-B14F-4D97-AF65-F5344CB8AC3E}">
        <p14:creationId xmlns:p14="http://schemas.microsoft.com/office/powerpoint/2010/main" val="1915556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28" name="Picture 32" descr="Generic - PPT template-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48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138" name="Group 42"/>
          <p:cNvGraphicFramePr>
            <a:graphicFrameLocks noGrp="1"/>
          </p:cNvGraphicFramePr>
          <p:nvPr>
            <p:extLst>
              <p:ext uri="{D42A27DB-BD31-4B8C-83A1-F6EECF244321}">
                <p14:modId xmlns:p14="http://schemas.microsoft.com/office/powerpoint/2010/main" val="2879032957"/>
              </p:ext>
            </p:extLst>
          </p:nvPr>
        </p:nvGraphicFramePr>
        <p:xfrm>
          <a:off x="-36512" y="44624"/>
          <a:ext cx="7331224" cy="564976"/>
        </p:xfrm>
        <a:graphic>
          <a:graphicData uri="http://schemas.openxmlformats.org/drawingml/2006/table">
            <a:tbl>
              <a:tblPr/>
              <a:tblGrid>
                <a:gridCol w="7331224"/>
              </a:tblGrid>
              <a:tr h="5649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rgbClr val="FFC000"/>
                          </a:solidFill>
                          <a:effectLst/>
                          <a:latin typeface="Arial" charset="0"/>
                          <a:ea typeface="Geneva" pitchFamily="1" charset="-128"/>
                          <a:cs typeface="+mn-cs"/>
                        </a:rPr>
                        <a:t>REFERENCES</a:t>
                      </a:r>
                    </a:p>
                  </a:txBody>
                  <a:tcPr anchor="ctr" horzOverflow="overflow">
                    <a:lnL cap="flat">
                      <a:noFill/>
                    </a:lnL>
                    <a:lnR cap="flat">
                      <a:noFill/>
                    </a:lnR>
                    <a:lnT cap="flat">
                      <a:noFill/>
                    </a:lnT>
                    <a:lnB cap="flat">
                      <a:noFill/>
                    </a:lnB>
                    <a:lnTlToBr>
                      <a:noFill/>
                    </a:lnTlToBr>
                    <a:lnBlToTr>
                      <a:noFill/>
                    </a:lnBlToTr>
                    <a:noFill/>
                  </a:tcPr>
                </a:tc>
              </a:tr>
            </a:tbl>
          </a:graphicData>
        </a:graphic>
      </p:graphicFrame>
      <p:sp>
        <p:nvSpPr>
          <p:cNvPr id="5" name="Content Placeholder 2"/>
          <p:cNvSpPr txBox="1">
            <a:spLocks/>
          </p:cNvSpPr>
          <p:nvPr/>
        </p:nvSpPr>
        <p:spPr bwMode="auto">
          <a:xfrm>
            <a:off x="427880" y="1164430"/>
            <a:ext cx="82296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57150" marR="0" lvl="0" indent="-514350" defTabSz="914400" rtl="0" eaLnBrk="1" fontAlgn="base" latinLnBrk="0" hangingPunct="1">
              <a:lnSpc>
                <a:spcPct val="100000"/>
              </a:lnSpc>
              <a:spcBef>
                <a:spcPct val="20000"/>
              </a:spcBef>
              <a:spcAft>
                <a:spcPct val="0"/>
              </a:spcAft>
              <a:buClrTx/>
              <a:buSzTx/>
              <a:tabLst/>
              <a:defRPr/>
            </a:pPr>
            <a:endParaRPr kumimoji="0" lang="en-ZA" sz="2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152400" y="1164430"/>
            <a:ext cx="8229600" cy="5693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457200" indent="-457200">
              <a:spcBef>
                <a:spcPct val="20000"/>
              </a:spcBef>
              <a:buFontTx/>
              <a:buAutoNum type="arabicPeriod"/>
              <a:defRPr/>
            </a:pPr>
            <a:r>
              <a:rPr lang="en-ZA" sz="2400" dirty="0">
                <a:ea typeface="Times New Roman" panose="02020603050405020304" pitchFamily="18" charset="0"/>
              </a:rPr>
              <a:t>Rutter P. Community Pharmacy: Symptoms, Diagnosis and Treatment. Second Edition. Churchill Livingstone Elsevier. 2009</a:t>
            </a:r>
            <a:r>
              <a:rPr lang="en-ZA" sz="2400" dirty="0" smtClean="0">
                <a:ea typeface="Times New Roman" panose="02020603050405020304" pitchFamily="18" charset="0"/>
              </a:rPr>
              <a:t>.</a:t>
            </a:r>
            <a:endParaRPr lang="en-ZA" sz="2400" kern="0" dirty="0" smtClean="0"/>
          </a:p>
          <a:p>
            <a:pPr marL="457200" lvl="0" indent="-457200" eaLnBrk="1" hangingPunct="1">
              <a:spcBef>
                <a:spcPct val="20000"/>
              </a:spcBef>
              <a:buAutoNum type="arabicPeriod"/>
              <a:defRPr/>
            </a:pPr>
            <a:r>
              <a:rPr lang="en-ZA" sz="2400" kern="0" dirty="0" smtClean="0"/>
              <a:t>Bera E, van der Wal BW, Bamford L, et al. Standard Treatment Guidelines and Essential Medicines List for South Africa. Primary Health Care Level. Fifth Edition. The National Department of Health, Pretoria, South Africa. 2014: 13.2-13.5.</a:t>
            </a:r>
          </a:p>
          <a:p>
            <a:pPr marL="457200" lvl="0" indent="-457200" eaLnBrk="1" hangingPunct="1">
              <a:spcBef>
                <a:spcPct val="20000"/>
              </a:spcBef>
              <a:buAutoNum type="arabicPeriod"/>
              <a:defRPr/>
            </a:pPr>
            <a:r>
              <a:rPr lang="en-ZA" sz="2400" kern="0" dirty="0" smtClean="0"/>
              <a:t>Rossiter D (editor). South African Medicines Formulary. 11</a:t>
            </a:r>
            <a:r>
              <a:rPr lang="en-ZA" sz="2400" kern="0" baseline="30000" dirty="0" smtClean="0"/>
              <a:t>th</a:t>
            </a:r>
            <a:r>
              <a:rPr lang="en-ZA" sz="2400" kern="0" dirty="0" smtClean="0"/>
              <a:t> Edition. </a:t>
            </a:r>
            <a:r>
              <a:rPr lang="en-ZA" sz="2400" dirty="0">
                <a:ea typeface="Times New Roman" panose="02020603050405020304" pitchFamily="18" charset="0"/>
              </a:rPr>
              <a:t>Department of Pharmacology, Medical School, University of Cape </a:t>
            </a:r>
            <a:r>
              <a:rPr lang="en-ZA" sz="2400" dirty="0" smtClean="0">
                <a:ea typeface="Times New Roman" panose="02020603050405020304" pitchFamily="18" charset="0"/>
              </a:rPr>
              <a:t>Town. 2014.</a:t>
            </a:r>
            <a:endParaRPr lang="en-US" sz="2400" dirty="0">
              <a:ea typeface="Times New Roman" panose="02020603050405020304" pitchFamily="18" charset="0"/>
            </a:endParaRPr>
          </a:p>
          <a:p>
            <a:pPr marL="457200" lvl="0" indent="-457200">
              <a:spcBef>
                <a:spcPct val="20000"/>
              </a:spcBef>
              <a:buAutoNum type="arabicPeriod"/>
              <a:defRPr/>
            </a:pPr>
            <a:r>
              <a:rPr lang="en-US" sz="2400" i="1" u="sng" dirty="0" smtClean="0">
                <a:hlinkClick r:id="rId4"/>
              </a:rPr>
              <a:t>www.amayeza-info.co.za</a:t>
            </a:r>
            <a:endParaRPr lang="en-US" sz="2400" i="1" u="sng" dirty="0" smtClean="0"/>
          </a:p>
          <a:p>
            <a:pPr marL="457200" indent="-457200">
              <a:spcBef>
                <a:spcPct val="20000"/>
              </a:spcBef>
              <a:buFontTx/>
              <a:buAutoNum type="arabicPeriod"/>
              <a:defRPr/>
            </a:pPr>
            <a:r>
              <a:rPr lang="en-US" sz="2400" i="1" u="sng" kern="0" dirty="0"/>
              <a:t>www.doh.gov.za</a:t>
            </a:r>
            <a:endParaRPr lang="en-ZA" sz="2400" u="sng" kern="0" dirty="0"/>
          </a:p>
          <a:p>
            <a:pPr lvl="0">
              <a:spcBef>
                <a:spcPct val="20000"/>
              </a:spcBef>
              <a:defRPr/>
            </a:pPr>
            <a:endParaRPr lang="en-ZA" sz="2400" u="sng" kern="0" dirty="0" smtClean="0"/>
          </a:p>
          <a:p>
            <a:pPr marL="457200" lvl="0" indent="-457200" eaLnBrk="1" hangingPunct="1">
              <a:spcBef>
                <a:spcPct val="20000"/>
              </a:spcBef>
              <a:buAutoNum type="arabicPeriod"/>
              <a:defRPr/>
            </a:pPr>
            <a:endParaRPr lang="en-ZA" sz="2400" kern="0" dirty="0"/>
          </a:p>
        </p:txBody>
      </p:sp>
    </p:spTree>
    <p:extLst>
      <p:ext uri="{BB962C8B-B14F-4D97-AF65-F5344CB8AC3E}">
        <p14:creationId xmlns:p14="http://schemas.microsoft.com/office/powerpoint/2010/main" val="1880703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371</Words>
  <Application>Microsoft Office PowerPoint</Application>
  <PresentationFormat>On-screen Show (4:3)</PresentationFormat>
  <Paragraphs>76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Geneva</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Nelson Mandela Metropolitan Univeristy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Isaacs, Nasreen (Miss) (Summerstrand Campus South)</dc:creator>
  <cp:lastModifiedBy>Kubashe, NomaChina (Summerstrand Campus South)</cp:lastModifiedBy>
  <cp:revision>53</cp:revision>
  <dcterms:created xsi:type="dcterms:W3CDTF">2015-06-24T05:47:07Z</dcterms:created>
  <dcterms:modified xsi:type="dcterms:W3CDTF">2017-08-20T17:04:23Z</dcterms:modified>
</cp:coreProperties>
</file>