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73" r:id="rId5"/>
    <p:sldId id="257" r:id="rId6"/>
    <p:sldId id="267" r:id="rId7"/>
    <p:sldId id="291" r:id="rId8"/>
    <p:sldId id="259" r:id="rId9"/>
    <p:sldId id="263" r:id="rId10"/>
    <p:sldId id="286" r:id="rId11"/>
    <p:sldId id="261" r:id="rId12"/>
    <p:sldId id="270" r:id="rId13"/>
    <p:sldId id="271" r:id="rId14"/>
    <p:sldId id="272" r:id="rId15"/>
    <p:sldId id="284" r:id="rId16"/>
    <p:sldId id="285" r:id="rId17"/>
    <p:sldId id="276" r:id="rId18"/>
    <p:sldId id="287" r:id="rId19"/>
    <p:sldId id="288" r:id="rId20"/>
    <p:sldId id="289" r:id="rId21"/>
    <p:sldId id="290" r:id="rId22"/>
    <p:sldId id="264" r:id="rId23"/>
    <p:sldId id="274" r:id="rId24"/>
    <p:sldId id="275" r:id="rId25"/>
    <p:sldId id="277" r:id="rId26"/>
    <p:sldId id="278" r:id="rId27"/>
    <p:sldId id="292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9" autoAdjust="0"/>
  </p:normalViewPr>
  <p:slideViewPr>
    <p:cSldViewPr snapToGrid="0"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0DCA-37A8-44F8-AB9E-A39C0CA59F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2AAD-BD4F-4FBA-9A81-61593E223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82AAD-BD4F-4FBA-9A81-61593E2230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AE9C-48F9-4632-86F5-F9B434129AFB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2885-B1A0-4AE5-AD9A-EEA0BAD52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tutorial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Byrnes</a:t>
            </a:r>
          </a:p>
          <a:p>
            <a:r>
              <a:rPr lang="en-US" smtClean="0"/>
              <a:t>16 March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Pretty graphics with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20929" cy="4889090"/>
          </a:xfrm>
        </p:spPr>
        <p:txBody>
          <a:bodyPr>
            <a:normAutofit/>
          </a:bodyPr>
          <a:lstStyle/>
          <a:p>
            <a:r>
              <a:rPr lang="en-US" dirty="0" smtClean="0"/>
              <a:t>Awfully similar to </a:t>
            </a:r>
            <a:r>
              <a:rPr lang="en-US" dirty="0" err="1" smtClean="0"/>
              <a:t>Matlab</a:t>
            </a:r>
            <a:r>
              <a:rPr lang="en-US" dirty="0" smtClean="0"/>
              <a:t>, even down to arbitrary details like terminology, default color-scheme, etc.</a:t>
            </a:r>
          </a:p>
        </p:txBody>
      </p:sp>
      <p:pic>
        <p:nvPicPr>
          <p:cNvPr id="1026" name="Picture 2" descr="C:\Users\Steve\Desktop\GatedPV\COMSOL simulations\figsforpaper-oct2011\2012-03-12--graphs with python\1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1151" y="2035283"/>
            <a:ext cx="2004830" cy="3613355"/>
          </a:xfrm>
          <a:prstGeom prst="rect">
            <a:avLst/>
          </a:prstGeom>
          <a:noFill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74153" y="2050032"/>
            <a:ext cx="1718913" cy="355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14103" y="1769813"/>
            <a:ext cx="1386348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1684" y="1774728"/>
            <a:ext cx="13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01497" y="5539688"/>
            <a:ext cx="4542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 couldn’t (at the time) figure out how to refine the </a:t>
            </a:r>
            <a:r>
              <a:rPr lang="en-US" dirty="0" err="1" smtClean="0"/>
              <a:t>colormap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, although I got it later. Main reason I ported: </a:t>
            </a:r>
            <a:r>
              <a:rPr lang="en-US" dirty="0" err="1" smtClean="0"/>
              <a:t>Matlab</a:t>
            </a:r>
            <a:r>
              <a:rPr lang="en-US" dirty="0" smtClean="0"/>
              <a:t> SVG output wasn’t working for me. [Not built-in.]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a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91781" y="1607573"/>
            <a:ext cx="3952567" cy="1548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 f(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a * b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abs(c**2)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917" y="3972232"/>
            <a:ext cx="1823883" cy="614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f(3,5)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versus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calculations can be done directly in an interactive console. (“Consoles” are usually powered by “</a:t>
            </a:r>
            <a:r>
              <a:rPr lang="en-US" dirty="0" err="1" smtClean="0"/>
              <a:t>IPython</a:t>
            </a:r>
            <a:r>
              <a:rPr lang="en-US" dirty="0" smtClean="0"/>
              <a:t>”.)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271" y="3334133"/>
            <a:ext cx="4911212" cy="334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974"/>
            <a:ext cx="8377084" cy="13347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more complicated things, you write one or more programs / functions in a “module”, “filename.py”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7613"/>
            <a:ext cx="5122011" cy="254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35679" y="2905431"/>
            <a:ext cx="3849329" cy="1843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temptest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myfunction1(10)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15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myfunction2(10)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0840" y="5397910"/>
            <a:ext cx="5132437" cy="132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reload(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temptest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myfunction1(10)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Error…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reload(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temptest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myfunction1(10)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910" y="5722374"/>
            <a:ext cx="275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Saving isn’t enough! Also need to </a:t>
            </a:r>
            <a:r>
              <a:rPr lang="en-US" b="1" dirty="0" smtClean="0"/>
              <a:t>reload</a:t>
            </a:r>
            <a:r>
              <a:rPr lang="en-US" dirty="0" smtClean="0"/>
              <a:t> the module every time you change it.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normal math stuff like </a:t>
            </a:r>
            <a:r>
              <a:rPr lang="en-US" dirty="0" err="1" smtClean="0"/>
              <a:t>cos</a:t>
            </a:r>
            <a:r>
              <a:rPr lang="en-US" dirty="0" smtClean="0"/>
              <a:t>, conjugate, pi, etc., are actually in </a:t>
            </a:r>
            <a:r>
              <a:rPr lang="en-US" dirty="0" err="1" smtClean="0"/>
              <a:t>NumPy</a:t>
            </a:r>
            <a:r>
              <a:rPr lang="en-US" dirty="0" smtClean="0"/>
              <a:t>, not Python itself. Can use…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36225" y="4365492"/>
            <a:ext cx="3023418" cy="1327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import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np.cos(0)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311412"/>
            <a:ext cx="3269224" cy="1425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155" y="3392119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Everyday use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9394" y="2807108"/>
            <a:ext cx="569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“Best practices”</a:t>
            </a:r>
          </a:p>
          <a:p>
            <a:pPr algn="ctr"/>
            <a:r>
              <a:rPr lang="en-US" dirty="0" smtClean="0"/>
              <a:t>(Avoids the risk that you’ll accidentally define a function with the same name as a </a:t>
            </a:r>
            <a:r>
              <a:rPr lang="en-US" dirty="0" err="1" smtClean="0"/>
              <a:t>numpy</a:t>
            </a:r>
            <a:r>
              <a:rPr lang="en-US" dirty="0" smtClean="0"/>
              <a:t> function you forgot about; Easier for other people to identify the functions.)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4923" y="4385156"/>
            <a:ext cx="2406445" cy="1327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import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numpy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numpy.cos(0)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193" y="5749380"/>
            <a:ext cx="7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Spyder</a:t>
            </a:r>
            <a:r>
              <a:rPr lang="en-US" dirty="0" smtClean="0"/>
              <a:t>,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*</a:t>
            </a:r>
            <a:r>
              <a:rPr lang="en-US" dirty="0" smtClean="0"/>
              <a:t>” is run automatically every time you open the program. So you can use </a:t>
            </a:r>
            <a:r>
              <a:rPr lang="en-US" dirty="0" err="1" smtClean="0"/>
              <a:t>cos</a:t>
            </a:r>
            <a:r>
              <a:rPr lang="en-US" dirty="0" smtClean="0"/>
              <a:t>, pi, etc., in the console. But inside a module, you still have to import these functions yourself.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884600" y="1533825"/>
            <a:ext cx="353975" cy="5161936"/>
          </a:xfrm>
          <a:prstGeom prst="rightBrace">
            <a:avLst>
              <a:gd name="adj1" fmla="val 23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1499412" y="2413811"/>
            <a:ext cx="349059" cy="3229901"/>
          </a:xfrm>
          <a:prstGeom prst="rightBrace">
            <a:avLst>
              <a:gd name="adj1" fmla="val 23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functions you usually want for plotting are in the module </a:t>
            </a:r>
            <a:r>
              <a:rPr lang="en-US" dirty="0" err="1" smtClean="0"/>
              <a:t>matplotlib.pyplot</a:t>
            </a:r>
            <a:r>
              <a:rPr lang="en-US" dirty="0" smtClean="0"/>
              <a:t> [a “</a:t>
            </a:r>
            <a:r>
              <a:rPr lang="en-US" dirty="0" err="1" smtClean="0"/>
              <a:t>submodule</a:t>
            </a:r>
            <a:r>
              <a:rPr lang="en-US" dirty="0" smtClean="0"/>
              <a:t>” of </a:t>
            </a:r>
            <a:r>
              <a:rPr lang="en-US" dirty="0" err="1" smtClean="0"/>
              <a:t>matplotlib</a:t>
            </a:r>
            <a:r>
              <a:rPr lang="en-US" dirty="0" smtClean="0"/>
              <a:t>].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942" y="3249528"/>
            <a:ext cx="4866967" cy="3401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plot([1,2,4])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044" y="4306526"/>
            <a:ext cx="2740781" cy="22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92878" y="2920180"/>
            <a:ext cx="296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in the </a:t>
            </a:r>
            <a:r>
              <a:rPr lang="en-US" dirty="0" err="1" smtClean="0"/>
              <a:t>Spyder</a:t>
            </a:r>
            <a:r>
              <a:rPr lang="en-US" dirty="0" smtClean="0"/>
              <a:t> console, you don’t need the first line, because </a:t>
            </a:r>
            <a:r>
              <a:rPr lang="en-US" dirty="0" err="1" smtClean="0"/>
              <a:t>Spyder</a:t>
            </a:r>
            <a:r>
              <a:rPr lang="en-US" dirty="0" smtClean="0"/>
              <a:t> runs it automatically every time you open the program.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632" y="5257562"/>
            <a:ext cx="3495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Actually I think </a:t>
            </a:r>
            <a:r>
              <a:rPr lang="en-US" sz="1400" dirty="0" err="1" smtClean="0"/>
              <a:t>Spyder</a:t>
            </a:r>
            <a:r>
              <a:rPr lang="en-US" sz="1400" dirty="0" smtClean="0"/>
              <a:t> runs:</a:t>
            </a:r>
          </a:p>
          <a:p>
            <a:endParaRPr lang="en-US" sz="14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matplotlib.pylab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endParaRPr lang="en-US" sz="1400" dirty="0" smtClean="0"/>
          </a:p>
          <a:p>
            <a:r>
              <a:rPr lang="en-US" sz="1400" smtClean="0"/>
              <a:t>instead </a:t>
            </a:r>
            <a:r>
              <a:rPr lang="en-US" sz="1400" dirty="0" smtClean="0"/>
              <a:t>of importing </a:t>
            </a:r>
            <a:r>
              <a:rPr lang="en-US" sz="1400" dirty="0" err="1" smtClean="0"/>
              <a:t>pyplot</a:t>
            </a:r>
            <a:r>
              <a:rPr lang="en-US" sz="1400" dirty="0" smtClean="0"/>
              <a:t> and </a:t>
            </a:r>
            <a:r>
              <a:rPr lang="en-US" sz="1400" dirty="0" err="1" smtClean="0"/>
              <a:t>numpy</a:t>
            </a:r>
            <a:r>
              <a:rPr lang="en-US" sz="1400" dirty="0" smtClean="0"/>
              <a:t> functions separately.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896"/>
            <a:ext cx="8229600" cy="1143000"/>
          </a:xfrm>
        </p:spPr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85"/>
            <a:ext cx="8229600" cy="17771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Scripts are an alternative to modules, good for everyday use.</a:t>
            </a:r>
          </a:p>
          <a:p>
            <a:pPr lvl="1"/>
            <a:r>
              <a:rPr lang="en-US" dirty="0" smtClean="0"/>
              <a:t>The command is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dirty="0" smtClean="0"/>
              <a:t>” (in </a:t>
            </a:r>
            <a:r>
              <a:rPr lang="en-US" dirty="0" err="1" smtClean="0"/>
              <a:t>IPython</a:t>
            </a:r>
            <a:r>
              <a:rPr lang="en-US" dirty="0" smtClean="0"/>
              <a:t>) or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execfile</a:t>
            </a:r>
            <a:r>
              <a:rPr lang="en-US" dirty="0" smtClean="0"/>
              <a:t>” (in general).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3227" y="3524866"/>
            <a:ext cx="4041058" cy="311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run testscript.py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run testscript.py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run testscript.py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9513" y="4991563"/>
            <a:ext cx="1697365" cy="74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+= 1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634" y="3952567"/>
            <a:ext cx="2757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In the file testscript.py…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668296" y="3072575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 the console…</a:t>
            </a:r>
            <a:endParaRPr lang="en-US" sz="2400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versus 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6348"/>
            <a:ext cx="9144000" cy="54716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Python lists: Very general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 = [1,2]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 = [[1,2],[3,4]]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 = [[1,2, ’duh’],[3,[4]]]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 = array([1,2])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y = array([[1,2],[3,4]])</a:t>
            </a:r>
          </a:p>
          <a:p>
            <a:pPr lvl="1"/>
            <a:r>
              <a:rPr lang="en-US" dirty="0" smtClean="0"/>
              <a:t>All rows must have same length, etc.</a:t>
            </a:r>
          </a:p>
          <a:p>
            <a:pPr lvl="1"/>
            <a:r>
              <a:rPr lang="en-US" dirty="0" smtClean="0"/>
              <a:t>All entries must have same data-type, e.g. all real or all complex.</a:t>
            </a:r>
            <a:endParaRPr lang="en-US" dirty="0"/>
          </a:p>
          <a:p>
            <a:r>
              <a:rPr lang="en-US" dirty="0" smtClean="0"/>
              <a:t>Always use </a:t>
            </a:r>
            <a:r>
              <a:rPr lang="en-US" dirty="0" err="1" smtClean="0"/>
              <a:t>NumPy</a:t>
            </a:r>
            <a:r>
              <a:rPr lang="en-US" dirty="0" smtClean="0"/>
              <a:t> arrays when you’re doing something with the data:</a:t>
            </a:r>
          </a:p>
          <a:p>
            <a:pPr lvl="1"/>
            <a:r>
              <a:rPr lang="en-US" dirty="0" smtClean="0"/>
              <a:t>Math – Matrix addition, dot-product, conjugation…</a:t>
            </a:r>
          </a:p>
          <a:p>
            <a:pPr lvl="1"/>
            <a:r>
              <a:rPr lang="en-US" dirty="0" smtClean="0"/>
              <a:t>Manipulating elements of the array – Reshaping, rearranging, combining, pulling out a sub-array,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Integer division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452" y="1799303"/>
            <a:ext cx="2168013" cy="20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7/3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2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7./3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2.3333333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7/3.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2.3333333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73045"/>
            <a:ext cx="439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 division is rounded down (towards negative infinity).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6825" y="2969341"/>
            <a:ext cx="464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unfortunate default gets fixed in Python 3. In the meantime, start every module and console session with: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69342" y="4267199"/>
            <a:ext cx="4345858" cy="42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__future__ import division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Array copying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453" y="1327354"/>
            <a:ext cx="3672347" cy="230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a=array([[1,2],[3,4]])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b=a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b[0,0] = 100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array([[100,2],[3,4]])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866" y="3790335"/>
            <a:ext cx="3667431" cy="2807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a=array([[1,2],[3,4]])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b=a[:,0]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array([1, 3])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b[0] = 100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array([[100,2],[3,4]])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1881" y="4399933"/>
            <a:ext cx="3637935" cy="230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a=array([[1,2],[3,4]])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b=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a.copy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b[0,0] = 100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array([[1,2],[3,4]])</a:t>
            </a:r>
          </a:p>
        </p:txBody>
      </p:sp>
      <p:sp>
        <p:nvSpPr>
          <p:cNvPr id="7" name="Oval 6"/>
          <p:cNvSpPr/>
          <p:nvPr/>
        </p:nvSpPr>
        <p:spPr>
          <a:xfrm>
            <a:off x="5353661" y="4999701"/>
            <a:ext cx="1592826" cy="35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8256" y="1696065"/>
            <a:ext cx="4218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behavior makes sense if you think of “a” as </a:t>
            </a:r>
            <a:r>
              <a:rPr lang="en-US" i="1" dirty="0" smtClean="0"/>
              <a:t>NOT</a:t>
            </a:r>
            <a:r>
              <a:rPr lang="en-US" dirty="0" smtClean="0"/>
              <a:t> a list of numbers but </a:t>
            </a:r>
            <a:r>
              <a:rPr lang="en-US" i="1" dirty="0" smtClean="0"/>
              <a:t>INSTEAD</a:t>
            </a:r>
            <a:r>
              <a:rPr lang="en-US" dirty="0" smtClean="0"/>
              <a:t> as a description of where I should look, in the computer’s RAM, to find a certain list of numbers.</a:t>
            </a:r>
          </a:p>
          <a:p>
            <a:endParaRPr lang="en-US" dirty="0" smtClean="0"/>
          </a:p>
          <a:p>
            <a:r>
              <a:rPr lang="en-US" dirty="0" smtClean="0"/>
              <a:t>In the bottom-left example, b is a “view” of the data in a.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6679" y="4041057"/>
            <a:ext cx="302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FIXED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3116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Python</a:t>
            </a:r>
            <a:r>
              <a:rPr lang="en-US" dirty="0" smtClean="0"/>
              <a:t> is a general-purpose programming language</a:t>
            </a:r>
          </a:p>
          <a:p>
            <a:pPr lvl="1"/>
            <a:r>
              <a:rPr lang="en-US" dirty="0" smtClean="0"/>
              <a:t>From NASA to YouTube…</a:t>
            </a:r>
          </a:p>
          <a:p>
            <a:r>
              <a:rPr lang="en-US" dirty="0" smtClean="0"/>
              <a:t>Python “</a:t>
            </a:r>
            <a:r>
              <a:rPr lang="en-US" b="1" u="sng" dirty="0" smtClean="0"/>
              <a:t>package</a:t>
            </a:r>
            <a:r>
              <a:rPr lang="en-US" dirty="0" smtClean="0"/>
              <a:t>”/ “</a:t>
            </a:r>
            <a:r>
              <a:rPr lang="en-US" b="1" u="sng" dirty="0" smtClean="0"/>
              <a:t>module</a:t>
            </a:r>
            <a:r>
              <a:rPr lang="en-US" dirty="0" smtClean="0"/>
              <a:t>” / “</a:t>
            </a:r>
            <a:r>
              <a:rPr lang="en-US" b="1" u="sng" dirty="0" smtClean="0"/>
              <a:t>library</a:t>
            </a:r>
            <a:r>
              <a:rPr lang="en-US" dirty="0" smtClean="0"/>
              <a:t>” is what you download (or write) to get additional functions and definitions. Examples:</a:t>
            </a:r>
          </a:p>
          <a:p>
            <a:pPr lvl="1"/>
            <a:r>
              <a:rPr lang="en-US" b="1" u="sng" dirty="0" err="1" smtClean="0"/>
              <a:t>NumPy</a:t>
            </a:r>
            <a:r>
              <a:rPr lang="en-US" dirty="0" smtClean="0"/>
              <a:t> for fast array computations and manipulations and linear algebra.</a:t>
            </a:r>
          </a:p>
          <a:p>
            <a:pPr lvl="1"/>
            <a:r>
              <a:rPr lang="en-US" b="1" u="sng" dirty="0" err="1" smtClean="0"/>
              <a:t>SciPy</a:t>
            </a:r>
            <a:r>
              <a:rPr lang="en-US" dirty="0" smtClean="0"/>
              <a:t> for optimization, image-processing, interpolation, numerical integration, etc.</a:t>
            </a:r>
          </a:p>
          <a:p>
            <a:pPr lvl="1"/>
            <a:r>
              <a:rPr lang="en-US" b="1" u="sng" dirty="0" err="1" smtClean="0"/>
              <a:t>Matplotlib</a:t>
            </a:r>
            <a:r>
              <a:rPr lang="en-US" dirty="0" smtClean="0"/>
              <a:t> for making graphs.</a:t>
            </a:r>
          </a:p>
          <a:p>
            <a:r>
              <a:rPr lang="en-US" dirty="0" smtClean="0"/>
              <a:t>“</a:t>
            </a:r>
            <a:r>
              <a:rPr lang="en-US" b="1" u="sng" dirty="0" smtClean="0"/>
              <a:t>Python distribution</a:t>
            </a:r>
            <a:r>
              <a:rPr lang="en-US" dirty="0" smtClean="0"/>
              <a:t>” is a way to download Python and various packages, either </a:t>
            </a:r>
            <a:r>
              <a:rPr lang="en-US" i="1" dirty="0" smtClean="0"/>
              <a:t>a la carte</a:t>
            </a:r>
            <a:r>
              <a:rPr lang="en-US" dirty="0" smtClean="0"/>
              <a:t> or all at once.</a:t>
            </a:r>
          </a:p>
          <a:p>
            <a:pPr lvl="1"/>
            <a:r>
              <a:rPr lang="en-US" dirty="0" smtClean="0"/>
              <a:t>There’s a standard one, “</a:t>
            </a:r>
            <a:r>
              <a:rPr lang="en-US" dirty="0" err="1" smtClean="0"/>
              <a:t>Cpython</a:t>
            </a:r>
            <a:r>
              <a:rPr lang="en-US" dirty="0" smtClean="0"/>
              <a:t>”, at python.org. Others include </a:t>
            </a:r>
            <a:r>
              <a:rPr lang="en-US" dirty="0" err="1" smtClean="0"/>
              <a:t>EnThought</a:t>
            </a:r>
            <a:r>
              <a:rPr lang="en-US" dirty="0" smtClean="0"/>
              <a:t>, SAGE, Python(</a:t>
            </a:r>
            <a:r>
              <a:rPr lang="en-US" dirty="0" err="1" smtClean="0"/>
              <a:t>x,y</a:t>
            </a:r>
            <a:r>
              <a:rPr lang="en-US" dirty="0" smtClean="0"/>
              <a:t>), </a:t>
            </a:r>
            <a:r>
              <a:rPr lang="en-US" dirty="0" err="1" smtClean="0"/>
              <a:t>PortablePython</a:t>
            </a:r>
            <a:r>
              <a:rPr lang="en-US" dirty="0" smtClean="0"/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0425" y="2566217"/>
            <a:ext cx="2566219" cy="235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46490" y="3893574"/>
            <a:ext cx="1445342" cy="471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Warning: Arrays in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452" y="1799303"/>
            <a:ext cx="3244645" cy="352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messwitharray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a[0] = 57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a[1]+a[2]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 = array([1,2,3])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messwitharray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5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a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Out: array([57,2,3])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710" y="5427406"/>
            <a:ext cx="327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a2=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at the start of the function, then you can freely mess around with a2.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0772" y="4911213"/>
            <a:ext cx="4218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behavior makes sense if you think of “a” as </a:t>
            </a:r>
            <a:r>
              <a:rPr lang="en-US" i="1" dirty="0" smtClean="0"/>
              <a:t>NOT</a:t>
            </a:r>
            <a:r>
              <a:rPr lang="en-US" dirty="0" smtClean="0"/>
              <a:t> a list of numbers but </a:t>
            </a:r>
            <a:r>
              <a:rPr lang="en-US" i="1" dirty="0" smtClean="0"/>
              <a:t>INSTEAD</a:t>
            </a:r>
            <a:r>
              <a:rPr lang="en-US" dirty="0" smtClean="0"/>
              <a:t> as a description of where I should look, in the computer’s RAM, to find a certain list of numbers.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4182" y="2040194"/>
            <a:ext cx="4080386" cy="2472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messwitharray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a_temp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a_temp.copy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a[0] = 57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a[1]+a[2]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........OR........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In: b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messwitharray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a.copy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4950" y="1637070"/>
            <a:ext cx="302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FIXED</a:t>
            </a:r>
            <a:endParaRPr lang="en-US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in doubt,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copy()</a:t>
            </a:r>
            <a:r>
              <a:rPr lang="en-US" dirty="0" smtClean="0">
                <a:cs typeface="Courier New" pitchFamily="49" charset="0"/>
              </a:rPr>
              <a:t>!!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8954" y="1917292"/>
            <a:ext cx="4218040" cy="302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an array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array([[1,2],[3,4],[5,6]])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#pull out the first two rows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= a[0:2].copy()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#also need the transpose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b.T.copy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#run a function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f(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b.copy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c.copy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0509" y="4970206"/>
            <a:ext cx="2934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 can always take them out later on!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0027" y="6032090"/>
            <a:ext cx="58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exact same </a:t>
            </a:r>
            <a:r>
              <a:rPr lang="en-US" sz="2000" dirty="0" smtClean="0"/>
              <a:t>warnings and suggestions apply to any “mutable object”, including built-in python arrays.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a function with multiple return values. A few options: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225" y="1976283"/>
            <a:ext cx="4277033" cy="2050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 polar(z):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phi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np.angle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abs_val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abs(z)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[phi,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abs_val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t,r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polar(4+8j)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0998" y="1995948"/>
            <a:ext cx="4277033" cy="1986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 polar(z):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phi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np.angle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abs_val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abs(z)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(phi,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abs_val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t,r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polar(4+8j)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645" y="4119715"/>
            <a:ext cx="5968182" cy="2517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 polar(z):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phi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np.angle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abs_val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abs(z)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{’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angle’:phi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’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abs’:abs_val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results = polar(4+8j)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 = results[’angle’]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= results[’abs’]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161" y="15780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 “Python list”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2606" y="155349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 “Python </a:t>
            </a:r>
            <a:r>
              <a:rPr lang="en-US" dirty="0" err="1" smtClean="0"/>
              <a:t>tuple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3648" y="4272117"/>
            <a:ext cx="268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favorite: Return a “Python dictionary”. Code is easier to understand and less prone to error.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8064" y="5657671"/>
            <a:ext cx="2875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[Even fancier options: Return an “object” in a custom “class”; return a “named </a:t>
            </a:r>
            <a:r>
              <a:rPr lang="en-US" dirty="0" err="1" smtClean="0"/>
              <a:t>tuple</a:t>
            </a:r>
            <a:r>
              <a:rPr lang="en-US" dirty="0" smtClean="0"/>
              <a:t>”]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programming: </a:t>
            </a:r>
            <a:r>
              <a:rPr lang="en-US" u="sng" dirty="0" smtClean="0"/>
              <a:t>if</a:t>
            </a:r>
            <a:endParaRPr lang="en-US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297" y="1430592"/>
            <a:ext cx="4734232" cy="245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programming: </a:t>
            </a:r>
            <a:r>
              <a:rPr lang="en-US" u="sng" dirty="0" smtClean="0"/>
              <a:t>for</a:t>
            </a:r>
            <a:r>
              <a:rPr lang="en-US" dirty="0" smtClean="0"/>
              <a:t>, </a:t>
            </a:r>
            <a:r>
              <a:rPr lang="en-US" u="sng" dirty="0" smtClean="0"/>
              <a:t>range</a:t>
            </a:r>
            <a:endParaRPr lang="en-US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547" y="1375532"/>
            <a:ext cx="3309617" cy="52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6347" y="2064773"/>
            <a:ext cx="2787446" cy="140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4684" y="4129548"/>
            <a:ext cx="2536723" cy="153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9107" y="4203292"/>
            <a:ext cx="5268951" cy="199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35677" y="2580968"/>
            <a:ext cx="259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“continue” and “break” commands for </a:t>
            </a:r>
            <a:r>
              <a:rPr lang="en-US" dirty="0" err="1" smtClean="0"/>
              <a:t>for</a:t>
            </a:r>
            <a:r>
              <a:rPr lang="en-US" dirty="0" smtClean="0"/>
              <a:t> loops too.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programming: “White space”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“if”, “for”, “def”, “else”, etc. [commands ending in ‘:’ ], the associated code is whatever is indented afterwards.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81" y="3428015"/>
            <a:ext cx="6853616" cy="219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43896" y="5722373"/>
            <a:ext cx="202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“else” goes with “for” not “if”.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programming: “White space”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477"/>
            <a:ext cx="8229600" cy="22491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end of a line is the end of a command.</a:t>
            </a:r>
          </a:p>
          <a:p>
            <a:pPr lvl="1"/>
            <a:r>
              <a:rPr lang="en-US" dirty="0" smtClean="0"/>
              <a:t>For longer commands, use parentheses…when there’s dangling parentheses / brackets, Python assumes the command is continuing to the next line. [Alternative: End a line with a backslash.]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393" y="3803666"/>
            <a:ext cx="7374191" cy="2774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676" y="1565297"/>
            <a:ext cx="7167717" cy="47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33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Importing data – an example.</a:t>
            </a:r>
            <a:br>
              <a:rPr lang="en-US" sz="2800" dirty="0" smtClean="0"/>
            </a:br>
            <a:r>
              <a:rPr lang="en-US" sz="2500" dirty="0" smtClean="0"/>
              <a:t>[File has unknown number of header rows.]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1740310" y="1211335"/>
            <a:ext cx="5737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</a:rPr>
              <a:t>“</a:t>
            </a:r>
            <a:r>
              <a:rPr lang="en-US" sz="1500" dirty="0" err="1" smtClean="0">
                <a:solidFill>
                  <a:srgbClr val="C00000"/>
                </a:solidFill>
              </a:rPr>
              <a:t>csv</a:t>
            </a:r>
            <a:r>
              <a:rPr lang="en-US" sz="1500" dirty="0" smtClean="0">
                <a:solidFill>
                  <a:srgbClr val="C00000"/>
                </a:solidFill>
              </a:rPr>
              <a:t>” is a standard Python package for reading data-files.</a:t>
            </a:r>
            <a:endParaRPr lang="en-US" sz="15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897" y="1550547"/>
            <a:ext cx="943897" cy="235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43781" y="2322379"/>
            <a:ext cx="6543367" cy="1469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7032" y="1746702"/>
            <a:ext cx="3461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</a:rPr>
              <a:t>Good practice: Start each function with a block-quote describing it.</a:t>
            </a:r>
            <a:endParaRPr lang="en-US" sz="15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2879" y="4752422"/>
            <a:ext cx="4087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</a:rPr>
              <a:t>Convert each item to a real number and put it in a list, then append the list as a new row in “A”.</a:t>
            </a:r>
            <a:endParaRPr lang="en-US" sz="15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4017" y="4923997"/>
            <a:ext cx="2972783" cy="563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99217" y="5503117"/>
            <a:ext cx="5014943" cy="396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84177" y="4192477"/>
            <a:ext cx="1905983" cy="198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59680" y="4127582"/>
            <a:ext cx="40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Consecutive spaces are treated as just one separator.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5479" y="5438222"/>
            <a:ext cx="24875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</a:rPr>
              <a:t>If you can’t convert to a real number, then it’s a header row. Don’t do anything.</a:t>
            </a:r>
            <a:endParaRPr lang="en-US" sz="15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3768" y="6094525"/>
            <a:ext cx="43497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0000"/>
                </a:solidFill>
              </a:rPr>
              <a:t>Convert “A” from a list-of-lists to a </a:t>
            </a:r>
            <a:r>
              <a:rPr lang="en-US" sz="1500" dirty="0" err="1" smtClean="0">
                <a:solidFill>
                  <a:srgbClr val="C00000"/>
                </a:solidFill>
              </a:rPr>
              <a:t>NumPy</a:t>
            </a:r>
            <a:r>
              <a:rPr lang="en-US" sz="1500" dirty="0" smtClean="0">
                <a:solidFill>
                  <a:srgbClr val="C00000"/>
                </a:solidFill>
              </a:rPr>
              <a:t> 2D array.</a:t>
            </a:r>
            <a:endParaRPr lang="en-US" sz="15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8217" y="5899357"/>
            <a:ext cx="1646903" cy="198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http://sjbyrnes.com/?page_id=67</a:t>
            </a:r>
            <a:r>
              <a:rPr lang="en-US" dirty="0" smtClean="0"/>
              <a:t> has links at the bottom to the standard Python and </a:t>
            </a:r>
            <a:r>
              <a:rPr lang="en-US" dirty="0" err="1" smtClean="0"/>
              <a:t>NumPy</a:t>
            </a:r>
            <a:r>
              <a:rPr lang="en-US" dirty="0" smtClean="0"/>
              <a:t> tutorials, and also listings of Python packages you can freely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</a:t>
            </a:r>
            <a:r>
              <a:rPr lang="en-US" b="1" u="sng" dirty="0" smtClean="0"/>
              <a:t>Python 2</a:t>
            </a:r>
            <a:r>
              <a:rPr lang="en-US" dirty="0" smtClean="0"/>
              <a:t>” and “</a:t>
            </a:r>
            <a:r>
              <a:rPr lang="en-US" b="1" u="sng" dirty="0" smtClean="0"/>
              <a:t>Python 3</a:t>
            </a:r>
            <a:r>
              <a:rPr lang="en-US" dirty="0" smtClean="0"/>
              <a:t>” are different versions, not compatible with each other. </a:t>
            </a:r>
            <a:r>
              <a:rPr lang="en-US" dirty="0" err="1" smtClean="0"/>
              <a:t>NumPy</a:t>
            </a:r>
            <a:r>
              <a:rPr lang="en-US" dirty="0" smtClean="0"/>
              <a:t> only exists in Python 2 [so far], so use that.</a:t>
            </a:r>
          </a:p>
          <a:p>
            <a:r>
              <a:rPr lang="en-US" dirty="0" smtClean="0"/>
              <a:t>“</a:t>
            </a:r>
            <a:r>
              <a:rPr lang="en-US" b="1" u="sng" dirty="0" smtClean="0"/>
              <a:t>Integrated development environment</a:t>
            </a:r>
            <a:r>
              <a:rPr lang="en-US" dirty="0" smtClean="0"/>
              <a:t>” (IDE) is a program for writing programs: Text-editor, debugger, etc.</a:t>
            </a:r>
          </a:p>
          <a:p>
            <a:pPr lvl="1"/>
            <a:r>
              <a:rPr lang="en-US" dirty="0" smtClean="0"/>
              <a:t>e.g. “</a:t>
            </a:r>
            <a:r>
              <a:rPr lang="en-US" dirty="0" err="1" smtClean="0"/>
              <a:t>Spyder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Python IDEs are often, themselves, written in Python, i.e. they are Python packages.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, an IDE</a:t>
            </a:r>
            <a:endParaRPr lang="en-US" dirty="0"/>
          </a:p>
        </p:txBody>
      </p:sp>
      <p:pic>
        <p:nvPicPr>
          <p:cNvPr id="5122" name="Picture 2" descr="C:\Users\Steve\.xy\fresnel\spy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451" y="1696064"/>
            <a:ext cx="8141110" cy="457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40710" cy="505132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 with everything open-source, installation is one of the most confusing parts for beginners (at least, it was for me.)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http://sjbyrnes.com/?page_id=67</a:t>
            </a:r>
          </a:p>
          <a:p>
            <a:r>
              <a:rPr lang="en-US" dirty="0" smtClean="0"/>
              <a:t>Watch out Mac OS X users: </a:t>
            </a:r>
            <a:r>
              <a:rPr lang="en-US" dirty="0" err="1" smtClean="0"/>
              <a:t>NumPy</a:t>
            </a:r>
            <a:r>
              <a:rPr lang="en-US" dirty="0" smtClean="0"/>
              <a:t> is incompatible with your built-in Python.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8522" y="2296337"/>
            <a:ext cx="3535478" cy="279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Nice things about Python (</a:t>
            </a:r>
            <a:r>
              <a:rPr lang="en-US" dirty="0" err="1" smtClean="0"/>
              <a:t>vs</a:t>
            </a:r>
            <a:r>
              <a:rPr lang="en-US" dirty="0" smtClean="0"/>
              <a:t> MATLAB)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little things…</a:t>
            </a:r>
          </a:p>
          <a:p>
            <a:pPr lvl="1"/>
            <a:r>
              <a:rPr lang="en-US" dirty="0" smtClean="0"/>
              <a:t>You don’t have to end every command with a semicolon</a:t>
            </a:r>
          </a:p>
          <a:p>
            <a:pPr lvl="1"/>
            <a:r>
              <a:rPr lang="en-US" dirty="0" smtClean="0"/>
              <a:t>If you want to write a function, it doesn’t need to be in its own file, where the filename is the same as the function name.</a:t>
            </a:r>
          </a:p>
          <a:p>
            <a:pPr lvl="1"/>
            <a:r>
              <a:rPr lang="en-US" dirty="0" smtClean="0"/>
              <a:t>etc. etc.…</a:t>
            </a:r>
          </a:p>
          <a:p>
            <a:r>
              <a:rPr lang="en-US" dirty="0" smtClean="0"/>
              <a:t>Free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Nice things about Python (</a:t>
            </a:r>
            <a:r>
              <a:rPr lang="en-US" dirty="0" err="1" smtClean="0"/>
              <a:t>vs</a:t>
            </a:r>
            <a:r>
              <a:rPr lang="en-US" dirty="0" smtClean="0"/>
              <a:t> MATLAB)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097"/>
            <a:ext cx="8229600" cy="52799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MATLAB becomes increasingly useless as you get farther away from matrices. Python is equally good at everything.</a:t>
            </a:r>
          </a:p>
          <a:p>
            <a:pPr lvl="1"/>
            <a:r>
              <a:rPr lang="en-US" dirty="0" smtClean="0"/>
              <a:t>Someday maybe I’ll want to…</a:t>
            </a:r>
          </a:p>
          <a:p>
            <a:pPr lvl="2"/>
            <a:r>
              <a:rPr lang="en-US" dirty="0" smtClean="0"/>
              <a:t>turn something into a stand-alone program with a GUI</a:t>
            </a:r>
          </a:p>
          <a:p>
            <a:pPr lvl="2"/>
            <a:r>
              <a:rPr lang="en-US" dirty="0" smtClean="0"/>
              <a:t>pull data out of a </a:t>
            </a:r>
            <a:r>
              <a:rPr lang="en-US" dirty="0" err="1" smtClean="0"/>
              <a:t>pdf</a:t>
            </a:r>
            <a:endParaRPr lang="en-US" dirty="0" smtClean="0"/>
          </a:p>
          <a:p>
            <a:pPr lvl="2"/>
            <a:r>
              <a:rPr lang="en-US" dirty="0" smtClean="0"/>
              <a:t>interface with hardware and instruments</a:t>
            </a:r>
          </a:p>
          <a:p>
            <a:pPr lvl="2"/>
            <a:r>
              <a:rPr lang="en-US" dirty="0" smtClean="0"/>
              <a:t>draw a 3D picture</a:t>
            </a:r>
          </a:p>
          <a:p>
            <a:pPr lvl="2"/>
            <a:r>
              <a:rPr lang="en-US" dirty="0" smtClean="0"/>
              <a:t>write a script to reorganize files on my computer</a:t>
            </a:r>
          </a:p>
          <a:p>
            <a:pPr lvl="2"/>
            <a:r>
              <a:rPr lang="en-US" dirty="0" smtClean="0"/>
              <a:t>put some interactive feature on my website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Python always has a professional-quality module for it!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93" y="2570644"/>
            <a:ext cx="8952271" cy="17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6852" y="4704735"/>
            <a:ext cx="533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 “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” to find this chart.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310"/>
            <a:ext cx="9143999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1705</Words>
  <Application>Microsoft Office PowerPoint</Application>
  <PresentationFormat>On-screen Show (4:3)</PresentationFormat>
  <Paragraphs>267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 tutorial for scientific computing</vt:lpstr>
      <vt:lpstr>Terminology</vt:lpstr>
      <vt:lpstr>Terminology</vt:lpstr>
      <vt:lpstr>Spyder, an IDE</vt:lpstr>
      <vt:lpstr>Installation</vt:lpstr>
      <vt:lpstr>Nice things about Python (vs MATLAB)</vt:lpstr>
      <vt:lpstr>Nice things about Python (vs MATLAB)</vt:lpstr>
      <vt:lpstr>NumPy</vt:lpstr>
      <vt:lpstr>NumPy</vt:lpstr>
      <vt:lpstr>Pretty graphics with Matplotlib</vt:lpstr>
      <vt:lpstr>Define a function</vt:lpstr>
      <vt:lpstr>Console versus Modules</vt:lpstr>
      <vt:lpstr>Modules</vt:lpstr>
      <vt:lpstr>Modules</vt:lpstr>
      <vt:lpstr>Modules</vt:lpstr>
      <vt:lpstr>Scripts</vt:lpstr>
      <vt:lpstr>NumPy arrays versus Python lists</vt:lpstr>
      <vt:lpstr>Warning: Integer division</vt:lpstr>
      <vt:lpstr>Warning: Array copying</vt:lpstr>
      <vt:lpstr>Warning: Arrays in functions</vt:lpstr>
      <vt:lpstr>When in doubt, copy()!!</vt:lpstr>
      <vt:lpstr>Define a function with multiple return values. A few options:</vt:lpstr>
      <vt:lpstr>Python programming: if</vt:lpstr>
      <vt:lpstr>Python programming: for, range</vt:lpstr>
      <vt:lpstr>Python programming: “White space”</vt:lpstr>
      <vt:lpstr>Python programming: “White space”</vt:lpstr>
      <vt:lpstr>Importing data – an example. [File has unknown number of header rows.]</vt:lpstr>
      <vt:lpstr>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Steve</dc:creator>
  <cp:lastModifiedBy>Steve</cp:lastModifiedBy>
  <cp:revision>286</cp:revision>
  <dcterms:created xsi:type="dcterms:W3CDTF">2012-03-10T13:16:53Z</dcterms:created>
  <dcterms:modified xsi:type="dcterms:W3CDTF">2012-04-17T18:55:41Z</dcterms:modified>
</cp:coreProperties>
</file>