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111"/>
  </p:notesMasterIdLst>
  <p:handoutMasterIdLst>
    <p:handoutMasterId r:id="rId112"/>
  </p:handoutMasterIdLst>
  <p:sldIdLst>
    <p:sldId id="256" r:id="rId2"/>
    <p:sldId id="383" r:id="rId3"/>
    <p:sldId id="412" r:id="rId4"/>
    <p:sldId id="257" r:id="rId5"/>
    <p:sldId id="386" r:id="rId6"/>
    <p:sldId id="258" r:id="rId7"/>
    <p:sldId id="384" r:id="rId8"/>
    <p:sldId id="391" r:id="rId9"/>
    <p:sldId id="387" r:id="rId10"/>
    <p:sldId id="388" r:id="rId11"/>
    <p:sldId id="392" r:id="rId12"/>
    <p:sldId id="390" r:id="rId13"/>
    <p:sldId id="259" r:id="rId14"/>
    <p:sldId id="351" r:id="rId15"/>
    <p:sldId id="260" r:id="rId16"/>
    <p:sldId id="413" r:id="rId17"/>
    <p:sldId id="340" r:id="rId18"/>
    <p:sldId id="339" r:id="rId19"/>
    <p:sldId id="341" r:id="rId20"/>
    <p:sldId id="261" r:id="rId21"/>
    <p:sldId id="264" r:id="rId22"/>
    <p:sldId id="265" r:id="rId23"/>
    <p:sldId id="358" r:id="rId24"/>
    <p:sldId id="266" r:id="rId25"/>
    <p:sldId id="354" r:id="rId26"/>
    <p:sldId id="268" r:id="rId27"/>
    <p:sldId id="269" r:id="rId28"/>
    <p:sldId id="396" r:id="rId29"/>
    <p:sldId id="271" r:id="rId30"/>
    <p:sldId id="272" r:id="rId31"/>
    <p:sldId id="356" r:id="rId32"/>
    <p:sldId id="357" r:id="rId33"/>
    <p:sldId id="273" r:id="rId34"/>
    <p:sldId id="274" r:id="rId35"/>
    <p:sldId id="385" r:id="rId36"/>
    <p:sldId id="275" r:id="rId37"/>
    <p:sldId id="276" r:id="rId38"/>
    <p:sldId id="360" r:id="rId39"/>
    <p:sldId id="361" r:id="rId40"/>
    <p:sldId id="277" r:id="rId41"/>
    <p:sldId id="278" r:id="rId42"/>
    <p:sldId id="409" r:id="rId43"/>
    <p:sldId id="410" r:id="rId44"/>
    <p:sldId id="411" r:id="rId45"/>
    <p:sldId id="280" r:id="rId46"/>
    <p:sldId id="279" r:id="rId47"/>
    <p:sldId id="364" r:id="rId48"/>
    <p:sldId id="365" r:id="rId49"/>
    <p:sldId id="281" r:id="rId50"/>
    <p:sldId id="282" r:id="rId51"/>
    <p:sldId id="283" r:id="rId52"/>
    <p:sldId id="368" r:id="rId53"/>
    <p:sldId id="284" r:id="rId54"/>
    <p:sldId id="286" r:id="rId55"/>
    <p:sldId id="287" r:id="rId56"/>
    <p:sldId id="369" r:id="rId57"/>
    <p:sldId id="288" r:id="rId58"/>
    <p:sldId id="404" r:id="rId59"/>
    <p:sldId id="405" r:id="rId60"/>
    <p:sldId id="406" r:id="rId61"/>
    <p:sldId id="292" r:id="rId62"/>
    <p:sldId id="293" r:id="rId63"/>
    <p:sldId id="332" r:id="rId64"/>
    <p:sldId id="371" r:id="rId65"/>
    <p:sldId id="327" r:id="rId66"/>
    <p:sldId id="342" r:id="rId67"/>
    <p:sldId id="372" r:id="rId68"/>
    <p:sldId id="337" r:id="rId69"/>
    <p:sldId id="373" r:id="rId70"/>
    <p:sldId id="322" r:id="rId71"/>
    <p:sldId id="323" r:id="rId72"/>
    <p:sldId id="374" r:id="rId73"/>
    <p:sldId id="330" r:id="rId74"/>
    <p:sldId id="335" r:id="rId75"/>
    <p:sldId id="333" r:id="rId76"/>
    <p:sldId id="375" r:id="rId77"/>
    <p:sldId id="324" r:id="rId78"/>
    <p:sldId id="325" r:id="rId79"/>
    <p:sldId id="407" r:id="rId80"/>
    <p:sldId id="408" r:id="rId81"/>
    <p:sldId id="376" r:id="rId82"/>
    <p:sldId id="345" r:id="rId83"/>
    <p:sldId id="344" r:id="rId84"/>
    <p:sldId id="377" r:id="rId85"/>
    <p:sldId id="331" r:id="rId86"/>
    <p:sldId id="336" r:id="rId87"/>
    <p:sldId id="378" r:id="rId88"/>
    <p:sldId id="326" r:id="rId89"/>
    <p:sldId id="380" r:id="rId90"/>
    <p:sldId id="399" r:id="rId91"/>
    <p:sldId id="400" r:id="rId92"/>
    <p:sldId id="401" r:id="rId93"/>
    <p:sldId id="402" r:id="rId94"/>
    <p:sldId id="403" r:id="rId95"/>
    <p:sldId id="348" r:id="rId96"/>
    <p:sldId id="299" r:id="rId97"/>
    <p:sldId id="300" r:id="rId98"/>
    <p:sldId id="301" r:id="rId99"/>
    <p:sldId id="350" r:id="rId100"/>
    <p:sldId id="302" r:id="rId101"/>
    <p:sldId id="304" r:id="rId102"/>
    <p:sldId id="305" r:id="rId103"/>
    <p:sldId id="306" r:id="rId104"/>
    <p:sldId id="308" r:id="rId105"/>
    <p:sldId id="309" r:id="rId106"/>
    <p:sldId id="310" r:id="rId107"/>
    <p:sldId id="311" r:id="rId108"/>
    <p:sldId id="312" r:id="rId109"/>
    <p:sldId id="313" r:id="rId1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C459"/>
    <a:srgbClr val="BEB678"/>
    <a:srgbClr val="FFFFCC"/>
    <a:srgbClr val="000099"/>
    <a:srgbClr val="FFFF00"/>
    <a:srgbClr val="99FFCC"/>
    <a:srgbClr val="FF00FF"/>
    <a:srgbClr val="FF66CC"/>
    <a:srgbClr val="00FF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20"/>
    <p:restoredTop sz="94660"/>
  </p:normalViewPr>
  <p:slideViewPr>
    <p:cSldViewPr>
      <p:cViewPr varScale="1">
        <p:scale>
          <a:sx n="88" d="100"/>
          <a:sy n="88" d="100"/>
        </p:scale>
        <p:origin x="1771" y="62"/>
      </p:cViewPr>
      <p:guideLst>
        <p:guide orient="horz" pos="2160"/>
        <p:guide pos="2880"/>
      </p:guideLst>
    </p:cSldViewPr>
  </p:slideViewPr>
  <p:notesTextViewPr>
    <p:cViewPr>
      <p:scale>
        <a:sx n="100" d="100"/>
        <a:sy n="100" d="100"/>
      </p:scale>
      <p:origin x="0" y="0"/>
    </p:cViewPr>
  </p:notesTextViewPr>
  <p:sorterViewPr>
    <p:cViewPr>
      <p:scale>
        <a:sx n="190" d="100"/>
        <a:sy n="190" d="100"/>
      </p:scale>
      <p:origin x="0" y="-8374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215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215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215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mn-cs"/>
              </a:defRPr>
            </a:lvl1pPr>
          </a:lstStyle>
          <a:p>
            <a:pPr>
              <a:defRPr/>
            </a:pPr>
            <a:fld id="{31F46396-B2C0-4DE2-A9C6-0FA11CA4AB01}" type="slidenum">
              <a:rPr lang="en-US"/>
              <a:pPr>
                <a:defRPr/>
              </a:pPr>
              <a:t>‹#›</a:t>
            </a:fld>
            <a:endParaRPr lang="en-US"/>
          </a:p>
        </p:txBody>
      </p:sp>
    </p:spTree>
    <p:extLst>
      <p:ext uri="{BB962C8B-B14F-4D97-AF65-F5344CB8AC3E}">
        <p14:creationId xmlns:p14="http://schemas.microsoft.com/office/powerpoint/2010/main" val="38323008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FD43B9-AB04-4BDD-8D5E-1759510BCF78}" type="datetimeFigureOut">
              <a:rPr lang="en-US" smtClean="0"/>
              <a:t>4/25/2018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409BC-9BD3-4983-849E-3AC867824BA0}" type="slidenum">
              <a:rPr lang="en-US" smtClean="0"/>
              <a:t>‹#›</a:t>
            </a:fld>
            <a:endParaRPr lang="en-US"/>
          </a:p>
        </p:txBody>
      </p:sp>
    </p:spTree>
    <p:extLst>
      <p:ext uri="{BB962C8B-B14F-4D97-AF65-F5344CB8AC3E}">
        <p14:creationId xmlns:p14="http://schemas.microsoft.com/office/powerpoint/2010/main" val="203185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ncbi.nlm.nih.gov/pmc/articles/PMC2932497/"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F35D84-1E0B-4127-BFF1-4A83818D6D5C}" type="slidenum">
              <a:rPr lang="en-US" smtClean="0"/>
              <a:t>5</a:t>
            </a:fld>
            <a:endParaRPr lang="en-US"/>
          </a:p>
        </p:txBody>
      </p:sp>
    </p:spTree>
    <p:extLst>
      <p:ext uri="{BB962C8B-B14F-4D97-AF65-F5344CB8AC3E}">
        <p14:creationId xmlns:p14="http://schemas.microsoft.com/office/powerpoint/2010/main" val="3744549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F35D84-1E0B-4127-BFF1-4A83818D6D5C}" type="slidenum">
              <a:rPr lang="en-US" smtClean="0"/>
              <a:t>59</a:t>
            </a:fld>
            <a:endParaRPr lang="en-US"/>
          </a:p>
        </p:txBody>
      </p:sp>
    </p:spTree>
    <p:extLst>
      <p:ext uri="{BB962C8B-B14F-4D97-AF65-F5344CB8AC3E}">
        <p14:creationId xmlns:p14="http://schemas.microsoft.com/office/powerpoint/2010/main" val="3377093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F35D84-1E0B-4127-BFF1-4A83818D6D5C}" type="slidenum">
              <a:rPr lang="en-US" smtClean="0"/>
              <a:t>60</a:t>
            </a:fld>
            <a:endParaRPr lang="en-US"/>
          </a:p>
        </p:txBody>
      </p:sp>
    </p:spTree>
    <p:extLst>
      <p:ext uri="{BB962C8B-B14F-4D97-AF65-F5344CB8AC3E}">
        <p14:creationId xmlns:p14="http://schemas.microsoft.com/office/powerpoint/2010/main" val="1542291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F35D84-1E0B-4127-BFF1-4A83818D6D5C}" type="slidenum">
              <a:rPr lang="en-US" smtClean="0"/>
              <a:t>79</a:t>
            </a:fld>
            <a:endParaRPr lang="en-US"/>
          </a:p>
        </p:txBody>
      </p:sp>
    </p:spTree>
    <p:extLst>
      <p:ext uri="{BB962C8B-B14F-4D97-AF65-F5344CB8AC3E}">
        <p14:creationId xmlns:p14="http://schemas.microsoft.com/office/powerpoint/2010/main" val="4129181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F35D84-1E0B-4127-BFF1-4A83818D6D5C}" type="slidenum">
              <a:rPr lang="en-US" smtClean="0"/>
              <a:t>80</a:t>
            </a:fld>
            <a:endParaRPr lang="en-US"/>
          </a:p>
        </p:txBody>
      </p:sp>
    </p:spTree>
    <p:extLst>
      <p:ext uri="{BB962C8B-B14F-4D97-AF65-F5344CB8AC3E}">
        <p14:creationId xmlns:p14="http://schemas.microsoft.com/office/powerpoint/2010/main" val="4224289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q"/>
            </a:pPr>
            <a:r>
              <a:rPr lang="en-US" dirty="0" smtClean="0"/>
              <a:t>Analogue of the nootropic agent </a:t>
            </a:r>
            <a:r>
              <a:rPr lang="en-US" dirty="0" err="1" smtClean="0"/>
              <a:t>piracetam</a:t>
            </a:r>
            <a:r>
              <a:rPr lang="en-US" dirty="0" smtClean="0"/>
              <a:t> (</a:t>
            </a:r>
            <a:r>
              <a:rPr lang="en-US" dirty="0" err="1" smtClean="0"/>
              <a:t>Nootropil</a:t>
            </a:r>
            <a:r>
              <a:rPr lang="en-US" dirty="0" smtClean="0"/>
              <a:t>®)</a:t>
            </a:r>
          </a:p>
          <a:p>
            <a:pPr>
              <a:buFont typeface="Wingdings" panose="05000000000000000000" pitchFamily="2" charset="2"/>
              <a:buChar char="q"/>
            </a:pPr>
            <a:r>
              <a:rPr lang="en-US" dirty="0" smtClean="0"/>
              <a:t>Nootropic drugs including </a:t>
            </a:r>
            <a:r>
              <a:rPr lang="en-US" dirty="0" err="1" smtClean="0"/>
              <a:t>levetiracetam</a:t>
            </a:r>
            <a:r>
              <a:rPr lang="en-US" dirty="0" smtClean="0"/>
              <a:t> stimulate several neurochemical systems, including dopaminergic, cholinergic, and glutamatergic neurotransmission</a:t>
            </a:r>
          </a:p>
          <a:p>
            <a:endParaRPr lang="en-US" dirty="0"/>
          </a:p>
        </p:txBody>
      </p:sp>
      <p:sp>
        <p:nvSpPr>
          <p:cNvPr id="4" name="Slide Number Placeholder 3"/>
          <p:cNvSpPr>
            <a:spLocks noGrp="1"/>
          </p:cNvSpPr>
          <p:nvPr>
            <p:ph type="sldNum" sz="quarter" idx="10"/>
          </p:nvPr>
        </p:nvSpPr>
        <p:spPr/>
        <p:txBody>
          <a:bodyPr/>
          <a:lstStyle/>
          <a:p>
            <a:fld id="{8DF35D84-1E0B-4127-BFF1-4A83818D6D5C}" type="slidenum">
              <a:rPr lang="en-US" smtClean="0"/>
              <a:t>90</a:t>
            </a:fld>
            <a:endParaRPr lang="en-US"/>
          </a:p>
        </p:txBody>
      </p:sp>
    </p:spTree>
    <p:extLst>
      <p:ext uri="{BB962C8B-B14F-4D97-AF65-F5344CB8AC3E}">
        <p14:creationId xmlns:p14="http://schemas.microsoft.com/office/powerpoint/2010/main" val="1318329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F35D84-1E0B-4127-BFF1-4A83818D6D5C}" type="slidenum">
              <a:rPr lang="en-US" smtClean="0"/>
              <a:t>91</a:t>
            </a:fld>
            <a:endParaRPr lang="en-US"/>
          </a:p>
        </p:txBody>
      </p:sp>
    </p:spTree>
    <p:extLst>
      <p:ext uri="{BB962C8B-B14F-4D97-AF65-F5344CB8AC3E}">
        <p14:creationId xmlns:p14="http://schemas.microsoft.com/office/powerpoint/2010/main" val="132795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F35D84-1E0B-4127-BFF1-4A83818D6D5C}" type="slidenum">
              <a:rPr lang="en-US" smtClean="0"/>
              <a:t>92</a:t>
            </a:fld>
            <a:endParaRPr lang="en-US"/>
          </a:p>
        </p:txBody>
      </p:sp>
    </p:spTree>
    <p:extLst>
      <p:ext uri="{BB962C8B-B14F-4D97-AF65-F5344CB8AC3E}">
        <p14:creationId xmlns:p14="http://schemas.microsoft.com/office/powerpoint/2010/main" val="1453047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F35D84-1E0B-4127-BFF1-4A83818D6D5C}" type="slidenum">
              <a:rPr lang="en-US" smtClean="0"/>
              <a:t>93</a:t>
            </a:fld>
            <a:endParaRPr lang="en-US"/>
          </a:p>
        </p:txBody>
      </p:sp>
    </p:spTree>
    <p:extLst>
      <p:ext uri="{BB962C8B-B14F-4D97-AF65-F5344CB8AC3E}">
        <p14:creationId xmlns:p14="http://schemas.microsoft.com/office/powerpoint/2010/main" val="229130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F35D84-1E0B-4127-BFF1-4A83818D6D5C}" type="slidenum">
              <a:rPr lang="en-US" smtClean="0"/>
              <a:t>94</a:t>
            </a:fld>
            <a:endParaRPr lang="en-US"/>
          </a:p>
        </p:txBody>
      </p:sp>
    </p:spTree>
    <p:extLst>
      <p:ext uri="{BB962C8B-B14F-4D97-AF65-F5344CB8AC3E}">
        <p14:creationId xmlns:p14="http://schemas.microsoft.com/office/powerpoint/2010/main" val="2896589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F35D84-1E0B-4127-BFF1-4A83818D6D5C}" type="slidenum">
              <a:rPr lang="en-US" smtClean="0"/>
              <a:t>9</a:t>
            </a:fld>
            <a:endParaRPr lang="en-US"/>
          </a:p>
        </p:txBody>
      </p:sp>
    </p:spTree>
    <p:extLst>
      <p:ext uri="{BB962C8B-B14F-4D97-AF65-F5344CB8AC3E}">
        <p14:creationId xmlns:p14="http://schemas.microsoft.com/office/powerpoint/2010/main" val="261726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F35D84-1E0B-4127-BFF1-4A83818D6D5C}" type="slidenum">
              <a:rPr lang="en-US" smtClean="0"/>
              <a:t>10</a:t>
            </a:fld>
            <a:endParaRPr lang="en-US"/>
          </a:p>
        </p:txBody>
      </p:sp>
    </p:spTree>
    <p:extLst>
      <p:ext uri="{BB962C8B-B14F-4D97-AF65-F5344CB8AC3E}">
        <p14:creationId xmlns:p14="http://schemas.microsoft.com/office/powerpoint/2010/main" val="2464801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F35D84-1E0B-4127-BFF1-4A83818D6D5C}" type="slidenum">
              <a:rPr lang="en-US" smtClean="0"/>
              <a:t>12</a:t>
            </a:fld>
            <a:endParaRPr lang="en-US"/>
          </a:p>
        </p:txBody>
      </p:sp>
    </p:spTree>
    <p:extLst>
      <p:ext uri="{BB962C8B-B14F-4D97-AF65-F5344CB8AC3E}">
        <p14:creationId xmlns:p14="http://schemas.microsoft.com/office/powerpoint/2010/main" val="2114908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Relationship between dose and exposure for </a:t>
            </a:r>
            <a:r>
              <a:rPr lang="en-US" dirty="0" err="1" smtClean="0"/>
              <a:t>antiseizure</a:t>
            </a:r>
            <a:r>
              <a:rPr lang="en-US" dirty="0" smtClean="0"/>
              <a:t> drugs (ASDs). Most </a:t>
            </a:r>
            <a:r>
              <a:rPr lang="en-US" dirty="0" err="1" smtClean="0"/>
              <a:t>antiseizure</a:t>
            </a:r>
            <a:r>
              <a:rPr lang="en-US" dirty="0" smtClean="0"/>
              <a:t> drugs follow linear (first-order) kinetics, in which a constant fraction per unit time of the drug is eliminated (elimination is proportional to drug concentration). In the case of phenytoin, as the dose increases, there is saturation of metabolism and a shift from first-order to zero-order kinetics, in which a constant quantity per unit time is metabolized. A small increase in dose can result in a large increase in concentration. Orally administered gabapentin also exhibits zero-order kinetics, but in contrast to phenytoin where metabolism can be saturated, in the case of gabapentin, gut absorption, which is mediated by the large neutral amino acid system L transporter, is susceptible to saturation. The bioavailability of gabapentin falls at high doses as the transporter is saturated so that increases in blood levels do not keep pace with increases in dose.</a:t>
            </a:r>
            <a:endParaRPr lang="en-US" dirty="0"/>
          </a:p>
        </p:txBody>
      </p:sp>
      <p:sp>
        <p:nvSpPr>
          <p:cNvPr id="4" name="Slide Number Placeholder 3"/>
          <p:cNvSpPr>
            <a:spLocks noGrp="1"/>
          </p:cNvSpPr>
          <p:nvPr>
            <p:ph type="sldNum" sz="quarter" idx="10"/>
          </p:nvPr>
        </p:nvSpPr>
        <p:spPr/>
        <p:txBody>
          <a:bodyPr/>
          <a:lstStyle/>
          <a:p>
            <a:fld id="{8DF35D84-1E0B-4127-BFF1-4A83818D6D5C}" type="slidenum">
              <a:rPr lang="en-US" smtClean="0"/>
              <a:t>28</a:t>
            </a:fld>
            <a:endParaRPr lang="en-US"/>
          </a:p>
        </p:txBody>
      </p:sp>
    </p:spTree>
    <p:extLst>
      <p:ext uri="{BB962C8B-B14F-4D97-AF65-F5344CB8AC3E}">
        <p14:creationId xmlns:p14="http://schemas.microsoft.com/office/powerpoint/2010/main" val="2744013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F35D84-1E0B-4127-BFF1-4A83818D6D5C}" type="slidenum">
              <a:rPr lang="en-US" smtClean="0"/>
              <a:t>42</a:t>
            </a:fld>
            <a:endParaRPr lang="en-US"/>
          </a:p>
        </p:txBody>
      </p:sp>
    </p:spTree>
    <p:extLst>
      <p:ext uri="{BB962C8B-B14F-4D97-AF65-F5344CB8AC3E}">
        <p14:creationId xmlns:p14="http://schemas.microsoft.com/office/powerpoint/2010/main" val="3936670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F35D84-1E0B-4127-BFF1-4A83818D6D5C}" type="slidenum">
              <a:rPr lang="en-US" smtClean="0"/>
              <a:t>43</a:t>
            </a:fld>
            <a:endParaRPr lang="en-US"/>
          </a:p>
        </p:txBody>
      </p:sp>
    </p:spTree>
    <p:extLst>
      <p:ext uri="{BB962C8B-B14F-4D97-AF65-F5344CB8AC3E}">
        <p14:creationId xmlns:p14="http://schemas.microsoft.com/office/powerpoint/2010/main" val="492568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Bede, Peter. </a:t>
            </a:r>
            <a:r>
              <a:rPr lang="en-US" i="1" dirty="0" err="1" smtClean="0"/>
              <a:t>Epilepsia</a:t>
            </a:r>
            <a:r>
              <a:rPr lang="en-US" i="1" dirty="0" smtClean="0"/>
              <a:t> Open</a:t>
            </a:r>
            <a:r>
              <a:rPr lang="en-US" dirty="0" smtClean="0"/>
              <a:t> Volume: 2 Issue 1 (2017) ISSN: 2470-9239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Bates, </a:t>
            </a:r>
            <a:r>
              <a:rPr lang="en-US" dirty="0" err="1" smtClean="0"/>
              <a:t>Parkin</a:t>
            </a:r>
            <a:r>
              <a:rPr lang="en-US" dirty="0" smtClean="0"/>
              <a:t>, Duggan </a:t>
            </a:r>
            <a:r>
              <a:rPr lang="en-US" sz="1200" b="0" i="0" kern="1200" dirty="0" smtClean="0">
                <a:solidFill>
                  <a:schemeClr val="tx1"/>
                </a:solidFill>
                <a:effectLst/>
                <a:latin typeface="+mn-lt"/>
                <a:ea typeface="+mn-ea"/>
                <a:cs typeface="+mn-cs"/>
                <a:hlinkClick r:id="rId3"/>
              </a:rPr>
              <a:t>Can J </a:t>
            </a:r>
            <a:r>
              <a:rPr lang="en-US" sz="1200" b="0" i="0" kern="1200" dirty="0" err="1" smtClean="0">
                <a:solidFill>
                  <a:schemeClr val="tx1"/>
                </a:solidFill>
                <a:effectLst/>
                <a:latin typeface="+mn-lt"/>
                <a:ea typeface="+mn-ea"/>
                <a:cs typeface="+mn-cs"/>
                <a:hlinkClick r:id="rId3"/>
              </a:rPr>
              <a:t>Hosp</a:t>
            </a:r>
            <a:r>
              <a:rPr lang="en-US" sz="1200" b="0" i="0" kern="1200" dirty="0" smtClean="0">
                <a:solidFill>
                  <a:schemeClr val="tx1"/>
                </a:solidFill>
                <a:effectLst/>
                <a:latin typeface="+mn-lt"/>
                <a:ea typeface="+mn-ea"/>
                <a:cs typeface="+mn-cs"/>
                <a:hlinkClick r:id="rId3"/>
              </a:rPr>
              <a:t> Pharm</a:t>
            </a:r>
            <a:r>
              <a:rPr lang="en-US" sz="1200" b="0" i="0" kern="1200" dirty="0" smtClean="0">
                <a:solidFill>
                  <a:schemeClr val="tx1"/>
                </a:solidFill>
                <a:effectLst/>
                <a:latin typeface="+mn-lt"/>
                <a:ea typeface="+mn-ea"/>
                <a:cs typeface="+mn-cs"/>
              </a:rPr>
              <a:t>. 2010 Jul-Aug; 63(4): 315–322 </a:t>
            </a:r>
            <a:r>
              <a:rPr lang="en-US" sz="1200" b="0" i="0" kern="1200" dirty="0" err="1" smtClean="0">
                <a:solidFill>
                  <a:schemeClr val="tx1"/>
                </a:solidFill>
                <a:effectLst/>
                <a:latin typeface="+mn-lt"/>
                <a:ea typeface="+mn-ea"/>
                <a:cs typeface="+mn-cs"/>
              </a:rPr>
              <a:t>Ertapenem</a:t>
            </a:r>
            <a:r>
              <a:rPr lang="en-US" sz="1200" b="0" i="0" kern="1200" dirty="0" smtClean="0">
                <a:solidFill>
                  <a:schemeClr val="tx1"/>
                </a:solidFill>
                <a:effectLst/>
                <a:latin typeface="+mn-lt"/>
                <a:ea typeface="+mn-ea"/>
                <a:cs typeface="+mn-cs"/>
              </a:rPr>
              <a:t>-Induced Reduction in Valproate Levels: Case Report and Review of the Literature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DF35D84-1E0B-4127-BFF1-4A83818D6D5C}" type="slidenum">
              <a:rPr lang="en-US" smtClean="0"/>
              <a:t>44</a:t>
            </a:fld>
            <a:endParaRPr lang="en-US"/>
          </a:p>
        </p:txBody>
      </p:sp>
    </p:spTree>
    <p:extLst>
      <p:ext uri="{BB962C8B-B14F-4D97-AF65-F5344CB8AC3E}">
        <p14:creationId xmlns:p14="http://schemas.microsoft.com/office/powerpoint/2010/main" val="1530772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F35D84-1E0B-4127-BFF1-4A83818D6D5C}" type="slidenum">
              <a:rPr lang="en-US" smtClean="0"/>
              <a:t>58</a:t>
            </a:fld>
            <a:endParaRPr lang="en-US"/>
          </a:p>
        </p:txBody>
      </p:sp>
    </p:spTree>
    <p:extLst>
      <p:ext uri="{BB962C8B-B14F-4D97-AF65-F5344CB8AC3E}">
        <p14:creationId xmlns:p14="http://schemas.microsoft.com/office/powerpoint/2010/main" val="34270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C9DF06A0-986F-4678-BCDD-3B26C7240FF4}"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09F6D8F-9898-4737-AE17-9F8E1C62BFA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F9AC2AFE-BD01-40C1-9845-41F2BF660C0C}"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ZA"/>
          </a:p>
        </p:txBody>
      </p:sp>
      <p:sp>
        <p:nvSpPr>
          <p:cNvPr id="3" name="Table Placeholder 2"/>
          <p:cNvSpPr>
            <a:spLocks noGrp="1"/>
          </p:cNvSpPr>
          <p:nvPr>
            <p:ph type="tbl" idx="1"/>
          </p:nvPr>
        </p:nvSpPr>
        <p:spPr>
          <a:xfrm>
            <a:off x="457200" y="1600200"/>
            <a:ext cx="8229600" cy="4530725"/>
          </a:xfrm>
        </p:spPr>
        <p:txBody>
          <a:bodyPr/>
          <a:lstStyle/>
          <a:p>
            <a:pPr lvl="0"/>
            <a:endParaRPr lang="en-ZA" noProof="0" smtClean="0"/>
          </a:p>
        </p:txBody>
      </p:sp>
      <p:sp>
        <p:nvSpPr>
          <p:cNvPr id="4" name="Rectangle 26"/>
          <p:cNvSpPr>
            <a:spLocks noGrp="1" noChangeArrowheads="1"/>
          </p:cNvSpPr>
          <p:nvPr>
            <p:ph type="ftr" sz="quarter" idx="10"/>
          </p:nvPr>
        </p:nvSpPr>
        <p:spPr>
          <a:ln/>
        </p:spPr>
        <p:txBody>
          <a:bodyPr/>
          <a:lstStyle>
            <a:lvl1pPr>
              <a:defRPr/>
            </a:lvl1pPr>
          </a:lstStyle>
          <a:p>
            <a:pPr>
              <a:defRPr/>
            </a:pPr>
            <a:endParaRPr lang="en-US"/>
          </a:p>
        </p:txBody>
      </p:sp>
      <p:sp>
        <p:nvSpPr>
          <p:cNvPr id="5" name="Rectangle 27"/>
          <p:cNvSpPr>
            <a:spLocks noGrp="1" noChangeArrowheads="1"/>
          </p:cNvSpPr>
          <p:nvPr>
            <p:ph type="sldNum" sz="quarter" idx="11"/>
          </p:nvPr>
        </p:nvSpPr>
        <p:spPr>
          <a:ln/>
        </p:spPr>
        <p:txBody>
          <a:bodyPr/>
          <a:lstStyle>
            <a:lvl1pPr>
              <a:defRPr/>
            </a:lvl1pPr>
          </a:lstStyle>
          <a:p>
            <a:pPr>
              <a:defRPr/>
            </a:pPr>
            <a:fld id="{591CB82C-07FA-4FDF-AE08-C489185E93E9}" type="slidenum">
              <a:rPr lang="en-US"/>
              <a:pPr>
                <a:defRPr/>
              </a:pPr>
              <a:t>‹#›</a:t>
            </a:fld>
            <a:endParaRPr lang="en-US"/>
          </a:p>
        </p:txBody>
      </p:sp>
      <p:sp>
        <p:nvSpPr>
          <p:cNvPr id="6" name="Rectangle 28"/>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45564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CFF8A30B-80C8-4A53-867D-7C9B68880B42}"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a:defRPr/>
            </a:pP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587E521E-7D4A-4445-ADFF-21469257ACCF}"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9133A94-3B81-434F-AA1A-FCF5C9BD1179}"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C057344F-53A1-48EE-9A9D-D07C3DAA0962}"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fld id="{5BCD5B24-1FB2-4EA5-86CD-29EC97A014C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D41921AF-5B01-4D40-8E88-D2E315DEF36C}"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056F00D2-54B9-4462-9A54-7552BFCEC5BE}"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1720C175-B34C-4105-B812-B7D68E17D04C}"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endParaRPr lang="en-US"/>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12E1B90D-937A-4460-B02E-6C2C5881C7F1}"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www.epilepsy.org.z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neur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63" y="32657"/>
            <a:ext cx="8942673" cy="5196889"/>
          </a:xfrm>
          <a:prstGeom prst="rect">
            <a:avLst/>
          </a:prstGeom>
          <a:noFill/>
          <a:extLst>
            <a:ext uri="{909E8E84-426E-40DD-AFC4-6F175D3DCCD1}">
              <a14:hiddenFill xmlns:a14="http://schemas.microsoft.com/office/drawing/2010/main">
                <a:solidFill>
                  <a:srgbClr val="FFFFFF"/>
                </a:solidFill>
              </a14:hiddenFill>
            </a:ext>
          </a:extLst>
        </p:spPr>
      </p:pic>
      <p:sp>
        <p:nvSpPr>
          <p:cNvPr id="2051" name="Rectangle 3"/>
          <p:cNvSpPr>
            <a:spLocks noGrp="1" noChangeArrowheads="1"/>
          </p:cNvSpPr>
          <p:nvPr>
            <p:ph type="subTitle" idx="1"/>
          </p:nvPr>
        </p:nvSpPr>
        <p:spPr>
          <a:xfrm>
            <a:off x="1828800" y="5301738"/>
            <a:ext cx="7086600" cy="1752600"/>
          </a:xfrm>
        </p:spPr>
        <p:txBody>
          <a:bodyPr/>
          <a:lstStyle/>
          <a:p>
            <a:pPr algn="r" eaLnBrk="1" hangingPunct="1">
              <a:lnSpc>
                <a:spcPct val="80000"/>
              </a:lnSpc>
              <a:defRPr/>
            </a:pPr>
            <a:r>
              <a:rPr lang="en-US" sz="2400" i="1" dirty="0" smtClean="0"/>
              <a:t>Dr J. McCartney</a:t>
            </a:r>
            <a:endParaRPr lang="en-US" sz="2400" i="1" dirty="0" smtClean="0"/>
          </a:p>
          <a:p>
            <a:pPr algn="r" eaLnBrk="1" hangingPunct="1">
              <a:lnSpc>
                <a:spcPct val="80000"/>
              </a:lnSpc>
              <a:defRPr/>
            </a:pPr>
            <a:r>
              <a:rPr lang="en-US" sz="2400" dirty="0" err="1" smtClean="0"/>
              <a:t>Dept</a:t>
            </a:r>
            <a:r>
              <a:rPr lang="en-US" sz="2400" dirty="0" smtClean="0"/>
              <a:t> Pharmacy</a:t>
            </a:r>
          </a:p>
          <a:p>
            <a:pPr algn="r" eaLnBrk="1" hangingPunct="1">
              <a:lnSpc>
                <a:spcPct val="80000"/>
              </a:lnSpc>
              <a:defRPr/>
            </a:pPr>
            <a:r>
              <a:rPr lang="en-US" sz="2400" dirty="0" smtClean="0"/>
              <a:t>Nelson Mandela University</a:t>
            </a:r>
            <a:endParaRPr lang="en-US" sz="2400" dirty="0" smtClean="0"/>
          </a:p>
          <a:p>
            <a:pPr algn="r" eaLnBrk="1" hangingPunct="1">
              <a:lnSpc>
                <a:spcPct val="80000"/>
              </a:lnSpc>
              <a:defRPr/>
            </a:pPr>
            <a:endParaRPr lang="en-US" sz="2400" dirty="0" smtClean="0"/>
          </a:p>
        </p:txBody>
      </p:sp>
      <p:sp>
        <p:nvSpPr>
          <p:cNvPr id="2050" name="Rectangle 2"/>
          <p:cNvSpPr>
            <a:spLocks noGrp="1" noChangeArrowheads="1"/>
          </p:cNvSpPr>
          <p:nvPr>
            <p:ph type="ctrTitle"/>
          </p:nvPr>
        </p:nvSpPr>
        <p:spPr>
          <a:xfrm>
            <a:off x="304800" y="104849"/>
            <a:ext cx="8458200" cy="2057400"/>
          </a:xfrm>
        </p:spPr>
        <p:txBody>
          <a:bodyPr/>
          <a:lstStyle/>
          <a:p>
            <a:pPr algn="l" eaLnBrk="1" hangingPunct="1">
              <a:defRPr/>
            </a:pPr>
            <a:r>
              <a:rPr lang="en-US" sz="4000" i="1" dirty="0" smtClean="0">
                <a:solidFill>
                  <a:srgbClr val="FFFFCC"/>
                </a:solidFill>
              </a:rPr>
              <a:t>ZCP301</a:t>
            </a:r>
            <a:br>
              <a:rPr lang="en-US" sz="4000" i="1" dirty="0" smtClean="0">
                <a:solidFill>
                  <a:srgbClr val="FFFFCC"/>
                </a:solidFill>
              </a:rPr>
            </a:br>
            <a:r>
              <a:rPr lang="en-US" dirty="0" smtClean="0">
                <a:solidFill>
                  <a:srgbClr val="FFFFCC"/>
                </a:solidFill>
              </a:rPr>
              <a:t>Anti-seizure </a:t>
            </a:r>
            <a:r>
              <a:rPr lang="en-US" dirty="0" smtClean="0">
                <a:solidFill>
                  <a:srgbClr val="FFFFCC"/>
                </a:solidFill>
              </a:rPr>
              <a:t>Drugs </a:t>
            </a:r>
            <a:br>
              <a:rPr lang="en-US" dirty="0" smtClean="0">
                <a:solidFill>
                  <a:srgbClr val="FFFFCC"/>
                </a:solidFill>
              </a:rPr>
            </a:br>
            <a:r>
              <a:rPr lang="en-US" dirty="0" smtClean="0">
                <a:solidFill>
                  <a:srgbClr val="FFFFCC"/>
                </a:solidFill>
              </a:rPr>
              <a:t>&amp; </a:t>
            </a:r>
            <a:r>
              <a:rPr lang="en-US" sz="4400" dirty="0" smtClean="0">
                <a:solidFill>
                  <a:srgbClr val="FFFFCC"/>
                </a:solidFill>
              </a:rPr>
              <a:t>Epilepsy</a:t>
            </a:r>
            <a:endParaRPr lang="en-US" sz="4400" dirty="0" smtClean="0">
              <a:solidFill>
                <a:srgbClr val="FFFFCC"/>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nvPr>
        </p:nvGraphicFramePr>
        <p:xfrm>
          <a:off x="350044" y="857250"/>
          <a:ext cx="8641556" cy="5074445"/>
        </p:xfrm>
        <a:graphic>
          <a:graphicData uri="http://schemas.openxmlformats.org/drawingml/2006/table">
            <a:tbl>
              <a:tblPr firstRow="1" bandRow="1">
                <a:tableStyleId>{5C22544A-7EE6-4342-B048-85BDC9FD1C3A}</a:tableStyleId>
              </a:tblPr>
              <a:tblGrid>
                <a:gridCol w="8641556">
                  <a:extLst>
                    <a:ext uri="{9D8B030D-6E8A-4147-A177-3AD203B41FA5}">
                      <a16:colId xmlns:a16="http://schemas.microsoft.com/office/drawing/2014/main" val="1788371138"/>
                    </a:ext>
                  </a:extLst>
                </a:gridCol>
              </a:tblGrid>
              <a:tr h="406913">
                <a:tc>
                  <a:txBody>
                    <a:bodyPr/>
                    <a:lstStyle/>
                    <a:p>
                      <a:r>
                        <a:rPr lang="en-US" sz="2100" dirty="0" smtClean="0"/>
                        <a:t>FOCAL ONSET SEIZURES (was known as </a:t>
                      </a:r>
                      <a:r>
                        <a:rPr lang="en-US" sz="2100" i="1" dirty="0" smtClean="0"/>
                        <a:t>partial</a:t>
                      </a:r>
                      <a:r>
                        <a:rPr lang="en-US" sz="2100" i="1" baseline="0" dirty="0" smtClean="0"/>
                        <a:t> onset</a:t>
                      </a:r>
                      <a:r>
                        <a:rPr lang="en-US" sz="2100" baseline="0" dirty="0" smtClean="0"/>
                        <a:t>)</a:t>
                      </a:r>
                      <a:endParaRPr lang="en-US" sz="2100" dirty="0"/>
                    </a:p>
                  </a:txBody>
                  <a:tcPr marL="68580" marR="68580" marT="34290" marB="34290"/>
                </a:tc>
                <a:extLst>
                  <a:ext uri="{0D108BD9-81ED-4DB2-BD59-A6C34878D82A}">
                    <a16:rowId xmlns:a16="http://schemas.microsoft.com/office/drawing/2014/main" val="3661652586"/>
                  </a:ext>
                </a:extLst>
              </a:tr>
              <a:tr h="406913">
                <a:tc>
                  <a:txBody>
                    <a:bodyPr/>
                    <a:lstStyle/>
                    <a:p>
                      <a:r>
                        <a:rPr lang="en-US" sz="2100" dirty="0" smtClean="0"/>
                        <a:t>Focal aware seizure (formerly </a:t>
                      </a:r>
                      <a:r>
                        <a:rPr lang="en-US" sz="2100" i="1" dirty="0" smtClean="0"/>
                        <a:t>simple partial seizure</a:t>
                      </a:r>
                      <a:r>
                        <a:rPr lang="en-US" sz="2100" dirty="0" smtClean="0"/>
                        <a:t>)</a:t>
                      </a:r>
                      <a:endParaRPr lang="en-US" sz="2100" dirty="0"/>
                    </a:p>
                  </a:txBody>
                  <a:tcPr marL="68580" marR="68580" marT="34290" marB="34290"/>
                </a:tc>
                <a:extLst>
                  <a:ext uri="{0D108BD9-81ED-4DB2-BD59-A6C34878D82A}">
                    <a16:rowId xmlns:a16="http://schemas.microsoft.com/office/drawing/2014/main" val="1627915101"/>
                  </a:ext>
                </a:extLst>
              </a:tr>
              <a:tr h="406913">
                <a:tc>
                  <a:txBody>
                    <a:bodyPr/>
                    <a:lstStyle/>
                    <a:p>
                      <a:r>
                        <a:rPr lang="en-US" sz="2100" dirty="0" smtClean="0"/>
                        <a:t>Focal impaired awareness seizure</a:t>
                      </a:r>
                      <a:r>
                        <a:rPr lang="en-US" sz="2100" baseline="0" dirty="0" smtClean="0"/>
                        <a:t> (</a:t>
                      </a:r>
                      <a:r>
                        <a:rPr lang="en-US" sz="2100" dirty="0" smtClean="0"/>
                        <a:t>formerly </a:t>
                      </a:r>
                      <a:r>
                        <a:rPr lang="en-US" sz="2100" i="1" dirty="0" smtClean="0"/>
                        <a:t>complex partial seizure)</a:t>
                      </a:r>
                      <a:endParaRPr lang="en-US" sz="2100" dirty="0"/>
                    </a:p>
                  </a:txBody>
                  <a:tcPr marL="68580" marR="68580" marT="34290" marB="34290"/>
                </a:tc>
                <a:extLst>
                  <a:ext uri="{0D108BD9-81ED-4DB2-BD59-A6C34878D82A}">
                    <a16:rowId xmlns:a16="http://schemas.microsoft.com/office/drawing/2014/main" val="1941976367"/>
                  </a:ext>
                </a:extLst>
              </a:tr>
              <a:tr h="742018">
                <a:tc>
                  <a:txBody>
                    <a:bodyPr/>
                    <a:lstStyle/>
                    <a:p>
                      <a:r>
                        <a:rPr lang="en-US" sz="2100" dirty="0" smtClean="0"/>
                        <a:t>Focal-to-bilateral tonic-</a:t>
                      </a:r>
                      <a:r>
                        <a:rPr lang="en-US" sz="2100" dirty="0" err="1" smtClean="0"/>
                        <a:t>clonic</a:t>
                      </a:r>
                      <a:r>
                        <a:rPr lang="en-US" sz="2100" dirty="0" smtClean="0"/>
                        <a:t> seizure (formerly </a:t>
                      </a:r>
                      <a:r>
                        <a:rPr lang="en-US" sz="2100" i="1" dirty="0" smtClean="0"/>
                        <a:t>partial seizure with secondary generalized seizures)</a:t>
                      </a:r>
                      <a:endParaRPr lang="en-US" sz="2100" dirty="0"/>
                    </a:p>
                  </a:txBody>
                  <a:tcPr marL="68580" marR="68580" marT="34290" marB="34290"/>
                </a:tc>
                <a:extLst>
                  <a:ext uri="{0D108BD9-81ED-4DB2-BD59-A6C34878D82A}">
                    <a16:rowId xmlns:a16="http://schemas.microsoft.com/office/drawing/2014/main" val="3490543603"/>
                  </a:ext>
                </a:extLst>
              </a:tr>
              <a:tr h="406913">
                <a:tc>
                  <a:txBody>
                    <a:bodyPr/>
                    <a:lstStyle/>
                    <a:p>
                      <a:r>
                        <a:rPr lang="en-US" sz="2100" b="1" dirty="0" smtClean="0">
                          <a:solidFill>
                            <a:schemeClr val="bg1"/>
                          </a:solidFill>
                        </a:rPr>
                        <a:t>GENERALISED</a:t>
                      </a:r>
                      <a:r>
                        <a:rPr lang="en-US" sz="2100" b="1" baseline="0" dirty="0" smtClean="0">
                          <a:solidFill>
                            <a:schemeClr val="bg1"/>
                          </a:solidFill>
                        </a:rPr>
                        <a:t> ONSET SEIZURES</a:t>
                      </a:r>
                      <a:endParaRPr lang="en-US" sz="2100" b="1" dirty="0">
                        <a:solidFill>
                          <a:schemeClr val="bg1"/>
                        </a:solidFill>
                      </a:endParaRPr>
                    </a:p>
                  </a:txBody>
                  <a:tcPr marL="68580" marR="68580" marT="34290" marB="34290">
                    <a:solidFill>
                      <a:schemeClr val="accent1"/>
                    </a:solidFill>
                  </a:tcPr>
                </a:tc>
                <a:extLst>
                  <a:ext uri="{0D108BD9-81ED-4DB2-BD59-A6C34878D82A}">
                    <a16:rowId xmlns:a16="http://schemas.microsoft.com/office/drawing/2014/main" val="39731690"/>
                  </a:ext>
                </a:extLst>
              </a:tr>
              <a:tr h="742018">
                <a:tc>
                  <a:txBody>
                    <a:bodyPr/>
                    <a:lstStyle/>
                    <a:p>
                      <a:r>
                        <a:rPr lang="en-US" sz="2100" dirty="0" err="1" smtClean="0"/>
                        <a:t>Generalised</a:t>
                      </a:r>
                      <a:r>
                        <a:rPr lang="en-US" sz="2100" dirty="0" smtClean="0"/>
                        <a:t> tonic-</a:t>
                      </a:r>
                      <a:r>
                        <a:rPr lang="en-US" sz="2100" dirty="0" err="1" smtClean="0"/>
                        <a:t>clonic</a:t>
                      </a:r>
                      <a:r>
                        <a:rPr lang="en-US" sz="2100" dirty="0" smtClean="0"/>
                        <a:t> seizures (formerly</a:t>
                      </a:r>
                      <a:r>
                        <a:rPr lang="en-US" sz="2100" baseline="0" dirty="0" smtClean="0"/>
                        <a:t> </a:t>
                      </a:r>
                      <a:r>
                        <a:rPr lang="en-US" sz="2100" i="1" baseline="0" dirty="0" smtClean="0"/>
                        <a:t>primary generalized tonic-</a:t>
                      </a:r>
                      <a:r>
                        <a:rPr lang="en-US" sz="2100" i="1" baseline="0" dirty="0" err="1" smtClean="0"/>
                        <a:t>clonic</a:t>
                      </a:r>
                      <a:r>
                        <a:rPr lang="en-US" sz="2100" i="1" baseline="0" dirty="0" smtClean="0"/>
                        <a:t> seizure / grand mal </a:t>
                      </a:r>
                      <a:r>
                        <a:rPr lang="en-US" sz="2100" baseline="0" dirty="0" smtClean="0"/>
                        <a:t>)</a:t>
                      </a:r>
                      <a:endParaRPr lang="en-US" sz="2100" dirty="0"/>
                    </a:p>
                  </a:txBody>
                  <a:tcPr marL="68580" marR="68580" marT="34290" marB="34290"/>
                </a:tc>
                <a:extLst>
                  <a:ext uri="{0D108BD9-81ED-4DB2-BD59-A6C34878D82A}">
                    <a16:rowId xmlns:a16="http://schemas.microsoft.com/office/drawing/2014/main" val="2878202069"/>
                  </a:ext>
                </a:extLst>
              </a:tr>
              <a:tr h="406913">
                <a:tc>
                  <a:txBody>
                    <a:bodyPr/>
                    <a:lstStyle/>
                    <a:p>
                      <a:r>
                        <a:rPr lang="en-US" sz="2100" dirty="0" err="1" smtClean="0"/>
                        <a:t>Generalised</a:t>
                      </a:r>
                      <a:r>
                        <a:rPr lang="en-US" sz="2100" dirty="0" smtClean="0"/>
                        <a:t> absence seizures (formerly </a:t>
                      </a:r>
                      <a:r>
                        <a:rPr lang="en-US" sz="2100" i="1" dirty="0" smtClean="0"/>
                        <a:t>petit mal seizures</a:t>
                      </a:r>
                      <a:r>
                        <a:rPr lang="en-US" sz="2100" dirty="0" smtClean="0"/>
                        <a:t>)</a:t>
                      </a:r>
                      <a:endParaRPr lang="en-US" sz="2100" dirty="0"/>
                    </a:p>
                  </a:txBody>
                  <a:tcPr marL="68580" marR="68580" marT="34290" marB="34290"/>
                </a:tc>
                <a:extLst>
                  <a:ext uri="{0D108BD9-81ED-4DB2-BD59-A6C34878D82A}">
                    <a16:rowId xmlns:a16="http://schemas.microsoft.com/office/drawing/2014/main" val="1041516210"/>
                  </a:ext>
                </a:extLst>
              </a:tr>
              <a:tr h="406913">
                <a:tc>
                  <a:txBody>
                    <a:bodyPr/>
                    <a:lstStyle/>
                    <a:p>
                      <a:r>
                        <a:rPr lang="en-US" sz="2100" dirty="0" smtClean="0"/>
                        <a:t>Myoclonic seizures </a:t>
                      </a:r>
                      <a:endParaRPr lang="en-US" sz="2100" dirty="0"/>
                    </a:p>
                  </a:txBody>
                  <a:tcPr marL="68580" marR="68580" marT="34290" marB="34290"/>
                </a:tc>
                <a:extLst>
                  <a:ext uri="{0D108BD9-81ED-4DB2-BD59-A6C34878D82A}">
                    <a16:rowId xmlns:a16="http://schemas.microsoft.com/office/drawing/2014/main" val="3470936448"/>
                  </a:ext>
                </a:extLst>
              </a:tr>
              <a:tr h="742018">
                <a:tc>
                  <a:txBody>
                    <a:bodyPr/>
                    <a:lstStyle/>
                    <a:p>
                      <a:r>
                        <a:rPr lang="en-US" sz="2100" dirty="0" smtClean="0"/>
                        <a:t>Atonic seizures (also</a:t>
                      </a:r>
                      <a:r>
                        <a:rPr lang="en-US" sz="2100" baseline="0" dirty="0" smtClean="0"/>
                        <a:t> known as </a:t>
                      </a:r>
                      <a:r>
                        <a:rPr lang="en-US" sz="2100" i="1" baseline="0" dirty="0" smtClean="0"/>
                        <a:t>drop seizures </a:t>
                      </a:r>
                      <a:r>
                        <a:rPr lang="en-US" sz="2100" baseline="0" dirty="0" smtClean="0"/>
                        <a:t>/ </a:t>
                      </a:r>
                      <a:r>
                        <a:rPr lang="en-US" sz="2100" i="1" baseline="0" dirty="0" smtClean="0"/>
                        <a:t>astatic seizures </a:t>
                      </a:r>
                      <a:r>
                        <a:rPr lang="en-US" sz="2100" baseline="0" dirty="0" smtClean="0"/>
                        <a:t>such as Lennox-</a:t>
                      </a:r>
                      <a:r>
                        <a:rPr lang="en-US" sz="2100" baseline="0" dirty="0" err="1" smtClean="0"/>
                        <a:t>Gastaut</a:t>
                      </a:r>
                      <a:r>
                        <a:rPr lang="en-US" sz="2100" baseline="0" dirty="0" smtClean="0"/>
                        <a:t> syndrome)</a:t>
                      </a:r>
                      <a:endParaRPr lang="en-US" sz="2100" dirty="0"/>
                    </a:p>
                  </a:txBody>
                  <a:tcPr marL="68580" marR="68580" marT="34290" marB="34290"/>
                </a:tc>
                <a:extLst>
                  <a:ext uri="{0D108BD9-81ED-4DB2-BD59-A6C34878D82A}">
                    <a16:rowId xmlns:a16="http://schemas.microsoft.com/office/drawing/2014/main" val="2484171862"/>
                  </a:ext>
                </a:extLst>
              </a:tr>
              <a:tr h="406913">
                <a:tc>
                  <a:txBody>
                    <a:bodyPr/>
                    <a:lstStyle/>
                    <a:p>
                      <a:r>
                        <a:rPr lang="en-US" sz="2100" dirty="0" smtClean="0"/>
                        <a:t>Epileptic</a:t>
                      </a:r>
                      <a:r>
                        <a:rPr lang="en-US" sz="2100" baseline="0" dirty="0" smtClean="0"/>
                        <a:t> spasms </a:t>
                      </a:r>
                      <a:endParaRPr lang="en-US" sz="2100" dirty="0"/>
                    </a:p>
                  </a:txBody>
                  <a:tcPr marL="68580" marR="68580" marT="34290" marB="34290"/>
                </a:tc>
                <a:extLst>
                  <a:ext uri="{0D108BD9-81ED-4DB2-BD59-A6C34878D82A}">
                    <a16:rowId xmlns:a16="http://schemas.microsoft.com/office/drawing/2014/main" val="2411834614"/>
                  </a:ext>
                </a:extLst>
              </a:tr>
            </a:tbl>
          </a:graphicData>
        </a:graphic>
      </p:graphicFrame>
    </p:spTree>
    <p:extLst>
      <p:ext uri="{BB962C8B-B14F-4D97-AF65-F5344CB8AC3E}">
        <p14:creationId xmlns:p14="http://schemas.microsoft.com/office/powerpoint/2010/main" val="149670335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28600"/>
            <a:ext cx="8229600" cy="533400"/>
          </a:xfrm>
        </p:spPr>
        <p:txBody>
          <a:bodyPr>
            <a:normAutofit fontScale="90000"/>
          </a:bodyPr>
          <a:lstStyle/>
          <a:p>
            <a:pPr eaLnBrk="1" hangingPunct="1">
              <a:defRPr/>
            </a:pPr>
            <a:r>
              <a:rPr lang="en-US" sz="3800" smtClean="0"/>
              <a:t>Pregnancy continued</a:t>
            </a:r>
          </a:p>
        </p:txBody>
      </p:sp>
      <p:sp>
        <p:nvSpPr>
          <p:cNvPr id="62467" name="Rectangle 3"/>
          <p:cNvSpPr>
            <a:spLocks noGrp="1" noChangeArrowheads="1"/>
          </p:cNvSpPr>
          <p:nvPr>
            <p:ph sz="quarter" idx="1"/>
          </p:nvPr>
        </p:nvSpPr>
        <p:spPr>
          <a:xfrm>
            <a:off x="457200" y="990600"/>
            <a:ext cx="8229600" cy="5140325"/>
          </a:xfrm>
        </p:spPr>
        <p:txBody>
          <a:bodyPr>
            <a:normAutofit fontScale="92500" lnSpcReduction="10000"/>
          </a:bodyPr>
          <a:lstStyle/>
          <a:p>
            <a:pPr eaLnBrk="1" hangingPunct="1">
              <a:defRPr/>
            </a:pPr>
            <a:r>
              <a:rPr lang="en-US" sz="2800" dirty="0" smtClean="0"/>
              <a:t>Phenytoin</a:t>
            </a:r>
          </a:p>
          <a:p>
            <a:pPr eaLnBrk="1" hangingPunct="1">
              <a:defRPr/>
            </a:pPr>
            <a:r>
              <a:rPr lang="en-US" sz="2800" dirty="0" smtClean="0"/>
              <a:t>Carbamazepine</a:t>
            </a:r>
          </a:p>
          <a:p>
            <a:pPr eaLnBrk="1" hangingPunct="1">
              <a:defRPr/>
            </a:pPr>
            <a:r>
              <a:rPr lang="en-US" sz="2800" dirty="0" err="1" smtClean="0"/>
              <a:t>Phenobarbitone</a:t>
            </a:r>
            <a:endParaRPr lang="en-US" sz="2800" dirty="0" smtClean="0"/>
          </a:p>
          <a:p>
            <a:pPr eaLnBrk="1" hangingPunct="1">
              <a:defRPr/>
            </a:pPr>
            <a:r>
              <a:rPr lang="en-US" sz="2800" dirty="0" smtClean="0"/>
              <a:t>Sodium Valproate </a:t>
            </a:r>
          </a:p>
          <a:p>
            <a:pPr lvl="1">
              <a:defRPr/>
            </a:pPr>
            <a:r>
              <a:rPr lang="en-US" sz="2300" dirty="0"/>
              <a:t>*</a:t>
            </a:r>
            <a:r>
              <a:rPr lang="en-US" sz="2300" dirty="0" smtClean="0"/>
              <a:t>neural tube defects – exposure bet days 17 and 30 post-</a:t>
            </a:r>
            <a:r>
              <a:rPr lang="en-US" sz="2300" dirty="0" err="1" smtClean="0"/>
              <a:t>fertilisation</a:t>
            </a:r>
            <a:endParaRPr lang="en-US" sz="2300" dirty="0" smtClean="0"/>
          </a:p>
          <a:p>
            <a:pPr eaLnBrk="1" hangingPunct="1">
              <a:defRPr/>
            </a:pPr>
            <a:r>
              <a:rPr lang="en-US" sz="2800" dirty="0" smtClean="0"/>
              <a:t>Newer generation anticonvulsants</a:t>
            </a:r>
          </a:p>
          <a:p>
            <a:pPr eaLnBrk="1" hangingPunct="1">
              <a:defRPr/>
            </a:pPr>
            <a:endParaRPr lang="en-US" sz="2800" dirty="0" smtClean="0"/>
          </a:p>
          <a:p>
            <a:pPr eaLnBrk="1" hangingPunct="1">
              <a:buFont typeface="Wingdings" pitchFamily="2" charset="2"/>
              <a:buNone/>
              <a:defRPr/>
            </a:pPr>
            <a:r>
              <a:rPr lang="en-US" sz="2800" dirty="0" smtClean="0"/>
              <a:t>Recommendation:</a:t>
            </a:r>
          </a:p>
          <a:p>
            <a:pPr eaLnBrk="1" hangingPunct="1">
              <a:defRPr/>
            </a:pPr>
            <a:r>
              <a:rPr lang="en-US" sz="2800" dirty="0" smtClean="0"/>
              <a:t>Folic acid supplementation before and during pregnancy </a:t>
            </a:r>
          </a:p>
          <a:p>
            <a:pPr eaLnBrk="1" hangingPunct="1">
              <a:defRPr/>
            </a:pPr>
            <a:r>
              <a:rPr lang="en-US" sz="2800" dirty="0" smtClean="0"/>
              <a:t>Drug use &amp; lactation – encourage breastfeeding</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277813"/>
            <a:ext cx="8686800" cy="788987"/>
          </a:xfrm>
        </p:spPr>
        <p:txBody>
          <a:bodyPr/>
          <a:lstStyle/>
          <a:p>
            <a:pPr eaLnBrk="1" hangingPunct="1"/>
            <a:r>
              <a:rPr lang="en-US" sz="3200" b="1" smtClean="0">
                <a:effectLst/>
              </a:rPr>
              <a:t>3. Withdrawal of Anti-Epileptic Therapy</a:t>
            </a:r>
          </a:p>
        </p:txBody>
      </p:sp>
      <p:sp>
        <p:nvSpPr>
          <p:cNvPr id="64515" name="Rectangle 3"/>
          <p:cNvSpPr>
            <a:spLocks noGrp="1" noChangeArrowheads="1"/>
          </p:cNvSpPr>
          <p:nvPr>
            <p:ph sz="quarter" idx="1"/>
          </p:nvPr>
        </p:nvSpPr>
        <p:spPr>
          <a:xfrm>
            <a:off x="457200" y="1295400"/>
            <a:ext cx="8229600" cy="5334000"/>
          </a:xfrm>
        </p:spPr>
        <p:txBody>
          <a:bodyPr/>
          <a:lstStyle/>
          <a:p>
            <a:pPr eaLnBrk="1" hangingPunct="1">
              <a:lnSpc>
                <a:spcPct val="80000"/>
              </a:lnSpc>
              <a:defRPr/>
            </a:pPr>
            <a:r>
              <a:rPr lang="en-US" sz="2800" smtClean="0"/>
              <a:t>If seizure free for 2 years (absence seizures) or 4 years (partial / tonic-clonic)</a:t>
            </a:r>
          </a:p>
          <a:p>
            <a:pPr eaLnBrk="1" hangingPunct="1">
              <a:lnSpc>
                <a:spcPct val="80000"/>
              </a:lnSpc>
              <a:defRPr/>
            </a:pPr>
            <a:r>
              <a:rPr lang="en-US" sz="2800" smtClean="0"/>
              <a:t>Achieved complete seizure control within first year of onset </a:t>
            </a:r>
          </a:p>
          <a:p>
            <a:pPr eaLnBrk="1" hangingPunct="1">
              <a:lnSpc>
                <a:spcPct val="80000"/>
              </a:lnSpc>
              <a:defRPr/>
            </a:pPr>
            <a:r>
              <a:rPr lang="en-US" sz="2800" smtClean="0"/>
              <a:t>Normal EEG</a:t>
            </a:r>
          </a:p>
          <a:p>
            <a:pPr eaLnBrk="1" hangingPunct="1">
              <a:lnSpc>
                <a:spcPct val="80000"/>
              </a:lnSpc>
              <a:defRPr/>
            </a:pPr>
            <a:r>
              <a:rPr lang="en-US" sz="2800" smtClean="0"/>
              <a:t>Inappropriate use of anticonvulsants</a:t>
            </a:r>
          </a:p>
          <a:p>
            <a:pPr eaLnBrk="1" hangingPunct="1">
              <a:lnSpc>
                <a:spcPct val="80000"/>
              </a:lnSpc>
              <a:defRPr/>
            </a:pPr>
            <a:r>
              <a:rPr lang="en-US" sz="2800" smtClean="0"/>
              <a:t>Not recommended if mixed / myoclonic seizures</a:t>
            </a:r>
          </a:p>
          <a:p>
            <a:pPr eaLnBrk="1" hangingPunct="1">
              <a:lnSpc>
                <a:spcPct val="80000"/>
              </a:lnSpc>
              <a:defRPr/>
            </a:pPr>
            <a:endParaRPr lang="en-US" sz="2800" smtClean="0"/>
          </a:p>
          <a:p>
            <a:pPr algn="ctr" eaLnBrk="1" hangingPunct="1">
              <a:lnSpc>
                <a:spcPct val="80000"/>
              </a:lnSpc>
              <a:buFont typeface="Wingdings" pitchFamily="2" charset="2"/>
              <a:buNone/>
              <a:defRPr/>
            </a:pPr>
            <a:r>
              <a:rPr lang="en-US" sz="2800" smtClean="0">
                <a:solidFill>
                  <a:schemeClr val="tx2"/>
                </a:solidFill>
              </a:rPr>
              <a:t>DO NOT STOP ABRUPTLY – PPT SEIZURES</a:t>
            </a:r>
          </a:p>
          <a:p>
            <a:pPr algn="ctr" eaLnBrk="1" hangingPunct="1">
              <a:lnSpc>
                <a:spcPct val="80000"/>
              </a:lnSpc>
              <a:buFont typeface="Wingdings" pitchFamily="2" charset="2"/>
              <a:buNone/>
              <a:defRPr/>
            </a:pPr>
            <a:endParaRPr lang="en-US" sz="2800" smtClean="0">
              <a:solidFill>
                <a:schemeClr val="tx2"/>
              </a:solidFill>
            </a:endParaRPr>
          </a:p>
          <a:p>
            <a:pPr eaLnBrk="1" hangingPunct="1">
              <a:lnSpc>
                <a:spcPct val="80000"/>
              </a:lnSpc>
              <a:defRPr/>
            </a:pPr>
            <a:r>
              <a:rPr lang="en-US" sz="2800" smtClean="0"/>
              <a:t>Withdrawal must be gradual – e.g. reduce dose by 25% every 3 months</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52400" y="277813"/>
            <a:ext cx="8763000" cy="941387"/>
          </a:xfrm>
        </p:spPr>
        <p:txBody>
          <a:bodyPr>
            <a:normAutofit fontScale="90000"/>
          </a:bodyPr>
          <a:lstStyle/>
          <a:p>
            <a:pPr eaLnBrk="1" hangingPunct="1"/>
            <a:r>
              <a:rPr lang="en-US" sz="3200" b="1" dirty="0" smtClean="0">
                <a:effectLst/>
              </a:rPr>
              <a:t>Factors affecting the extent of </a:t>
            </a:r>
            <a:br>
              <a:rPr lang="en-US" sz="3200" b="1" dirty="0" smtClean="0">
                <a:effectLst/>
              </a:rPr>
            </a:br>
            <a:r>
              <a:rPr lang="en-US" sz="3200" b="1" dirty="0" smtClean="0">
                <a:effectLst/>
              </a:rPr>
              <a:t>plasma protein binding</a:t>
            </a:r>
          </a:p>
        </p:txBody>
      </p:sp>
      <p:sp>
        <p:nvSpPr>
          <p:cNvPr id="65539" name="Rectangle 3"/>
          <p:cNvSpPr>
            <a:spLocks noGrp="1" noChangeArrowheads="1"/>
          </p:cNvSpPr>
          <p:nvPr>
            <p:ph sz="quarter" idx="1"/>
          </p:nvPr>
        </p:nvSpPr>
        <p:spPr>
          <a:xfrm>
            <a:off x="457200" y="1600200"/>
            <a:ext cx="8229600" cy="5105400"/>
          </a:xfrm>
        </p:spPr>
        <p:txBody>
          <a:bodyPr/>
          <a:lstStyle/>
          <a:p>
            <a:pPr algn="ctr" eaLnBrk="1" hangingPunct="1">
              <a:lnSpc>
                <a:spcPct val="90000"/>
              </a:lnSpc>
              <a:buFont typeface="Wingdings" pitchFamily="2" charset="2"/>
              <a:buNone/>
              <a:defRPr/>
            </a:pPr>
            <a:r>
              <a:rPr lang="en-US" sz="2800" smtClean="0"/>
              <a:t>*Several antiepileptics are highly protein bound*</a:t>
            </a:r>
          </a:p>
          <a:p>
            <a:pPr eaLnBrk="1" hangingPunct="1">
              <a:lnSpc>
                <a:spcPct val="90000"/>
              </a:lnSpc>
              <a:buFont typeface="Wingdings" pitchFamily="2" charset="2"/>
              <a:buNone/>
              <a:defRPr/>
            </a:pPr>
            <a:r>
              <a:rPr lang="en-US" sz="2800" smtClean="0"/>
              <a:t> </a:t>
            </a:r>
          </a:p>
          <a:p>
            <a:pPr eaLnBrk="1" hangingPunct="1">
              <a:lnSpc>
                <a:spcPct val="90000"/>
              </a:lnSpc>
              <a:defRPr/>
            </a:pPr>
            <a:r>
              <a:rPr lang="en-US" sz="2800" smtClean="0"/>
              <a:t>Chronic renal failure</a:t>
            </a:r>
          </a:p>
          <a:p>
            <a:pPr eaLnBrk="1" hangingPunct="1">
              <a:lnSpc>
                <a:spcPct val="90000"/>
              </a:lnSpc>
              <a:defRPr/>
            </a:pPr>
            <a:r>
              <a:rPr lang="en-US" sz="2800" smtClean="0"/>
              <a:t>Liver disease</a:t>
            </a:r>
          </a:p>
          <a:p>
            <a:pPr eaLnBrk="1" hangingPunct="1">
              <a:lnSpc>
                <a:spcPct val="90000"/>
              </a:lnSpc>
              <a:defRPr/>
            </a:pPr>
            <a:r>
              <a:rPr lang="en-US" sz="2800" smtClean="0"/>
              <a:t>Hypoalbuminaemia</a:t>
            </a:r>
          </a:p>
          <a:p>
            <a:pPr eaLnBrk="1" hangingPunct="1">
              <a:lnSpc>
                <a:spcPct val="90000"/>
              </a:lnSpc>
              <a:defRPr/>
            </a:pPr>
            <a:r>
              <a:rPr lang="en-US" sz="2800" smtClean="0"/>
              <a:t>Burns</a:t>
            </a:r>
          </a:p>
          <a:p>
            <a:pPr eaLnBrk="1" hangingPunct="1">
              <a:lnSpc>
                <a:spcPct val="90000"/>
              </a:lnSpc>
              <a:defRPr/>
            </a:pPr>
            <a:r>
              <a:rPr lang="en-US" sz="2800" smtClean="0"/>
              <a:t>Pregnancy</a:t>
            </a:r>
          </a:p>
          <a:p>
            <a:pPr eaLnBrk="1" hangingPunct="1">
              <a:lnSpc>
                <a:spcPct val="90000"/>
              </a:lnSpc>
              <a:defRPr/>
            </a:pPr>
            <a:r>
              <a:rPr lang="en-US" sz="2800" smtClean="0"/>
              <a:t>Malnutrition</a:t>
            </a:r>
          </a:p>
          <a:p>
            <a:pPr eaLnBrk="1" hangingPunct="1">
              <a:lnSpc>
                <a:spcPct val="90000"/>
              </a:lnSpc>
              <a:defRPr/>
            </a:pPr>
            <a:r>
              <a:rPr lang="en-US" sz="2800" smtClean="0"/>
              <a:t>Extremes of age – neonates / elderly</a:t>
            </a:r>
          </a:p>
          <a:p>
            <a:pPr eaLnBrk="1" hangingPunct="1">
              <a:lnSpc>
                <a:spcPct val="90000"/>
              </a:lnSpc>
              <a:defRPr/>
            </a:pPr>
            <a:r>
              <a:rPr lang="en-US" sz="2800" smtClean="0"/>
              <a:t>Concomitant use of other highly protein bound drugs</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457200"/>
            <a:ext cx="8229600" cy="712787"/>
          </a:xfrm>
        </p:spPr>
        <p:txBody>
          <a:bodyPr>
            <a:normAutofit fontScale="90000"/>
          </a:bodyPr>
          <a:lstStyle/>
          <a:p>
            <a:pPr eaLnBrk="1" hangingPunct="1"/>
            <a:r>
              <a:rPr lang="en-US" sz="3200" b="1" dirty="0" smtClean="0">
                <a:effectLst/>
              </a:rPr>
              <a:t>Drugs to be avoided in Epilepsy</a:t>
            </a:r>
            <a:r>
              <a:rPr lang="en-US" sz="3200" dirty="0" smtClean="0">
                <a:effectLst/>
              </a:rPr>
              <a:t> </a:t>
            </a:r>
            <a:br>
              <a:rPr lang="en-US" sz="3200" dirty="0" smtClean="0">
                <a:effectLst/>
              </a:rPr>
            </a:br>
            <a:endParaRPr lang="en-US" sz="3200" dirty="0" smtClean="0">
              <a:effectLst/>
            </a:endParaRPr>
          </a:p>
        </p:txBody>
      </p:sp>
      <p:sp>
        <p:nvSpPr>
          <p:cNvPr id="66563" name="Rectangle 3"/>
          <p:cNvSpPr>
            <a:spLocks noGrp="1" noChangeArrowheads="1"/>
          </p:cNvSpPr>
          <p:nvPr>
            <p:ph sz="quarter" idx="1"/>
          </p:nvPr>
        </p:nvSpPr>
        <p:spPr/>
        <p:txBody>
          <a:bodyPr>
            <a:normAutofit lnSpcReduction="10000"/>
          </a:bodyPr>
          <a:lstStyle/>
          <a:p>
            <a:pPr eaLnBrk="1" hangingPunct="1">
              <a:lnSpc>
                <a:spcPct val="80000"/>
              </a:lnSpc>
              <a:defRPr/>
            </a:pPr>
            <a:r>
              <a:rPr lang="en-US" sz="2400" smtClean="0"/>
              <a:t>Alcohol</a:t>
            </a:r>
          </a:p>
          <a:p>
            <a:pPr eaLnBrk="1" hangingPunct="1">
              <a:lnSpc>
                <a:spcPct val="80000"/>
              </a:lnSpc>
              <a:defRPr/>
            </a:pPr>
            <a:r>
              <a:rPr lang="en-US" sz="2400" smtClean="0"/>
              <a:t>Antibiotics </a:t>
            </a:r>
            <a:r>
              <a:rPr lang="en-US" sz="2000" smtClean="0"/>
              <a:t>(eg penicillin, imipenem, nalidixic acid, quinolones)</a:t>
            </a:r>
          </a:p>
          <a:p>
            <a:pPr eaLnBrk="1" hangingPunct="1">
              <a:lnSpc>
                <a:spcPct val="80000"/>
              </a:lnSpc>
              <a:defRPr/>
            </a:pPr>
            <a:r>
              <a:rPr lang="en-US" sz="2400" smtClean="0"/>
              <a:t>Antimalarials </a:t>
            </a:r>
            <a:r>
              <a:rPr lang="en-US" sz="2000" smtClean="0"/>
              <a:t>(e.g mefloquine, chloroquine)</a:t>
            </a:r>
          </a:p>
          <a:p>
            <a:pPr eaLnBrk="1" hangingPunct="1">
              <a:lnSpc>
                <a:spcPct val="80000"/>
              </a:lnSpc>
              <a:defRPr/>
            </a:pPr>
            <a:r>
              <a:rPr lang="en-US" sz="2400" smtClean="0"/>
              <a:t>Antihistamines </a:t>
            </a:r>
            <a:r>
              <a:rPr lang="en-US" sz="2000" smtClean="0"/>
              <a:t>(cough, cold &amp; flu remedies)</a:t>
            </a:r>
          </a:p>
          <a:p>
            <a:pPr eaLnBrk="1" hangingPunct="1">
              <a:lnSpc>
                <a:spcPct val="80000"/>
              </a:lnSpc>
              <a:defRPr/>
            </a:pPr>
            <a:r>
              <a:rPr lang="en-US" sz="2400" smtClean="0"/>
              <a:t>Drugs of Abuse </a:t>
            </a:r>
            <a:r>
              <a:rPr lang="en-US" sz="2000" smtClean="0"/>
              <a:t>(eg cocaine, amphetamines)</a:t>
            </a:r>
          </a:p>
          <a:p>
            <a:pPr eaLnBrk="1" hangingPunct="1">
              <a:lnSpc>
                <a:spcPct val="80000"/>
              </a:lnSpc>
              <a:defRPr/>
            </a:pPr>
            <a:r>
              <a:rPr lang="en-US" sz="2400" smtClean="0"/>
              <a:t>Evening primrose oil</a:t>
            </a:r>
          </a:p>
          <a:p>
            <a:pPr eaLnBrk="1" hangingPunct="1">
              <a:lnSpc>
                <a:spcPct val="80000"/>
              </a:lnSpc>
              <a:defRPr/>
            </a:pPr>
            <a:r>
              <a:rPr lang="en-US" sz="2400" smtClean="0"/>
              <a:t>Isoniazid</a:t>
            </a:r>
          </a:p>
          <a:p>
            <a:pPr eaLnBrk="1" hangingPunct="1">
              <a:lnSpc>
                <a:spcPct val="80000"/>
              </a:lnSpc>
              <a:defRPr/>
            </a:pPr>
            <a:r>
              <a:rPr lang="en-US" sz="2400" smtClean="0"/>
              <a:t>Lignocaine</a:t>
            </a:r>
          </a:p>
          <a:p>
            <a:pPr eaLnBrk="1" hangingPunct="1">
              <a:lnSpc>
                <a:spcPct val="80000"/>
              </a:lnSpc>
              <a:defRPr/>
            </a:pPr>
            <a:r>
              <a:rPr lang="en-US" sz="2400" smtClean="0"/>
              <a:t>Lithium</a:t>
            </a:r>
          </a:p>
          <a:p>
            <a:pPr eaLnBrk="1" hangingPunct="1">
              <a:lnSpc>
                <a:spcPct val="80000"/>
              </a:lnSpc>
              <a:defRPr/>
            </a:pPr>
            <a:r>
              <a:rPr lang="en-US" sz="2400" smtClean="0"/>
              <a:t>Phenothiazines </a:t>
            </a:r>
            <a:r>
              <a:rPr lang="en-US" sz="2000" smtClean="0"/>
              <a:t>(eg thioridazine)</a:t>
            </a:r>
          </a:p>
          <a:p>
            <a:pPr eaLnBrk="1" hangingPunct="1">
              <a:lnSpc>
                <a:spcPct val="80000"/>
              </a:lnSpc>
              <a:defRPr/>
            </a:pPr>
            <a:r>
              <a:rPr lang="en-US" sz="2400" smtClean="0"/>
              <a:t>Theophylline</a:t>
            </a:r>
          </a:p>
          <a:p>
            <a:pPr eaLnBrk="1" hangingPunct="1">
              <a:lnSpc>
                <a:spcPct val="80000"/>
              </a:lnSpc>
              <a:defRPr/>
            </a:pPr>
            <a:r>
              <a:rPr lang="en-US" sz="2400" smtClean="0"/>
              <a:t>Tricyclic antidepressants </a:t>
            </a:r>
          </a:p>
          <a:p>
            <a:pPr eaLnBrk="1" hangingPunct="1">
              <a:lnSpc>
                <a:spcPct val="80000"/>
              </a:lnSpc>
              <a:defRPr/>
            </a:pPr>
            <a:r>
              <a:rPr lang="en-US" sz="2400" smtClean="0"/>
              <a:t>Vincristine</a:t>
            </a:r>
          </a:p>
          <a:p>
            <a:pPr eaLnBrk="1" hangingPunct="1">
              <a:lnSpc>
                <a:spcPct val="80000"/>
              </a:lnSpc>
              <a:defRPr/>
            </a:pPr>
            <a:endParaRPr lang="en-US" sz="2400" smtClean="0"/>
          </a:p>
          <a:p>
            <a:pPr eaLnBrk="1" hangingPunct="1">
              <a:lnSpc>
                <a:spcPct val="80000"/>
              </a:lnSpc>
              <a:defRPr/>
            </a:pPr>
            <a:endParaRPr lang="en-US" sz="240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277813"/>
            <a:ext cx="8229600" cy="636587"/>
          </a:xfrm>
        </p:spPr>
        <p:txBody>
          <a:bodyPr>
            <a:normAutofit fontScale="90000"/>
          </a:bodyPr>
          <a:lstStyle/>
          <a:p>
            <a:pPr eaLnBrk="1" hangingPunct="1">
              <a:defRPr/>
            </a:pPr>
            <a:r>
              <a:rPr lang="en-US" sz="3800" dirty="0" smtClean="0"/>
              <a:t>Factors leading to Non-compliance</a:t>
            </a:r>
          </a:p>
        </p:txBody>
      </p:sp>
      <p:sp>
        <p:nvSpPr>
          <p:cNvPr id="68611" name="Rectangle 3"/>
          <p:cNvSpPr>
            <a:spLocks noGrp="1" noChangeArrowheads="1"/>
          </p:cNvSpPr>
          <p:nvPr>
            <p:ph sz="quarter" idx="1"/>
          </p:nvPr>
        </p:nvSpPr>
        <p:spPr>
          <a:xfrm>
            <a:off x="457200" y="1295400"/>
            <a:ext cx="8229600" cy="4835525"/>
          </a:xfrm>
        </p:spPr>
        <p:txBody>
          <a:bodyPr/>
          <a:lstStyle/>
          <a:p>
            <a:pPr eaLnBrk="1" hangingPunct="1">
              <a:lnSpc>
                <a:spcPct val="90000"/>
              </a:lnSpc>
              <a:defRPr/>
            </a:pPr>
            <a:r>
              <a:rPr lang="en-US" sz="2800" smtClean="0">
                <a:solidFill>
                  <a:schemeClr val="hlink"/>
                </a:solidFill>
              </a:rPr>
              <a:t>Limited access to medicine</a:t>
            </a:r>
          </a:p>
          <a:p>
            <a:pPr lvl="1" eaLnBrk="1" hangingPunct="1">
              <a:lnSpc>
                <a:spcPct val="90000"/>
              </a:lnSpc>
              <a:buFontTx/>
              <a:buChar char="-"/>
              <a:defRPr/>
            </a:pPr>
            <a:r>
              <a:rPr lang="en-US" sz="2400" smtClean="0"/>
              <a:t>Transport difficulty / driving inability</a:t>
            </a:r>
          </a:p>
          <a:p>
            <a:pPr lvl="1" eaLnBrk="1" hangingPunct="1">
              <a:lnSpc>
                <a:spcPct val="90000"/>
              </a:lnSpc>
              <a:buFontTx/>
              <a:buChar char="-"/>
              <a:defRPr/>
            </a:pPr>
            <a:r>
              <a:rPr lang="en-US" sz="2400" smtClean="0"/>
              <a:t>Lack of time</a:t>
            </a:r>
          </a:p>
          <a:p>
            <a:pPr lvl="1" eaLnBrk="1" hangingPunct="1">
              <a:lnSpc>
                <a:spcPct val="90000"/>
              </a:lnSpc>
              <a:buFontTx/>
              <a:buChar char="-"/>
              <a:defRPr/>
            </a:pPr>
            <a:r>
              <a:rPr lang="en-US" sz="2400" smtClean="0"/>
              <a:t>Financial restrictions</a:t>
            </a:r>
          </a:p>
          <a:p>
            <a:pPr eaLnBrk="1" hangingPunct="1">
              <a:lnSpc>
                <a:spcPct val="90000"/>
              </a:lnSpc>
              <a:defRPr/>
            </a:pPr>
            <a:r>
              <a:rPr lang="en-US" sz="2800" smtClean="0">
                <a:solidFill>
                  <a:schemeClr val="hlink"/>
                </a:solidFill>
              </a:rPr>
              <a:t>Increased complexity of dosage regimen</a:t>
            </a:r>
          </a:p>
          <a:p>
            <a:pPr eaLnBrk="1" hangingPunct="1">
              <a:lnSpc>
                <a:spcPct val="90000"/>
              </a:lnSpc>
              <a:buFont typeface="Wingdings" pitchFamily="2" charset="2"/>
              <a:buNone/>
              <a:defRPr/>
            </a:pPr>
            <a:r>
              <a:rPr lang="en-US" sz="2800" smtClean="0"/>
              <a:t>	- inconvenience</a:t>
            </a:r>
          </a:p>
          <a:p>
            <a:pPr eaLnBrk="1" hangingPunct="1">
              <a:lnSpc>
                <a:spcPct val="90000"/>
              </a:lnSpc>
              <a:buFont typeface="Wingdings" pitchFamily="2" charset="2"/>
              <a:buNone/>
              <a:defRPr/>
            </a:pPr>
            <a:r>
              <a:rPr lang="en-US" sz="2800" smtClean="0"/>
              <a:t>	- frequent / complicated dosage regimens</a:t>
            </a:r>
          </a:p>
          <a:p>
            <a:pPr eaLnBrk="1" hangingPunct="1">
              <a:lnSpc>
                <a:spcPct val="90000"/>
              </a:lnSpc>
              <a:buFont typeface="Wingdings" pitchFamily="2" charset="2"/>
              <a:buNone/>
              <a:defRPr/>
            </a:pPr>
            <a:r>
              <a:rPr lang="en-US" sz="2800" smtClean="0"/>
              <a:t>	- polytherapy</a:t>
            </a:r>
          </a:p>
          <a:p>
            <a:pPr eaLnBrk="1" hangingPunct="1">
              <a:lnSpc>
                <a:spcPct val="90000"/>
              </a:lnSpc>
              <a:buFont typeface="Wingdings" pitchFamily="2" charset="2"/>
              <a:buNone/>
              <a:defRPr/>
            </a:pPr>
            <a:r>
              <a:rPr lang="en-US" sz="2800" smtClean="0"/>
              <a:t>	- anxiety / confusion</a:t>
            </a:r>
          </a:p>
          <a:p>
            <a:pPr eaLnBrk="1" hangingPunct="1">
              <a:lnSpc>
                <a:spcPct val="90000"/>
              </a:lnSpc>
              <a:buFont typeface="Wingdings" pitchFamily="2" charset="2"/>
              <a:buNone/>
              <a:defRPr/>
            </a:pPr>
            <a:r>
              <a:rPr lang="en-US" sz="2800" smtClean="0"/>
              <a:t>	- misunderstanding instructions</a:t>
            </a:r>
          </a:p>
          <a:p>
            <a:pPr eaLnBrk="1" hangingPunct="1">
              <a:lnSpc>
                <a:spcPct val="90000"/>
              </a:lnSpc>
              <a:defRPr/>
            </a:pPr>
            <a:endParaRPr lang="en-US" sz="280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77813"/>
            <a:ext cx="8229600" cy="636587"/>
          </a:xfrm>
        </p:spPr>
        <p:txBody>
          <a:bodyPr>
            <a:normAutofit fontScale="90000"/>
          </a:bodyPr>
          <a:lstStyle/>
          <a:p>
            <a:pPr eaLnBrk="1" hangingPunct="1">
              <a:defRPr/>
            </a:pPr>
            <a:r>
              <a:rPr lang="en-US" sz="3800" dirty="0" smtClean="0"/>
              <a:t>Factors leading to Non-compliance</a:t>
            </a:r>
          </a:p>
        </p:txBody>
      </p:sp>
      <p:sp>
        <p:nvSpPr>
          <p:cNvPr id="69635" name="Rectangle 3"/>
          <p:cNvSpPr>
            <a:spLocks noGrp="1" noChangeArrowheads="1"/>
          </p:cNvSpPr>
          <p:nvPr>
            <p:ph sz="quarter" idx="1"/>
          </p:nvPr>
        </p:nvSpPr>
        <p:spPr>
          <a:xfrm>
            <a:off x="457200" y="1066800"/>
            <a:ext cx="8229600" cy="5064125"/>
          </a:xfrm>
        </p:spPr>
        <p:txBody>
          <a:bodyPr/>
          <a:lstStyle/>
          <a:p>
            <a:pPr eaLnBrk="1" hangingPunct="1">
              <a:defRPr/>
            </a:pPr>
            <a:r>
              <a:rPr lang="en-US" sz="2800" smtClean="0">
                <a:solidFill>
                  <a:schemeClr val="hlink"/>
                </a:solidFill>
              </a:rPr>
              <a:t>Poor education</a:t>
            </a:r>
          </a:p>
          <a:p>
            <a:pPr lvl="1" eaLnBrk="1" hangingPunct="1">
              <a:buFontTx/>
              <a:buChar char="-"/>
              <a:defRPr/>
            </a:pPr>
            <a:r>
              <a:rPr lang="en-US" sz="2400" smtClean="0"/>
              <a:t>Unclear / lack of instructions on how to use medicine</a:t>
            </a:r>
          </a:p>
          <a:p>
            <a:pPr lvl="1" eaLnBrk="1" hangingPunct="1">
              <a:buFontTx/>
              <a:buChar char="-"/>
              <a:defRPr/>
            </a:pPr>
            <a:r>
              <a:rPr lang="en-US" sz="2400" smtClean="0"/>
              <a:t>Lack of patient information re epilepsy</a:t>
            </a:r>
          </a:p>
          <a:p>
            <a:pPr lvl="1" eaLnBrk="1" hangingPunct="1">
              <a:buFontTx/>
              <a:buChar char="-"/>
              <a:defRPr/>
            </a:pPr>
            <a:r>
              <a:rPr lang="en-US" sz="2400" smtClean="0"/>
              <a:t>Poor understanding of reason for medication use</a:t>
            </a:r>
          </a:p>
          <a:p>
            <a:pPr eaLnBrk="1" hangingPunct="1">
              <a:defRPr/>
            </a:pPr>
            <a:r>
              <a:rPr lang="en-US" sz="2800" smtClean="0">
                <a:solidFill>
                  <a:schemeClr val="hlink"/>
                </a:solidFill>
              </a:rPr>
              <a:t>Medical aspects</a:t>
            </a:r>
          </a:p>
          <a:p>
            <a:pPr eaLnBrk="1" hangingPunct="1">
              <a:buFont typeface="Wingdings" pitchFamily="2" charset="2"/>
              <a:buNone/>
              <a:defRPr/>
            </a:pPr>
            <a:r>
              <a:rPr lang="en-US" sz="2800" smtClean="0"/>
              <a:t>	- adverse effects </a:t>
            </a:r>
            <a:r>
              <a:rPr lang="en-US" sz="2000" smtClean="0"/>
              <a:t>(impaired cognition, “cosmetic” ADR’s)</a:t>
            </a:r>
          </a:p>
          <a:p>
            <a:pPr eaLnBrk="1" hangingPunct="1">
              <a:buFont typeface="Wingdings" pitchFamily="2" charset="2"/>
              <a:buNone/>
              <a:defRPr/>
            </a:pPr>
            <a:r>
              <a:rPr lang="en-US" sz="2000" smtClean="0"/>
              <a:t>	- </a:t>
            </a:r>
            <a:r>
              <a:rPr lang="en-US" sz="2800" smtClean="0"/>
              <a:t>cognitive effects of seizures</a:t>
            </a:r>
          </a:p>
          <a:p>
            <a:pPr eaLnBrk="1" hangingPunct="1">
              <a:buFont typeface="Wingdings" pitchFamily="2" charset="2"/>
              <a:buNone/>
              <a:defRPr/>
            </a:pPr>
            <a:r>
              <a:rPr lang="en-US" sz="2800" smtClean="0"/>
              <a:t>	- other comorbid conditions</a:t>
            </a:r>
          </a:p>
          <a:p>
            <a:pPr eaLnBrk="1" hangingPunct="1">
              <a:buFont typeface="Wingdings" pitchFamily="2" charset="2"/>
              <a:buNone/>
              <a:defRPr/>
            </a:pPr>
            <a:r>
              <a:rPr lang="en-US" sz="2800" smtClean="0"/>
              <a:t>	- memory loss due to brain damage</a:t>
            </a:r>
          </a:p>
          <a:p>
            <a:pPr eaLnBrk="1" hangingPunct="1">
              <a:buFont typeface="Wingdings" pitchFamily="2" charset="2"/>
              <a:buNone/>
              <a:defRPr/>
            </a:pPr>
            <a:r>
              <a:rPr lang="en-US" sz="2800" smtClean="0"/>
              <a:t>	- forgetfulness</a:t>
            </a:r>
          </a:p>
          <a:p>
            <a:pPr eaLnBrk="1" hangingPunct="1">
              <a:buFont typeface="Wingdings" pitchFamily="2" charset="2"/>
              <a:buNone/>
              <a:defRPr/>
            </a:pPr>
            <a:endParaRPr lang="en-US" sz="280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77813"/>
            <a:ext cx="8229600" cy="636587"/>
          </a:xfrm>
        </p:spPr>
        <p:txBody>
          <a:bodyPr>
            <a:normAutofit fontScale="90000"/>
          </a:bodyPr>
          <a:lstStyle/>
          <a:p>
            <a:pPr eaLnBrk="1" hangingPunct="1">
              <a:defRPr/>
            </a:pPr>
            <a:r>
              <a:rPr lang="en-US" sz="3800" dirty="0" smtClean="0"/>
              <a:t>Factors leading to Non-compliance</a:t>
            </a:r>
          </a:p>
        </p:txBody>
      </p:sp>
      <p:sp>
        <p:nvSpPr>
          <p:cNvPr id="70659" name="Rectangle 3"/>
          <p:cNvSpPr>
            <a:spLocks noGrp="1" noChangeArrowheads="1"/>
          </p:cNvSpPr>
          <p:nvPr>
            <p:ph sz="quarter" idx="1"/>
          </p:nvPr>
        </p:nvSpPr>
        <p:spPr>
          <a:xfrm>
            <a:off x="457200" y="1066800"/>
            <a:ext cx="8229600" cy="5791200"/>
          </a:xfrm>
        </p:spPr>
        <p:txBody>
          <a:bodyPr/>
          <a:lstStyle/>
          <a:p>
            <a:pPr eaLnBrk="1" hangingPunct="1">
              <a:lnSpc>
                <a:spcPct val="90000"/>
              </a:lnSpc>
              <a:buFont typeface="Wingdings" pitchFamily="2" charset="2"/>
              <a:buNone/>
              <a:defRPr/>
            </a:pPr>
            <a:endParaRPr lang="en-US" sz="2000" smtClean="0"/>
          </a:p>
          <a:p>
            <a:pPr eaLnBrk="1" hangingPunct="1">
              <a:lnSpc>
                <a:spcPct val="90000"/>
              </a:lnSpc>
              <a:defRPr/>
            </a:pPr>
            <a:r>
              <a:rPr lang="en-US" sz="2800" smtClean="0">
                <a:solidFill>
                  <a:schemeClr val="hlink"/>
                </a:solidFill>
              </a:rPr>
              <a:t>Psychosocial factors</a:t>
            </a:r>
          </a:p>
          <a:p>
            <a:pPr eaLnBrk="1" hangingPunct="1">
              <a:lnSpc>
                <a:spcPct val="90000"/>
              </a:lnSpc>
              <a:buFont typeface="Wingdings" pitchFamily="2" charset="2"/>
              <a:buNone/>
              <a:defRPr/>
            </a:pPr>
            <a:r>
              <a:rPr lang="en-US" sz="2800" smtClean="0"/>
              <a:t>	- weak emotional support by family / friends</a:t>
            </a:r>
          </a:p>
          <a:p>
            <a:pPr eaLnBrk="1" hangingPunct="1">
              <a:lnSpc>
                <a:spcPct val="90000"/>
              </a:lnSpc>
              <a:buFont typeface="Wingdings" pitchFamily="2" charset="2"/>
              <a:buNone/>
              <a:defRPr/>
            </a:pPr>
            <a:r>
              <a:rPr lang="en-US" sz="2800" smtClean="0"/>
              <a:t>	- poor relationship with health care providers</a:t>
            </a:r>
          </a:p>
          <a:p>
            <a:pPr eaLnBrk="1" hangingPunct="1">
              <a:lnSpc>
                <a:spcPct val="90000"/>
              </a:lnSpc>
              <a:buFont typeface="Wingdings" pitchFamily="2" charset="2"/>
              <a:buNone/>
              <a:defRPr/>
            </a:pPr>
            <a:r>
              <a:rPr lang="en-US" sz="2800" smtClean="0"/>
              <a:t>	- fear of addiction / adverse effects</a:t>
            </a:r>
          </a:p>
          <a:p>
            <a:pPr eaLnBrk="1" hangingPunct="1">
              <a:lnSpc>
                <a:spcPct val="90000"/>
              </a:lnSpc>
              <a:buFont typeface="Wingdings" pitchFamily="2" charset="2"/>
              <a:buNone/>
              <a:defRPr/>
            </a:pPr>
            <a:r>
              <a:rPr lang="en-US" sz="2800" smtClean="0"/>
              <a:t>	- denial of disease</a:t>
            </a:r>
          </a:p>
          <a:p>
            <a:pPr eaLnBrk="1" hangingPunct="1">
              <a:lnSpc>
                <a:spcPct val="90000"/>
              </a:lnSpc>
              <a:buFont typeface="Wingdings" pitchFamily="2" charset="2"/>
              <a:buNone/>
              <a:defRPr/>
            </a:pPr>
            <a:r>
              <a:rPr lang="en-US" sz="2800" smtClean="0"/>
              <a:t>	- financial distress (unemployment)</a:t>
            </a:r>
          </a:p>
          <a:p>
            <a:pPr eaLnBrk="1" hangingPunct="1">
              <a:lnSpc>
                <a:spcPct val="90000"/>
              </a:lnSpc>
              <a:buFont typeface="Wingdings" pitchFamily="2" charset="2"/>
              <a:buNone/>
              <a:defRPr/>
            </a:pPr>
            <a:r>
              <a:rPr lang="en-US" sz="2800" smtClean="0"/>
              <a:t>	- discontinuing AED’s to check if “cured”</a:t>
            </a:r>
          </a:p>
          <a:p>
            <a:pPr eaLnBrk="1" hangingPunct="1">
              <a:lnSpc>
                <a:spcPct val="90000"/>
              </a:lnSpc>
              <a:buFont typeface="Wingdings" pitchFamily="2" charset="2"/>
              <a:buNone/>
              <a:defRPr/>
            </a:pPr>
            <a:r>
              <a:rPr lang="en-US" sz="2800" smtClean="0"/>
              <a:t>	- not coping</a:t>
            </a:r>
          </a:p>
          <a:p>
            <a:pPr eaLnBrk="1" hangingPunct="1">
              <a:lnSpc>
                <a:spcPct val="90000"/>
              </a:lnSpc>
              <a:buFont typeface="Wingdings" pitchFamily="2" charset="2"/>
              <a:buNone/>
              <a:defRPr/>
            </a:pPr>
            <a:r>
              <a:rPr lang="en-US" sz="2800" smtClean="0"/>
              <a:t>	- decreased seizure frequency (ie seizure control!) – patient develops a lax attitude to medication</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81000" y="277813"/>
            <a:ext cx="8763000" cy="865187"/>
          </a:xfrm>
        </p:spPr>
        <p:txBody>
          <a:bodyPr/>
          <a:lstStyle/>
          <a:p>
            <a:pPr eaLnBrk="1" hangingPunct="1"/>
            <a:r>
              <a:rPr lang="en-US" sz="3200" b="1" dirty="0" smtClean="0">
                <a:effectLst/>
              </a:rPr>
              <a:t>TDM (Therapeutic Drug Monitoring)</a:t>
            </a:r>
          </a:p>
        </p:txBody>
      </p:sp>
      <p:sp>
        <p:nvSpPr>
          <p:cNvPr id="71683" name="Rectangle 3"/>
          <p:cNvSpPr>
            <a:spLocks noGrp="1" noChangeArrowheads="1"/>
          </p:cNvSpPr>
          <p:nvPr>
            <p:ph sz="quarter" idx="1"/>
          </p:nvPr>
        </p:nvSpPr>
        <p:spPr/>
        <p:txBody>
          <a:bodyPr/>
          <a:lstStyle/>
          <a:p>
            <a:pPr eaLnBrk="1" hangingPunct="1">
              <a:lnSpc>
                <a:spcPct val="90000"/>
              </a:lnSpc>
              <a:defRPr/>
            </a:pPr>
            <a:r>
              <a:rPr lang="en-US" smtClean="0"/>
              <a:t>Use serum drug levels to:-</a:t>
            </a:r>
          </a:p>
          <a:p>
            <a:pPr eaLnBrk="1" hangingPunct="1">
              <a:lnSpc>
                <a:spcPct val="90000"/>
              </a:lnSpc>
              <a:defRPr/>
            </a:pPr>
            <a:r>
              <a:rPr lang="en-US" smtClean="0"/>
              <a:t>Confirm that the dose is optimal (i.e. therapeutic serum levels achieved)</a:t>
            </a:r>
          </a:p>
          <a:p>
            <a:pPr eaLnBrk="1" hangingPunct="1">
              <a:lnSpc>
                <a:spcPct val="90000"/>
              </a:lnSpc>
              <a:defRPr/>
            </a:pPr>
            <a:r>
              <a:rPr lang="en-US" smtClean="0"/>
              <a:t>Confirm AED-induced toxicity</a:t>
            </a:r>
          </a:p>
          <a:p>
            <a:pPr eaLnBrk="1" hangingPunct="1">
              <a:lnSpc>
                <a:spcPct val="90000"/>
              </a:lnSpc>
              <a:defRPr/>
            </a:pPr>
            <a:r>
              <a:rPr lang="en-US" smtClean="0"/>
              <a:t>Establish ineffectiveness (ie lack of seizure control despite therapeutic drug levels)</a:t>
            </a:r>
          </a:p>
          <a:p>
            <a:pPr algn="ctr" eaLnBrk="1" hangingPunct="1">
              <a:lnSpc>
                <a:spcPct val="90000"/>
              </a:lnSpc>
              <a:buFont typeface="Wingdings" pitchFamily="2" charset="2"/>
              <a:buNone/>
              <a:defRPr/>
            </a:pPr>
            <a:r>
              <a:rPr lang="en-US" smtClean="0"/>
              <a:t>	</a:t>
            </a:r>
            <a:r>
              <a:rPr lang="en-US" sz="2800" smtClean="0">
                <a:solidFill>
                  <a:srgbClr val="CCFFFF"/>
                </a:solidFill>
                <a:effectLst/>
              </a:rPr>
              <a:t>Only applies to those AEDs </a:t>
            </a:r>
          </a:p>
          <a:p>
            <a:pPr algn="ctr" eaLnBrk="1" hangingPunct="1">
              <a:lnSpc>
                <a:spcPct val="90000"/>
              </a:lnSpc>
              <a:buFont typeface="Wingdings" pitchFamily="2" charset="2"/>
              <a:buNone/>
              <a:defRPr/>
            </a:pPr>
            <a:r>
              <a:rPr lang="en-US" sz="2800" smtClean="0">
                <a:solidFill>
                  <a:srgbClr val="CCFFFF"/>
                </a:solidFill>
                <a:effectLst/>
              </a:rPr>
              <a:t>with established relationship </a:t>
            </a:r>
          </a:p>
          <a:p>
            <a:pPr algn="ctr" eaLnBrk="1" hangingPunct="1">
              <a:lnSpc>
                <a:spcPct val="90000"/>
              </a:lnSpc>
              <a:buFont typeface="Wingdings" pitchFamily="2" charset="2"/>
              <a:buNone/>
              <a:defRPr/>
            </a:pPr>
            <a:r>
              <a:rPr lang="en-US" sz="2800" smtClean="0">
                <a:solidFill>
                  <a:srgbClr val="CCFFFF"/>
                </a:solidFill>
                <a:effectLst/>
              </a:rPr>
              <a:t>between serum level and clinical effect.</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277813"/>
            <a:ext cx="8229600" cy="484187"/>
          </a:xfrm>
        </p:spPr>
        <p:txBody>
          <a:bodyPr>
            <a:normAutofit fontScale="90000"/>
          </a:bodyPr>
          <a:lstStyle/>
          <a:p>
            <a:pPr eaLnBrk="1" hangingPunct="1"/>
            <a:r>
              <a:rPr lang="en-US" sz="3200" b="1" dirty="0" smtClean="0">
                <a:effectLst/>
              </a:rPr>
              <a:t>CNS Adverse effects of AEDs</a:t>
            </a:r>
          </a:p>
        </p:txBody>
      </p:sp>
      <p:sp>
        <p:nvSpPr>
          <p:cNvPr id="81923" name="Rectangle 3"/>
          <p:cNvSpPr>
            <a:spLocks noGrp="1" noChangeArrowheads="1"/>
          </p:cNvSpPr>
          <p:nvPr>
            <p:ph sz="half" idx="1"/>
          </p:nvPr>
        </p:nvSpPr>
        <p:spPr>
          <a:xfrm>
            <a:off x="0" y="914400"/>
            <a:ext cx="4495800" cy="5715000"/>
          </a:xfrm>
        </p:spPr>
        <p:txBody>
          <a:bodyPr/>
          <a:lstStyle/>
          <a:p>
            <a:pPr eaLnBrk="1" hangingPunct="1">
              <a:lnSpc>
                <a:spcPct val="90000"/>
              </a:lnSpc>
              <a:buFont typeface="Wingdings" pitchFamily="2" charset="2"/>
              <a:buNone/>
            </a:pPr>
            <a:r>
              <a:rPr lang="en-US" sz="2000" b="1" smtClean="0">
                <a:solidFill>
                  <a:schemeClr val="hlink"/>
                </a:solidFill>
                <a:effectLst/>
              </a:rPr>
              <a:t>BEHAVIOURAL / MOTOR</a:t>
            </a:r>
          </a:p>
          <a:p>
            <a:pPr eaLnBrk="1" hangingPunct="1">
              <a:lnSpc>
                <a:spcPct val="90000"/>
              </a:lnSpc>
              <a:buFont typeface="Wingdings" pitchFamily="2" charset="2"/>
              <a:buNone/>
            </a:pPr>
            <a:r>
              <a:rPr lang="en-US" sz="2400" smtClean="0">
                <a:solidFill>
                  <a:schemeClr val="tx2"/>
                </a:solidFill>
                <a:effectLst/>
              </a:rPr>
              <a:t>Phenytoin</a:t>
            </a:r>
          </a:p>
          <a:p>
            <a:pPr eaLnBrk="1" hangingPunct="1">
              <a:lnSpc>
                <a:spcPct val="90000"/>
              </a:lnSpc>
            </a:pPr>
            <a:r>
              <a:rPr lang="en-US" sz="2400" smtClean="0">
                <a:effectLst/>
              </a:rPr>
              <a:t>Tiredness, ataxia, involunary movements, alteration of emotional state</a:t>
            </a:r>
          </a:p>
          <a:p>
            <a:pPr eaLnBrk="1" hangingPunct="1">
              <a:lnSpc>
                <a:spcPct val="90000"/>
              </a:lnSpc>
              <a:buFont typeface="Wingdings" pitchFamily="2" charset="2"/>
              <a:buNone/>
            </a:pPr>
            <a:r>
              <a:rPr lang="en-US" sz="2400" smtClean="0">
                <a:solidFill>
                  <a:schemeClr val="tx2"/>
                </a:solidFill>
                <a:effectLst/>
              </a:rPr>
              <a:t>Phenobarbitone</a:t>
            </a:r>
          </a:p>
          <a:p>
            <a:pPr eaLnBrk="1" hangingPunct="1">
              <a:lnSpc>
                <a:spcPct val="90000"/>
              </a:lnSpc>
            </a:pPr>
            <a:r>
              <a:rPr lang="en-US" sz="2400" smtClean="0">
                <a:effectLst/>
              </a:rPr>
              <a:t>Hyperactivity, lethargy, irritability, fussiness, disobedience, altered sleep</a:t>
            </a:r>
          </a:p>
          <a:p>
            <a:pPr eaLnBrk="1" hangingPunct="1">
              <a:lnSpc>
                <a:spcPct val="90000"/>
              </a:lnSpc>
              <a:buFont typeface="Wingdings" pitchFamily="2" charset="2"/>
              <a:buNone/>
            </a:pPr>
            <a:r>
              <a:rPr lang="en-US" sz="2400" smtClean="0">
                <a:solidFill>
                  <a:schemeClr val="tx2"/>
                </a:solidFill>
                <a:effectLst/>
              </a:rPr>
              <a:t>Carbamazepine</a:t>
            </a:r>
          </a:p>
          <a:p>
            <a:pPr eaLnBrk="1" hangingPunct="1">
              <a:lnSpc>
                <a:spcPct val="90000"/>
              </a:lnSpc>
            </a:pPr>
            <a:r>
              <a:rPr lang="en-US" sz="2400" smtClean="0">
                <a:effectLst/>
              </a:rPr>
              <a:t>Irritability, difficulty in sleeping, agitation, emotional liability</a:t>
            </a:r>
          </a:p>
          <a:p>
            <a:pPr eaLnBrk="1" hangingPunct="1">
              <a:lnSpc>
                <a:spcPct val="90000"/>
              </a:lnSpc>
              <a:buFont typeface="Wingdings" pitchFamily="2" charset="2"/>
              <a:buNone/>
            </a:pPr>
            <a:r>
              <a:rPr lang="en-US" sz="2400" smtClean="0">
                <a:solidFill>
                  <a:schemeClr val="tx2"/>
                </a:solidFill>
                <a:effectLst/>
              </a:rPr>
              <a:t>Sodium Valproate</a:t>
            </a:r>
          </a:p>
          <a:p>
            <a:pPr eaLnBrk="1" hangingPunct="1">
              <a:lnSpc>
                <a:spcPct val="90000"/>
              </a:lnSpc>
            </a:pPr>
            <a:r>
              <a:rPr lang="en-US" sz="2400" smtClean="0">
                <a:effectLst/>
              </a:rPr>
              <a:t>Drowsiness</a:t>
            </a:r>
          </a:p>
          <a:p>
            <a:pPr eaLnBrk="1" hangingPunct="1">
              <a:lnSpc>
                <a:spcPct val="90000"/>
              </a:lnSpc>
            </a:pPr>
            <a:endParaRPr lang="en-US" sz="2400" smtClean="0">
              <a:effectLst/>
            </a:endParaRPr>
          </a:p>
        </p:txBody>
      </p:sp>
      <p:sp>
        <p:nvSpPr>
          <p:cNvPr id="72708" name="Rectangle 4"/>
          <p:cNvSpPr>
            <a:spLocks noGrp="1" noChangeArrowheads="1"/>
          </p:cNvSpPr>
          <p:nvPr>
            <p:ph sz="half" idx="2"/>
          </p:nvPr>
        </p:nvSpPr>
        <p:spPr>
          <a:xfrm>
            <a:off x="4648200" y="914400"/>
            <a:ext cx="4495800" cy="5943600"/>
          </a:xfrm>
        </p:spPr>
        <p:txBody>
          <a:bodyPr/>
          <a:lstStyle/>
          <a:p>
            <a:pPr eaLnBrk="1" hangingPunct="1">
              <a:lnSpc>
                <a:spcPct val="90000"/>
              </a:lnSpc>
              <a:buFont typeface="Wingdings" pitchFamily="2" charset="2"/>
              <a:buNone/>
              <a:defRPr/>
            </a:pPr>
            <a:r>
              <a:rPr lang="en-US" sz="2000" b="1" smtClean="0">
                <a:solidFill>
                  <a:schemeClr val="hlink"/>
                </a:solidFill>
                <a:effectLst/>
              </a:rPr>
              <a:t>COGNITIVE</a:t>
            </a:r>
          </a:p>
          <a:p>
            <a:pPr eaLnBrk="1" hangingPunct="1">
              <a:lnSpc>
                <a:spcPct val="90000"/>
              </a:lnSpc>
              <a:buFont typeface="Wingdings" pitchFamily="2" charset="2"/>
              <a:buNone/>
              <a:defRPr/>
            </a:pPr>
            <a:r>
              <a:rPr lang="en-US" sz="2400" smtClean="0">
                <a:solidFill>
                  <a:schemeClr val="tx2"/>
                </a:solidFill>
                <a:effectLst/>
              </a:rPr>
              <a:t>Phenytoin</a:t>
            </a:r>
          </a:p>
          <a:p>
            <a:pPr eaLnBrk="1" hangingPunct="1">
              <a:lnSpc>
                <a:spcPct val="90000"/>
              </a:lnSpc>
              <a:defRPr/>
            </a:pPr>
            <a:r>
              <a:rPr lang="en-US" sz="2400" smtClean="0">
                <a:effectLst/>
              </a:rPr>
              <a:t>Impaired cognitive functioning, decreased attention, decreased problem solving</a:t>
            </a:r>
          </a:p>
          <a:p>
            <a:pPr eaLnBrk="1" hangingPunct="1">
              <a:lnSpc>
                <a:spcPct val="90000"/>
              </a:lnSpc>
              <a:buFont typeface="Wingdings" pitchFamily="2" charset="2"/>
              <a:buNone/>
              <a:defRPr/>
            </a:pPr>
            <a:r>
              <a:rPr lang="en-US" sz="2400" smtClean="0">
                <a:solidFill>
                  <a:schemeClr val="tx2"/>
                </a:solidFill>
                <a:effectLst/>
              </a:rPr>
              <a:t>Phenobarbitone</a:t>
            </a:r>
          </a:p>
          <a:p>
            <a:pPr eaLnBrk="1" hangingPunct="1">
              <a:lnSpc>
                <a:spcPct val="90000"/>
              </a:lnSpc>
              <a:defRPr/>
            </a:pPr>
            <a:r>
              <a:rPr lang="en-US" sz="2400" smtClean="0">
                <a:effectLst/>
              </a:rPr>
              <a:t>Impaired cognitive functioning, impaired short-term memory, decreased concentration</a:t>
            </a:r>
          </a:p>
          <a:p>
            <a:pPr eaLnBrk="1" hangingPunct="1">
              <a:lnSpc>
                <a:spcPct val="90000"/>
              </a:lnSpc>
              <a:buFont typeface="Wingdings" pitchFamily="2" charset="2"/>
              <a:buNone/>
              <a:defRPr/>
            </a:pPr>
            <a:r>
              <a:rPr lang="en-US" sz="2400" smtClean="0">
                <a:solidFill>
                  <a:schemeClr val="tx2"/>
                </a:solidFill>
                <a:effectLst/>
              </a:rPr>
              <a:t>Carbamazepine</a:t>
            </a:r>
          </a:p>
          <a:p>
            <a:pPr eaLnBrk="1" hangingPunct="1">
              <a:lnSpc>
                <a:spcPct val="90000"/>
              </a:lnSpc>
              <a:defRPr/>
            </a:pPr>
            <a:r>
              <a:rPr lang="en-US" sz="2400" smtClean="0">
                <a:effectLst/>
              </a:rPr>
              <a:t>Minimal</a:t>
            </a:r>
          </a:p>
          <a:p>
            <a:pPr eaLnBrk="1" hangingPunct="1">
              <a:lnSpc>
                <a:spcPct val="90000"/>
              </a:lnSpc>
              <a:buFont typeface="Wingdings" pitchFamily="2" charset="2"/>
              <a:buNone/>
              <a:defRPr/>
            </a:pPr>
            <a:r>
              <a:rPr lang="en-US" sz="2400" smtClean="0">
                <a:solidFill>
                  <a:schemeClr val="tx2"/>
                </a:solidFill>
                <a:effectLst/>
              </a:rPr>
              <a:t>Sodium Valproate</a:t>
            </a:r>
          </a:p>
          <a:p>
            <a:pPr eaLnBrk="1" hangingPunct="1">
              <a:lnSpc>
                <a:spcPct val="90000"/>
              </a:lnSpc>
              <a:defRPr/>
            </a:pPr>
            <a:r>
              <a:rPr lang="en-US" sz="2400" smtClean="0">
                <a:effectLst/>
              </a:rPr>
              <a:t>Minimal</a:t>
            </a:r>
          </a:p>
          <a:p>
            <a:pPr eaLnBrk="1" hangingPunct="1">
              <a:lnSpc>
                <a:spcPct val="90000"/>
              </a:lnSpc>
              <a:defRPr/>
            </a:pPr>
            <a:endParaRPr lang="en-US" sz="2400"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dirty="0" err="1" smtClean="0"/>
              <a:t>Ketogenic</a:t>
            </a:r>
            <a:r>
              <a:rPr lang="en-US" dirty="0" smtClean="0"/>
              <a:t> Diet</a:t>
            </a:r>
          </a:p>
        </p:txBody>
      </p:sp>
      <p:sp>
        <p:nvSpPr>
          <p:cNvPr id="73731" name="Rectangle 3"/>
          <p:cNvSpPr>
            <a:spLocks noGrp="1" noChangeArrowheads="1"/>
          </p:cNvSpPr>
          <p:nvPr>
            <p:ph sz="quarter" idx="1"/>
          </p:nvPr>
        </p:nvSpPr>
        <p:spPr/>
        <p:txBody>
          <a:bodyPr/>
          <a:lstStyle/>
          <a:p>
            <a:pPr eaLnBrk="1" hangingPunct="1">
              <a:lnSpc>
                <a:spcPct val="90000"/>
              </a:lnSpc>
              <a:defRPr/>
            </a:pPr>
            <a:r>
              <a:rPr lang="en-US" smtClean="0"/>
              <a:t>Controversial use – refractory epilepsy (paediatics)</a:t>
            </a:r>
          </a:p>
          <a:p>
            <a:pPr eaLnBrk="1" hangingPunct="1">
              <a:lnSpc>
                <a:spcPct val="90000"/>
              </a:lnSpc>
              <a:defRPr/>
            </a:pPr>
            <a:r>
              <a:rPr lang="en-US" smtClean="0"/>
              <a:t>Trial if patient experiences unacceptable toxicity or shows no response to drugs</a:t>
            </a:r>
          </a:p>
          <a:p>
            <a:pPr eaLnBrk="1" hangingPunct="1">
              <a:lnSpc>
                <a:spcPct val="90000"/>
              </a:lnSpc>
              <a:defRPr/>
            </a:pPr>
            <a:r>
              <a:rPr lang="en-US" smtClean="0"/>
              <a:t>Patient must have already tried 3 or more AED’s, very compliant and good support system</a:t>
            </a:r>
          </a:p>
          <a:p>
            <a:pPr eaLnBrk="1" hangingPunct="1">
              <a:lnSpc>
                <a:spcPct val="90000"/>
              </a:lnSpc>
              <a:defRPr/>
            </a:pPr>
            <a:r>
              <a:rPr lang="en-US" smtClean="0"/>
              <a:t>Ketogenic diet = high fat, low protein &amp; carbohydrate – </a:t>
            </a:r>
            <a:r>
              <a:rPr lang="en-US" smtClean="0">
                <a:latin typeface="Arial" charset="0"/>
                <a:cs typeface="Arial" charset="0"/>
              </a:rPr>
              <a:t>↑↑↑↑ ketones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651" name="Group 219"/>
          <p:cNvGraphicFramePr>
            <a:graphicFrameLocks noGrp="1"/>
          </p:cNvGraphicFramePr>
          <p:nvPr>
            <p:ph type="tbl" idx="1"/>
            <p:extLst>
              <p:ext uri="{D42A27DB-BD31-4B8C-83A1-F6EECF244321}">
                <p14:modId xmlns:p14="http://schemas.microsoft.com/office/powerpoint/2010/main" val="1007862205"/>
              </p:ext>
            </p:extLst>
          </p:nvPr>
        </p:nvGraphicFramePr>
        <p:xfrm>
          <a:off x="0" y="0"/>
          <a:ext cx="9144000" cy="7207558"/>
        </p:xfrm>
        <a:graphic>
          <a:graphicData uri="http://schemas.openxmlformats.org/drawingml/2006/table">
            <a:tbl>
              <a:tblPr/>
              <a:tblGrid>
                <a:gridCol w="3325813">
                  <a:extLst>
                    <a:ext uri="{9D8B030D-6E8A-4147-A177-3AD203B41FA5}">
                      <a16:colId xmlns:a16="http://schemas.microsoft.com/office/drawing/2014/main" val="20000"/>
                    </a:ext>
                  </a:extLst>
                </a:gridCol>
                <a:gridCol w="5818187">
                  <a:extLst>
                    <a:ext uri="{9D8B030D-6E8A-4147-A177-3AD203B41FA5}">
                      <a16:colId xmlns:a16="http://schemas.microsoft.com/office/drawing/2014/main" val="20001"/>
                    </a:ext>
                  </a:extLst>
                </a:gridCol>
              </a:tblGrid>
              <a:tr h="396244">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dirty="0" smtClean="0">
                          <a:ln>
                            <a:noFill/>
                          </a:ln>
                          <a:solidFill>
                            <a:schemeClr val="bg1"/>
                          </a:solidFill>
                          <a:effectLst>
                            <a:outerShdw blurRad="38100" dist="38100" dir="2700000" algn="tl">
                              <a:srgbClr val="000000"/>
                            </a:outerShdw>
                          </a:effectLst>
                          <a:latin typeface="Tahoma" charset="0"/>
                        </a:rPr>
                        <a:t>CLASSIFICATION OF SEIZURES </a:t>
                      </a:r>
                      <a:r>
                        <a:rPr kumimoji="0" lang="en-US" sz="1400" b="1" i="0" u="none" strike="noStrike" cap="none" normalizeH="0" baseline="0" dirty="0" smtClean="0">
                          <a:ln>
                            <a:noFill/>
                          </a:ln>
                          <a:solidFill>
                            <a:schemeClr val="bg1"/>
                          </a:solidFill>
                          <a:effectLst>
                            <a:outerShdw blurRad="38100" dist="38100" dir="2700000" algn="tl">
                              <a:srgbClr val="000000"/>
                            </a:outerShdw>
                          </a:effectLst>
                          <a:latin typeface="Tahoma" charset="0"/>
                        </a:rPr>
                        <a:t>(ILAE – International League against Epilepsy)</a:t>
                      </a:r>
                    </a:p>
                  </a:txBody>
                  <a:tcPr horzOverflow="overflow">
                    <a:lnL cap="flat">
                      <a:noFill/>
                    </a:lnL>
                    <a:lnR cap="flat">
                      <a:noFill/>
                    </a:lnR>
                    <a:lnT cap="flat">
                      <a:noFill/>
                    </a:lnT>
                    <a:lnB w="12700" cap="flat" cmpd="sng" algn="ctr">
                      <a:solidFill>
                        <a:srgbClr val="000099"/>
                      </a:solidFill>
                      <a:prstDash val="solid"/>
                      <a:round/>
                      <a:headEnd type="none" w="med" len="med"/>
                      <a:tailEnd type="none" w="med" len="med"/>
                    </a:lnB>
                    <a:lnTlToBr>
                      <a:noFill/>
                    </a:lnTlToBr>
                    <a:lnBlToTr>
                      <a:noFill/>
                    </a:lnBlToTr>
                    <a:solidFill>
                      <a:srgbClr val="000099"/>
                    </a:solidFill>
                  </a:tcPr>
                </a:tc>
                <a:tc hMerge="1">
                  <a:txBody>
                    <a:bodyPr/>
                    <a:lstStyle/>
                    <a:p>
                      <a:endParaRPr lang="en-ZA"/>
                    </a:p>
                  </a:txBody>
                  <a:tcPr/>
                </a:tc>
                <a:extLst>
                  <a:ext uri="{0D108BD9-81ED-4DB2-BD59-A6C34878D82A}">
                    <a16:rowId xmlns:a16="http://schemas.microsoft.com/office/drawing/2014/main" val="10000"/>
                  </a:ext>
                </a:extLst>
              </a:tr>
              <a:tr h="519118">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smtClean="0">
                          <a:ln>
                            <a:noFill/>
                          </a:ln>
                          <a:solidFill>
                            <a:schemeClr val="bg1"/>
                          </a:solidFill>
                          <a:effectLst>
                            <a:outerShdw blurRad="38100" dist="38100" dir="2700000" algn="tl">
                              <a:srgbClr val="C0C0C0"/>
                            </a:outerShdw>
                          </a:effectLst>
                          <a:latin typeface="Tahoma" charset="0"/>
                        </a:rPr>
                        <a:t>PARTIAL or FOCAL SEIZURES</a:t>
                      </a:r>
                      <a:r>
                        <a:rPr kumimoji="0" lang="en-US" sz="1600" b="0" i="0" u="none" strike="noStrike" cap="none" normalizeH="0" baseline="0" dirty="0" smtClean="0">
                          <a:ln>
                            <a:noFill/>
                          </a:ln>
                          <a:solidFill>
                            <a:schemeClr val="bg1"/>
                          </a:solidFill>
                          <a:effectLst>
                            <a:outerShdw blurRad="38100" dist="38100" dir="2700000" algn="tl">
                              <a:srgbClr val="C0C0C0"/>
                            </a:outerShdw>
                          </a:effectLst>
                          <a:latin typeface="Tahoma" charset="0"/>
                        </a:rPr>
                        <a:t>      ± 60% and characteristically preceded by an aura</a:t>
                      </a:r>
                    </a:p>
                  </a:txBody>
                  <a:tcPr horzOverflow="overflow">
                    <a:lnL cap="flat">
                      <a:noFill/>
                    </a:lnL>
                    <a:lnR cap="flat">
                      <a:noFill/>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tx1"/>
                    </a:solidFill>
                  </a:tcPr>
                </a:tc>
                <a:tc hMerge="1">
                  <a:txBody>
                    <a:bodyPr/>
                    <a:lstStyle/>
                    <a:p>
                      <a:endParaRPr lang="en-ZA"/>
                    </a:p>
                  </a:txBody>
                  <a:tcPr/>
                </a:tc>
                <a:extLst>
                  <a:ext uri="{0D108BD9-81ED-4DB2-BD59-A6C34878D82A}">
                    <a16:rowId xmlns:a16="http://schemas.microsoft.com/office/drawing/2014/main" val="10001"/>
                  </a:ext>
                </a:extLst>
              </a:tr>
              <a:tr h="4270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3399FF"/>
                          </a:solidFill>
                          <a:effectLst/>
                          <a:latin typeface="Tahoma" charset="0"/>
                        </a:rPr>
                        <a:t>Focal aware (simple partial seizures)</a:t>
                      </a:r>
                      <a:endParaRPr kumimoji="0" lang="en-US" sz="1600" b="0" i="0" u="none" strike="noStrike" cap="none" normalizeH="0" baseline="0" dirty="0" smtClean="0">
                        <a:ln>
                          <a:noFill/>
                        </a:ln>
                        <a:solidFill>
                          <a:srgbClr val="3399FF"/>
                        </a:solidFill>
                        <a:effectLst/>
                        <a:latin typeface="Tahoma" charset="0"/>
                      </a:endParaRPr>
                    </a:p>
                  </a:txBody>
                  <a:tcPr horzOverflow="overflow">
                    <a:lnL cap="flat">
                      <a:noFill/>
                    </a:lnL>
                    <a:lnR>
                      <a:noFill/>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000099"/>
                          </a:solidFill>
                          <a:effectLst/>
                          <a:latin typeface="Tahoma" charset="0"/>
                        </a:rPr>
                        <a:t>- Presence of aura, no altered consciousness</a:t>
                      </a:r>
                    </a:p>
                  </a:txBody>
                  <a:tcPr horzOverflow="overflow">
                    <a:lnL>
                      <a:noFill/>
                    </a:lnL>
                    <a:lnR cap="flat">
                      <a:noFill/>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977909">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3399FF"/>
                          </a:solidFill>
                          <a:effectLst/>
                          <a:latin typeface="Tahoma" charset="0"/>
                        </a:rPr>
                        <a:t>Focal impaired awareness (complex partial seizures)</a:t>
                      </a:r>
                      <a:endParaRPr kumimoji="0" lang="en-US" sz="1600" b="0" i="0" u="none" strike="noStrike" cap="none" normalizeH="0" baseline="0" dirty="0" smtClean="0">
                        <a:ln>
                          <a:noFill/>
                        </a:ln>
                        <a:solidFill>
                          <a:srgbClr val="3399FF"/>
                        </a:solidFill>
                        <a:effectLst/>
                        <a:latin typeface="Tahoma" charset="0"/>
                      </a:endParaRPr>
                    </a:p>
                  </a:txBody>
                  <a:tcPr horzOverflow="overflow">
                    <a:lnL cap="flat">
                      <a:noFill/>
                    </a:lnL>
                    <a:lnR>
                      <a:noFill/>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Tx/>
                        <a:buNone/>
                        <a:tabLst/>
                      </a:pPr>
                      <a:r>
                        <a:rPr kumimoji="0" lang="en-US" sz="1600" b="0" i="0" u="none" strike="noStrike" cap="none" normalizeH="0" baseline="0" dirty="0" smtClean="0">
                          <a:ln>
                            <a:noFill/>
                          </a:ln>
                          <a:solidFill>
                            <a:srgbClr val="000099"/>
                          </a:solidFill>
                          <a:effectLst/>
                          <a:latin typeface="Tahoma" charset="0"/>
                        </a:rPr>
                        <a:t>- Presence of aura, impaired consciousness</a:t>
                      </a:r>
                    </a:p>
                    <a:p>
                      <a:pPr marL="0" marR="0" lvl="0" indent="0" algn="l" defTabSz="914400" rtl="0" eaLnBrk="1" fontAlgn="base" latinLnBrk="0" hangingPunct="1">
                        <a:lnSpc>
                          <a:spcPct val="100000"/>
                        </a:lnSpc>
                        <a:spcBef>
                          <a:spcPct val="20000"/>
                        </a:spcBef>
                        <a:spcAft>
                          <a:spcPct val="0"/>
                        </a:spcAft>
                        <a:buClr>
                          <a:schemeClr val="hlink"/>
                        </a:buClr>
                        <a:buSzPct val="80000"/>
                        <a:buFontTx/>
                        <a:buNone/>
                        <a:tabLst/>
                      </a:pPr>
                      <a:r>
                        <a:rPr kumimoji="0" lang="en-US" sz="1600" b="0" i="0" u="none" strike="noStrike" cap="none" normalizeH="0" baseline="0" dirty="0" smtClean="0">
                          <a:ln>
                            <a:noFill/>
                          </a:ln>
                          <a:solidFill>
                            <a:srgbClr val="000099"/>
                          </a:solidFill>
                          <a:effectLst/>
                          <a:latin typeface="Tahoma" charset="0"/>
                        </a:rPr>
                        <a:t>- Impaired consciousness alone or with involuntary automatic </a:t>
                      </a:r>
                      <a:r>
                        <a:rPr kumimoji="0" lang="en-US" sz="1600" b="0" i="0" u="none" strike="noStrike" cap="none" normalizeH="0" baseline="0" dirty="0" err="1" smtClean="0">
                          <a:ln>
                            <a:noFill/>
                          </a:ln>
                          <a:solidFill>
                            <a:srgbClr val="000099"/>
                          </a:solidFill>
                          <a:effectLst/>
                          <a:latin typeface="Tahoma" charset="0"/>
                        </a:rPr>
                        <a:t>behaviour</a:t>
                      </a:r>
                      <a:r>
                        <a:rPr kumimoji="0" lang="en-US" sz="1600" b="0" i="0" u="none" strike="noStrike" cap="none" normalizeH="0" baseline="0" dirty="0" smtClean="0">
                          <a:ln>
                            <a:noFill/>
                          </a:ln>
                          <a:solidFill>
                            <a:srgbClr val="000099"/>
                          </a:solidFill>
                          <a:effectLst/>
                          <a:latin typeface="Tahoma" charset="0"/>
                        </a:rPr>
                        <a:t> </a:t>
                      </a:r>
                      <a:r>
                        <a:rPr kumimoji="0" lang="en-US" sz="1600" b="0" i="0" u="none" strike="noStrike" cap="none" normalizeH="0" baseline="0" dirty="0" err="1" smtClean="0">
                          <a:ln>
                            <a:noFill/>
                          </a:ln>
                          <a:solidFill>
                            <a:srgbClr val="000099"/>
                          </a:solidFill>
                          <a:effectLst/>
                          <a:latin typeface="Tahoma" charset="0"/>
                        </a:rPr>
                        <a:t>eg</a:t>
                      </a:r>
                      <a:r>
                        <a:rPr kumimoji="0" lang="en-US" sz="1600" b="0" i="0" u="none" strike="noStrike" cap="none" normalizeH="0" baseline="0" dirty="0" smtClean="0">
                          <a:ln>
                            <a:noFill/>
                          </a:ln>
                          <a:solidFill>
                            <a:srgbClr val="000099"/>
                          </a:solidFill>
                          <a:effectLst/>
                          <a:latin typeface="Tahoma" charset="0"/>
                        </a:rPr>
                        <a:t> chewing, involuntary utterances</a:t>
                      </a:r>
                    </a:p>
                  </a:txBody>
                  <a:tcPr horzOverflow="overflow">
                    <a:lnL>
                      <a:noFill/>
                    </a:lnL>
                    <a:lnR cap="flat">
                      <a:noFill/>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739782">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3399FF"/>
                          </a:solidFill>
                          <a:effectLst/>
                          <a:latin typeface="Tahoma" charset="0"/>
                        </a:rPr>
                        <a:t>Focal – to – </a:t>
                      </a:r>
                      <a:r>
                        <a:rPr kumimoji="0" lang="en-US" sz="1600" b="0" i="0" u="none" strike="noStrike" cap="none" normalizeH="0" baseline="0" dirty="0" err="1" smtClean="0">
                          <a:ln>
                            <a:noFill/>
                          </a:ln>
                          <a:solidFill>
                            <a:srgbClr val="3399FF"/>
                          </a:solidFill>
                          <a:effectLst/>
                          <a:latin typeface="Tahoma" charset="0"/>
                        </a:rPr>
                        <a:t>bllateral</a:t>
                      </a:r>
                      <a:r>
                        <a:rPr kumimoji="0" lang="en-US" sz="1600" b="0" i="0" u="none" strike="noStrike" cap="none" normalizeH="0" baseline="0" dirty="0" smtClean="0">
                          <a:ln>
                            <a:noFill/>
                          </a:ln>
                          <a:solidFill>
                            <a:srgbClr val="3399FF"/>
                          </a:solidFill>
                          <a:effectLst/>
                          <a:latin typeface="Tahoma" charset="0"/>
                        </a:rPr>
                        <a:t> (partial </a:t>
                      </a:r>
                      <a:r>
                        <a:rPr kumimoji="0" lang="en-US" sz="1600" b="0" i="0" u="none" strike="noStrike" cap="none" normalizeH="0" baseline="0" dirty="0" smtClean="0">
                          <a:ln>
                            <a:noFill/>
                          </a:ln>
                          <a:solidFill>
                            <a:srgbClr val="3399FF"/>
                          </a:solidFill>
                          <a:effectLst/>
                          <a:latin typeface="Tahoma" charset="0"/>
                        </a:rPr>
                        <a:t>seizures with secondary </a:t>
                      </a:r>
                      <a:r>
                        <a:rPr kumimoji="0" lang="en-US" sz="1600" b="0" i="0" u="none" strike="noStrike" cap="none" normalizeH="0" baseline="0" dirty="0" smtClean="0">
                          <a:ln>
                            <a:noFill/>
                          </a:ln>
                          <a:solidFill>
                            <a:srgbClr val="3399FF"/>
                          </a:solidFill>
                          <a:effectLst/>
                          <a:latin typeface="Tahoma" charset="0"/>
                        </a:rPr>
                        <a:t>generalization)</a:t>
                      </a:r>
                      <a:endParaRPr kumimoji="0" lang="en-US" sz="1600" b="0" i="0" u="none" strike="noStrike" cap="none" normalizeH="0" baseline="0" dirty="0" smtClean="0">
                        <a:ln>
                          <a:noFill/>
                        </a:ln>
                        <a:solidFill>
                          <a:srgbClr val="3399FF"/>
                        </a:solidFill>
                        <a:effectLst/>
                        <a:latin typeface="Tahoma" charset="0"/>
                      </a:endParaRPr>
                    </a:p>
                  </a:txBody>
                  <a:tcPr horzOverflow="overflow">
                    <a:lnL cap="flat">
                      <a:noFill/>
                    </a:lnL>
                    <a:lnR>
                      <a:noFill/>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000099"/>
                          </a:solidFill>
                          <a:effectLst/>
                          <a:latin typeface="Tahoma" charset="0"/>
                        </a:rPr>
                        <a:t>- Simple or complex partial seizures, evolving to secondary spread and </a:t>
                      </a:r>
                      <a:r>
                        <a:rPr kumimoji="0" lang="en-US" sz="1600" b="0" i="0" u="none" strike="noStrike" cap="none" normalizeH="0" baseline="0" dirty="0" err="1" smtClean="0">
                          <a:ln>
                            <a:noFill/>
                          </a:ln>
                          <a:solidFill>
                            <a:srgbClr val="000099"/>
                          </a:solidFill>
                          <a:effectLst/>
                          <a:latin typeface="Tahoma" charset="0"/>
                        </a:rPr>
                        <a:t>generalised</a:t>
                      </a:r>
                      <a:r>
                        <a:rPr kumimoji="0" lang="en-US" sz="1600" b="0" i="0" u="none" strike="noStrike" cap="none" normalizeH="0" baseline="0" dirty="0" smtClean="0">
                          <a:ln>
                            <a:noFill/>
                          </a:ln>
                          <a:solidFill>
                            <a:srgbClr val="000099"/>
                          </a:solidFill>
                          <a:effectLst/>
                          <a:latin typeface="Tahoma" charset="0"/>
                        </a:rPr>
                        <a:t> seizures</a:t>
                      </a:r>
                    </a:p>
                  </a:txBody>
                  <a:tcPr horzOverflow="overflow">
                    <a:lnL>
                      <a:noFill/>
                    </a:lnL>
                    <a:lnR cap="flat">
                      <a:noFill/>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522293">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smtClean="0">
                          <a:ln>
                            <a:noFill/>
                          </a:ln>
                          <a:solidFill>
                            <a:schemeClr val="bg1"/>
                          </a:solidFill>
                          <a:effectLst/>
                          <a:latin typeface="Tahoma" charset="0"/>
                        </a:rPr>
                        <a:t>GENERALISED SEIZURES</a:t>
                      </a:r>
                      <a:r>
                        <a:rPr kumimoji="0" lang="en-US" sz="1600" b="0" i="0" u="none" strike="noStrike" cap="none" normalizeH="0" baseline="0" dirty="0" smtClean="0">
                          <a:ln>
                            <a:noFill/>
                          </a:ln>
                          <a:solidFill>
                            <a:schemeClr val="bg1"/>
                          </a:solidFill>
                          <a:effectLst/>
                          <a:latin typeface="Tahoma" charset="0"/>
                        </a:rPr>
                        <a:t>          characteristically not preceded by aura / warning </a:t>
                      </a:r>
                    </a:p>
                  </a:txBody>
                  <a:tcPr horzOverflow="overflow">
                    <a:lnL cap="flat">
                      <a:noFill/>
                    </a:lnL>
                    <a:lnR cap="flat">
                      <a:noFill/>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chemeClr val="tx1"/>
                    </a:solidFill>
                  </a:tcPr>
                </a:tc>
                <a:tc hMerge="1">
                  <a:txBody>
                    <a:bodyPr/>
                    <a:lstStyle/>
                    <a:p>
                      <a:endParaRPr lang="en-ZA"/>
                    </a:p>
                  </a:txBody>
                  <a:tcPr/>
                </a:tc>
                <a:extLst>
                  <a:ext uri="{0D108BD9-81ED-4DB2-BD59-A6C34878D82A}">
                    <a16:rowId xmlns:a16="http://schemas.microsoft.com/office/drawing/2014/main" val="10005"/>
                  </a:ext>
                </a:extLst>
              </a:tr>
              <a:tr h="9144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3399FF"/>
                          </a:solidFill>
                          <a:effectLst/>
                          <a:latin typeface="Tahoma" charset="0"/>
                        </a:rPr>
                        <a:t>Tonic-</a:t>
                      </a:r>
                      <a:r>
                        <a:rPr kumimoji="0" lang="en-US" sz="1600" b="0" i="0" u="none" strike="noStrike" cap="none" normalizeH="0" baseline="0" dirty="0" err="1" smtClean="0">
                          <a:ln>
                            <a:noFill/>
                          </a:ln>
                          <a:solidFill>
                            <a:srgbClr val="3399FF"/>
                          </a:solidFill>
                          <a:effectLst/>
                          <a:latin typeface="Tahoma" charset="0"/>
                        </a:rPr>
                        <a:t>clonic</a:t>
                      </a:r>
                      <a:r>
                        <a:rPr kumimoji="0" lang="en-US" sz="1600" b="0" i="0" u="none" strike="noStrike" cap="none" normalizeH="0" baseline="0" dirty="0" smtClean="0">
                          <a:ln>
                            <a:noFill/>
                          </a:ln>
                          <a:solidFill>
                            <a:srgbClr val="3399FF"/>
                          </a:solidFill>
                          <a:effectLst/>
                          <a:latin typeface="Tahoma" charset="0"/>
                        </a:rPr>
                        <a:t> seizures (grand mal) ± 30%</a:t>
                      </a:r>
                    </a:p>
                  </a:txBody>
                  <a:tcPr horzOverflow="overflow">
                    <a:lnL cap="flat">
                      <a:noFill/>
                    </a:lnL>
                    <a:lnR>
                      <a:noFill/>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000099"/>
                          </a:solidFill>
                          <a:effectLst/>
                          <a:latin typeface="Tahoma" charset="0"/>
                        </a:rPr>
                        <a:t>- Initial short sustained muscle contraction (tonic) followed by cycle of repetitive muscle contraction &amp; relaxation (</a:t>
                      </a:r>
                      <a:r>
                        <a:rPr kumimoji="0" lang="en-US" sz="1600" b="0" i="0" u="none" strike="noStrike" cap="none" normalizeH="0" baseline="0" dirty="0" err="1" smtClean="0">
                          <a:ln>
                            <a:noFill/>
                          </a:ln>
                          <a:solidFill>
                            <a:srgbClr val="000099"/>
                          </a:solidFill>
                          <a:effectLst/>
                          <a:latin typeface="Tahoma" charset="0"/>
                        </a:rPr>
                        <a:t>clonic</a:t>
                      </a:r>
                      <a:r>
                        <a:rPr kumimoji="0" lang="en-US" sz="1600" b="0" i="0" u="none" strike="noStrike" cap="none" normalizeH="0" baseline="0" dirty="0" smtClean="0">
                          <a:ln>
                            <a:noFill/>
                          </a:ln>
                          <a:solidFill>
                            <a:srgbClr val="000099"/>
                          </a:solidFill>
                          <a:effectLst/>
                          <a:latin typeface="Tahoma" charset="0"/>
                        </a:rPr>
                        <a:t> jerks)</a:t>
                      </a:r>
                    </a:p>
                  </a:txBody>
                  <a:tcPr horzOverflow="overflow">
                    <a:lnL>
                      <a:noFill/>
                    </a:lnL>
                    <a:lnR cap="flat">
                      <a:noFill/>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r h="920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3399FF"/>
                          </a:solidFill>
                          <a:effectLst/>
                          <a:latin typeface="Tahoma" charset="0"/>
                        </a:rPr>
                        <a:t>Absence seizures (petit mal)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3399FF"/>
                          </a:solidFill>
                          <a:effectLst/>
                          <a:latin typeface="Tahoma" charset="0"/>
                        </a:rPr>
                        <a:t>± 5%</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rgbClr val="3399FF"/>
                        </a:solidFill>
                        <a:effectLst/>
                        <a:latin typeface="Tahoma" charset="0"/>
                      </a:endParaRPr>
                    </a:p>
                  </a:txBody>
                  <a:tcPr horzOverflow="overflow">
                    <a:lnL cap="flat">
                      <a:noFill/>
                    </a:lnL>
                    <a:lnR>
                      <a:noFill/>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000099"/>
                          </a:solidFill>
                          <a:effectLst/>
                          <a:latin typeface="Tahoma" charset="0"/>
                        </a:rPr>
                        <a:t>- ≤ 10 </a:t>
                      </a:r>
                      <a:r>
                        <a:rPr kumimoji="0" lang="en-US" sz="1600" b="0" i="0" u="none" strike="noStrike" cap="none" normalizeH="0" baseline="0" dirty="0" err="1" smtClean="0">
                          <a:ln>
                            <a:noFill/>
                          </a:ln>
                          <a:solidFill>
                            <a:srgbClr val="000099"/>
                          </a:solidFill>
                          <a:effectLst/>
                          <a:latin typeface="Tahoma" charset="0"/>
                        </a:rPr>
                        <a:t>secs</a:t>
                      </a:r>
                      <a:r>
                        <a:rPr kumimoji="0" lang="en-US" sz="1600" b="0" i="0" u="none" strike="noStrike" cap="none" normalizeH="0" baseline="0" dirty="0" smtClean="0">
                          <a:ln>
                            <a:noFill/>
                          </a:ln>
                          <a:solidFill>
                            <a:srgbClr val="000099"/>
                          </a:solidFill>
                          <a:effectLst/>
                          <a:latin typeface="Tahoma" charset="0"/>
                        </a:rPr>
                        <a:t>, empty stare, interrupted consciousness, eyes rotate upwards. Clear consciousness immediately after attack.</a:t>
                      </a:r>
                    </a:p>
                  </a:txBody>
                  <a:tcPr horzOverflow="overflow">
                    <a:lnL>
                      <a:noFill/>
                    </a:lnL>
                    <a:lnR cap="flat">
                      <a:noFill/>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7"/>
                  </a:ext>
                </a:extLst>
              </a:tr>
              <a:tr h="627894">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3399FF"/>
                          </a:solidFill>
                          <a:effectLst/>
                          <a:latin typeface="Tahoma" charset="0"/>
                        </a:rPr>
                        <a:t>Myoclonic Seizures</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3399FF"/>
                          </a:solidFill>
                          <a:effectLst/>
                          <a:latin typeface="Tahoma" charset="0"/>
                        </a:rPr>
                        <a:t>± 5 – 10%</a:t>
                      </a:r>
                    </a:p>
                  </a:txBody>
                  <a:tcPr horzOverflow="overflow">
                    <a:lnL cap="flat">
                      <a:noFill/>
                    </a:lnL>
                    <a:lnR>
                      <a:noFill/>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000099"/>
                          </a:solidFill>
                          <a:effectLst/>
                          <a:latin typeface="Tahoma" charset="0"/>
                        </a:rPr>
                        <a:t>- Sudden, brief, shock-like contractions, </a:t>
                      </a:r>
                      <a:r>
                        <a:rPr kumimoji="0" lang="en-US" sz="1600" b="0" i="0" u="none" strike="noStrike" cap="none" normalizeH="0" baseline="0" dirty="0" err="1" smtClean="0">
                          <a:ln>
                            <a:noFill/>
                          </a:ln>
                          <a:solidFill>
                            <a:srgbClr val="000099"/>
                          </a:solidFill>
                          <a:effectLst/>
                          <a:latin typeface="Tahoma" charset="0"/>
                        </a:rPr>
                        <a:t>generalised</a:t>
                      </a:r>
                      <a:r>
                        <a:rPr kumimoji="0" lang="en-US" sz="1600" b="0" i="0" u="none" strike="noStrike" cap="none" normalizeH="0" baseline="0" dirty="0" smtClean="0">
                          <a:ln>
                            <a:noFill/>
                          </a:ln>
                          <a:solidFill>
                            <a:srgbClr val="000099"/>
                          </a:solidFill>
                          <a:effectLst/>
                          <a:latin typeface="Tahoma" charset="0"/>
                        </a:rPr>
                        <a:t> or confined to an area (face, trunk, </a:t>
                      </a:r>
                      <a:r>
                        <a:rPr kumimoji="0" lang="en-US" sz="1600" b="0" i="0" u="none" strike="noStrike" cap="none" normalizeH="0" baseline="0" dirty="0" err="1" smtClean="0">
                          <a:ln>
                            <a:noFill/>
                          </a:ln>
                          <a:solidFill>
                            <a:srgbClr val="000099"/>
                          </a:solidFill>
                          <a:effectLst/>
                          <a:latin typeface="Tahoma" charset="0"/>
                        </a:rPr>
                        <a:t>extremeties</a:t>
                      </a:r>
                      <a:r>
                        <a:rPr kumimoji="0" lang="en-US" sz="1600" b="0" i="0" u="none" strike="noStrike" cap="none" normalizeH="0" baseline="0" dirty="0" smtClean="0">
                          <a:ln>
                            <a:noFill/>
                          </a:ln>
                          <a:solidFill>
                            <a:srgbClr val="000099"/>
                          </a:solidFill>
                          <a:effectLst/>
                          <a:latin typeface="Tahoma" charset="0"/>
                        </a:rPr>
                        <a:t>)</a:t>
                      </a:r>
                    </a:p>
                  </a:txBody>
                  <a:tcPr horzOverflow="overflow">
                    <a:lnL>
                      <a:noFill/>
                    </a:lnL>
                    <a:lnR cap="flat">
                      <a:noFill/>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8"/>
                  </a:ext>
                </a:extLst>
              </a:tr>
              <a:tr h="927108">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3399FF"/>
                          </a:solidFill>
                          <a:effectLst/>
                          <a:latin typeface="Tahoma" charset="0"/>
                        </a:rPr>
                        <a:t>Others:</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3399FF"/>
                          </a:solidFill>
                          <a:effectLst/>
                          <a:latin typeface="Tahoma" charset="0"/>
                        </a:rPr>
                        <a:t>            Atonic Seizures; Myoclonic Seizures; </a:t>
                      </a:r>
                      <a:r>
                        <a:rPr kumimoji="0" lang="en-US" sz="1600" b="0" i="0" u="none" strike="noStrike" cap="none" normalizeH="0" baseline="0" dirty="0" err="1" smtClean="0">
                          <a:ln>
                            <a:noFill/>
                          </a:ln>
                          <a:solidFill>
                            <a:srgbClr val="3399FF"/>
                          </a:solidFill>
                          <a:effectLst/>
                          <a:latin typeface="Tahoma" charset="0"/>
                        </a:rPr>
                        <a:t>Clonic</a:t>
                      </a:r>
                      <a:r>
                        <a:rPr kumimoji="0" lang="en-US" sz="1600" b="0" i="0" u="none" strike="noStrike" cap="none" normalizeH="0" baseline="0" dirty="0" smtClean="0">
                          <a:ln>
                            <a:noFill/>
                          </a:ln>
                          <a:solidFill>
                            <a:srgbClr val="3399FF"/>
                          </a:solidFill>
                          <a:effectLst/>
                          <a:latin typeface="Tahoma" charset="0"/>
                        </a:rPr>
                        <a:t> Seizures; Tonic Seizures</a:t>
                      </a:r>
                    </a:p>
                  </a:txBody>
                  <a:tcPr horzOverflow="overflow">
                    <a:lnL cap="flat">
                      <a:noFill/>
                    </a:lnL>
                    <a:lnR cap="flat">
                      <a:noFill/>
                    </a:lnR>
                    <a:lnT w="12700" cap="flat" cmpd="sng" algn="ctr">
                      <a:solidFill>
                        <a:srgbClr val="000099"/>
                      </a:solidFill>
                      <a:prstDash val="solid"/>
                      <a:round/>
                      <a:headEnd type="none" w="med" len="med"/>
                      <a:tailEnd type="none" w="med" len="med"/>
                    </a:lnT>
                    <a:lnB cap="flat">
                      <a:noFill/>
                    </a:lnB>
                    <a:lnTlToBr>
                      <a:noFill/>
                    </a:lnTlToBr>
                    <a:lnBlToTr>
                      <a:noFill/>
                    </a:lnBlToTr>
                    <a:solidFill>
                      <a:srgbClr val="FFFFCC"/>
                    </a:solidFill>
                  </a:tcPr>
                </a:tc>
                <a:tc hMerge="1">
                  <a:txBody>
                    <a:bodyPr/>
                    <a:lstStyle/>
                    <a:p>
                      <a:endParaRPr lang="en-ZA"/>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687344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Pathophysiology </a:t>
            </a:r>
            <a:endParaRPr lang="en-US" dirty="0"/>
          </a:p>
        </p:txBody>
      </p:sp>
      <p:pic>
        <p:nvPicPr>
          <p:cNvPr id="1026" name="Picture 2" descr="Image result for excitatory and inhibitory neurotransmission in C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0469" y="1155824"/>
            <a:ext cx="5028047" cy="47091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gn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212" y="2420874"/>
            <a:ext cx="2314132" cy="337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279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sz="2800" smtClean="0"/>
              <a:t>Cellular Mechanisms involved in Seizure Activity</a:t>
            </a:r>
          </a:p>
        </p:txBody>
      </p:sp>
      <p:sp>
        <p:nvSpPr>
          <p:cNvPr id="14339" name="AutoShape 4"/>
          <p:cNvSpPr>
            <a:spLocks noChangeArrowheads="1"/>
          </p:cNvSpPr>
          <p:nvPr/>
        </p:nvSpPr>
        <p:spPr bwMode="auto">
          <a:xfrm rot="799225">
            <a:off x="2438400" y="2057400"/>
            <a:ext cx="4800600" cy="3276600"/>
          </a:xfrm>
          <a:prstGeom prst="irregularSeal2">
            <a:avLst/>
          </a:prstGeom>
          <a:solidFill>
            <a:schemeClr val="accent1"/>
          </a:solidFill>
          <a:ln w="9525">
            <a:solidFill>
              <a:schemeClr val="tx1"/>
            </a:solidFill>
            <a:miter lim="800000"/>
            <a:headEnd/>
            <a:tailEnd/>
          </a:ln>
        </p:spPr>
        <p:txBody>
          <a:bodyPr wrap="none" anchor="ctr"/>
          <a:lstStyle/>
          <a:p>
            <a:pPr eaLnBrk="0" hangingPunct="0"/>
            <a:endParaRPr lang="en-ZA"/>
          </a:p>
        </p:txBody>
      </p:sp>
      <p:sp>
        <p:nvSpPr>
          <p:cNvPr id="14340" name="Text Box 5"/>
          <p:cNvSpPr txBox="1">
            <a:spLocks noChangeArrowheads="1"/>
          </p:cNvSpPr>
          <p:nvPr/>
        </p:nvSpPr>
        <p:spPr bwMode="auto">
          <a:xfrm>
            <a:off x="3276600" y="3200400"/>
            <a:ext cx="2819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2000" b="1"/>
              <a:t>ABNORMAL NEURONAL ACTIVITY</a:t>
            </a:r>
          </a:p>
        </p:txBody>
      </p:sp>
      <p:sp>
        <p:nvSpPr>
          <p:cNvPr id="14341" name="Text Box 6"/>
          <p:cNvSpPr txBox="1">
            <a:spLocks noChangeArrowheads="1"/>
          </p:cNvSpPr>
          <p:nvPr/>
        </p:nvSpPr>
        <p:spPr bwMode="auto">
          <a:xfrm>
            <a:off x="304800" y="1295400"/>
            <a:ext cx="2743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2400" b="1">
                <a:solidFill>
                  <a:srgbClr val="66FF33"/>
                </a:solidFill>
                <a:latin typeface="Arial" charset="0"/>
              </a:rPr>
              <a:t>↓↓↓ GABA mediated INHIBITORY transmission</a:t>
            </a:r>
          </a:p>
        </p:txBody>
      </p:sp>
      <p:sp>
        <p:nvSpPr>
          <p:cNvPr id="14342" name="AutoShape 7"/>
          <p:cNvSpPr>
            <a:spLocks noChangeArrowheads="1"/>
          </p:cNvSpPr>
          <p:nvPr/>
        </p:nvSpPr>
        <p:spPr bwMode="auto">
          <a:xfrm rot="5400000">
            <a:off x="2362200" y="1676400"/>
            <a:ext cx="990600" cy="6858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66FF33"/>
          </a:solidFill>
          <a:ln w="9525">
            <a:solidFill>
              <a:schemeClr val="tx1"/>
            </a:solidFill>
            <a:miter lim="800000"/>
            <a:headEnd/>
            <a:tailEnd/>
          </a:ln>
        </p:spPr>
        <p:txBody>
          <a:bodyPr wrap="none" anchor="ctr"/>
          <a:lstStyle/>
          <a:p>
            <a:endParaRPr lang="en-US"/>
          </a:p>
        </p:txBody>
      </p:sp>
      <p:sp>
        <p:nvSpPr>
          <p:cNvPr id="14343" name="Text Box 8"/>
          <p:cNvSpPr txBox="1">
            <a:spLocks noChangeArrowheads="1"/>
          </p:cNvSpPr>
          <p:nvPr/>
        </p:nvSpPr>
        <p:spPr bwMode="auto">
          <a:xfrm>
            <a:off x="609600" y="5105400"/>
            <a:ext cx="3810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2400" b="1" dirty="0">
                <a:solidFill>
                  <a:srgbClr val="00FFFF"/>
                </a:solidFill>
                <a:latin typeface="Arial" charset="0"/>
              </a:rPr>
              <a:t>↑↑↑ EXCITATORY amino acid neurotransmitter </a:t>
            </a:r>
            <a:r>
              <a:rPr lang="en-US" sz="2400" b="1" dirty="0" smtClean="0">
                <a:solidFill>
                  <a:srgbClr val="00FFFF"/>
                </a:solidFill>
                <a:latin typeface="Arial" charset="0"/>
              </a:rPr>
              <a:t>activity (glutamine)</a:t>
            </a:r>
            <a:endParaRPr lang="en-US" sz="2400" b="1" dirty="0">
              <a:solidFill>
                <a:srgbClr val="00FFFF"/>
              </a:solidFill>
              <a:latin typeface="Arial" charset="0"/>
            </a:endParaRPr>
          </a:p>
        </p:txBody>
      </p:sp>
      <p:sp>
        <p:nvSpPr>
          <p:cNvPr id="14344" name="AutoShape 9"/>
          <p:cNvSpPr>
            <a:spLocks noChangeArrowheads="1"/>
          </p:cNvSpPr>
          <p:nvPr/>
        </p:nvSpPr>
        <p:spPr bwMode="auto">
          <a:xfrm>
            <a:off x="1556982" y="3924300"/>
            <a:ext cx="685800" cy="9906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FF"/>
          </a:solidFill>
          <a:ln w="9525">
            <a:solidFill>
              <a:srgbClr val="00FFFF"/>
            </a:solidFill>
            <a:miter lim="800000"/>
            <a:headEnd/>
            <a:tailEnd/>
          </a:ln>
        </p:spPr>
        <p:txBody>
          <a:bodyPr wrap="none" anchor="ctr"/>
          <a:lstStyle/>
          <a:p>
            <a:endParaRPr lang="en-US"/>
          </a:p>
        </p:txBody>
      </p:sp>
      <p:sp>
        <p:nvSpPr>
          <p:cNvPr id="14345" name="Text Box 10"/>
          <p:cNvSpPr txBox="1">
            <a:spLocks noChangeArrowheads="1"/>
          </p:cNvSpPr>
          <p:nvPr/>
        </p:nvSpPr>
        <p:spPr bwMode="auto">
          <a:xfrm>
            <a:off x="6858000" y="3616988"/>
            <a:ext cx="2286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2400" b="1" dirty="0">
                <a:solidFill>
                  <a:srgbClr val="FF00FF"/>
                </a:solidFill>
              </a:rPr>
              <a:t>Membrane INSTABILITY </a:t>
            </a:r>
            <a:r>
              <a:rPr lang="en-US" sz="2000" b="1" dirty="0" smtClean="0">
                <a:solidFill>
                  <a:srgbClr val="FF00FF"/>
                </a:solidFill>
              </a:rPr>
              <a:t>(altered </a:t>
            </a:r>
            <a:r>
              <a:rPr lang="en-US" sz="2000" b="1" dirty="0">
                <a:solidFill>
                  <a:srgbClr val="FF00FF"/>
                </a:solidFill>
              </a:rPr>
              <a:t>K</a:t>
            </a:r>
            <a:r>
              <a:rPr lang="en-US" sz="2000" b="1" baseline="30000" dirty="0">
                <a:solidFill>
                  <a:srgbClr val="FF00FF"/>
                </a:solidFill>
              </a:rPr>
              <a:t>+</a:t>
            </a:r>
            <a:r>
              <a:rPr lang="en-US" sz="2000" b="1" dirty="0">
                <a:solidFill>
                  <a:srgbClr val="FF00FF"/>
                </a:solidFill>
              </a:rPr>
              <a:t>, Na</a:t>
            </a:r>
            <a:r>
              <a:rPr lang="en-US" sz="2000" b="1" baseline="30000" dirty="0">
                <a:solidFill>
                  <a:srgbClr val="FF00FF"/>
                </a:solidFill>
              </a:rPr>
              <a:t>+</a:t>
            </a:r>
            <a:r>
              <a:rPr lang="en-US" sz="2000" b="1" dirty="0">
                <a:solidFill>
                  <a:srgbClr val="FF00FF"/>
                </a:solidFill>
              </a:rPr>
              <a:t>, T-type Ca</a:t>
            </a:r>
            <a:r>
              <a:rPr lang="en-US" sz="2000" b="1" baseline="30000" dirty="0">
                <a:solidFill>
                  <a:srgbClr val="FF00FF"/>
                </a:solidFill>
              </a:rPr>
              <a:t>++</a:t>
            </a:r>
            <a:r>
              <a:rPr lang="en-US" sz="2000" b="1" dirty="0">
                <a:solidFill>
                  <a:srgbClr val="FF00FF"/>
                </a:solidFill>
              </a:rPr>
              <a:t> channel activity)</a:t>
            </a:r>
          </a:p>
        </p:txBody>
      </p:sp>
      <p:sp>
        <p:nvSpPr>
          <p:cNvPr id="14346" name="AutoShape 14"/>
          <p:cNvSpPr>
            <a:spLocks noChangeArrowheads="1"/>
          </p:cNvSpPr>
          <p:nvPr/>
        </p:nvSpPr>
        <p:spPr bwMode="auto">
          <a:xfrm flipH="1">
            <a:off x="7441624" y="2514600"/>
            <a:ext cx="838200" cy="9906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00FF"/>
          </a:solidFill>
          <a:ln w="9525">
            <a:solidFill>
              <a:srgbClr val="00FFFF"/>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 to </a:t>
            </a:r>
            <a:r>
              <a:rPr lang="en-US" dirty="0" err="1" smtClean="0"/>
              <a:t>Katzung</a:t>
            </a:r>
            <a:r>
              <a:rPr lang="en-US" dirty="0" smtClean="0"/>
              <a:t> – </a:t>
            </a:r>
            <a:r>
              <a:rPr lang="en-US" dirty="0" smtClean="0"/>
              <a:t>14</a:t>
            </a:r>
            <a:r>
              <a:rPr lang="en-US" baseline="30000" dirty="0" smtClean="0"/>
              <a:t>th</a:t>
            </a:r>
            <a:r>
              <a:rPr lang="en-US" dirty="0" smtClean="0"/>
              <a:t> </a:t>
            </a:r>
            <a:r>
              <a:rPr lang="en-US" dirty="0" smtClean="0"/>
              <a:t>edition (</a:t>
            </a:r>
            <a:r>
              <a:rPr lang="en-US" dirty="0" err="1" smtClean="0"/>
              <a:t>AccessPharmacy</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Fig 24.1 – Excitatory synapse – </a:t>
            </a:r>
            <a:r>
              <a:rPr lang="en-US" dirty="0" err="1" smtClean="0"/>
              <a:t>glutaminergic</a:t>
            </a:r>
            <a:endParaRPr lang="en-US" dirty="0" smtClean="0"/>
          </a:p>
          <a:p>
            <a:endParaRPr lang="en-US" dirty="0" smtClean="0"/>
          </a:p>
          <a:p>
            <a:r>
              <a:rPr lang="en-US" dirty="0" smtClean="0"/>
              <a:t>Fig 24.2 –Inhibitory synapse – </a:t>
            </a:r>
            <a:r>
              <a:rPr lang="en-US" dirty="0" err="1" smtClean="0"/>
              <a:t>gabinergic</a:t>
            </a:r>
            <a:r>
              <a:rPr lang="en-US" dirty="0" smtClean="0"/>
              <a:t> </a:t>
            </a:r>
            <a:endParaRPr lang="en-US" dirty="0"/>
          </a:p>
        </p:txBody>
      </p:sp>
    </p:spTree>
    <p:extLst>
      <p:ext uri="{BB962C8B-B14F-4D97-AF65-F5344CB8AC3E}">
        <p14:creationId xmlns:p14="http://schemas.microsoft.com/office/powerpoint/2010/main" val="1311268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smtClean="0"/>
              <a:t>Common Causes of Seizures</a:t>
            </a:r>
          </a:p>
        </p:txBody>
      </p:sp>
      <p:sp>
        <p:nvSpPr>
          <p:cNvPr id="14340" name="Rectangle 4"/>
          <p:cNvSpPr>
            <a:spLocks noGrp="1" noChangeArrowheads="1"/>
          </p:cNvSpPr>
          <p:nvPr>
            <p:ph sz="half" idx="1"/>
          </p:nvPr>
        </p:nvSpPr>
        <p:spPr>
          <a:xfrm>
            <a:off x="533400" y="1295400"/>
            <a:ext cx="3962400" cy="5334000"/>
          </a:xfrm>
        </p:spPr>
        <p:txBody>
          <a:bodyPr/>
          <a:lstStyle/>
          <a:p>
            <a:pPr eaLnBrk="1" hangingPunct="1">
              <a:lnSpc>
                <a:spcPct val="80000"/>
              </a:lnSpc>
              <a:buFont typeface="Wingdings" pitchFamily="2" charset="2"/>
              <a:buNone/>
              <a:defRPr/>
            </a:pPr>
            <a:r>
              <a:rPr lang="en-US" sz="2000" b="1" smtClean="0">
                <a:solidFill>
                  <a:schemeClr val="tx2"/>
                </a:solidFill>
              </a:rPr>
              <a:t>MECHANICAL</a:t>
            </a:r>
          </a:p>
          <a:p>
            <a:pPr eaLnBrk="1" hangingPunct="1">
              <a:lnSpc>
                <a:spcPct val="80000"/>
              </a:lnSpc>
              <a:defRPr/>
            </a:pPr>
            <a:r>
              <a:rPr lang="en-US" sz="2000" smtClean="0"/>
              <a:t>Head trauma</a:t>
            </a:r>
          </a:p>
          <a:p>
            <a:pPr eaLnBrk="1" hangingPunct="1">
              <a:lnSpc>
                <a:spcPct val="80000"/>
              </a:lnSpc>
              <a:defRPr/>
            </a:pPr>
            <a:r>
              <a:rPr lang="en-US" sz="2000" smtClean="0"/>
              <a:t>Malformations</a:t>
            </a:r>
          </a:p>
          <a:p>
            <a:pPr eaLnBrk="1" hangingPunct="1">
              <a:lnSpc>
                <a:spcPct val="80000"/>
              </a:lnSpc>
              <a:defRPr/>
            </a:pPr>
            <a:r>
              <a:rPr lang="en-US" sz="2000" smtClean="0"/>
              <a:t>Tumours</a:t>
            </a:r>
          </a:p>
          <a:p>
            <a:pPr eaLnBrk="1" hangingPunct="1">
              <a:lnSpc>
                <a:spcPct val="80000"/>
              </a:lnSpc>
              <a:defRPr/>
            </a:pPr>
            <a:r>
              <a:rPr lang="en-US" sz="2000" smtClean="0"/>
              <a:t>Birth injury – hypoxia / asphyxia </a:t>
            </a:r>
          </a:p>
          <a:p>
            <a:pPr eaLnBrk="1" hangingPunct="1">
              <a:lnSpc>
                <a:spcPct val="80000"/>
              </a:lnSpc>
              <a:defRPr/>
            </a:pPr>
            <a:r>
              <a:rPr lang="en-US" sz="2000" smtClean="0"/>
              <a:t>Vascular abnormalities </a:t>
            </a:r>
          </a:p>
          <a:p>
            <a:pPr eaLnBrk="1" hangingPunct="1">
              <a:lnSpc>
                <a:spcPct val="80000"/>
              </a:lnSpc>
              <a:defRPr/>
            </a:pPr>
            <a:r>
              <a:rPr lang="en-US" sz="2000" smtClean="0"/>
              <a:t>Stroke </a:t>
            </a:r>
          </a:p>
          <a:p>
            <a:pPr eaLnBrk="1" hangingPunct="1">
              <a:lnSpc>
                <a:spcPct val="80000"/>
              </a:lnSpc>
              <a:buFont typeface="Wingdings" pitchFamily="2" charset="2"/>
              <a:buNone/>
              <a:defRPr/>
            </a:pPr>
            <a:endParaRPr lang="en-US" sz="2000" b="1" smtClean="0">
              <a:solidFill>
                <a:schemeClr val="tx2"/>
              </a:solidFill>
            </a:endParaRPr>
          </a:p>
          <a:p>
            <a:pPr eaLnBrk="1" hangingPunct="1">
              <a:lnSpc>
                <a:spcPct val="80000"/>
              </a:lnSpc>
              <a:buFont typeface="Wingdings" pitchFamily="2" charset="2"/>
              <a:buNone/>
              <a:defRPr/>
            </a:pPr>
            <a:r>
              <a:rPr lang="en-US" sz="2000" b="1" smtClean="0">
                <a:solidFill>
                  <a:schemeClr val="tx2"/>
                </a:solidFill>
              </a:rPr>
              <a:t>METABOLIC</a:t>
            </a:r>
          </a:p>
          <a:p>
            <a:pPr eaLnBrk="1" hangingPunct="1">
              <a:lnSpc>
                <a:spcPct val="80000"/>
              </a:lnSpc>
              <a:defRPr/>
            </a:pPr>
            <a:r>
              <a:rPr lang="en-US" sz="2000" smtClean="0"/>
              <a:t>Electrolytes</a:t>
            </a:r>
          </a:p>
          <a:p>
            <a:pPr eaLnBrk="1" hangingPunct="1">
              <a:lnSpc>
                <a:spcPct val="80000"/>
              </a:lnSpc>
              <a:defRPr/>
            </a:pPr>
            <a:r>
              <a:rPr lang="en-US" sz="2000" smtClean="0"/>
              <a:t>Water</a:t>
            </a:r>
          </a:p>
          <a:p>
            <a:pPr eaLnBrk="1" hangingPunct="1">
              <a:lnSpc>
                <a:spcPct val="80000"/>
              </a:lnSpc>
              <a:defRPr/>
            </a:pPr>
            <a:r>
              <a:rPr lang="en-US" sz="2000" smtClean="0"/>
              <a:t>Glucose</a:t>
            </a:r>
          </a:p>
          <a:p>
            <a:pPr eaLnBrk="1" hangingPunct="1">
              <a:lnSpc>
                <a:spcPct val="80000"/>
              </a:lnSpc>
              <a:defRPr/>
            </a:pPr>
            <a:r>
              <a:rPr lang="en-US" sz="2000" smtClean="0"/>
              <a:t>Amino acids</a:t>
            </a:r>
          </a:p>
          <a:p>
            <a:pPr eaLnBrk="1" hangingPunct="1">
              <a:lnSpc>
                <a:spcPct val="80000"/>
              </a:lnSpc>
              <a:defRPr/>
            </a:pPr>
            <a:r>
              <a:rPr lang="en-US" sz="2000" smtClean="0"/>
              <a:t>Lipids</a:t>
            </a:r>
          </a:p>
          <a:p>
            <a:pPr eaLnBrk="1" hangingPunct="1">
              <a:lnSpc>
                <a:spcPct val="80000"/>
              </a:lnSpc>
              <a:defRPr/>
            </a:pPr>
            <a:r>
              <a:rPr lang="en-US" sz="2000" smtClean="0"/>
              <a:t>pH</a:t>
            </a:r>
          </a:p>
        </p:txBody>
      </p:sp>
      <p:sp>
        <p:nvSpPr>
          <p:cNvPr id="14341" name="Rectangle 5"/>
          <p:cNvSpPr>
            <a:spLocks noGrp="1" noChangeArrowheads="1"/>
          </p:cNvSpPr>
          <p:nvPr>
            <p:ph sz="half" idx="2"/>
          </p:nvPr>
        </p:nvSpPr>
        <p:spPr>
          <a:xfrm>
            <a:off x="4876800" y="1295400"/>
            <a:ext cx="3810000" cy="5562600"/>
          </a:xfrm>
        </p:spPr>
        <p:txBody>
          <a:bodyPr/>
          <a:lstStyle/>
          <a:p>
            <a:pPr eaLnBrk="1" hangingPunct="1">
              <a:lnSpc>
                <a:spcPct val="80000"/>
              </a:lnSpc>
              <a:buFont typeface="Wingdings" pitchFamily="2" charset="2"/>
              <a:buNone/>
              <a:defRPr/>
            </a:pPr>
            <a:r>
              <a:rPr lang="en-US" sz="2000" b="1" dirty="0" smtClean="0">
                <a:solidFill>
                  <a:schemeClr val="tx2"/>
                </a:solidFill>
              </a:rPr>
              <a:t>SUDDEN WITHDRAWAL OF DRUGS</a:t>
            </a:r>
          </a:p>
          <a:p>
            <a:pPr eaLnBrk="1" hangingPunct="1">
              <a:lnSpc>
                <a:spcPct val="80000"/>
              </a:lnSpc>
              <a:defRPr/>
            </a:pPr>
            <a:r>
              <a:rPr lang="en-US" sz="2000" dirty="0" smtClean="0"/>
              <a:t>Alcohol</a:t>
            </a:r>
          </a:p>
          <a:p>
            <a:pPr eaLnBrk="1" hangingPunct="1">
              <a:lnSpc>
                <a:spcPct val="80000"/>
              </a:lnSpc>
              <a:defRPr/>
            </a:pPr>
            <a:r>
              <a:rPr lang="en-US" sz="2000" dirty="0" smtClean="0"/>
              <a:t>Street Drugs</a:t>
            </a:r>
          </a:p>
          <a:p>
            <a:pPr eaLnBrk="1" hangingPunct="1">
              <a:lnSpc>
                <a:spcPct val="80000"/>
              </a:lnSpc>
              <a:defRPr/>
            </a:pPr>
            <a:r>
              <a:rPr lang="en-US" sz="2000" dirty="0" smtClean="0"/>
              <a:t>Antipsychotics</a:t>
            </a:r>
          </a:p>
          <a:p>
            <a:pPr eaLnBrk="1" hangingPunct="1">
              <a:lnSpc>
                <a:spcPct val="80000"/>
              </a:lnSpc>
              <a:defRPr/>
            </a:pPr>
            <a:r>
              <a:rPr lang="en-US" sz="2000" dirty="0" smtClean="0"/>
              <a:t>Antidepressants</a:t>
            </a:r>
          </a:p>
          <a:p>
            <a:pPr eaLnBrk="1" hangingPunct="1">
              <a:lnSpc>
                <a:spcPct val="80000"/>
              </a:lnSpc>
              <a:defRPr/>
            </a:pPr>
            <a:r>
              <a:rPr lang="en-US" sz="2000" dirty="0" err="1" smtClean="0"/>
              <a:t>Antiepileptics</a:t>
            </a:r>
            <a:endParaRPr lang="en-US" sz="2000" dirty="0" smtClean="0"/>
          </a:p>
          <a:p>
            <a:pPr eaLnBrk="1" hangingPunct="1">
              <a:lnSpc>
                <a:spcPct val="80000"/>
              </a:lnSpc>
              <a:buFont typeface="Wingdings" pitchFamily="2" charset="2"/>
              <a:buNone/>
              <a:defRPr/>
            </a:pPr>
            <a:r>
              <a:rPr lang="en-US" sz="2000" b="1" dirty="0" smtClean="0">
                <a:solidFill>
                  <a:schemeClr val="tx2"/>
                </a:solidFill>
              </a:rPr>
              <a:t>TOXINS</a:t>
            </a:r>
          </a:p>
          <a:p>
            <a:pPr eaLnBrk="1" hangingPunct="1">
              <a:lnSpc>
                <a:spcPct val="80000"/>
              </a:lnSpc>
              <a:defRPr/>
            </a:pPr>
            <a:r>
              <a:rPr lang="en-US" sz="2000" dirty="0" smtClean="0"/>
              <a:t>Fever</a:t>
            </a:r>
          </a:p>
          <a:p>
            <a:pPr eaLnBrk="1" hangingPunct="1">
              <a:lnSpc>
                <a:spcPct val="80000"/>
              </a:lnSpc>
              <a:defRPr/>
            </a:pPr>
            <a:r>
              <a:rPr lang="en-US" sz="2000" dirty="0" smtClean="0"/>
              <a:t>Infection </a:t>
            </a:r>
          </a:p>
          <a:p>
            <a:pPr lvl="1" eaLnBrk="1" hangingPunct="1">
              <a:lnSpc>
                <a:spcPct val="80000"/>
              </a:lnSpc>
              <a:defRPr/>
            </a:pPr>
            <a:r>
              <a:rPr lang="en-US" sz="1800" dirty="0" err="1" smtClean="0"/>
              <a:t>eg</a:t>
            </a:r>
            <a:r>
              <a:rPr lang="en-US" sz="1800" dirty="0" smtClean="0"/>
              <a:t> syphilis, rubella, toxoplasmosis, bacterial meningitis, TB meningitis, viral encephalitis, HIV infection, </a:t>
            </a:r>
            <a:r>
              <a:rPr lang="en-US" sz="1800" dirty="0" err="1" smtClean="0"/>
              <a:t>neurocysticercosis</a:t>
            </a:r>
            <a:r>
              <a:rPr lang="en-US" sz="1800" dirty="0" smtClean="0"/>
              <a:t> (pork </a:t>
            </a:r>
            <a:r>
              <a:rPr lang="en-US" sz="1800" dirty="0" err="1" smtClean="0"/>
              <a:t>tapework</a:t>
            </a:r>
            <a:r>
              <a:rPr lang="en-US" sz="1800" dirty="0" smtClean="0"/>
              <a:t> </a:t>
            </a:r>
            <a:r>
              <a:rPr lang="en-US" sz="1800" i="1" dirty="0" err="1" smtClean="0"/>
              <a:t>Taenia</a:t>
            </a:r>
            <a:r>
              <a:rPr lang="en-US" sz="1800" i="1" dirty="0" smtClean="0"/>
              <a:t> </a:t>
            </a:r>
            <a:r>
              <a:rPr lang="en-US" sz="1800" i="1" dirty="0" err="1" smtClean="0"/>
              <a:t>solium</a:t>
            </a:r>
            <a:r>
              <a:rPr lang="en-US" sz="1800" dirty="0" smtClean="0"/>
              <a:t>)</a:t>
            </a:r>
          </a:p>
          <a:p>
            <a:pPr eaLnBrk="1" hangingPunct="1">
              <a:lnSpc>
                <a:spcPct val="80000"/>
              </a:lnSpc>
              <a:buFont typeface="Wingdings" pitchFamily="2" charset="2"/>
              <a:buNone/>
              <a:defRPr/>
            </a:pPr>
            <a:r>
              <a:rPr lang="en-US" sz="2000" b="1" dirty="0" smtClean="0">
                <a:solidFill>
                  <a:schemeClr val="tx2"/>
                </a:solidFill>
              </a:rPr>
              <a:t>HEREDITARY</a:t>
            </a:r>
          </a:p>
          <a:p>
            <a:pPr eaLnBrk="1" hangingPunct="1">
              <a:lnSpc>
                <a:spcPct val="80000"/>
              </a:lnSpc>
              <a:buFont typeface="Wingdings" pitchFamily="2" charset="2"/>
              <a:buNone/>
              <a:defRPr/>
            </a:pPr>
            <a:r>
              <a:rPr lang="en-US" sz="2000" b="1" dirty="0" smtClean="0">
                <a:solidFill>
                  <a:schemeClr val="tx2"/>
                </a:solidFill>
              </a:rPr>
              <a:t>IDIOPATHIC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4000" dirty="0" smtClean="0"/>
              <a:t>TREATMENT OF ACUTE SEIZURES</a:t>
            </a:r>
            <a:endParaRPr lang="en-US" sz="4000" dirty="0"/>
          </a:p>
        </p:txBody>
      </p:sp>
      <p:sp>
        <p:nvSpPr>
          <p:cNvPr id="3" name="Title 2"/>
          <p:cNvSpPr>
            <a:spLocks noGrp="1"/>
          </p:cNvSpPr>
          <p:nvPr>
            <p:ph type="title"/>
          </p:nvPr>
        </p:nvSpPr>
        <p:spPr/>
        <p:txBody>
          <a:bodyPr/>
          <a:lstStyle/>
          <a:p>
            <a:r>
              <a:rPr lang="en-US" dirty="0" smtClean="0"/>
              <a:t>SEIZURE MANAGEMENT </a:t>
            </a:r>
            <a:endParaRPr lang="en-US" dirty="0"/>
          </a:p>
        </p:txBody>
      </p:sp>
    </p:spTree>
    <p:extLst>
      <p:ext uri="{BB962C8B-B14F-4D97-AF65-F5344CB8AC3E}">
        <p14:creationId xmlns:p14="http://schemas.microsoft.com/office/powerpoint/2010/main" val="1018022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514600"/>
            <a:ext cx="8610600" cy="3810000"/>
          </a:xfrm>
        </p:spPr>
        <p:txBody>
          <a:bodyPr>
            <a:normAutofit/>
          </a:bodyPr>
          <a:lstStyle/>
          <a:p>
            <a:pPr marL="342900" indent="-342900" algn="l">
              <a:buFont typeface="Wingdings" panose="05000000000000000000" pitchFamily="2" charset="2"/>
              <a:buChar char="q"/>
              <a:defRPr/>
            </a:pPr>
            <a:r>
              <a:rPr lang="en-ZA" sz="2000" dirty="0" smtClean="0"/>
              <a:t>GOAL: stop </a:t>
            </a:r>
            <a:r>
              <a:rPr lang="en-ZA" sz="2000" dirty="0" smtClean="0"/>
              <a:t>seizure activity</a:t>
            </a:r>
          </a:p>
          <a:p>
            <a:pPr marL="285750" indent="-285750" algn="l">
              <a:buFont typeface="Wingdings" panose="05000000000000000000" pitchFamily="2" charset="2"/>
              <a:buChar char="ü"/>
              <a:defRPr/>
            </a:pPr>
            <a:endParaRPr lang="en-ZA" dirty="0" smtClean="0"/>
          </a:p>
          <a:p>
            <a:pPr marL="342900" indent="-342900" algn="l">
              <a:buFont typeface="Wingdings" panose="05000000000000000000" pitchFamily="2" charset="2"/>
              <a:buChar char="q"/>
              <a:defRPr/>
            </a:pPr>
            <a:r>
              <a:rPr lang="en-ZA" sz="2000" dirty="0" smtClean="0"/>
              <a:t>Status epilepticus</a:t>
            </a:r>
          </a:p>
          <a:p>
            <a:pPr marL="285750" indent="-285750" algn="l">
              <a:buFont typeface="Wingdings" panose="05000000000000000000" pitchFamily="2" charset="2"/>
              <a:buChar char="§"/>
              <a:defRPr/>
            </a:pPr>
            <a:r>
              <a:rPr lang="en-ZA" cap="none" dirty="0" smtClean="0">
                <a:effectLst>
                  <a:outerShdw blurRad="38100" dist="38100" dir="2700000" algn="tl">
                    <a:srgbClr val="000000">
                      <a:alpha val="43137"/>
                    </a:srgbClr>
                  </a:outerShdw>
                </a:effectLst>
              </a:rPr>
              <a:t>medical emergency</a:t>
            </a:r>
            <a:r>
              <a:rPr lang="en-ZA" cap="none" dirty="0" smtClean="0"/>
              <a:t>, risk of increased morbidity and mortality)</a:t>
            </a:r>
          </a:p>
          <a:p>
            <a:pPr marL="285750" indent="-285750" algn="l">
              <a:buFont typeface="Wingdings" panose="05000000000000000000" pitchFamily="2" charset="2"/>
              <a:buChar char="§"/>
              <a:defRPr/>
            </a:pPr>
            <a:r>
              <a:rPr lang="en-US" cap="none" dirty="0" smtClean="0">
                <a:solidFill>
                  <a:schemeClr val="accent1"/>
                </a:solidFill>
              </a:rPr>
              <a:t>Defined as </a:t>
            </a:r>
          </a:p>
          <a:p>
            <a:pPr algn="l">
              <a:defRPr/>
            </a:pPr>
            <a:r>
              <a:rPr lang="en-US" cap="none" dirty="0" smtClean="0">
                <a:solidFill>
                  <a:schemeClr val="accent1"/>
                </a:solidFill>
              </a:rPr>
              <a:t>……. any </a:t>
            </a:r>
            <a:r>
              <a:rPr lang="en-US" cap="none" dirty="0">
                <a:solidFill>
                  <a:schemeClr val="accent1"/>
                </a:solidFill>
              </a:rPr>
              <a:t>recurrent or continuous seizure activity lasting longer than 30 minutes in which the patient does not regain baseline mental status. </a:t>
            </a:r>
            <a:endParaRPr lang="en-US" cap="none" dirty="0" smtClean="0">
              <a:solidFill>
                <a:schemeClr val="accent1"/>
              </a:solidFill>
            </a:endParaRPr>
          </a:p>
          <a:p>
            <a:pPr algn="l">
              <a:defRPr/>
            </a:pPr>
            <a:r>
              <a:rPr lang="en-US" cap="none" dirty="0" smtClean="0">
                <a:solidFill>
                  <a:schemeClr val="accent1"/>
                </a:solidFill>
              </a:rPr>
              <a:t>Any </a:t>
            </a:r>
            <a:r>
              <a:rPr lang="en-US" cap="none" dirty="0">
                <a:solidFill>
                  <a:schemeClr val="accent1"/>
                </a:solidFill>
              </a:rPr>
              <a:t>seizure that does not stop within 5 minutes should be aggressively treated as impending SE.</a:t>
            </a:r>
            <a:endParaRPr lang="en-ZA" cap="none" dirty="0">
              <a:solidFill>
                <a:schemeClr val="accent1"/>
              </a:solidFill>
            </a:endParaRPr>
          </a:p>
        </p:txBody>
      </p:sp>
      <p:sp>
        <p:nvSpPr>
          <p:cNvPr id="2" name="Title 1"/>
          <p:cNvSpPr>
            <a:spLocks noGrp="1"/>
          </p:cNvSpPr>
          <p:nvPr>
            <p:ph type="ctrTitle"/>
          </p:nvPr>
        </p:nvSpPr>
        <p:spPr/>
        <p:txBody>
          <a:bodyPr/>
          <a:lstStyle/>
          <a:p>
            <a:pPr>
              <a:defRPr/>
            </a:pPr>
            <a:r>
              <a:rPr lang="en-ZA" dirty="0" smtClean="0"/>
              <a:t>Acute Seizure Management</a:t>
            </a:r>
            <a:endParaRPr lang="en-ZA"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ChangeArrowheads="1"/>
          </p:cNvSpPr>
          <p:nvPr/>
        </p:nvSpPr>
        <p:spPr bwMode="auto">
          <a:xfrm>
            <a:off x="3352800" y="990600"/>
            <a:ext cx="2514600" cy="990600"/>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ZA"/>
          </a:p>
        </p:txBody>
      </p:sp>
      <p:sp>
        <p:nvSpPr>
          <p:cNvPr id="74755" name="Rectangle 3"/>
          <p:cNvSpPr>
            <a:spLocks noGrp="1" noChangeArrowheads="1"/>
          </p:cNvSpPr>
          <p:nvPr>
            <p:ph type="title"/>
          </p:nvPr>
        </p:nvSpPr>
        <p:spPr>
          <a:xfrm>
            <a:off x="233717" y="156368"/>
            <a:ext cx="7005283" cy="712788"/>
          </a:xfrm>
        </p:spPr>
        <p:txBody>
          <a:bodyPr>
            <a:normAutofit fontScale="90000"/>
          </a:bodyPr>
          <a:lstStyle/>
          <a:p>
            <a:pPr algn="l" eaLnBrk="1" hangingPunct="1">
              <a:defRPr/>
            </a:pPr>
            <a:r>
              <a:rPr lang="en-US" sz="2800" b="1" i="1" dirty="0" smtClean="0"/>
              <a:t>Status epilepticus </a:t>
            </a:r>
            <a:br>
              <a:rPr lang="en-US" sz="2800" b="1" i="1" dirty="0" smtClean="0"/>
            </a:br>
            <a:r>
              <a:rPr lang="en-US" sz="1800" dirty="0" smtClean="0"/>
              <a:t>(SA MANAGEMENT GUIDELINES; SAMF 2012; Di </a:t>
            </a:r>
            <a:r>
              <a:rPr lang="en-US" sz="1800" dirty="0" err="1" smtClean="0"/>
              <a:t>Piro</a:t>
            </a:r>
            <a:r>
              <a:rPr lang="en-US" sz="1800" dirty="0" smtClean="0"/>
              <a:t> Chap 57)</a:t>
            </a:r>
          </a:p>
        </p:txBody>
      </p:sp>
      <p:sp>
        <p:nvSpPr>
          <p:cNvPr id="18436" name="AutoShape 4"/>
          <p:cNvSpPr>
            <a:spLocks noChangeArrowheads="1"/>
          </p:cNvSpPr>
          <p:nvPr/>
        </p:nvSpPr>
        <p:spPr bwMode="auto">
          <a:xfrm>
            <a:off x="3352800" y="2819400"/>
            <a:ext cx="2438400" cy="609600"/>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ZA"/>
          </a:p>
        </p:txBody>
      </p:sp>
      <p:sp>
        <p:nvSpPr>
          <p:cNvPr id="18437" name="AutoShape 5"/>
          <p:cNvSpPr>
            <a:spLocks noChangeArrowheads="1"/>
          </p:cNvSpPr>
          <p:nvPr/>
        </p:nvSpPr>
        <p:spPr bwMode="auto">
          <a:xfrm>
            <a:off x="2895600" y="4267200"/>
            <a:ext cx="3581400" cy="2133600"/>
          </a:xfrm>
          <a:prstGeom prst="flowChartAlternateProcess">
            <a:avLst/>
          </a:prstGeom>
          <a:solidFill>
            <a:schemeClr val="accent1"/>
          </a:solidFill>
          <a:ln w="9525">
            <a:solidFill>
              <a:schemeClr val="tx1"/>
            </a:solidFill>
            <a:miter lim="800000"/>
            <a:headEnd/>
            <a:tailEnd/>
          </a:ln>
        </p:spPr>
        <p:txBody>
          <a:bodyPr wrap="none" anchor="ctr"/>
          <a:lstStyle/>
          <a:p>
            <a:pPr eaLnBrk="0" hangingPunct="0"/>
            <a:endParaRPr lang="en-ZA"/>
          </a:p>
        </p:txBody>
      </p:sp>
      <p:sp>
        <p:nvSpPr>
          <p:cNvPr id="18438" name="Text Box 6"/>
          <p:cNvSpPr txBox="1">
            <a:spLocks noChangeArrowheads="1"/>
          </p:cNvSpPr>
          <p:nvPr/>
        </p:nvSpPr>
        <p:spPr bwMode="auto">
          <a:xfrm>
            <a:off x="3657600" y="990600"/>
            <a:ext cx="2057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dirty="0">
                <a:solidFill>
                  <a:schemeClr val="bg1"/>
                </a:solidFill>
              </a:rPr>
              <a:t>Diazepam IV or </a:t>
            </a:r>
            <a:r>
              <a:rPr lang="en-US" dirty="0" err="1">
                <a:solidFill>
                  <a:schemeClr val="bg1"/>
                </a:solidFill>
              </a:rPr>
              <a:t>Lorazepam</a:t>
            </a:r>
            <a:r>
              <a:rPr lang="en-US" dirty="0">
                <a:solidFill>
                  <a:schemeClr val="bg1"/>
                </a:solidFill>
              </a:rPr>
              <a:t> IV or Clonazepam IV</a:t>
            </a:r>
          </a:p>
        </p:txBody>
      </p:sp>
      <p:sp>
        <p:nvSpPr>
          <p:cNvPr id="18439" name="Text Box 7"/>
          <p:cNvSpPr txBox="1">
            <a:spLocks noChangeArrowheads="1"/>
          </p:cNvSpPr>
          <p:nvPr/>
        </p:nvSpPr>
        <p:spPr bwMode="auto">
          <a:xfrm>
            <a:off x="3886200" y="28956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dirty="0">
                <a:solidFill>
                  <a:schemeClr val="bg1"/>
                </a:solidFill>
              </a:rPr>
              <a:t>Phenytoin IV</a:t>
            </a:r>
          </a:p>
        </p:txBody>
      </p:sp>
      <p:sp>
        <p:nvSpPr>
          <p:cNvPr id="18440" name="Text Box 8"/>
          <p:cNvSpPr txBox="1">
            <a:spLocks noChangeArrowheads="1"/>
          </p:cNvSpPr>
          <p:nvPr/>
        </p:nvSpPr>
        <p:spPr bwMode="auto">
          <a:xfrm>
            <a:off x="3505200" y="4419600"/>
            <a:ext cx="2667000"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b="1" i="1" dirty="0">
                <a:solidFill>
                  <a:schemeClr val="bg1"/>
                </a:solidFill>
              </a:rPr>
              <a:t>ICU for intubation &amp; ventilation suppor</a:t>
            </a:r>
            <a:r>
              <a:rPr lang="en-US" b="1" i="1" dirty="0">
                <a:solidFill>
                  <a:schemeClr val="bg1"/>
                </a:solidFill>
                <a:effectLst>
                  <a:outerShdw blurRad="38100" dist="38100" dir="2700000" algn="tl">
                    <a:srgbClr val="000000">
                      <a:alpha val="43137"/>
                    </a:srgbClr>
                  </a:outerShdw>
                </a:effectLst>
              </a:rPr>
              <a:t>t</a:t>
            </a:r>
          </a:p>
          <a:p>
            <a:pPr algn="ctr">
              <a:spcBef>
                <a:spcPct val="50000"/>
              </a:spcBef>
            </a:pPr>
            <a:r>
              <a:rPr lang="en-US" dirty="0" smtClean="0">
                <a:solidFill>
                  <a:schemeClr val="bg1"/>
                </a:solidFill>
              </a:rPr>
              <a:t>IV </a:t>
            </a:r>
            <a:r>
              <a:rPr lang="en-US" dirty="0" err="1" smtClean="0">
                <a:solidFill>
                  <a:schemeClr val="bg1"/>
                </a:solidFill>
              </a:rPr>
              <a:t>Thiopentone</a:t>
            </a:r>
            <a:r>
              <a:rPr lang="en-US" dirty="0" smtClean="0">
                <a:solidFill>
                  <a:schemeClr val="bg1"/>
                </a:solidFill>
              </a:rPr>
              <a:t> (</a:t>
            </a:r>
            <a:r>
              <a:rPr lang="en-US" sz="1600" dirty="0" err="1" smtClean="0">
                <a:solidFill>
                  <a:schemeClr val="bg1"/>
                </a:solidFill>
              </a:rPr>
              <a:t>Phenobarbitone</a:t>
            </a:r>
            <a:r>
              <a:rPr lang="en-US" sz="1600" dirty="0" smtClean="0">
                <a:solidFill>
                  <a:schemeClr val="bg1"/>
                </a:solidFill>
              </a:rPr>
              <a:t> </a:t>
            </a:r>
            <a:r>
              <a:rPr lang="en-US" sz="1600" dirty="0">
                <a:solidFill>
                  <a:schemeClr val="bg1"/>
                </a:solidFill>
              </a:rPr>
              <a:t>or </a:t>
            </a:r>
            <a:r>
              <a:rPr lang="en-US" sz="1600" dirty="0" err="1" smtClean="0">
                <a:solidFill>
                  <a:schemeClr val="bg1"/>
                </a:solidFill>
              </a:rPr>
              <a:t>Pentobarbitone</a:t>
            </a:r>
            <a:r>
              <a:rPr lang="en-US" sz="1600" dirty="0" smtClean="0">
                <a:solidFill>
                  <a:schemeClr val="bg1"/>
                </a:solidFill>
              </a:rPr>
              <a:t>)</a:t>
            </a:r>
            <a:r>
              <a:rPr lang="en-US" dirty="0" smtClean="0">
                <a:solidFill>
                  <a:schemeClr val="bg1"/>
                </a:solidFill>
              </a:rPr>
              <a:t>  </a:t>
            </a:r>
            <a:r>
              <a:rPr lang="en-US" dirty="0">
                <a:solidFill>
                  <a:schemeClr val="bg1"/>
                </a:solidFill>
              </a:rPr>
              <a:t>or Midazolam or </a:t>
            </a:r>
            <a:r>
              <a:rPr lang="en-US" dirty="0" err="1" smtClean="0">
                <a:solidFill>
                  <a:schemeClr val="bg1"/>
                </a:solidFill>
              </a:rPr>
              <a:t>Propofol</a:t>
            </a:r>
            <a:endParaRPr lang="en-US" dirty="0">
              <a:solidFill>
                <a:schemeClr val="bg1"/>
              </a:solidFill>
            </a:endParaRPr>
          </a:p>
        </p:txBody>
      </p:sp>
      <p:sp>
        <p:nvSpPr>
          <p:cNvPr id="18441" name="Line 9"/>
          <p:cNvSpPr>
            <a:spLocks noChangeShapeType="1"/>
          </p:cNvSpPr>
          <p:nvPr/>
        </p:nvSpPr>
        <p:spPr bwMode="auto">
          <a:xfrm>
            <a:off x="8229600" y="685800"/>
            <a:ext cx="0" cy="5715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2" name="Text Box 10"/>
          <p:cNvSpPr txBox="1">
            <a:spLocks noChangeArrowheads="1"/>
          </p:cNvSpPr>
          <p:nvPr/>
        </p:nvSpPr>
        <p:spPr bwMode="auto">
          <a:xfrm>
            <a:off x="7467600" y="3048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a:t>Minutes</a:t>
            </a:r>
          </a:p>
        </p:txBody>
      </p:sp>
      <p:sp>
        <p:nvSpPr>
          <p:cNvPr id="18443" name="Text Box 11"/>
          <p:cNvSpPr txBox="1">
            <a:spLocks noChangeArrowheads="1"/>
          </p:cNvSpPr>
          <p:nvPr/>
        </p:nvSpPr>
        <p:spPr bwMode="auto">
          <a:xfrm>
            <a:off x="7924800" y="685800"/>
            <a:ext cx="22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endParaRPr lang="en-US"/>
          </a:p>
        </p:txBody>
      </p:sp>
      <p:sp>
        <p:nvSpPr>
          <p:cNvPr id="18444" name="Text Box 12"/>
          <p:cNvSpPr txBox="1">
            <a:spLocks noChangeArrowheads="1"/>
          </p:cNvSpPr>
          <p:nvPr/>
        </p:nvSpPr>
        <p:spPr bwMode="auto">
          <a:xfrm>
            <a:off x="7772400" y="2895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t>10</a:t>
            </a:r>
          </a:p>
        </p:txBody>
      </p:sp>
      <p:sp>
        <p:nvSpPr>
          <p:cNvPr id="18445" name="Text Box 13"/>
          <p:cNvSpPr txBox="1">
            <a:spLocks noChangeArrowheads="1"/>
          </p:cNvSpPr>
          <p:nvPr/>
        </p:nvSpPr>
        <p:spPr bwMode="auto">
          <a:xfrm>
            <a:off x="7315200" y="41148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t>20 - 30</a:t>
            </a:r>
          </a:p>
        </p:txBody>
      </p:sp>
      <p:sp>
        <p:nvSpPr>
          <p:cNvPr id="18446" name="Text Box 14"/>
          <p:cNvSpPr txBox="1">
            <a:spLocks noChangeArrowheads="1"/>
          </p:cNvSpPr>
          <p:nvPr/>
        </p:nvSpPr>
        <p:spPr bwMode="auto">
          <a:xfrm>
            <a:off x="7848600" y="6096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t>0</a:t>
            </a:r>
          </a:p>
        </p:txBody>
      </p:sp>
      <p:sp>
        <p:nvSpPr>
          <p:cNvPr id="18447" name="Line 15"/>
          <p:cNvSpPr>
            <a:spLocks noChangeShapeType="1"/>
          </p:cNvSpPr>
          <p:nvPr/>
        </p:nvSpPr>
        <p:spPr bwMode="auto">
          <a:xfrm>
            <a:off x="4648200" y="2133600"/>
            <a:ext cx="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8" name="Line 16"/>
          <p:cNvSpPr>
            <a:spLocks noChangeShapeType="1"/>
          </p:cNvSpPr>
          <p:nvPr/>
        </p:nvSpPr>
        <p:spPr bwMode="auto">
          <a:xfrm>
            <a:off x="4648200" y="3581400"/>
            <a:ext cx="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Text Box 12"/>
          <p:cNvSpPr txBox="1">
            <a:spLocks noChangeArrowheads="1"/>
          </p:cNvSpPr>
          <p:nvPr/>
        </p:nvSpPr>
        <p:spPr bwMode="auto">
          <a:xfrm>
            <a:off x="7848600" y="1797843"/>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dirty="0" smtClean="0">
                <a:solidFill>
                  <a:schemeClr val="tx2"/>
                </a:solidFill>
              </a:rPr>
              <a:t>5</a:t>
            </a:r>
            <a:endParaRPr lang="en-US" dirty="0">
              <a:solidFill>
                <a:schemeClr val="tx2"/>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body" idx="1"/>
          </p:nvPr>
        </p:nvSpPr>
        <p:spPr>
          <a:xfrm>
            <a:off x="1368426" y="2743200"/>
            <a:ext cx="6480174" cy="3124200"/>
          </a:xfrm>
        </p:spPr>
        <p:txBody>
          <a:bodyPr>
            <a:normAutofit/>
          </a:bodyPr>
          <a:lstStyle/>
          <a:p>
            <a:pPr>
              <a:defRPr/>
            </a:pPr>
            <a:r>
              <a:rPr lang="en-ZA" sz="3200" dirty="0"/>
              <a:t>Prevention of Recurrent </a:t>
            </a:r>
            <a:r>
              <a:rPr lang="en-ZA" sz="3200" dirty="0" smtClean="0"/>
              <a:t>Seizures</a:t>
            </a:r>
          </a:p>
          <a:p>
            <a:pPr>
              <a:defRPr/>
            </a:pPr>
            <a:endParaRPr lang="en-ZA" dirty="0"/>
          </a:p>
          <a:p>
            <a:pPr>
              <a:defRPr/>
            </a:pPr>
            <a:r>
              <a:rPr lang="en-ZA" dirty="0" smtClean="0"/>
              <a:t>ANY Underlying </a:t>
            </a:r>
            <a:r>
              <a:rPr lang="en-ZA" dirty="0" smtClean="0"/>
              <a:t>EPILEPTOGENIC </a:t>
            </a:r>
            <a:r>
              <a:rPr lang="en-ZA" dirty="0" smtClean="0"/>
              <a:t>CONDITION? </a:t>
            </a:r>
            <a:r>
              <a:rPr lang="en-ZA" cap="none" dirty="0" smtClean="0"/>
              <a:t>(</a:t>
            </a:r>
            <a:r>
              <a:rPr lang="en-ZA" cap="none" dirty="0" err="1" smtClean="0"/>
              <a:t>eg</a:t>
            </a:r>
            <a:r>
              <a:rPr lang="en-ZA" cap="none" dirty="0" smtClean="0"/>
              <a:t> head trauma, meningitis, neurosurgery) </a:t>
            </a:r>
          </a:p>
          <a:p>
            <a:pPr>
              <a:defRPr/>
            </a:pPr>
            <a:r>
              <a:rPr lang="en-ZA" dirty="0" smtClean="0"/>
              <a:t>OR</a:t>
            </a:r>
          </a:p>
          <a:p>
            <a:pPr>
              <a:defRPr/>
            </a:pPr>
            <a:r>
              <a:rPr lang="en-ZA" dirty="0" smtClean="0"/>
              <a:t>Epilepsy? </a:t>
            </a:r>
            <a:r>
              <a:rPr lang="en-ZA" dirty="0" smtClean="0"/>
              <a:t>(chronic </a:t>
            </a:r>
            <a:r>
              <a:rPr lang="en-ZA" dirty="0" smtClean="0"/>
              <a:t>NEUROLOGICAL disease</a:t>
            </a:r>
            <a:r>
              <a:rPr lang="en-ZA" dirty="0" smtClean="0"/>
              <a:t>) </a:t>
            </a:r>
            <a:endParaRPr lang="en-ZA" dirty="0"/>
          </a:p>
        </p:txBody>
      </p:sp>
      <p:sp>
        <p:nvSpPr>
          <p:cNvPr id="3" name="Title 2"/>
          <p:cNvSpPr>
            <a:spLocks noGrp="1"/>
          </p:cNvSpPr>
          <p:nvPr>
            <p:ph type="title"/>
          </p:nvPr>
        </p:nvSpPr>
        <p:spPr/>
        <p:txBody>
          <a:bodyPr/>
          <a:lstStyle/>
          <a:p>
            <a:pPr>
              <a:defRPr/>
            </a:pPr>
            <a:r>
              <a:rPr lang="en-ZA" dirty="0" smtClean="0"/>
              <a:t>SEIZURE MANAGEMENT </a:t>
            </a:r>
            <a:endParaRPr lang="en-ZA"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reading</a:t>
            </a:r>
            <a:endParaRPr lang="en-US" dirty="0"/>
          </a:p>
        </p:txBody>
      </p:sp>
      <p:sp>
        <p:nvSpPr>
          <p:cNvPr id="3" name="Content Placeholder 2"/>
          <p:cNvSpPr>
            <a:spLocks noGrp="1"/>
          </p:cNvSpPr>
          <p:nvPr>
            <p:ph sz="quarter" idx="1"/>
          </p:nvPr>
        </p:nvSpPr>
        <p:spPr>
          <a:xfrm>
            <a:off x="152400" y="1447800"/>
            <a:ext cx="8763000" cy="4953000"/>
          </a:xfrm>
        </p:spPr>
        <p:txBody>
          <a:bodyPr>
            <a:normAutofit fontScale="77500" lnSpcReduction="20000"/>
          </a:bodyPr>
          <a:lstStyle/>
          <a:p>
            <a:r>
              <a:rPr lang="en-US" dirty="0" smtClean="0"/>
              <a:t>Pathophysiology:-</a:t>
            </a:r>
          </a:p>
          <a:p>
            <a:pPr lvl="1"/>
            <a:r>
              <a:rPr lang="en-US" dirty="0" smtClean="0"/>
              <a:t>Hammer and McPhee -Pathophysiology of Disease 7e – “diseases of the nervous system”</a:t>
            </a:r>
          </a:p>
          <a:p>
            <a:pPr lvl="1"/>
            <a:r>
              <a:rPr lang="en-US" dirty="0" smtClean="0"/>
              <a:t>Di </a:t>
            </a:r>
            <a:r>
              <a:rPr lang="en-US" dirty="0" err="1" smtClean="0"/>
              <a:t>Piro’s</a:t>
            </a:r>
            <a:r>
              <a:rPr lang="en-US" dirty="0" smtClean="0"/>
              <a:t> “Pharmacotherapy: a pathophysiologic approach 10e”  - Chapters 56 (Epilepsy) and 57 (Status epilepticus)</a:t>
            </a:r>
          </a:p>
          <a:p>
            <a:r>
              <a:rPr lang="en-US" dirty="0" smtClean="0"/>
              <a:t>Pharmacology:-</a:t>
            </a:r>
          </a:p>
          <a:p>
            <a:pPr lvl="1"/>
            <a:r>
              <a:rPr lang="en-US" dirty="0" err="1" smtClean="0"/>
              <a:t>Katzung</a:t>
            </a:r>
            <a:r>
              <a:rPr lang="en-US" dirty="0" smtClean="0"/>
              <a:t> </a:t>
            </a:r>
            <a:r>
              <a:rPr lang="en-US" dirty="0" smtClean="0"/>
              <a:t>14e </a:t>
            </a:r>
            <a:r>
              <a:rPr lang="en-US" dirty="0" smtClean="0"/>
              <a:t>– Chap 24 </a:t>
            </a:r>
            <a:r>
              <a:rPr lang="en-US" dirty="0" err="1"/>
              <a:t>A</a:t>
            </a:r>
            <a:r>
              <a:rPr lang="en-US" dirty="0" err="1" smtClean="0"/>
              <a:t>ntiseizure</a:t>
            </a:r>
            <a:r>
              <a:rPr lang="en-US" dirty="0" smtClean="0"/>
              <a:t> drugs </a:t>
            </a:r>
          </a:p>
          <a:p>
            <a:pPr lvl="1"/>
            <a:r>
              <a:rPr lang="en-US" dirty="0" smtClean="0"/>
              <a:t>Rang &amp; Dale 8e – Chap 45 Antiepileptic drugs</a:t>
            </a:r>
          </a:p>
          <a:p>
            <a:pPr lvl="1"/>
            <a:r>
              <a:rPr lang="en-US" dirty="0" smtClean="0"/>
              <a:t>SAMF 12</a:t>
            </a:r>
            <a:r>
              <a:rPr lang="en-US" baseline="30000" dirty="0" smtClean="0"/>
              <a:t>th</a:t>
            </a:r>
            <a:r>
              <a:rPr lang="en-US" dirty="0" smtClean="0"/>
              <a:t> edition for individual drug monographs</a:t>
            </a:r>
          </a:p>
          <a:p>
            <a:pPr lvl="1"/>
            <a:endParaRPr lang="en-US" dirty="0" smtClean="0"/>
          </a:p>
          <a:p>
            <a:r>
              <a:rPr lang="en-US" dirty="0"/>
              <a:t>Recommended articles on </a:t>
            </a:r>
            <a:r>
              <a:rPr lang="en-US" dirty="0" smtClean="0"/>
              <a:t>ZCP301 Moodle site</a:t>
            </a:r>
          </a:p>
          <a:p>
            <a:endParaRPr lang="en-US" dirty="0"/>
          </a:p>
          <a:p>
            <a:r>
              <a:rPr lang="en-US" dirty="0" smtClean="0"/>
              <a:t>EPILEPSY SOUTH AFRICA</a:t>
            </a:r>
          </a:p>
          <a:p>
            <a:pPr lvl="1"/>
            <a:r>
              <a:rPr lang="en-US" dirty="0" smtClean="0">
                <a:hlinkClick r:id="rId2"/>
              </a:rPr>
              <a:t>http</a:t>
            </a:r>
            <a:r>
              <a:rPr lang="en-US" dirty="0">
                <a:hlinkClick r:id="rId2"/>
              </a:rPr>
              <a:t>://</a:t>
            </a:r>
            <a:r>
              <a:rPr lang="en-US" dirty="0" smtClean="0">
                <a:hlinkClick r:id="rId2"/>
              </a:rPr>
              <a:t>www.epilepsy.org.za/</a:t>
            </a:r>
            <a:endParaRPr lang="en-US" dirty="0" smtClean="0"/>
          </a:p>
          <a:p>
            <a:pPr marL="0" indent="0">
              <a:buNone/>
            </a:pPr>
            <a:endParaRPr lang="en-US" i="1" dirty="0" smtClean="0"/>
          </a:p>
          <a:p>
            <a:r>
              <a:rPr lang="en-US" dirty="0" smtClean="0"/>
              <a:t>Patient information </a:t>
            </a:r>
          </a:p>
          <a:p>
            <a:pPr lvl="1"/>
            <a:r>
              <a:rPr lang="en-US" dirty="0" smtClean="0">
                <a:solidFill>
                  <a:srgbClr val="000099"/>
                </a:solidFill>
              </a:rPr>
              <a:t>http://www.Epilepsy.com</a:t>
            </a:r>
          </a:p>
          <a:p>
            <a:endParaRPr lang="en-US" dirty="0" smtClean="0"/>
          </a:p>
          <a:p>
            <a:endParaRPr lang="en-US" dirty="0"/>
          </a:p>
        </p:txBody>
      </p:sp>
    </p:spTree>
    <p:extLst>
      <p:ext uri="{BB962C8B-B14F-4D97-AF65-F5344CB8AC3E}">
        <p14:creationId xmlns:p14="http://schemas.microsoft.com/office/powerpoint/2010/main" val="123268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7813"/>
            <a:ext cx="8229600" cy="636587"/>
          </a:xfrm>
        </p:spPr>
        <p:txBody>
          <a:bodyPr>
            <a:normAutofit fontScale="90000"/>
          </a:bodyPr>
          <a:lstStyle/>
          <a:p>
            <a:pPr eaLnBrk="1" hangingPunct="1">
              <a:defRPr/>
            </a:pPr>
            <a:r>
              <a:rPr lang="en-US" sz="3800" smtClean="0"/>
              <a:t>Treatment of Epilepsy</a:t>
            </a:r>
          </a:p>
        </p:txBody>
      </p:sp>
      <p:sp>
        <p:nvSpPr>
          <p:cNvPr id="16387" name="Rectangle 3"/>
          <p:cNvSpPr>
            <a:spLocks noGrp="1" noChangeArrowheads="1"/>
          </p:cNvSpPr>
          <p:nvPr>
            <p:ph sz="quarter" idx="1"/>
          </p:nvPr>
        </p:nvSpPr>
        <p:spPr>
          <a:xfrm>
            <a:off x="457200" y="1295400"/>
            <a:ext cx="8229600" cy="4835525"/>
          </a:xfrm>
        </p:spPr>
        <p:txBody>
          <a:bodyPr/>
          <a:lstStyle/>
          <a:p>
            <a:pPr eaLnBrk="1" hangingPunct="1">
              <a:defRPr/>
            </a:pPr>
            <a:r>
              <a:rPr lang="en-US" sz="2800" dirty="0" smtClean="0"/>
              <a:t>Mainstay = pharmacological</a:t>
            </a:r>
          </a:p>
          <a:p>
            <a:pPr eaLnBrk="1" hangingPunct="1">
              <a:defRPr/>
            </a:pPr>
            <a:endParaRPr lang="en-US" sz="2800" dirty="0" smtClean="0"/>
          </a:p>
          <a:p>
            <a:pPr eaLnBrk="1" hangingPunct="1">
              <a:buFont typeface="Wingdings" pitchFamily="2" charset="2"/>
              <a:buNone/>
              <a:defRPr/>
            </a:pPr>
            <a:r>
              <a:rPr lang="en-US" sz="2800" dirty="0" smtClean="0"/>
              <a:t>Successful drug treatment depends on:</a:t>
            </a:r>
          </a:p>
          <a:p>
            <a:pPr eaLnBrk="1" hangingPunct="1">
              <a:defRPr/>
            </a:pPr>
            <a:r>
              <a:rPr lang="en-US" sz="2800" dirty="0" smtClean="0"/>
              <a:t>Correct diagnosis and seizure classification</a:t>
            </a:r>
          </a:p>
          <a:p>
            <a:pPr eaLnBrk="1" hangingPunct="1">
              <a:defRPr/>
            </a:pPr>
            <a:r>
              <a:rPr lang="en-US" sz="2800" dirty="0" smtClean="0"/>
              <a:t>Patient education </a:t>
            </a:r>
            <a:r>
              <a:rPr lang="en-US" sz="2400" dirty="0" smtClean="0"/>
              <a:t>(60 – 80% patients non-compliant = most common cause of treatment failure)</a:t>
            </a:r>
          </a:p>
          <a:p>
            <a:pPr eaLnBrk="1" hangingPunct="1">
              <a:defRPr/>
            </a:pPr>
            <a:r>
              <a:rPr lang="en-US" sz="2800" dirty="0" smtClean="0"/>
              <a:t>Aim for </a:t>
            </a:r>
            <a:r>
              <a:rPr lang="en-US" sz="2800" dirty="0" err="1" smtClean="0"/>
              <a:t>monotherapy</a:t>
            </a:r>
            <a:r>
              <a:rPr lang="en-US" sz="2800" dirty="0" smtClean="0"/>
              <a:t> @ lowest dose, fewest side-effects</a:t>
            </a:r>
          </a:p>
          <a:p>
            <a:pPr eaLnBrk="1" hangingPunct="1">
              <a:defRPr/>
            </a:pPr>
            <a:r>
              <a:rPr lang="en-US" sz="2800" dirty="0" smtClean="0"/>
              <a:t>Initiate with single drug – OPTIMISE use, then consider a second agent if no improvement</a:t>
            </a:r>
          </a:p>
          <a:p>
            <a:pPr eaLnBrk="1" hangingPunct="1">
              <a:defRPr/>
            </a:pPr>
            <a:endParaRPr lang="en-US" sz="28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7813"/>
            <a:ext cx="8229600" cy="788987"/>
          </a:xfrm>
        </p:spPr>
        <p:txBody>
          <a:bodyPr/>
          <a:lstStyle/>
          <a:p>
            <a:pPr eaLnBrk="1" hangingPunct="1">
              <a:defRPr/>
            </a:pPr>
            <a:r>
              <a:rPr lang="en-US" dirty="0" smtClean="0"/>
              <a:t>PHARMACOLOGY - Learning Outcomes</a:t>
            </a:r>
          </a:p>
        </p:txBody>
      </p:sp>
      <p:sp>
        <p:nvSpPr>
          <p:cNvPr id="24579" name="Rectangle 3"/>
          <p:cNvSpPr>
            <a:spLocks noGrp="1" noChangeArrowheads="1"/>
          </p:cNvSpPr>
          <p:nvPr>
            <p:ph sz="quarter" idx="1"/>
          </p:nvPr>
        </p:nvSpPr>
        <p:spPr>
          <a:xfrm>
            <a:off x="457200" y="1447800"/>
            <a:ext cx="8229600" cy="4683125"/>
          </a:xfrm>
        </p:spPr>
        <p:txBody>
          <a:bodyPr/>
          <a:lstStyle/>
          <a:p>
            <a:pPr eaLnBrk="1" hangingPunct="1">
              <a:lnSpc>
                <a:spcPct val="90000"/>
              </a:lnSpc>
              <a:buFont typeface="Wingdings" pitchFamily="2" charset="2"/>
              <a:buNone/>
              <a:defRPr/>
            </a:pPr>
            <a:r>
              <a:rPr lang="en-US" sz="2800" dirty="0" smtClean="0"/>
              <a:t>	Be familiar with the older anti-epileptic drugs (</a:t>
            </a:r>
            <a:r>
              <a:rPr lang="en-US" sz="2800" dirty="0" smtClean="0">
                <a:solidFill>
                  <a:schemeClr val="hlink"/>
                </a:solidFill>
              </a:rPr>
              <a:t>phenytoin, carbamazepine, </a:t>
            </a:r>
            <a:r>
              <a:rPr lang="en-US" sz="2800" dirty="0" err="1" smtClean="0">
                <a:solidFill>
                  <a:schemeClr val="hlink"/>
                </a:solidFill>
              </a:rPr>
              <a:t>phenobarbitone</a:t>
            </a:r>
            <a:r>
              <a:rPr lang="en-US" sz="2800" dirty="0" smtClean="0">
                <a:solidFill>
                  <a:schemeClr val="hlink"/>
                </a:solidFill>
              </a:rPr>
              <a:t>, sodium valproate, </a:t>
            </a:r>
            <a:r>
              <a:rPr lang="en-US" sz="2800" dirty="0" err="1" smtClean="0">
                <a:solidFill>
                  <a:schemeClr val="hlink"/>
                </a:solidFill>
              </a:rPr>
              <a:t>ethosuximide</a:t>
            </a:r>
            <a:r>
              <a:rPr lang="en-US" sz="2800" dirty="0" smtClean="0">
                <a:solidFill>
                  <a:schemeClr val="hlink"/>
                </a:solidFill>
              </a:rPr>
              <a:t>, benzodiazepines</a:t>
            </a:r>
            <a:r>
              <a:rPr lang="en-US" sz="2800" dirty="0" smtClean="0"/>
              <a:t>):-</a:t>
            </a:r>
          </a:p>
          <a:p>
            <a:pPr eaLnBrk="1" hangingPunct="1">
              <a:lnSpc>
                <a:spcPct val="90000"/>
              </a:lnSpc>
              <a:defRPr/>
            </a:pPr>
            <a:r>
              <a:rPr lang="en-US" sz="2800" dirty="0" smtClean="0"/>
              <a:t>Pharmacokinetics</a:t>
            </a:r>
          </a:p>
          <a:p>
            <a:pPr eaLnBrk="1" hangingPunct="1">
              <a:lnSpc>
                <a:spcPct val="90000"/>
              </a:lnSpc>
              <a:defRPr/>
            </a:pPr>
            <a:r>
              <a:rPr lang="en-US" sz="2800" dirty="0" smtClean="0"/>
              <a:t>Proposed mechanism of action</a:t>
            </a:r>
          </a:p>
          <a:p>
            <a:pPr eaLnBrk="1" hangingPunct="1">
              <a:lnSpc>
                <a:spcPct val="90000"/>
              </a:lnSpc>
              <a:defRPr/>
            </a:pPr>
            <a:r>
              <a:rPr lang="en-US" sz="2800" dirty="0" smtClean="0"/>
              <a:t>Adverse effects (dose-related vs idiosyncratic)</a:t>
            </a:r>
          </a:p>
          <a:p>
            <a:pPr eaLnBrk="1" hangingPunct="1">
              <a:lnSpc>
                <a:spcPct val="90000"/>
              </a:lnSpc>
              <a:defRPr/>
            </a:pPr>
            <a:r>
              <a:rPr lang="en-US" sz="2800" dirty="0" smtClean="0"/>
              <a:t>Contraindications</a:t>
            </a:r>
          </a:p>
          <a:p>
            <a:pPr eaLnBrk="1" hangingPunct="1">
              <a:lnSpc>
                <a:spcPct val="90000"/>
              </a:lnSpc>
              <a:defRPr/>
            </a:pPr>
            <a:r>
              <a:rPr lang="en-US" sz="2800" dirty="0" smtClean="0"/>
              <a:t>Clinical indications</a:t>
            </a:r>
          </a:p>
          <a:p>
            <a:pPr eaLnBrk="1" hangingPunct="1">
              <a:lnSpc>
                <a:spcPct val="90000"/>
              </a:lnSpc>
              <a:defRPr/>
            </a:pPr>
            <a:r>
              <a:rPr lang="en-US" sz="2800" dirty="0" smtClean="0"/>
              <a:t>Drug interactions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smtClean="0"/>
              <a:t>Year of development of AEDs</a:t>
            </a:r>
          </a:p>
        </p:txBody>
      </p:sp>
      <p:sp>
        <p:nvSpPr>
          <p:cNvPr id="25603" name="Rectangle 3"/>
          <p:cNvSpPr>
            <a:spLocks noGrp="1" noChangeArrowheads="1"/>
          </p:cNvSpPr>
          <p:nvPr>
            <p:ph sz="half" idx="1"/>
          </p:nvPr>
        </p:nvSpPr>
        <p:spPr/>
        <p:txBody>
          <a:bodyPr/>
          <a:lstStyle/>
          <a:p>
            <a:pPr eaLnBrk="1" hangingPunct="1">
              <a:lnSpc>
                <a:spcPct val="90000"/>
              </a:lnSpc>
              <a:buSzPct val="40000"/>
              <a:buFont typeface="Wingdings" pitchFamily="2" charset="2"/>
              <a:buNone/>
              <a:defRPr/>
            </a:pPr>
            <a:r>
              <a:rPr lang="en-US" smtClean="0">
                <a:solidFill>
                  <a:schemeClr val="hlink"/>
                </a:solidFill>
              </a:rPr>
              <a:t>OLDER AEDs</a:t>
            </a:r>
          </a:p>
          <a:p>
            <a:pPr eaLnBrk="1" hangingPunct="1">
              <a:lnSpc>
                <a:spcPct val="90000"/>
              </a:lnSpc>
              <a:buSzPct val="40000"/>
              <a:buFont typeface="Wingdings" pitchFamily="2" charset="2"/>
              <a:buNone/>
              <a:defRPr/>
            </a:pPr>
            <a:endParaRPr lang="en-US" smtClean="0">
              <a:solidFill>
                <a:schemeClr val="hlink"/>
              </a:solidFill>
            </a:endParaRPr>
          </a:p>
          <a:p>
            <a:pPr eaLnBrk="1" hangingPunct="1">
              <a:lnSpc>
                <a:spcPct val="90000"/>
              </a:lnSpc>
              <a:buSzPct val="40000"/>
              <a:buFont typeface="Wingdings" pitchFamily="2" charset="2"/>
              <a:buChar char="q"/>
              <a:defRPr/>
            </a:pPr>
            <a:r>
              <a:rPr lang="en-US" smtClean="0"/>
              <a:t>Phenobarbitone  1912</a:t>
            </a:r>
          </a:p>
          <a:p>
            <a:pPr eaLnBrk="1" hangingPunct="1">
              <a:lnSpc>
                <a:spcPct val="90000"/>
              </a:lnSpc>
              <a:buSzPct val="40000"/>
              <a:buFont typeface="Wingdings" pitchFamily="2" charset="2"/>
              <a:buChar char="q"/>
              <a:defRPr/>
            </a:pPr>
            <a:r>
              <a:rPr lang="en-US" smtClean="0"/>
              <a:t>Phenytoin	  1938</a:t>
            </a:r>
          </a:p>
          <a:p>
            <a:pPr eaLnBrk="1" hangingPunct="1">
              <a:lnSpc>
                <a:spcPct val="90000"/>
              </a:lnSpc>
              <a:buSzPct val="40000"/>
              <a:buFont typeface="Wingdings" pitchFamily="2" charset="2"/>
              <a:buChar char="q"/>
              <a:defRPr/>
            </a:pPr>
            <a:r>
              <a:rPr lang="en-US" smtClean="0"/>
              <a:t>Primidone	  1952</a:t>
            </a:r>
          </a:p>
          <a:p>
            <a:pPr eaLnBrk="1" hangingPunct="1">
              <a:lnSpc>
                <a:spcPct val="90000"/>
              </a:lnSpc>
              <a:buSzPct val="40000"/>
              <a:buFont typeface="Wingdings" pitchFamily="2" charset="2"/>
              <a:buChar char="q"/>
              <a:defRPr/>
            </a:pPr>
            <a:r>
              <a:rPr lang="en-US" smtClean="0"/>
              <a:t>Ethosuximide	  1960</a:t>
            </a:r>
          </a:p>
          <a:p>
            <a:pPr eaLnBrk="1" hangingPunct="1">
              <a:lnSpc>
                <a:spcPct val="90000"/>
              </a:lnSpc>
              <a:buSzPct val="40000"/>
              <a:buFont typeface="Wingdings" pitchFamily="2" charset="2"/>
              <a:buChar char="q"/>
              <a:defRPr/>
            </a:pPr>
            <a:r>
              <a:rPr lang="en-US" smtClean="0"/>
              <a:t>Carbamazepine  1962</a:t>
            </a:r>
          </a:p>
          <a:p>
            <a:pPr eaLnBrk="1" hangingPunct="1">
              <a:lnSpc>
                <a:spcPct val="90000"/>
              </a:lnSpc>
              <a:buSzPct val="40000"/>
              <a:buFont typeface="Wingdings" pitchFamily="2" charset="2"/>
              <a:buChar char="q"/>
              <a:defRPr/>
            </a:pPr>
            <a:r>
              <a:rPr lang="en-US" smtClean="0"/>
              <a:t>Na</a:t>
            </a:r>
            <a:r>
              <a:rPr lang="en-US" baseline="30000" smtClean="0"/>
              <a:t>+ </a:t>
            </a:r>
            <a:r>
              <a:rPr lang="en-US" smtClean="0"/>
              <a:t>valproate     1973</a:t>
            </a:r>
          </a:p>
          <a:p>
            <a:pPr eaLnBrk="1" hangingPunct="1">
              <a:lnSpc>
                <a:spcPct val="90000"/>
              </a:lnSpc>
              <a:buSzPct val="40000"/>
              <a:buFont typeface="Wingdings" pitchFamily="2" charset="2"/>
              <a:buChar char="q"/>
              <a:defRPr/>
            </a:pPr>
            <a:endParaRPr lang="en-US" smtClean="0"/>
          </a:p>
          <a:p>
            <a:pPr eaLnBrk="1" hangingPunct="1">
              <a:lnSpc>
                <a:spcPct val="90000"/>
              </a:lnSpc>
              <a:defRPr/>
            </a:pPr>
            <a:endParaRPr lang="en-US" smtClean="0"/>
          </a:p>
        </p:txBody>
      </p:sp>
      <p:sp>
        <p:nvSpPr>
          <p:cNvPr id="25604" name="Rectangle 4"/>
          <p:cNvSpPr>
            <a:spLocks noGrp="1" noChangeArrowheads="1"/>
          </p:cNvSpPr>
          <p:nvPr>
            <p:ph sz="half" idx="2"/>
          </p:nvPr>
        </p:nvSpPr>
        <p:spPr>
          <a:xfrm>
            <a:off x="4648200" y="1600200"/>
            <a:ext cx="4038600" cy="4953000"/>
          </a:xfrm>
        </p:spPr>
        <p:txBody>
          <a:bodyPr/>
          <a:lstStyle/>
          <a:p>
            <a:pPr eaLnBrk="1" hangingPunct="1">
              <a:lnSpc>
                <a:spcPct val="90000"/>
              </a:lnSpc>
              <a:buSzPct val="40000"/>
              <a:buFont typeface="Wingdings" pitchFamily="2" charset="2"/>
              <a:buNone/>
              <a:defRPr/>
            </a:pPr>
            <a:r>
              <a:rPr lang="en-US" smtClean="0">
                <a:solidFill>
                  <a:schemeClr val="tx2"/>
                </a:solidFill>
              </a:rPr>
              <a:t>NEWER GENERATION AEDs</a:t>
            </a:r>
          </a:p>
          <a:p>
            <a:pPr eaLnBrk="1" hangingPunct="1">
              <a:lnSpc>
                <a:spcPct val="90000"/>
              </a:lnSpc>
              <a:buSzPct val="40000"/>
              <a:buFont typeface="Wingdings" pitchFamily="2" charset="2"/>
              <a:buNone/>
              <a:defRPr/>
            </a:pPr>
            <a:endParaRPr lang="en-US" smtClean="0"/>
          </a:p>
          <a:p>
            <a:pPr eaLnBrk="1" hangingPunct="1">
              <a:lnSpc>
                <a:spcPct val="90000"/>
              </a:lnSpc>
              <a:buSzPct val="40000"/>
              <a:buFont typeface="Wingdings" pitchFamily="2" charset="2"/>
              <a:buChar char="q"/>
              <a:defRPr/>
            </a:pPr>
            <a:r>
              <a:rPr lang="en-US" smtClean="0"/>
              <a:t>Vigabantrin  1989</a:t>
            </a:r>
          </a:p>
          <a:p>
            <a:pPr eaLnBrk="1" hangingPunct="1">
              <a:lnSpc>
                <a:spcPct val="90000"/>
              </a:lnSpc>
              <a:buSzPct val="40000"/>
              <a:buFont typeface="Wingdings" pitchFamily="2" charset="2"/>
              <a:buChar char="q"/>
              <a:defRPr/>
            </a:pPr>
            <a:r>
              <a:rPr lang="en-US" smtClean="0"/>
              <a:t>Lamotrigine  1991</a:t>
            </a:r>
          </a:p>
          <a:p>
            <a:pPr eaLnBrk="1" hangingPunct="1">
              <a:lnSpc>
                <a:spcPct val="90000"/>
              </a:lnSpc>
              <a:buSzPct val="40000"/>
              <a:buFont typeface="Wingdings" pitchFamily="2" charset="2"/>
              <a:buChar char="q"/>
              <a:defRPr/>
            </a:pPr>
            <a:r>
              <a:rPr lang="en-US" smtClean="0"/>
              <a:t>Gabapentin	1993</a:t>
            </a:r>
          </a:p>
          <a:p>
            <a:pPr eaLnBrk="1" hangingPunct="1">
              <a:lnSpc>
                <a:spcPct val="90000"/>
              </a:lnSpc>
              <a:buSzPct val="40000"/>
              <a:buFont typeface="Wingdings" pitchFamily="2" charset="2"/>
              <a:buChar char="q"/>
              <a:defRPr/>
            </a:pPr>
            <a:r>
              <a:rPr lang="en-US" smtClean="0"/>
              <a:t>Topiramate  1995</a:t>
            </a:r>
          </a:p>
          <a:p>
            <a:pPr eaLnBrk="1" hangingPunct="1">
              <a:lnSpc>
                <a:spcPct val="90000"/>
              </a:lnSpc>
              <a:buSzPct val="40000"/>
              <a:buFont typeface="Wingdings" pitchFamily="2" charset="2"/>
              <a:buChar char="q"/>
              <a:defRPr/>
            </a:pPr>
            <a:r>
              <a:rPr lang="en-US" smtClean="0"/>
              <a:t>Tiagabine  1998</a:t>
            </a:r>
          </a:p>
          <a:p>
            <a:pPr eaLnBrk="1" hangingPunct="1">
              <a:lnSpc>
                <a:spcPct val="90000"/>
              </a:lnSpc>
              <a:buSzPct val="40000"/>
              <a:buFont typeface="Wingdings" pitchFamily="2" charset="2"/>
              <a:buChar char="q"/>
              <a:defRPr/>
            </a:pPr>
            <a:r>
              <a:rPr lang="en-US" smtClean="0"/>
              <a:t>Oxcarbazepine 2000</a:t>
            </a:r>
          </a:p>
          <a:p>
            <a:pPr eaLnBrk="1" hangingPunct="1">
              <a:lnSpc>
                <a:spcPct val="90000"/>
              </a:lnSpc>
              <a:buSzPct val="40000"/>
              <a:buFont typeface="Wingdings" pitchFamily="2" charset="2"/>
              <a:buChar char="q"/>
              <a:defRPr/>
            </a:pPr>
            <a:r>
              <a:rPr lang="en-US" smtClean="0"/>
              <a:t>Levetiracetam 2000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604">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604">
                                            <p:txEl>
                                              <p:pRg st="4" end="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604">
                                            <p:txEl>
                                              <p:pRg st="5" end="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604">
                                            <p:txEl>
                                              <p:pRg st="6" end="6"/>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604">
                                            <p:txEl>
                                              <p:pRg st="7" end="7"/>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60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P spid="2560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4800" dirty="0" smtClean="0"/>
              <a:t>PHENYTOIN </a:t>
            </a:r>
          </a:p>
          <a:p>
            <a:r>
              <a:rPr lang="en-US" dirty="0" smtClean="0"/>
              <a:t>(</a:t>
            </a:r>
            <a:r>
              <a:rPr lang="en-US" dirty="0" err="1" smtClean="0"/>
              <a:t>diphenylhydantoin</a:t>
            </a:r>
            <a:r>
              <a:rPr lang="en-US" dirty="0" smtClean="0"/>
              <a:t>)</a:t>
            </a:r>
            <a:endParaRPr lang="en-US" dirty="0"/>
          </a:p>
        </p:txBody>
      </p:sp>
      <p:sp>
        <p:nvSpPr>
          <p:cNvPr id="3" name="Title 2"/>
          <p:cNvSpPr>
            <a:spLocks noGrp="1"/>
          </p:cNvSpPr>
          <p:nvPr>
            <p:ph type="title"/>
          </p:nvPr>
        </p:nvSpPr>
        <p:spPr/>
        <p:txBody>
          <a:bodyPr/>
          <a:lstStyle/>
          <a:p>
            <a:r>
              <a:rPr lang="en-US" dirty="0" err="1" smtClean="0"/>
              <a:t>Epanutin</a:t>
            </a:r>
            <a:r>
              <a:rPr lang="en-US" dirty="0" smtClean="0"/>
              <a:t>®</a:t>
            </a:r>
            <a:endParaRPr lang="en-US" dirty="0"/>
          </a:p>
        </p:txBody>
      </p:sp>
    </p:spTree>
    <p:extLst>
      <p:ext uri="{BB962C8B-B14F-4D97-AF65-F5344CB8AC3E}">
        <p14:creationId xmlns:p14="http://schemas.microsoft.com/office/powerpoint/2010/main" val="89590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77813"/>
            <a:ext cx="8229600" cy="788987"/>
          </a:xfrm>
        </p:spPr>
        <p:txBody>
          <a:bodyPr/>
          <a:lstStyle/>
          <a:p>
            <a:pPr eaLnBrk="1" hangingPunct="1">
              <a:defRPr/>
            </a:pPr>
            <a:r>
              <a:rPr lang="en-US" sz="3800" smtClean="0"/>
              <a:t>PHENYTOIN – Mechanism of Action</a:t>
            </a:r>
          </a:p>
        </p:txBody>
      </p:sp>
      <p:sp>
        <p:nvSpPr>
          <p:cNvPr id="26627" name="Rectangle 3"/>
          <p:cNvSpPr>
            <a:spLocks noGrp="1" noChangeArrowheads="1"/>
          </p:cNvSpPr>
          <p:nvPr>
            <p:ph sz="quarter" idx="1"/>
          </p:nvPr>
        </p:nvSpPr>
        <p:spPr>
          <a:xfrm>
            <a:off x="457200" y="1447800"/>
            <a:ext cx="8229600" cy="4683125"/>
          </a:xfrm>
        </p:spPr>
        <p:txBody>
          <a:bodyPr/>
          <a:lstStyle/>
          <a:p>
            <a:pPr eaLnBrk="1" hangingPunct="1">
              <a:defRPr/>
            </a:pPr>
            <a:r>
              <a:rPr lang="en-US" smtClean="0"/>
              <a:t>Use dependent blockade of sodium channels</a:t>
            </a:r>
          </a:p>
          <a:p>
            <a:pPr eaLnBrk="1" hangingPunct="1">
              <a:defRPr/>
            </a:pPr>
            <a:r>
              <a:rPr lang="en-US" smtClean="0"/>
              <a:t>Preferred binding to inactivated state of channel – prolonged duration of inactivation</a:t>
            </a:r>
          </a:p>
          <a:p>
            <a:pPr eaLnBrk="1" hangingPunct="1">
              <a:defRPr/>
            </a:pPr>
            <a:endParaRPr lang="en-US" smtClean="0"/>
          </a:p>
          <a:p>
            <a:pPr eaLnBrk="1" hangingPunct="1">
              <a:defRPr/>
            </a:pPr>
            <a:r>
              <a:rPr lang="en-US" smtClean="0">
                <a:sym typeface="Symbol" pitchFamily="18" charset="2"/>
              </a:rPr>
              <a:t>   repetitive action potentials and </a:t>
            </a:r>
          </a:p>
          <a:p>
            <a:pPr eaLnBrk="1" hangingPunct="1">
              <a:buFont typeface="Wingdings" pitchFamily="2" charset="2"/>
              <a:buNone/>
              <a:defRPr/>
            </a:pPr>
            <a:r>
              <a:rPr lang="en-US" smtClean="0">
                <a:sym typeface="Symbol" pitchFamily="18" charset="2"/>
              </a:rPr>
              <a:t>	 neuronal excitability</a:t>
            </a:r>
          </a:p>
          <a:p>
            <a:pPr eaLnBrk="1" hangingPunct="1">
              <a:defRPr/>
            </a:pPr>
            <a:endParaRPr lang="en-US" smtClean="0">
              <a:sym typeface="Symbol" pitchFamily="18" charset="2"/>
            </a:endParaRPr>
          </a:p>
          <a:p>
            <a:pPr eaLnBrk="1" hangingPunct="1">
              <a:defRPr/>
            </a:pPr>
            <a:endParaRPr lang="en-US" smtClean="0">
              <a:sym typeface="Symbol" pitchFamily="18" charset="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Phenytoin’s mechanism of action</a:t>
            </a:r>
            <a:endParaRPr lang="en-US" dirty="0"/>
          </a:p>
        </p:txBody>
      </p:sp>
      <p:sp>
        <p:nvSpPr>
          <p:cNvPr id="3" name="Content Placeholder 2"/>
          <p:cNvSpPr>
            <a:spLocks noGrp="1"/>
          </p:cNvSpPr>
          <p:nvPr>
            <p:ph sz="quarter" idx="1"/>
          </p:nvPr>
        </p:nvSpPr>
        <p:spPr/>
        <p:txBody>
          <a:bodyPr/>
          <a:lstStyle/>
          <a:p>
            <a:r>
              <a:rPr lang="en-US" dirty="0" smtClean="0"/>
              <a:t>Use dependent blockade of sodium channels</a:t>
            </a:r>
          </a:p>
          <a:p>
            <a:endParaRPr lang="en-US" dirty="0"/>
          </a:p>
          <a:p>
            <a:r>
              <a:rPr lang="en-US" sz="2200" dirty="0" err="1" smtClean="0"/>
              <a:t>Presynatically</a:t>
            </a:r>
            <a:r>
              <a:rPr lang="en-US" sz="2200" dirty="0" smtClean="0"/>
              <a:t> - reduce calcium influx across cellular membranes (inhibit calcium mediated release of hormones and neurotransmitters </a:t>
            </a:r>
            <a:r>
              <a:rPr lang="en-US" sz="2200" dirty="0" err="1" smtClean="0"/>
              <a:t>eg</a:t>
            </a:r>
            <a:r>
              <a:rPr lang="en-US" sz="2200" dirty="0" smtClean="0"/>
              <a:t> reduced glutamate release)</a:t>
            </a:r>
          </a:p>
          <a:p>
            <a:endParaRPr lang="en-US" sz="2400" dirty="0" smtClean="0"/>
          </a:p>
          <a:p>
            <a:r>
              <a:rPr lang="en-US" sz="2000" dirty="0" err="1" smtClean="0"/>
              <a:t>Presynaptically</a:t>
            </a:r>
            <a:r>
              <a:rPr lang="en-US" sz="2000" dirty="0" smtClean="0"/>
              <a:t> – may increase GABA release </a:t>
            </a:r>
          </a:p>
          <a:p>
            <a:pPr lvl="1"/>
            <a:r>
              <a:rPr lang="en-US" sz="2000" dirty="0" smtClean="0"/>
              <a:t>much less sedating</a:t>
            </a:r>
          </a:p>
          <a:p>
            <a:endParaRPr lang="en-US" dirty="0"/>
          </a:p>
        </p:txBody>
      </p:sp>
    </p:spTree>
    <p:extLst>
      <p:ext uri="{BB962C8B-B14F-4D97-AF65-F5344CB8AC3E}">
        <p14:creationId xmlns:p14="http://schemas.microsoft.com/office/powerpoint/2010/main" val="19334941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7813"/>
            <a:ext cx="8229600" cy="712787"/>
          </a:xfrm>
        </p:spPr>
        <p:txBody>
          <a:bodyPr/>
          <a:lstStyle/>
          <a:p>
            <a:pPr eaLnBrk="1" hangingPunct="1">
              <a:defRPr/>
            </a:pPr>
            <a:r>
              <a:rPr lang="en-US" sz="3800" smtClean="0"/>
              <a:t>Phenytoin - Pharmacokinetics</a:t>
            </a:r>
          </a:p>
        </p:txBody>
      </p:sp>
      <p:sp>
        <p:nvSpPr>
          <p:cNvPr id="28675" name="Rectangle 3"/>
          <p:cNvSpPr>
            <a:spLocks noGrp="1" noChangeArrowheads="1"/>
          </p:cNvSpPr>
          <p:nvPr>
            <p:ph sz="quarter" idx="1"/>
          </p:nvPr>
        </p:nvSpPr>
        <p:spPr>
          <a:xfrm>
            <a:off x="304800" y="1066800"/>
            <a:ext cx="8686800" cy="5791200"/>
          </a:xfrm>
        </p:spPr>
        <p:txBody>
          <a:bodyPr>
            <a:normAutofit lnSpcReduction="10000"/>
          </a:bodyPr>
          <a:lstStyle/>
          <a:p>
            <a:pPr eaLnBrk="1" hangingPunct="1">
              <a:buFont typeface="Wingdings" pitchFamily="2" charset="2"/>
              <a:buNone/>
              <a:defRPr/>
            </a:pPr>
            <a:r>
              <a:rPr lang="en-US" sz="2400" dirty="0" smtClean="0">
                <a:solidFill>
                  <a:schemeClr val="tx2"/>
                </a:solidFill>
              </a:rPr>
              <a:t>ABSORPTION</a:t>
            </a:r>
          </a:p>
          <a:p>
            <a:pPr eaLnBrk="1" hangingPunct="1">
              <a:defRPr/>
            </a:pPr>
            <a:r>
              <a:rPr lang="en-US" sz="2400" dirty="0" smtClean="0"/>
              <a:t>Well absorbed orally BUT highly variable bioavailability depending on formulation</a:t>
            </a:r>
          </a:p>
          <a:p>
            <a:pPr eaLnBrk="1" hangingPunct="1">
              <a:defRPr/>
            </a:pPr>
            <a:r>
              <a:rPr lang="en-US" sz="2400" dirty="0" smtClean="0"/>
              <a:t>Need to </a:t>
            </a:r>
            <a:r>
              <a:rPr lang="en-US" sz="2400" dirty="0" err="1" smtClean="0"/>
              <a:t>stabilise</a:t>
            </a:r>
            <a:r>
              <a:rPr lang="en-US" sz="2400" dirty="0" smtClean="0"/>
              <a:t> patient on ONE formulation</a:t>
            </a:r>
          </a:p>
          <a:p>
            <a:pPr eaLnBrk="1" hangingPunct="1">
              <a:buFont typeface="Wingdings" pitchFamily="2" charset="2"/>
              <a:buNone/>
              <a:defRPr/>
            </a:pPr>
            <a:r>
              <a:rPr lang="en-US" sz="2400" dirty="0" smtClean="0">
                <a:solidFill>
                  <a:schemeClr val="tx2"/>
                </a:solidFill>
              </a:rPr>
              <a:t>DISTRIBUTION</a:t>
            </a:r>
          </a:p>
          <a:p>
            <a:pPr>
              <a:defRPr/>
            </a:pPr>
            <a:r>
              <a:rPr lang="en-US" sz="2400" dirty="0" smtClean="0"/>
              <a:t>Accumulates in brain. Liver, muscle and fat </a:t>
            </a:r>
          </a:p>
          <a:p>
            <a:pPr>
              <a:defRPr/>
            </a:pPr>
            <a:r>
              <a:rPr lang="en-US" sz="2400" dirty="0" smtClean="0"/>
              <a:t>PLASMA PROTEIN BINDING</a:t>
            </a:r>
          </a:p>
          <a:p>
            <a:pPr lvl="1">
              <a:defRPr/>
            </a:pPr>
            <a:r>
              <a:rPr lang="en-US" sz="2400" dirty="0" smtClean="0">
                <a:solidFill>
                  <a:schemeClr val="tx1"/>
                </a:solidFill>
              </a:rPr>
              <a:t>90 - 95% bound to albumin (TDM – TOTAL phenytoin)</a:t>
            </a:r>
          </a:p>
          <a:p>
            <a:pPr eaLnBrk="1" hangingPunct="1">
              <a:buFont typeface="Wingdings" pitchFamily="2" charset="2"/>
              <a:buNone/>
              <a:defRPr/>
            </a:pPr>
            <a:r>
              <a:rPr lang="en-US" sz="2400" dirty="0" smtClean="0">
                <a:solidFill>
                  <a:schemeClr val="tx2"/>
                </a:solidFill>
              </a:rPr>
              <a:t>HEPATIC METABOLISM</a:t>
            </a:r>
          </a:p>
          <a:p>
            <a:pPr eaLnBrk="1" hangingPunct="1">
              <a:defRPr/>
            </a:pPr>
            <a:r>
              <a:rPr lang="en-US" sz="2400" dirty="0" smtClean="0"/>
              <a:t>Phenytoin INDUCES hepatic mixed function oxidases (CYP450) </a:t>
            </a:r>
          </a:p>
          <a:p>
            <a:pPr eaLnBrk="1" hangingPunct="1">
              <a:defRPr/>
            </a:pPr>
            <a:r>
              <a:rPr lang="en-US" sz="2400" dirty="0" err="1" smtClean="0"/>
              <a:t>Metabolised</a:t>
            </a:r>
            <a:r>
              <a:rPr lang="en-US" sz="2400" dirty="0" smtClean="0"/>
              <a:t> by CYP2C9, </a:t>
            </a:r>
            <a:r>
              <a:rPr lang="en-US" sz="2400" dirty="0" smtClean="0"/>
              <a:t>CYP2C19, CYP3A4 </a:t>
            </a:r>
            <a:r>
              <a:rPr lang="en-US" sz="2400" dirty="0" smtClean="0"/>
              <a:t>and hydroxylation</a:t>
            </a:r>
          </a:p>
          <a:p>
            <a:pPr eaLnBrk="1" hangingPunct="1">
              <a:defRPr/>
            </a:pPr>
            <a:r>
              <a:rPr lang="en-US" sz="2400" dirty="0" smtClean="0"/>
              <a:t>Inactive metabolites (</a:t>
            </a:r>
            <a:r>
              <a:rPr lang="en-US" sz="2400" dirty="0" err="1" smtClean="0"/>
              <a:t>glucuronide</a:t>
            </a:r>
            <a:r>
              <a:rPr lang="en-US" sz="2400" dirty="0" smtClean="0"/>
              <a:t>); &lt; 5% excreted unchanged in urine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7813"/>
            <a:ext cx="8229600" cy="712787"/>
          </a:xfrm>
        </p:spPr>
        <p:txBody>
          <a:bodyPr/>
          <a:lstStyle/>
          <a:p>
            <a:pPr eaLnBrk="1" hangingPunct="1">
              <a:defRPr/>
            </a:pPr>
            <a:r>
              <a:rPr lang="en-US" sz="3800" smtClean="0"/>
              <a:t>Phenytoin - Pharmacokinetics</a:t>
            </a:r>
          </a:p>
        </p:txBody>
      </p:sp>
      <p:sp>
        <p:nvSpPr>
          <p:cNvPr id="29699" name="Rectangle 3"/>
          <p:cNvSpPr>
            <a:spLocks noGrp="1" noChangeArrowheads="1"/>
          </p:cNvSpPr>
          <p:nvPr>
            <p:ph sz="quarter" idx="1"/>
          </p:nvPr>
        </p:nvSpPr>
        <p:spPr>
          <a:xfrm>
            <a:off x="457200" y="1447800"/>
            <a:ext cx="8229600" cy="5064125"/>
          </a:xfrm>
        </p:spPr>
        <p:txBody>
          <a:bodyPr/>
          <a:lstStyle/>
          <a:p>
            <a:pPr eaLnBrk="1" hangingPunct="1">
              <a:lnSpc>
                <a:spcPct val="90000"/>
              </a:lnSpc>
              <a:buFont typeface="Wingdings" pitchFamily="2" charset="2"/>
              <a:buNone/>
              <a:defRPr/>
            </a:pPr>
            <a:r>
              <a:rPr lang="en-US" dirty="0" smtClean="0">
                <a:solidFill>
                  <a:schemeClr val="tx2"/>
                </a:solidFill>
              </a:rPr>
              <a:t>DOSE-DEPENDENT ELIMINATION</a:t>
            </a:r>
            <a:r>
              <a:rPr lang="en-US" dirty="0" smtClean="0"/>
              <a:t> (saturation kinetics)</a:t>
            </a:r>
          </a:p>
          <a:p>
            <a:pPr eaLnBrk="1" hangingPunct="1">
              <a:lnSpc>
                <a:spcPct val="90000"/>
              </a:lnSpc>
              <a:defRPr/>
            </a:pPr>
            <a:r>
              <a:rPr lang="en-US" dirty="0" smtClean="0"/>
              <a:t>Unpredictable variations in plasma levels when changing doses</a:t>
            </a:r>
          </a:p>
          <a:p>
            <a:pPr eaLnBrk="1" hangingPunct="1">
              <a:lnSpc>
                <a:spcPct val="90000"/>
              </a:lnSpc>
              <a:defRPr/>
            </a:pPr>
            <a:r>
              <a:rPr lang="en-US" dirty="0" smtClean="0"/>
              <a:t>Variable t</a:t>
            </a:r>
            <a:r>
              <a:rPr lang="en-US" baseline="-25000" dirty="0" smtClean="0">
                <a:latin typeface="Impact" pitchFamily="34" charset="0"/>
              </a:rPr>
              <a:t>½ </a:t>
            </a:r>
            <a:r>
              <a:rPr lang="en-US" dirty="0" smtClean="0">
                <a:latin typeface="Arial" charset="0"/>
              </a:rPr>
              <a:t>- averaging 24 </a:t>
            </a:r>
            <a:r>
              <a:rPr lang="en-US" dirty="0" err="1" smtClean="0">
                <a:latin typeface="Arial" charset="0"/>
              </a:rPr>
              <a:t>hrs</a:t>
            </a:r>
            <a:r>
              <a:rPr lang="en-US" dirty="0" smtClean="0">
                <a:latin typeface="Arial" charset="0"/>
              </a:rPr>
              <a:t> (12 – 36 </a:t>
            </a:r>
            <a:r>
              <a:rPr lang="en-US" dirty="0" err="1" smtClean="0">
                <a:latin typeface="Arial" charset="0"/>
              </a:rPr>
              <a:t>hrs</a:t>
            </a:r>
            <a:r>
              <a:rPr lang="en-US" dirty="0" smtClean="0">
                <a:latin typeface="Arial" charset="0"/>
              </a:rPr>
              <a:t>)</a:t>
            </a:r>
          </a:p>
          <a:p>
            <a:pPr eaLnBrk="1" hangingPunct="1">
              <a:lnSpc>
                <a:spcPct val="90000"/>
              </a:lnSpc>
              <a:defRPr/>
            </a:pPr>
            <a:r>
              <a:rPr lang="en-US" dirty="0" smtClean="0"/>
              <a:t>t</a:t>
            </a:r>
            <a:r>
              <a:rPr lang="en-US" baseline="-25000" dirty="0" smtClean="0">
                <a:latin typeface="Impact" pitchFamily="34" charset="0"/>
              </a:rPr>
              <a:t>½ </a:t>
            </a:r>
            <a:r>
              <a:rPr lang="en-US" dirty="0" smtClean="0">
                <a:latin typeface="Arial" charset="0"/>
              </a:rPr>
              <a:t>increases as the dose increases</a:t>
            </a:r>
          </a:p>
          <a:p>
            <a:pPr eaLnBrk="1" hangingPunct="1">
              <a:lnSpc>
                <a:spcPct val="90000"/>
              </a:lnSpc>
              <a:defRPr/>
            </a:pPr>
            <a:endParaRPr lang="en-US" dirty="0" smtClean="0">
              <a:latin typeface="Arial" charset="0"/>
            </a:endParaRPr>
          </a:p>
          <a:p>
            <a:pPr eaLnBrk="1" hangingPunct="1">
              <a:lnSpc>
                <a:spcPct val="90000"/>
              </a:lnSpc>
              <a:defRPr/>
            </a:pPr>
            <a:r>
              <a:rPr lang="en-US" dirty="0" smtClean="0">
                <a:latin typeface="Arial" charset="0"/>
              </a:rPr>
              <a:t>TDM (</a:t>
            </a:r>
            <a:r>
              <a:rPr lang="en-US" dirty="0" smtClean="0">
                <a:solidFill>
                  <a:srgbClr val="C00000"/>
                </a:solidFill>
                <a:latin typeface="Arial" charset="0"/>
              </a:rPr>
              <a:t>T</a:t>
            </a:r>
            <a:r>
              <a:rPr lang="en-US" dirty="0" smtClean="0">
                <a:latin typeface="Arial" charset="0"/>
              </a:rPr>
              <a:t>herapeutic </a:t>
            </a:r>
            <a:r>
              <a:rPr lang="en-US" dirty="0" smtClean="0">
                <a:solidFill>
                  <a:srgbClr val="C00000"/>
                </a:solidFill>
                <a:latin typeface="Arial" charset="0"/>
              </a:rPr>
              <a:t>D</a:t>
            </a:r>
            <a:r>
              <a:rPr lang="en-US" dirty="0" smtClean="0">
                <a:latin typeface="Arial" charset="0"/>
              </a:rPr>
              <a:t>rug </a:t>
            </a:r>
            <a:r>
              <a:rPr lang="en-US" dirty="0" smtClean="0">
                <a:solidFill>
                  <a:srgbClr val="C00000"/>
                </a:solidFill>
                <a:latin typeface="Arial" charset="0"/>
              </a:rPr>
              <a:t>M</a:t>
            </a:r>
            <a:r>
              <a:rPr lang="en-US" dirty="0" smtClean="0">
                <a:latin typeface="Arial" charset="0"/>
              </a:rPr>
              <a:t>onitoring)</a:t>
            </a:r>
          </a:p>
          <a:p>
            <a:pPr lvl="1">
              <a:lnSpc>
                <a:spcPct val="90000"/>
              </a:lnSpc>
              <a:defRPr/>
            </a:pPr>
            <a:r>
              <a:rPr lang="en-US" dirty="0" smtClean="0">
                <a:latin typeface="Arial" charset="0"/>
              </a:rPr>
              <a:t>Narrow therapeutic range</a:t>
            </a:r>
            <a:r>
              <a:rPr lang="en-US" dirty="0" smtClean="0">
                <a:solidFill>
                  <a:srgbClr val="C00000"/>
                </a:solidFill>
                <a:latin typeface="Arial" charset="0"/>
              </a:rPr>
              <a:t> 40 – 100 </a:t>
            </a:r>
            <a:r>
              <a:rPr lang="en-US" dirty="0" smtClean="0">
                <a:solidFill>
                  <a:srgbClr val="C00000"/>
                </a:solidFill>
                <a:latin typeface="Arial" charset="0"/>
                <a:cs typeface="Arial" charset="0"/>
              </a:rPr>
              <a:t>µ</a:t>
            </a:r>
            <a:r>
              <a:rPr lang="en-US" dirty="0" err="1" smtClean="0">
                <a:solidFill>
                  <a:srgbClr val="C00000"/>
                </a:solidFill>
                <a:latin typeface="Arial" charset="0"/>
                <a:cs typeface="Arial" charset="0"/>
              </a:rPr>
              <a:t>mol</a:t>
            </a:r>
            <a:r>
              <a:rPr lang="en-US" dirty="0" smtClean="0">
                <a:solidFill>
                  <a:srgbClr val="C00000"/>
                </a:solidFill>
                <a:latin typeface="Arial" charset="0"/>
                <a:cs typeface="Arial" charset="0"/>
              </a:rPr>
              <a:t>/l</a:t>
            </a:r>
          </a:p>
          <a:p>
            <a:pPr eaLnBrk="1" hangingPunct="1">
              <a:lnSpc>
                <a:spcPct val="90000"/>
              </a:lnSpc>
              <a:defRPr/>
            </a:pPr>
            <a:r>
              <a:rPr lang="en-US" dirty="0" smtClean="0">
                <a:latin typeface="Arial" charset="0"/>
                <a:cs typeface="Arial" charset="0"/>
              </a:rPr>
              <a:t>Considerable inter-individual variations in plasma concentration from same dose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2362200" cy="990600"/>
          </a:xfrm>
        </p:spPr>
        <p:txBody>
          <a:bodyPr/>
          <a:lstStyle/>
          <a:p>
            <a:r>
              <a:rPr lang="en-US" sz="2800" dirty="0"/>
              <a:t>Phenytoin </a:t>
            </a:r>
            <a:br>
              <a:rPr lang="en-US" sz="2800" dirty="0"/>
            </a:br>
            <a:r>
              <a:rPr lang="en-US" sz="2800" dirty="0"/>
              <a:t>dosing</a:t>
            </a:r>
            <a:endParaRPr lang="en-US" sz="2800" dirty="0"/>
          </a:p>
        </p:txBody>
      </p:sp>
      <p:sp>
        <p:nvSpPr>
          <p:cNvPr id="5" name="Content Placeholder 4"/>
          <p:cNvSpPr>
            <a:spLocks noGrp="1"/>
          </p:cNvSpPr>
          <p:nvPr>
            <p:ph idx="1"/>
          </p:nvPr>
        </p:nvSpPr>
        <p:spPr/>
        <p:txBody>
          <a:bodyPr/>
          <a:lstStyle/>
          <a:p>
            <a:r>
              <a:rPr lang="en-US" dirty="0" smtClean="0"/>
              <a:t>K 14e</a:t>
            </a:r>
            <a:endParaRPr lang="en-US" dirty="0"/>
          </a:p>
        </p:txBody>
      </p:sp>
      <p:sp>
        <p:nvSpPr>
          <p:cNvPr id="6" name="Text Placeholder 5"/>
          <p:cNvSpPr>
            <a:spLocks noGrp="1"/>
          </p:cNvSpPr>
          <p:nvPr>
            <p:ph type="body" sz="half" idx="2"/>
          </p:nvPr>
        </p:nvSpPr>
        <p:spPr>
          <a:xfrm>
            <a:off x="178137" y="1752600"/>
            <a:ext cx="2672935" cy="4572000"/>
          </a:xfrm>
        </p:spPr>
        <p:txBody>
          <a:bodyPr>
            <a:normAutofit fontScale="77500" lnSpcReduction="20000"/>
          </a:bodyPr>
          <a:lstStyle/>
          <a:p>
            <a:r>
              <a:rPr lang="en-US" sz="2400" dirty="0"/>
              <a:t>As dose increases, saturation of metabolism occurs (shift from first-order to zero-order elimination kinetics) </a:t>
            </a:r>
          </a:p>
          <a:p>
            <a:pPr marL="257175" indent="-257175">
              <a:buFont typeface="Wingdings" panose="05000000000000000000" pitchFamily="2" charset="2"/>
              <a:buChar char="Ø"/>
            </a:pPr>
            <a:r>
              <a:rPr lang="en-US" sz="2400" dirty="0"/>
              <a:t>Small increase in dose produces large increase in </a:t>
            </a:r>
            <a:r>
              <a:rPr lang="en-US" sz="2400" dirty="0" err="1"/>
              <a:t>Cp</a:t>
            </a:r>
            <a:endParaRPr lang="en-US" sz="2400" dirty="0"/>
          </a:p>
          <a:p>
            <a:pPr marL="257175" indent="-257175">
              <a:buFont typeface="Wingdings" panose="05000000000000000000" pitchFamily="2" charset="2"/>
              <a:buChar char="Ø"/>
            </a:pPr>
            <a:r>
              <a:rPr lang="en-US" sz="2400" dirty="0"/>
              <a:t>Increase doses by no more than 25 to 30mg/day, and allow time for new </a:t>
            </a:r>
            <a:r>
              <a:rPr lang="en-US" sz="2400" dirty="0" err="1"/>
              <a:t>Cp</a:t>
            </a:r>
            <a:r>
              <a:rPr lang="en-US" sz="2400" baseline="-25000" dirty="0" err="1"/>
              <a:t>ss</a:t>
            </a:r>
            <a:r>
              <a:rPr lang="en-US" sz="2400" dirty="0"/>
              <a:t> to be achieved</a:t>
            </a:r>
          </a:p>
          <a:p>
            <a:pPr algn="ctr"/>
            <a:r>
              <a:rPr lang="en-US" sz="2400" u="sng" dirty="0">
                <a:solidFill>
                  <a:srgbClr val="C00000"/>
                </a:solidFill>
              </a:rPr>
              <a:t>Narrow therapeutic </a:t>
            </a:r>
            <a:r>
              <a:rPr lang="en-US" sz="2400" u="sng" dirty="0">
                <a:solidFill>
                  <a:srgbClr val="C00000"/>
                </a:solidFill>
              </a:rPr>
              <a:t>index! </a:t>
            </a:r>
            <a:endParaRPr lang="en-US" sz="2400" u="sng" dirty="0">
              <a:solidFill>
                <a:srgbClr val="C00000"/>
              </a:solidFill>
            </a:endParaRPr>
          </a:p>
          <a:p>
            <a:endParaRPr lang="en-US" sz="1800" u="sng" dirty="0"/>
          </a:p>
        </p:txBody>
      </p:sp>
    </p:spTree>
    <p:extLst>
      <p:ext uri="{BB962C8B-B14F-4D97-AF65-F5344CB8AC3E}">
        <p14:creationId xmlns:p14="http://schemas.microsoft.com/office/powerpoint/2010/main" val="5294628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sz="3800" smtClean="0"/>
              <a:t>Phenytoin – Adverse Effects</a:t>
            </a:r>
          </a:p>
        </p:txBody>
      </p:sp>
      <p:sp>
        <p:nvSpPr>
          <p:cNvPr id="31747" name="Rectangle 3"/>
          <p:cNvSpPr>
            <a:spLocks noGrp="1" noChangeArrowheads="1"/>
          </p:cNvSpPr>
          <p:nvPr>
            <p:ph sz="half" idx="1"/>
          </p:nvPr>
        </p:nvSpPr>
        <p:spPr/>
        <p:txBody>
          <a:bodyPr>
            <a:normAutofit fontScale="92500" lnSpcReduction="10000"/>
          </a:bodyPr>
          <a:lstStyle/>
          <a:p>
            <a:pPr eaLnBrk="1" hangingPunct="1">
              <a:buFont typeface="Wingdings" pitchFamily="2" charset="2"/>
              <a:buNone/>
              <a:defRPr/>
            </a:pPr>
            <a:r>
              <a:rPr lang="en-US" sz="2400" dirty="0" smtClean="0"/>
              <a:t>Dose-dependent (predictable)</a:t>
            </a:r>
          </a:p>
          <a:p>
            <a:pPr eaLnBrk="1" hangingPunct="1">
              <a:defRPr/>
            </a:pPr>
            <a:r>
              <a:rPr lang="en-US" sz="2400" dirty="0" smtClean="0"/>
              <a:t>Nausea</a:t>
            </a:r>
          </a:p>
          <a:p>
            <a:pPr eaLnBrk="1" hangingPunct="1">
              <a:defRPr/>
            </a:pPr>
            <a:r>
              <a:rPr lang="en-US" sz="2400" dirty="0" err="1" smtClean="0"/>
              <a:t>Nystagmus</a:t>
            </a:r>
            <a:r>
              <a:rPr lang="en-US" sz="2400" dirty="0" smtClean="0"/>
              <a:t> </a:t>
            </a:r>
          </a:p>
          <a:p>
            <a:pPr>
              <a:defRPr/>
            </a:pPr>
            <a:r>
              <a:rPr lang="en-US" sz="2400" dirty="0"/>
              <a:t>Diplopia</a:t>
            </a:r>
          </a:p>
          <a:p>
            <a:pPr eaLnBrk="1" hangingPunct="1">
              <a:defRPr/>
            </a:pPr>
            <a:r>
              <a:rPr lang="en-US" sz="2400" dirty="0" smtClean="0"/>
              <a:t>Ataxia</a:t>
            </a:r>
          </a:p>
          <a:p>
            <a:pPr eaLnBrk="1" hangingPunct="1">
              <a:defRPr/>
            </a:pPr>
            <a:r>
              <a:rPr lang="en-US" sz="2400" dirty="0" smtClean="0"/>
              <a:t>Tremor </a:t>
            </a:r>
          </a:p>
          <a:p>
            <a:pPr eaLnBrk="1" hangingPunct="1">
              <a:defRPr/>
            </a:pPr>
            <a:r>
              <a:rPr lang="en-US" sz="2400" dirty="0" smtClean="0"/>
              <a:t>Headache</a:t>
            </a:r>
          </a:p>
          <a:p>
            <a:pPr>
              <a:defRPr/>
            </a:pPr>
            <a:r>
              <a:rPr lang="en-US" sz="2400" dirty="0" smtClean="0"/>
              <a:t>Vertigo</a:t>
            </a:r>
          </a:p>
          <a:p>
            <a:pPr>
              <a:defRPr/>
            </a:pPr>
            <a:r>
              <a:rPr lang="en-US" sz="2400" dirty="0" smtClean="0"/>
              <a:t>Speech disturbances</a:t>
            </a:r>
            <a:endParaRPr lang="en-US" sz="2400" dirty="0"/>
          </a:p>
          <a:p>
            <a:pPr eaLnBrk="1" hangingPunct="1">
              <a:defRPr/>
            </a:pPr>
            <a:r>
              <a:rPr lang="en-US" sz="2400" dirty="0" smtClean="0"/>
              <a:t>Confusion / lethargy / drowsiness</a:t>
            </a:r>
          </a:p>
          <a:p>
            <a:pPr eaLnBrk="1" hangingPunct="1">
              <a:defRPr/>
            </a:pPr>
            <a:r>
              <a:rPr lang="en-US" sz="2400" dirty="0" smtClean="0"/>
              <a:t>Cognitive Impairment</a:t>
            </a:r>
          </a:p>
          <a:p>
            <a:pPr eaLnBrk="1" hangingPunct="1">
              <a:defRPr/>
            </a:pPr>
            <a:endParaRPr lang="en-US" sz="2400" dirty="0" smtClean="0"/>
          </a:p>
        </p:txBody>
      </p:sp>
      <p:sp>
        <p:nvSpPr>
          <p:cNvPr id="31748" name="Rectangle 4"/>
          <p:cNvSpPr>
            <a:spLocks noGrp="1" noChangeArrowheads="1"/>
          </p:cNvSpPr>
          <p:nvPr>
            <p:ph sz="half" idx="2"/>
          </p:nvPr>
        </p:nvSpPr>
        <p:spPr/>
        <p:txBody>
          <a:bodyPr>
            <a:normAutofit fontScale="92500" lnSpcReduction="10000"/>
          </a:bodyPr>
          <a:lstStyle/>
          <a:p>
            <a:pPr eaLnBrk="1" hangingPunct="1">
              <a:buFont typeface="Wingdings" pitchFamily="2" charset="2"/>
              <a:buNone/>
              <a:defRPr/>
            </a:pPr>
            <a:r>
              <a:rPr lang="en-US" sz="2400" smtClean="0"/>
              <a:t>Independent of dose (idiosyncratic)</a:t>
            </a:r>
          </a:p>
          <a:p>
            <a:pPr eaLnBrk="1" hangingPunct="1">
              <a:defRPr/>
            </a:pPr>
            <a:r>
              <a:rPr lang="en-US" sz="2400" smtClean="0"/>
              <a:t>Gingival hyperplasia</a:t>
            </a:r>
          </a:p>
          <a:p>
            <a:pPr eaLnBrk="1" hangingPunct="1">
              <a:defRPr/>
            </a:pPr>
            <a:r>
              <a:rPr lang="en-US" sz="2400" smtClean="0"/>
              <a:t>Hirsutism</a:t>
            </a:r>
          </a:p>
          <a:p>
            <a:pPr eaLnBrk="1" hangingPunct="1">
              <a:defRPr/>
            </a:pPr>
            <a:r>
              <a:rPr lang="en-US" sz="2400" smtClean="0"/>
              <a:t>Coarsening of features</a:t>
            </a:r>
          </a:p>
          <a:p>
            <a:pPr eaLnBrk="1" hangingPunct="1">
              <a:defRPr/>
            </a:pPr>
            <a:r>
              <a:rPr lang="en-US" sz="2400" smtClean="0"/>
              <a:t>Skin rashes</a:t>
            </a:r>
          </a:p>
          <a:p>
            <a:pPr eaLnBrk="1" hangingPunct="1">
              <a:defRPr/>
            </a:pPr>
            <a:r>
              <a:rPr lang="en-US" sz="2400" smtClean="0"/>
              <a:t>Megaloblastic anaemia</a:t>
            </a:r>
          </a:p>
          <a:p>
            <a:pPr eaLnBrk="1" hangingPunct="1">
              <a:defRPr/>
            </a:pPr>
            <a:r>
              <a:rPr lang="en-US" sz="2400" smtClean="0"/>
              <a:t>Hepatotoxicity</a:t>
            </a:r>
          </a:p>
          <a:p>
            <a:pPr eaLnBrk="1" hangingPunct="1">
              <a:defRPr/>
            </a:pPr>
            <a:r>
              <a:rPr lang="en-US" sz="2400" smtClean="0"/>
              <a:t>Mild peripheral neuropathy</a:t>
            </a:r>
          </a:p>
        </p:txBody>
      </p:sp>
      <p:sp>
        <p:nvSpPr>
          <p:cNvPr id="26629" name="Line 5"/>
          <p:cNvSpPr>
            <a:spLocks noChangeShapeType="1"/>
          </p:cNvSpPr>
          <p:nvPr/>
        </p:nvSpPr>
        <p:spPr bwMode="auto">
          <a:xfrm>
            <a:off x="4114800" y="2057400"/>
            <a:ext cx="0" cy="3657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0" name="Text Box 6"/>
          <p:cNvSpPr txBox="1">
            <a:spLocks noChangeArrowheads="1"/>
          </p:cNvSpPr>
          <p:nvPr/>
        </p:nvSpPr>
        <p:spPr bwMode="auto">
          <a:xfrm>
            <a:off x="1905000" y="2438400"/>
            <a:ext cx="21336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r">
              <a:spcBef>
                <a:spcPct val="50000"/>
              </a:spcBef>
            </a:pPr>
            <a:r>
              <a:rPr lang="en-US">
                <a:solidFill>
                  <a:schemeClr val="tx2"/>
                </a:solidFill>
              </a:rPr>
              <a:t>Increasing </a:t>
            </a:r>
          </a:p>
          <a:p>
            <a:pPr algn="r">
              <a:spcBef>
                <a:spcPct val="50000"/>
              </a:spcBef>
            </a:pPr>
            <a:r>
              <a:rPr lang="en-US">
                <a:solidFill>
                  <a:schemeClr val="tx2"/>
                </a:solidFill>
              </a:rPr>
              <a:t>plasma </a:t>
            </a:r>
          </a:p>
          <a:p>
            <a:pPr algn="r">
              <a:spcBef>
                <a:spcPct val="50000"/>
              </a:spcBef>
            </a:pPr>
            <a:r>
              <a:rPr lang="en-US">
                <a:solidFill>
                  <a:schemeClr val="tx2"/>
                </a:solidFill>
              </a:rPr>
              <a:t>concentrations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7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4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74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748">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748">
                                            <p:txEl>
                                              <p:pRg st="1" end="1"/>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1748">
                                            <p:txEl>
                                              <p:pRg st="2" end="2"/>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748">
                                            <p:txEl>
                                              <p:pRg st="3" end="3"/>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748">
                                            <p:txEl>
                                              <p:pRg st="4" end="4"/>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1748">
                                            <p:txEl>
                                              <p:pRg st="5" end="5"/>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1748">
                                            <p:txEl>
                                              <p:pRg st="6" end="6"/>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174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P spid="3174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3600" dirty="0" smtClean="0"/>
              <a:t>PATHOPHYSIOLOGY OF SEIZURES</a:t>
            </a:r>
            <a:endParaRPr lang="en-US" sz="3600" dirty="0"/>
          </a:p>
        </p:txBody>
      </p:sp>
    </p:spTree>
    <p:extLst>
      <p:ext uri="{BB962C8B-B14F-4D97-AF65-F5344CB8AC3E}">
        <p14:creationId xmlns:p14="http://schemas.microsoft.com/office/powerpoint/2010/main" val="3848327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smtClean="0"/>
              <a:t>Therapeutic Uses</a:t>
            </a:r>
          </a:p>
        </p:txBody>
      </p:sp>
      <p:sp>
        <p:nvSpPr>
          <p:cNvPr id="32771" name="Rectangle 3"/>
          <p:cNvSpPr>
            <a:spLocks noGrp="1" noChangeArrowheads="1"/>
          </p:cNvSpPr>
          <p:nvPr>
            <p:ph sz="quarter" idx="1"/>
          </p:nvPr>
        </p:nvSpPr>
        <p:spPr/>
        <p:txBody>
          <a:bodyPr/>
          <a:lstStyle/>
          <a:p>
            <a:pPr eaLnBrk="1" hangingPunct="1">
              <a:defRPr/>
            </a:pPr>
            <a:r>
              <a:rPr lang="en-US" dirty="0" smtClean="0"/>
              <a:t>Partial / focal</a:t>
            </a:r>
          </a:p>
          <a:p>
            <a:pPr eaLnBrk="1" hangingPunct="1">
              <a:defRPr/>
            </a:pPr>
            <a:endParaRPr lang="en-US" dirty="0" smtClean="0"/>
          </a:p>
          <a:p>
            <a:pPr eaLnBrk="1" hangingPunct="1">
              <a:defRPr/>
            </a:pPr>
            <a:r>
              <a:rPr lang="en-US" dirty="0" err="1" smtClean="0"/>
              <a:t>Generalised</a:t>
            </a:r>
            <a:r>
              <a:rPr lang="en-US" dirty="0" smtClean="0"/>
              <a:t> tonic –</a:t>
            </a:r>
            <a:r>
              <a:rPr lang="en-US" dirty="0" err="1" smtClean="0"/>
              <a:t>clonic</a:t>
            </a:r>
            <a:r>
              <a:rPr lang="en-US" dirty="0" smtClean="0"/>
              <a:t> seizures </a:t>
            </a:r>
          </a:p>
          <a:p>
            <a:pPr eaLnBrk="1" hangingPunct="1">
              <a:buFont typeface="Wingdings" pitchFamily="2" charset="2"/>
              <a:buNone/>
              <a:defRPr/>
            </a:pPr>
            <a:r>
              <a:rPr lang="en-US" sz="2800" dirty="0" smtClean="0"/>
              <a:t>(Worsens absence / myoclonic seizures)</a:t>
            </a:r>
          </a:p>
          <a:p>
            <a:pPr eaLnBrk="1" hangingPunct="1">
              <a:buFont typeface="Wingdings" pitchFamily="2" charset="2"/>
              <a:buNone/>
              <a:defRPr/>
            </a:pPr>
            <a:endParaRPr lang="en-US" sz="2800" dirty="0" smtClean="0"/>
          </a:p>
          <a:p>
            <a:pPr eaLnBrk="1" hangingPunct="1">
              <a:defRPr/>
            </a:pPr>
            <a:r>
              <a:rPr lang="en-US" dirty="0" smtClean="0"/>
              <a:t>Status </a:t>
            </a:r>
            <a:r>
              <a:rPr lang="en-US" dirty="0" err="1" smtClean="0"/>
              <a:t>epilepticus</a:t>
            </a:r>
            <a:r>
              <a:rPr lang="en-US" dirty="0" smtClean="0"/>
              <a:t> </a:t>
            </a:r>
            <a:r>
              <a:rPr lang="en-US" sz="2800" dirty="0" smtClean="0"/>
              <a:t>(parenteral form)</a:t>
            </a:r>
          </a:p>
          <a:p>
            <a:pPr eaLnBrk="1" hangingPunct="1">
              <a:defRPr/>
            </a:pPr>
            <a:endParaRPr lang="en-US" sz="2800" dirty="0" smtClean="0"/>
          </a:p>
          <a:p>
            <a:pPr eaLnBrk="1" hangingPunct="1">
              <a:defRPr/>
            </a:pPr>
            <a:r>
              <a:rPr lang="en-US" dirty="0" smtClean="0"/>
              <a:t>Anti-arrhythmic </a:t>
            </a:r>
          </a:p>
          <a:p>
            <a:pPr eaLnBrk="1" hangingPunct="1">
              <a:defRPr/>
            </a:pP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interactions (refer to SAMF 2012)</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Drugs which will increase phenytoin serum levels</a:t>
            </a:r>
          </a:p>
          <a:p>
            <a:pPr lvl="1"/>
            <a:r>
              <a:rPr lang="en-US" dirty="0" smtClean="0"/>
              <a:t>Acute alcohol intake, cimetidine, isoniazid, </a:t>
            </a:r>
            <a:r>
              <a:rPr lang="en-US" dirty="0" err="1" smtClean="0"/>
              <a:t>sulphonamides</a:t>
            </a:r>
            <a:r>
              <a:rPr lang="en-US" dirty="0" smtClean="0"/>
              <a:t> …… </a:t>
            </a:r>
          </a:p>
          <a:p>
            <a:r>
              <a:rPr lang="en-US" dirty="0" smtClean="0"/>
              <a:t>Drugs which decrease phenytoin levels</a:t>
            </a:r>
          </a:p>
          <a:p>
            <a:pPr lvl="1"/>
            <a:r>
              <a:rPr lang="en-US" dirty="0" smtClean="0"/>
              <a:t>Chronic alcohol abuse, folic acid, rifampicin</a:t>
            </a:r>
          </a:p>
          <a:p>
            <a:r>
              <a:rPr lang="en-US" dirty="0" smtClean="0"/>
              <a:t>Interactions with other AED’s </a:t>
            </a:r>
          </a:p>
          <a:p>
            <a:r>
              <a:rPr lang="en-US" dirty="0" err="1" smtClean="0"/>
              <a:t>Antiretrovirals</a:t>
            </a:r>
            <a:r>
              <a:rPr lang="en-US" dirty="0" smtClean="0"/>
              <a:t> – try to avoid concurrent use (why?)</a:t>
            </a:r>
          </a:p>
          <a:p>
            <a:r>
              <a:rPr lang="en-US" dirty="0" smtClean="0"/>
              <a:t>Avoid dosing at the same time as calcium containing supplements and antacids </a:t>
            </a:r>
          </a:p>
          <a:p>
            <a:r>
              <a:rPr lang="en-US" dirty="0" smtClean="0"/>
              <a:t>Reduced therapeutic effectiveness of drugs </a:t>
            </a:r>
          </a:p>
          <a:p>
            <a:pPr lvl="1"/>
            <a:r>
              <a:rPr lang="en-US" dirty="0" smtClean="0"/>
              <a:t>corticosteroids, oral contraceptives</a:t>
            </a:r>
            <a:endParaRPr lang="en-US" dirty="0"/>
          </a:p>
        </p:txBody>
      </p:sp>
    </p:spTree>
    <p:extLst>
      <p:ext uri="{BB962C8B-B14F-4D97-AF65-F5344CB8AC3E}">
        <p14:creationId xmlns:p14="http://schemas.microsoft.com/office/powerpoint/2010/main" val="554733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r>
              <a:rPr lang="en-US" sz="4400" dirty="0" smtClean="0"/>
              <a:t>CARBAMAZEPINE</a:t>
            </a:r>
            <a:endParaRPr lang="en-US" sz="4400" dirty="0"/>
          </a:p>
        </p:txBody>
      </p:sp>
      <p:sp>
        <p:nvSpPr>
          <p:cNvPr id="4" name="Title 3"/>
          <p:cNvSpPr>
            <a:spLocks noGrp="1"/>
          </p:cNvSpPr>
          <p:nvPr>
            <p:ph type="title"/>
          </p:nvPr>
        </p:nvSpPr>
        <p:spPr/>
        <p:txBody>
          <a:bodyPr/>
          <a:lstStyle/>
          <a:p>
            <a:r>
              <a:rPr lang="en-US" dirty="0" smtClean="0"/>
              <a:t>(</a:t>
            </a:r>
            <a:r>
              <a:rPr lang="en-US" dirty="0" err="1" smtClean="0"/>
              <a:t>Tegretol</a:t>
            </a:r>
            <a:r>
              <a:rPr lang="en-US" dirty="0" smtClean="0"/>
              <a:t>®)</a:t>
            </a:r>
            <a:endParaRPr lang="en-US" dirty="0"/>
          </a:p>
        </p:txBody>
      </p:sp>
    </p:spTree>
    <p:extLst>
      <p:ext uri="{BB962C8B-B14F-4D97-AF65-F5344CB8AC3E}">
        <p14:creationId xmlns:p14="http://schemas.microsoft.com/office/powerpoint/2010/main" val="1250718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sz="3600" smtClean="0"/>
              <a:t>Carbamazepine – Mechanism of Action</a:t>
            </a:r>
          </a:p>
        </p:txBody>
      </p:sp>
      <p:sp>
        <p:nvSpPr>
          <p:cNvPr id="33795" name="Rectangle 3"/>
          <p:cNvSpPr>
            <a:spLocks noGrp="1" noChangeArrowheads="1"/>
          </p:cNvSpPr>
          <p:nvPr>
            <p:ph sz="quarter" idx="1"/>
          </p:nvPr>
        </p:nvSpPr>
        <p:spPr/>
        <p:txBody>
          <a:bodyPr/>
          <a:lstStyle/>
          <a:p>
            <a:pPr eaLnBrk="1" hangingPunct="1">
              <a:defRPr/>
            </a:pPr>
            <a:r>
              <a:rPr lang="en-US" dirty="0" smtClean="0"/>
              <a:t>Use dependent blockade of sodium channels</a:t>
            </a:r>
          </a:p>
          <a:p>
            <a:pPr eaLnBrk="1" hangingPunct="1">
              <a:defRPr/>
            </a:pPr>
            <a:endParaRPr lang="en-US" dirty="0" smtClean="0"/>
          </a:p>
          <a:p>
            <a:pPr eaLnBrk="1" hangingPunct="1">
              <a:defRPr/>
            </a:pPr>
            <a:r>
              <a:rPr lang="en-US" dirty="0" smtClean="0">
                <a:sym typeface="Symbol" pitchFamily="18" charset="2"/>
              </a:rPr>
              <a:t> high frequency repetitive neuronal firing (membrane </a:t>
            </a:r>
            <a:r>
              <a:rPr lang="en-US" dirty="0" err="1" smtClean="0">
                <a:sym typeface="Symbol" pitchFamily="18" charset="2"/>
              </a:rPr>
              <a:t>stabilising</a:t>
            </a:r>
            <a:r>
              <a:rPr lang="en-US" dirty="0" smtClean="0">
                <a:sym typeface="Symbol" pitchFamily="18" charset="2"/>
              </a:rPr>
              <a:t> effect)</a:t>
            </a:r>
          </a:p>
          <a:p>
            <a:pPr eaLnBrk="1" hangingPunct="1">
              <a:defRPr/>
            </a:pPr>
            <a:endParaRPr lang="en-US" dirty="0" smtClean="0">
              <a:sym typeface="Symbol" pitchFamily="18" charset="2"/>
            </a:endParaRPr>
          </a:p>
          <a:p>
            <a:pPr eaLnBrk="1" hangingPunct="1">
              <a:defRPr/>
            </a:pPr>
            <a:r>
              <a:rPr lang="en-US" dirty="0" err="1" smtClean="0">
                <a:sym typeface="Symbol" pitchFamily="18" charset="2"/>
              </a:rPr>
              <a:t>Presynaptically</a:t>
            </a:r>
            <a:r>
              <a:rPr lang="en-US" dirty="0" smtClean="0">
                <a:sym typeface="Symbol" pitchFamily="18" charset="2"/>
              </a:rPr>
              <a:t> -  </a:t>
            </a:r>
            <a:r>
              <a:rPr lang="en-US" dirty="0" err="1" smtClean="0">
                <a:sym typeface="Symbol" pitchFamily="18" charset="2"/>
              </a:rPr>
              <a:t>Ca</a:t>
            </a:r>
            <a:r>
              <a:rPr lang="en-US" baseline="30000" dirty="0" smtClean="0">
                <a:sym typeface="Symbol" pitchFamily="18" charset="2"/>
              </a:rPr>
              <a:t>++</a:t>
            </a:r>
            <a:r>
              <a:rPr lang="en-US" dirty="0" smtClean="0">
                <a:sym typeface="Symbol" pitchFamily="18" charset="2"/>
              </a:rPr>
              <a:t> entry ,  neurotransmitter release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52400"/>
            <a:ext cx="8229600" cy="914400"/>
          </a:xfrm>
        </p:spPr>
        <p:txBody>
          <a:bodyPr/>
          <a:lstStyle/>
          <a:p>
            <a:pPr eaLnBrk="1" hangingPunct="1">
              <a:defRPr/>
            </a:pPr>
            <a:r>
              <a:rPr lang="en-US" sz="3800" smtClean="0"/>
              <a:t>Carbamazepine - Pharmacokinetics</a:t>
            </a:r>
          </a:p>
        </p:txBody>
      </p:sp>
      <p:sp>
        <p:nvSpPr>
          <p:cNvPr id="34819" name="Rectangle 3"/>
          <p:cNvSpPr>
            <a:spLocks noGrp="1" noChangeArrowheads="1"/>
          </p:cNvSpPr>
          <p:nvPr>
            <p:ph sz="quarter" idx="1"/>
          </p:nvPr>
        </p:nvSpPr>
        <p:spPr>
          <a:xfrm>
            <a:off x="304800" y="1295400"/>
            <a:ext cx="8686800" cy="5542128"/>
          </a:xfrm>
        </p:spPr>
        <p:txBody>
          <a:bodyPr/>
          <a:lstStyle/>
          <a:p>
            <a:pPr eaLnBrk="1" hangingPunct="1">
              <a:lnSpc>
                <a:spcPct val="90000"/>
              </a:lnSpc>
              <a:buFont typeface="Wingdings" pitchFamily="2" charset="2"/>
              <a:buNone/>
              <a:defRPr/>
            </a:pPr>
            <a:r>
              <a:rPr lang="en-US" sz="2400" dirty="0" smtClean="0">
                <a:solidFill>
                  <a:schemeClr val="tx2"/>
                </a:solidFill>
              </a:rPr>
              <a:t>ABSORPTION</a:t>
            </a:r>
          </a:p>
          <a:p>
            <a:pPr eaLnBrk="1" hangingPunct="1">
              <a:lnSpc>
                <a:spcPct val="90000"/>
              </a:lnSpc>
              <a:defRPr/>
            </a:pPr>
            <a:r>
              <a:rPr lang="en-US" sz="2400" dirty="0" smtClean="0"/>
              <a:t>Complete but variable absorption (f=80%)</a:t>
            </a:r>
          </a:p>
          <a:p>
            <a:pPr>
              <a:lnSpc>
                <a:spcPct val="90000"/>
              </a:lnSpc>
              <a:buNone/>
              <a:defRPr/>
            </a:pPr>
            <a:r>
              <a:rPr lang="en-US" sz="2400" dirty="0" smtClean="0">
                <a:solidFill>
                  <a:schemeClr val="tx2"/>
                </a:solidFill>
              </a:rPr>
              <a:t>DISTRIBUTION</a:t>
            </a:r>
            <a:endParaRPr lang="en-US" sz="2400" dirty="0">
              <a:solidFill>
                <a:schemeClr val="tx2"/>
              </a:solidFill>
            </a:endParaRPr>
          </a:p>
          <a:p>
            <a:pPr>
              <a:lnSpc>
                <a:spcPct val="90000"/>
              </a:lnSpc>
              <a:defRPr/>
            </a:pPr>
            <a:r>
              <a:rPr lang="en-US" sz="2400" dirty="0"/>
              <a:t>70% plasma </a:t>
            </a:r>
            <a:r>
              <a:rPr lang="en-US" sz="2400" dirty="0" smtClean="0"/>
              <a:t>pr</a:t>
            </a:r>
            <a:r>
              <a:rPr lang="en-US" sz="2400" dirty="0"/>
              <a:t>otein bound (interactions not clinically </a:t>
            </a:r>
            <a:r>
              <a:rPr lang="en-US" sz="2400" dirty="0" smtClean="0"/>
              <a:t>significant</a:t>
            </a:r>
          </a:p>
          <a:p>
            <a:pPr marL="0" indent="0">
              <a:lnSpc>
                <a:spcPct val="90000"/>
              </a:lnSpc>
              <a:buNone/>
              <a:defRPr/>
            </a:pPr>
            <a:r>
              <a:rPr lang="en-US" sz="2400" dirty="0" smtClean="0">
                <a:solidFill>
                  <a:schemeClr val="tx2"/>
                </a:solidFill>
              </a:rPr>
              <a:t>METABOLISM</a:t>
            </a:r>
          </a:p>
          <a:p>
            <a:pPr eaLnBrk="1" hangingPunct="1">
              <a:lnSpc>
                <a:spcPct val="90000"/>
              </a:lnSpc>
              <a:defRPr/>
            </a:pPr>
            <a:r>
              <a:rPr lang="en-US" sz="2400" dirty="0" smtClean="0"/>
              <a:t>Hepatic biotransformation (CYP450)</a:t>
            </a:r>
          </a:p>
          <a:p>
            <a:pPr lvl="1">
              <a:lnSpc>
                <a:spcPct val="90000"/>
              </a:lnSpc>
              <a:defRPr/>
            </a:pPr>
            <a:r>
              <a:rPr lang="en-US" sz="1900" dirty="0" smtClean="0">
                <a:solidFill>
                  <a:schemeClr val="tx1"/>
                </a:solidFill>
              </a:rPr>
              <a:t>Active metabolite  carbamazepine-10,11-epoxide</a:t>
            </a:r>
          </a:p>
          <a:p>
            <a:pPr eaLnBrk="1" hangingPunct="1">
              <a:lnSpc>
                <a:spcPct val="90000"/>
              </a:lnSpc>
              <a:defRPr/>
            </a:pPr>
            <a:r>
              <a:rPr lang="en-US" sz="2400" dirty="0" smtClean="0"/>
              <a:t>Potent hepatic CYP450 enzyme inducer</a:t>
            </a:r>
          </a:p>
          <a:p>
            <a:pPr eaLnBrk="1" hangingPunct="1">
              <a:lnSpc>
                <a:spcPct val="90000"/>
              </a:lnSpc>
              <a:defRPr/>
            </a:pPr>
            <a:r>
              <a:rPr lang="en-US" sz="2400" i="1" dirty="0" smtClean="0">
                <a:solidFill>
                  <a:schemeClr val="tx2"/>
                </a:solidFill>
              </a:rPr>
              <a:t>Auto inducer </a:t>
            </a:r>
            <a:r>
              <a:rPr lang="en-US" sz="2400" dirty="0" smtClean="0"/>
              <a:t>(t</a:t>
            </a:r>
            <a:r>
              <a:rPr lang="en-US" sz="2400" baseline="30000" dirty="0" smtClean="0"/>
              <a:t>1/2</a:t>
            </a:r>
            <a:r>
              <a:rPr lang="en-US" sz="2400" dirty="0" smtClean="0"/>
              <a:t> 30hrs, after 1 month t</a:t>
            </a:r>
            <a:r>
              <a:rPr lang="en-US" sz="2400" baseline="30000" dirty="0" smtClean="0"/>
              <a:t>1/2</a:t>
            </a:r>
            <a:r>
              <a:rPr lang="en-US" sz="2400" dirty="0" smtClean="0"/>
              <a:t> = 15 </a:t>
            </a:r>
            <a:r>
              <a:rPr lang="en-US" sz="2400" dirty="0" err="1" smtClean="0"/>
              <a:t>hrs</a:t>
            </a:r>
            <a:r>
              <a:rPr lang="en-US" sz="2400" dirty="0" smtClean="0"/>
              <a:t>)</a:t>
            </a:r>
          </a:p>
          <a:p>
            <a:pPr eaLnBrk="1" hangingPunct="1">
              <a:lnSpc>
                <a:spcPct val="90000"/>
              </a:lnSpc>
              <a:buFont typeface="Wingdings" pitchFamily="2" charset="2"/>
              <a:buNone/>
              <a:defRPr/>
            </a:pPr>
            <a:r>
              <a:rPr lang="en-US" sz="2400" dirty="0" smtClean="0">
                <a:solidFill>
                  <a:schemeClr val="tx2"/>
                </a:solidFill>
              </a:rPr>
              <a:t>RENAL EXCRETION</a:t>
            </a:r>
          </a:p>
          <a:p>
            <a:pPr>
              <a:lnSpc>
                <a:spcPct val="90000"/>
              </a:lnSpc>
              <a:defRPr/>
            </a:pPr>
            <a:r>
              <a:rPr lang="en-US" sz="2400" dirty="0" smtClean="0"/>
              <a:t>&lt; 1 % excreted </a:t>
            </a:r>
            <a:r>
              <a:rPr lang="en-US" sz="2400" dirty="0" err="1" smtClean="0"/>
              <a:t>renally</a:t>
            </a:r>
            <a:r>
              <a:rPr lang="en-US" sz="2400" dirty="0" smtClean="0"/>
              <a:t> unchanged</a:t>
            </a:r>
          </a:p>
          <a:p>
            <a:pPr eaLnBrk="1" hangingPunct="1">
              <a:lnSpc>
                <a:spcPct val="90000"/>
              </a:lnSpc>
              <a:defRPr/>
            </a:pPr>
            <a:endParaRPr lang="en-US" sz="28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5562600" cy="369332"/>
          </a:xfrm>
          <a:prstGeom prst="rect">
            <a:avLst/>
          </a:prstGeom>
        </p:spPr>
        <p:txBody>
          <a:bodyPr wrap="square">
            <a:spAutoFit/>
          </a:bodyPr>
          <a:lstStyle/>
          <a:p>
            <a:r>
              <a:rPr lang="en-GB" dirty="0"/>
              <a:t>https://www.pharmgkb.org/pathway/PA165817070</a:t>
            </a:r>
          </a:p>
        </p:txBody>
      </p:sp>
      <p:sp>
        <p:nvSpPr>
          <p:cNvPr id="5" name="TextBox 4"/>
          <p:cNvSpPr txBox="1"/>
          <p:nvPr/>
        </p:nvSpPr>
        <p:spPr>
          <a:xfrm>
            <a:off x="7620000" y="2209800"/>
            <a:ext cx="1219200" cy="923330"/>
          </a:xfrm>
          <a:prstGeom prst="rect">
            <a:avLst/>
          </a:prstGeom>
          <a:noFill/>
        </p:spPr>
        <p:txBody>
          <a:bodyPr wrap="square" rtlCol="0">
            <a:spAutoFit/>
          </a:bodyPr>
          <a:lstStyle/>
          <a:p>
            <a:r>
              <a:rPr lang="en-US" dirty="0" smtClean="0"/>
              <a:t>CBZ’s metabolic pathway</a:t>
            </a:r>
            <a:endParaRPr lang="en-GB" dirty="0"/>
          </a:p>
        </p:txBody>
      </p:sp>
      <p:sp>
        <p:nvSpPr>
          <p:cNvPr id="6" name="Rectangle 5"/>
          <p:cNvSpPr/>
          <p:nvPr/>
        </p:nvSpPr>
        <p:spPr>
          <a:xfrm>
            <a:off x="6248400" y="3352800"/>
            <a:ext cx="2590800" cy="1477328"/>
          </a:xfrm>
          <a:prstGeom prst="rect">
            <a:avLst/>
          </a:prstGeom>
        </p:spPr>
        <p:txBody>
          <a:bodyPr wrap="square">
            <a:spAutoFit/>
          </a:bodyPr>
          <a:lstStyle/>
          <a:p>
            <a:r>
              <a:rPr lang="en-US" dirty="0">
                <a:solidFill>
                  <a:srgbClr val="000000"/>
                </a:solidFill>
                <a:latin typeface="Arial" panose="020B0604020202020204" pitchFamily="34" charset="0"/>
              </a:rPr>
              <a:t>Stylized liver cell depicting candidate genes involved in the pharmacokinetics of carbamazepine.</a:t>
            </a:r>
            <a:endParaRPr lang="en-GB" dirty="0"/>
          </a:p>
        </p:txBody>
      </p:sp>
    </p:spTree>
    <p:extLst>
      <p:ext uri="{BB962C8B-B14F-4D97-AF65-F5344CB8AC3E}">
        <p14:creationId xmlns:p14="http://schemas.microsoft.com/office/powerpoint/2010/main" val="2654468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7813"/>
            <a:ext cx="8229600" cy="636587"/>
          </a:xfrm>
        </p:spPr>
        <p:txBody>
          <a:bodyPr>
            <a:normAutofit fontScale="90000"/>
          </a:bodyPr>
          <a:lstStyle/>
          <a:p>
            <a:pPr eaLnBrk="1" hangingPunct="1">
              <a:defRPr/>
            </a:pPr>
            <a:r>
              <a:rPr lang="en-US" sz="3800" smtClean="0"/>
              <a:t>Carbamazepine – Adverse effects</a:t>
            </a:r>
          </a:p>
        </p:txBody>
      </p:sp>
      <p:sp>
        <p:nvSpPr>
          <p:cNvPr id="35843" name="Rectangle 3"/>
          <p:cNvSpPr>
            <a:spLocks noGrp="1" noChangeArrowheads="1"/>
          </p:cNvSpPr>
          <p:nvPr>
            <p:ph sz="half" idx="1"/>
          </p:nvPr>
        </p:nvSpPr>
        <p:spPr>
          <a:xfrm>
            <a:off x="457200" y="1219200"/>
            <a:ext cx="4038600" cy="4911725"/>
          </a:xfrm>
        </p:spPr>
        <p:txBody>
          <a:bodyPr/>
          <a:lstStyle/>
          <a:p>
            <a:pPr eaLnBrk="1" hangingPunct="1">
              <a:buFont typeface="Wingdings" pitchFamily="2" charset="2"/>
              <a:buNone/>
              <a:defRPr/>
            </a:pPr>
            <a:r>
              <a:rPr lang="en-US" dirty="0" smtClean="0">
                <a:solidFill>
                  <a:schemeClr val="tx2"/>
                </a:solidFill>
              </a:rPr>
              <a:t>Dose-dependent</a:t>
            </a:r>
          </a:p>
          <a:p>
            <a:pPr>
              <a:defRPr/>
            </a:pPr>
            <a:r>
              <a:rPr lang="en-US" dirty="0"/>
              <a:t>Drowsiness</a:t>
            </a:r>
          </a:p>
          <a:p>
            <a:pPr eaLnBrk="1" hangingPunct="1">
              <a:defRPr/>
            </a:pPr>
            <a:r>
              <a:rPr lang="en-US" dirty="0" smtClean="0"/>
              <a:t>GIT upset (nausea / vomiting)</a:t>
            </a:r>
          </a:p>
          <a:p>
            <a:pPr eaLnBrk="1" hangingPunct="1">
              <a:defRPr/>
            </a:pPr>
            <a:r>
              <a:rPr lang="en-US" dirty="0" smtClean="0"/>
              <a:t>Diplopia</a:t>
            </a:r>
          </a:p>
          <a:p>
            <a:pPr eaLnBrk="1" hangingPunct="1">
              <a:defRPr/>
            </a:pPr>
            <a:r>
              <a:rPr lang="en-US" dirty="0" smtClean="0"/>
              <a:t>Ataxia</a:t>
            </a:r>
          </a:p>
          <a:p>
            <a:pPr eaLnBrk="1" hangingPunct="1">
              <a:defRPr/>
            </a:pPr>
            <a:r>
              <a:rPr lang="en-US" dirty="0" smtClean="0"/>
              <a:t>Vertigo / dizziness</a:t>
            </a:r>
          </a:p>
          <a:p>
            <a:pPr eaLnBrk="1" hangingPunct="1">
              <a:defRPr/>
            </a:pPr>
            <a:r>
              <a:rPr lang="en-US" dirty="0" smtClean="0"/>
              <a:t>Headache</a:t>
            </a:r>
          </a:p>
        </p:txBody>
      </p:sp>
      <p:sp>
        <p:nvSpPr>
          <p:cNvPr id="35844" name="Rectangle 4"/>
          <p:cNvSpPr>
            <a:spLocks noGrp="1" noChangeArrowheads="1"/>
          </p:cNvSpPr>
          <p:nvPr>
            <p:ph sz="half" idx="2"/>
          </p:nvPr>
        </p:nvSpPr>
        <p:spPr>
          <a:xfrm>
            <a:off x="4648200" y="1219200"/>
            <a:ext cx="4038600" cy="4911725"/>
          </a:xfrm>
        </p:spPr>
        <p:txBody>
          <a:bodyPr/>
          <a:lstStyle/>
          <a:p>
            <a:pPr eaLnBrk="1" hangingPunct="1">
              <a:buFont typeface="Wingdings" pitchFamily="2" charset="2"/>
              <a:buNone/>
              <a:defRPr/>
            </a:pPr>
            <a:r>
              <a:rPr lang="en-US" dirty="0" smtClean="0">
                <a:solidFill>
                  <a:schemeClr val="tx2"/>
                </a:solidFill>
              </a:rPr>
              <a:t>Idiosyncratic</a:t>
            </a:r>
          </a:p>
          <a:p>
            <a:pPr eaLnBrk="1" hangingPunct="1">
              <a:defRPr/>
            </a:pPr>
            <a:r>
              <a:rPr lang="en-US" dirty="0" smtClean="0"/>
              <a:t>Hepatotoxicity</a:t>
            </a:r>
          </a:p>
          <a:p>
            <a:pPr eaLnBrk="1" hangingPunct="1">
              <a:defRPr/>
            </a:pPr>
            <a:r>
              <a:rPr lang="en-US" dirty="0" smtClean="0"/>
              <a:t>Blood </a:t>
            </a:r>
            <a:r>
              <a:rPr lang="en-US" dirty="0" err="1" smtClean="0"/>
              <a:t>dyscrasias</a:t>
            </a:r>
            <a:r>
              <a:rPr lang="en-US" dirty="0" smtClean="0"/>
              <a:t> </a:t>
            </a:r>
            <a:r>
              <a:rPr lang="en-US" sz="2400" dirty="0" smtClean="0"/>
              <a:t>(aplastic </a:t>
            </a:r>
            <a:r>
              <a:rPr lang="en-US" sz="2400" dirty="0" err="1" smtClean="0"/>
              <a:t>anaemia</a:t>
            </a:r>
            <a:r>
              <a:rPr lang="en-US" sz="2400" dirty="0" smtClean="0"/>
              <a:t>, </a:t>
            </a:r>
            <a:r>
              <a:rPr lang="en-US" sz="2400" dirty="0" err="1" smtClean="0"/>
              <a:t>agranulocytosis</a:t>
            </a:r>
            <a:r>
              <a:rPr lang="en-US" sz="2400" dirty="0" smtClean="0"/>
              <a:t>, mild, </a:t>
            </a:r>
            <a:r>
              <a:rPr lang="en-US" sz="2400" dirty="0" err="1" smtClean="0"/>
              <a:t>persistant</a:t>
            </a:r>
            <a:r>
              <a:rPr lang="en-US" sz="2400" dirty="0" smtClean="0"/>
              <a:t> leucopenia)</a:t>
            </a:r>
          </a:p>
          <a:p>
            <a:pPr eaLnBrk="1" hangingPunct="1">
              <a:defRPr/>
            </a:pPr>
            <a:r>
              <a:rPr lang="en-US" dirty="0" smtClean="0"/>
              <a:t>Skin rashes</a:t>
            </a:r>
          </a:p>
          <a:p>
            <a:pPr eaLnBrk="1" hangingPunct="1">
              <a:defRPr/>
            </a:pPr>
            <a:r>
              <a:rPr lang="en-US" dirty="0" err="1" smtClean="0"/>
              <a:t>Hyponatremia</a:t>
            </a:r>
            <a:endParaRPr lang="en-US" dirty="0" smtClean="0"/>
          </a:p>
        </p:txBody>
      </p:sp>
      <p:sp>
        <p:nvSpPr>
          <p:cNvPr id="31749" name="Text Box 5"/>
          <p:cNvSpPr txBox="1">
            <a:spLocks noChangeArrowheads="1"/>
          </p:cNvSpPr>
          <p:nvPr/>
        </p:nvSpPr>
        <p:spPr bwMode="auto">
          <a:xfrm>
            <a:off x="1676400" y="5562600"/>
            <a:ext cx="5943600"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2000" i="1" dirty="0">
                <a:solidFill>
                  <a:schemeClr val="tx2"/>
                </a:solidFill>
              </a:rPr>
              <a:t>Therapeutic Range: 17 – 51 </a:t>
            </a:r>
            <a:r>
              <a:rPr lang="en-US" sz="2000" i="1" dirty="0" smtClean="0">
                <a:solidFill>
                  <a:schemeClr val="tx2"/>
                </a:solidFill>
              </a:rPr>
              <a:t>µ</a:t>
            </a:r>
            <a:r>
              <a:rPr lang="en-US" sz="2000" i="1" dirty="0" err="1" smtClean="0">
                <a:solidFill>
                  <a:schemeClr val="tx2"/>
                </a:solidFill>
              </a:rPr>
              <a:t>mol</a:t>
            </a:r>
            <a:r>
              <a:rPr lang="en-US" sz="2000" i="1" dirty="0" smtClean="0">
                <a:solidFill>
                  <a:schemeClr val="tx2"/>
                </a:solidFill>
              </a:rPr>
              <a:t>/l</a:t>
            </a:r>
            <a:endParaRPr lang="en-US" sz="2000" i="1" dirty="0">
              <a:solidFill>
                <a:schemeClr val="tx2"/>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smtClean="0"/>
              <a:t>Therapeutic Uses</a:t>
            </a:r>
          </a:p>
        </p:txBody>
      </p:sp>
      <p:sp>
        <p:nvSpPr>
          <p:cNvPr id="36867" name="Rectangle 3"/>
          <p:cNvSpPr>
            <a:spLocks noGrp="1" noChangeArrowheads="1"/>
          </p:cNvSpPr>
          <p:nvPr>
            <p:ph sz="quarter" idx="1"/>
          </p:nvPr>
        </p:nvSpPr>
        <p:spPr/>
        <p:txBody>
          <a:bodyPr>
            <a:normAutofit fontScale="92500" lnSpcReduction="20000"/>
          </a:bodyPr>
          <a:lstStyle/>
          <a:p>
            <a:pPr eaLnBrk="1" hangingPunct="1">
              <a:lnSpc>
                <a:spcPct val="90000"/>
              </a:lnSpc>
              <a:defRPr/>
            </a:pPr>
            <a:r>
              <a:rPr lang="en-US" dirty="0" smtClean="0"/>
              <a:t>Newly diagnosed partial seizures</a:t>
            </a:r>
          </a:p>
          <a:p>
            <a:pPr eaLnBrk="1" hangingPunct="1">
              <a:lnSpc>
                <a:spcPct val="90000"/>
              </a:lnSpc>
              <a:defRPr/>
            </a:pPr>
            <a:endParaRPr lang="en-US" dirty="0" smtClean="0"/>
          </a:p>
          <a:p>
            <a:pPr eaLnBrk="1" hangingPunct="1">
              <a:lnSpc>
                <a:spcPct val="90000"/>
              </a:lnSpc>
              <a:defRPr/>
            </a:pPr>
            <a:r>
              <a:rPr lang="en-US" dirty="0" smtClean="0"/>
              <a:t>Primary </a:t>
            </a:r>
            <a:r>
              <a:rPr lang="en-US" dirty="0" err="1" smtClean="0"/>
              <a:t>generalised</a:t>
            </a:r>
            <a:r>
              <a:rPr lang="en-US" dirty="0" smtClean="0"/>
              <a:t> convulsive seizures</a:t>
            </a:r>
          </a:p>
          <a:p>
            <a:pPr eaLnBrk="1" hangingPunct="1">
              <a:lnSpc>
                <a:spcPct val="90000"/>
              </a:lnSpc>
              <a:defRPr/>
            </a:pPr>
            <a:endParaRPr lang="en-US" dirty="0"/>
          </a:p>
          <a:p>
            <a:pPr lvl="1">
              <a:lnSpc>
                <a:spcPct val="90000"/>
              </a:lnSpc>
              <a:defRPr/>
            </a:pPr>
            <a:r>
              <a:rPr lang="en-US" b="1" dirty="0" smtClean="0"/>
              <a:t>NOT</a:t>
            </a:r>
            <a:r>
              <a:rPr lang="en-US" dirty="0" smtClean="0"/>
              <a:t> for absence or atonic seizures</a:t>
            </a:r>
          </a:p>
          <a:p>
            <a:pPr eaLnBrk="1" hangingPunct="1">
              <a:lnSpc>
                <a:spcPct val="90000"/>
              </a:lnSpc>
              <a:defRPr/>
            </a:pPr>
            <a:endParaRPr lang="en-US" dirty="0" smtClean="0"/>
          </a:p>
          <a:p>
            <a:pPr eaLnBrk="1" hangingPunct="1">
              <a:lnSpc>
                <a:spcPct val="90000"/>
              </a:lnSpc>
              <a:defRPr/>
            </a:pPr>
            <a:r>
              <a:rPr lang="en-US" dirty="0" smtClean="0"/>
              <a:t>Adjunct – chronic pain management</a:t>
            </a:r>
          </a:p>
          <a:p>
            <a:pPr lvl="1" eaLnBrk="1" hangingPunct="1">
              <a:lnSpc>
                <a:spcPct val="90000"/>
              </a:lnSpc>
              <a:defRPr/>
            </a:pPr>
            <a:r>
              <a:rPr lang="en-US" dirty="0" smtClean="0"/>
              <a:t>trigeminal neuralgia, peripheral neuropathy, multiple sclerosis, nerve trauma</a:t>
            </a:r>
          </a:p>
          <a:p>
            <a:pPr eaLnBrk="1" hangingPunct="1">
              <a:lnSpc>
                <a:spcPct val="90000"/>
              </a:lnSpc>
              <a:defRPr/>
            </a:pPr>
            <a:endParaRPr lang="en-US" dirty="0" smtClean="0"/>
          </a:p>
          <a:p>
            <a:pPr eaLnBrk="1" hangingPunct="1">
              <a:lnSpc>
                <a:spcPct val="90000"/>
              </a:lnSpc>
              <a:defRPr/>
            </a:pPr>
            <a:r>
              <a:rPr lang="en-US" dirty="0" smtClean="0"/>
              <a:t>Bipolar disorder (alternative to lithium)</a:t>
            </a:r>
          </a:p>
          <a:p>
            <a:pPr eaLnBrk="1" hangingPunct="1">
              <a:lnSpc>
                <a:spcPct val="90000"/>
              </a:lnSpc>
              <a:defRPr/>
            </a:pPr>
            <a:endParaRPr lang="en-US" dirty="0"/>
          </a:p>
          <a:p>
            <a:pPr eaLnBrk="1" hangingPunct="1">
              <a:lnSpc>
                <a:spcPct val="90000"/>
              </a:lnSpc>
              <a:defRPr/>
            </a:pPr>
            <a:r>
              <a:rPr lang="en-US" dirty="0" smtClean="0"/>
              <a:t>Diabetes </a:t>
            </a:r>
            <a:r>
              <a:rPr lang="en-US" dirty="0" err="1" smtClean="0"/>
              <a:t>insipidus</a:t>
            </a:r>
            <a:endParaRPr lang="en-US" dirty="0"/>
          </a:p>
          <a:p>
            <a:pPr eaLnBrk="1" hangingPunct="1">
              <a:lnSpc>
                <a:spcPct val="90000"/>
              </a:lnSpc>
              <a:defRPr/>
            </a:pP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interactions (SAMF 2012)</a:t>
            </a:r>
            <a:endParaRPr lang="en-US" dirty="0"/>
          </a:p>
        </p:txBody>
      </p:sp>
      <p:sp>
        <p:nvSpPr>
          <p:cNvPr id="3" name="Content Placeholder 2"/>
          <p:cNvSpPr>
            <a:spLocks noGrp="1"/>
          </p:cNvSpPr>
          <p:nvPr>
            <p:ph sz="quarter" idx="1"/>
          </p:nvPr>
        </p:nvSpPr>
        <p:spPr/>
        <p:txBody>
          <a:bodyPr/>
          <a:lstStyle/>
          <a:p>
            <a:r>
              <a:rPr lang="en-US" dirty="0" smtClean="0"/>
              <a:t>Drugs which increase CBZ levels</a:t>
            </a:r>
          </a:p>
          <a:p>
            <a:endParaRPr lang="en-US" dirty="0"/>
          </a:p>
          <a:p>
            <a:r>
              <a:rPr lang="en-US" dirty="0" smtClean="0"/>
              <a:t>Drugs which decrease CBZ levels</a:t>
            </a:r>
          </a:p>
          <a:p>
            <a:endParaRPr lang="en-US" dirty="0"/>
          </a:p>
          <a:p>
            <a:r>
              <a:rPr lang="en-US" dirty="0" smtClean="0"/>
              <a:t>Other AED’s </a:t>
            </a:r>
          </a:p>
          <a:p>
            <a:endParaRPr lang="en-US" dirty="0"/>
          </a:p>
          <a:p>
            <a:r>
              <a:rPr lang="en-US" dirty="0" smtClean="0"/>
              <a:t>ARVs and CBZ</a:t>
            </a:r>
          </a:p>
          <a:p>
            <a:endParaRPr lang="en-US" dirty="0"/>
          </a:p>
          <a:p>
            <a:r>
              <a:rPr lang="en-US" dirty="0" smtClean="0"/>
              <a:t>CBZ and contraceptive use</a:t>
            </a:r>
            <a:endParaRPr lang="en-US" dirty="0"/>
          </a:p>
        </p:txBody>
      </p:sp>
    </p:spTree>
    <p:extLst>
      <p:ext uri="{BB962C8B-B14F-4D97-AF65-F5344CB8AC3E}">
        <p14:creationId xmlns:p14="http://schemas.microsoft.com/office/powerpoint/2010/main" val="3668425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3600" dirty="0" smtClean="0"/>
              <a:t>SODIUM VALPROATE / VALPROIC ACID</a:t>
            </a:r>
            <a:endParaRPr lang="en-US" sz="3600" dirty="0"/>
          </a:p>
        </p:txBody>
      </p:sp>
      <p:sp>
        <p:nvSpPr>
          <p:cNvPr id="3" name="Title 2"/>
          <p:cNvSpPr>
            <a:spLocks noGrp="1"/>
          </p:cNvSpPr>
          <p:nvPr>
            <p:ph type="title"/>
          </p:nvPr>
        </p:nvSpPr>
        <p:spPr/>
        <p:txBody>
          <a:bodyPr>
            <a:normAutofit/>
          </a:bodyPr>
          <a:lstStyle/>
          <a:p>
            <a:r>
              <a:rPr lang="en-US" sz="4400" dirty="0" err="1" smtClean="0"/>
              <a:t>Epilim</a:t>
            </a:r>
            <a:r>
              <a:rPr lang="en-US" sz="4400" dirty="0" smtClean="0"/>
              <a:t>®</a:t>
            </a:r>
            <a:endParaRPr lang="en-US" sz="4400" dirty="0"/>
          </a:p>
        </p:txBody>
      </p:sp>
    </p:spTree>
    <p:extLst>
      <p:ext uri="{BB962C8B-B14F-4D97-AF65-F5344CB8AC3E}">
        <p14:creationId xmlns:p14="http://schemas.microsoft.com/office/powerpoint/2010/main" val="470547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dirty="0" smtClean="0"/>
              <a:t>Pathophysiology - Learning Outcomes</a:t>
            </a:r>
          </a:p>
        </p:txBody>
      </p:sp>
      <p:sp>
        <p:nvSpPr>
          <p:cNvPr id="10243" name="Rectangle 3"/>
          <p:cNvSpPr>
            <a:spLocks noGrp="1" noChangeArrowheads="1"/>
          </p:cNvSpPr>
          <p:nvPr>
            <p:ph sz="quarter" idx="1"/>
          </p:nvPr>
        </p:nvSpPr>
        <p:spPr/>
        <p:txBody>
          <a:bodyPr/>
          <a:lstStyle/>
          <a:p>
            <a:pPr eaLnBrk="1" hangingPunct="1">
              <a:lnSpc>
                <a:spcPct val="90000"/>
              </a:lnSpc>
              <a:defRPr/>
            </a:pPr>
            <a:endParaRPr lang="en-US" dirty="0" smtClean="0"/>
          </a:p>
          <a:p>
            <a:pPr eaLnBrk="1" hangingPunct="1">
              <a:lnSpc>
                <a:spcPct val="90000"/>
              </a:lnSpc>
              <a:defRPr/>
            </a:pPr>
            <a:r>
              <a:rPr lang="en-US" dirty="0" smtClean="0"/>
              <a:t>Be able to identify possible causes of seizures and their common signs and symptoms</a:t>
            </a:r>
          </a:p>
          <a:p>
            <a:pPr eaLnBrk="1" hangingPunct="1">
              <a:lnSpc>
                <a:spcPct val="90000"/>
              </a:lnSpc>
              <a:defRPr/>
            </a:pPr>
            <a:r>
              <a:rPr lang="en-US" dirty="0" smtClean="0"/>
              <a:t>Be familiar with the classification of seizures </a:t>
            </a:r>
          </a:p>
          <a:p>
            <a:pPr eaLnBrk="1" hangingPunct="1">
              <a:lnSpc>
                <a:spcPct val="90000"/>
              </a:lnSpc>
              <a:defRPr/>
            </a:pPr>
            <a:r>
              <a:rPr lang="en-US" dirty="0" smtClean="0"/>
              <a:t>Be able to identify factors which can lower the seizure threshold</a:t>
            </a:r>
          </a:p>
          <a:p>
            <a:pPr eaLnBrk="1" hangingPunct="1">
              <a:lnSpc>
                <a:spcPct val="90000"/>
              </a:lnSpc>
              <a:defRPr/>
            </a:pPr>
            <a:r>
              <a:rPr lang="en-US" dirty="0" smtClean="0"/>
              <a:t>Be able to identify drugs which are used clinically for their anticonvulsant action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277813"/>
            <a:ext cx="9144000" cy="712787"/>
          </a:xfrm>
        </p:spPr>
        <p:txBody>
          <a:bodyPr>
            <a:normAutofit/>
          </a:bodyPr>
          <a:lstStyle/>
          <a:p>
            <a:pPr eaLnBrk="1" hangingPunct="1">
              <a:defRPr/>
            </a:pPr>
            <a:r>
              <a:rPr lang="en-US" sz="3800" dirty="0" smtClean="0"/>
              <a:t>Sodium Valproate -</a:t>
            </a:r>
            <a:r>
              <a:rPr lang="en-US" sz="3200" dirty="0" smtClean="0"/>
              <a:t>Mechanism of Action</a:t>
            </a:r>
          </a:p>
        </p:txBody>
      </p:sp>
      <p:sp>
        <p:nvSpPr>
          <p:cNvPr id="37891" name="Rectangle 3"/>
          <p:cNvSpPr>
            <a:spLocks noGrp="1" noChangeArrowheads="1"/>
          </p:cNvSpPr>
          <p:nvPr>
            <p:ph sz="quarter" idx="1"/>
          </p:nvPr>
        </p:nvSpPr>
        <p:spPr/>
        <p:txBody>
          <a:bodyPr>
            <a:normAutofit/>
          </a:bodyPr>
          <a:lstStyle/>
          <a:p>
            <a:pPr eaLnBrk="1" hangingPunct="1">
              <a:defRPr/>
            </a:pPr>
            <a:r>
              <a:rPr lang="en-US" dirty="0" smtClean="0"/>
              <a:t>Not really understood</a:t>
            </a:r>
          </a:p>
          <a:p>
            <a:pPr eaLnBrk="1" hangingPunct="1">
              <a:defRPr/>
            </a:pPr>
            <a:endParaRPr lang="en-US" dirty="0"/>
          </a:p>
          <a:p>
            <a:pPr marL="0" indent="0" eaLnBrk="1" hangingPunct="1">
              <a:buNone/>
              <a:defRPr/>
            </a:pPr>
            <a:r>
              <a:rPr lang="en-US" dirty="0" smtClean="0"/>
              <a:t>? Use </a:t>
            </a:r>
            <a:r>
              <a:rPr lang="en-US" dirty="0" smtClean="0"/>
              <a:t>dependent blockade of Na</a:t>
            </a:r>
            <a:r>
              <a:rPr lang="en-US" baseline="30000" dirty="0" smtClean="0"/>
              <a:t>+</a:t>
            </a:r>
            <a:r>
              <a:rPr lang="en-US" dirty="0" smtClean="0"/>
              <a:t> channels</a:t>
            </a:r>
          </a:p>
          <a:p>
            <a:pPr lvl="1">
              <a:defRPr/>
            </a:pPr>
            <a:r>
              <a:rPr lang="en-US" dirty="0" smtClean="0">
                <a:solidFill>
                  <a:schemeClr val="tx1"/>
                </a:solidFill>
              </a:rPr>
              <a:t>Blocks sustained high frequency repetitive firing of </a:t>
            </a:r>
            <a:r>
              <a:rPr lang="en-US" dirty="0" err="1" smtClean="0">
                <a:solidFill>
                  <a:schemeClr val="tx1"/>
                </a:solidFill>
              </a:rPr>
              <a:t>neurones</a:t>
            </a:r>
            <a:endParaRPr lang="en-US" dirty="0" smtClean="0">
              <a:solidFill>
                <a:schemeClr val="tx1"/>
              </a:solidFill>
            </a:endParaRPr>
          </a:p>
          <a:p>
            <a:pPr eaLnBrk="1" hangingPunct="1">
              <a:defRPr/>
            </a:pPr>
            <a:endParaRPr lang="en-US" dirty="0" smtClean="0"/>
          </a:p>
          <a:p>
            <a:pPr eaLnBrk="1" hangingPunct="1">
              <a:buSzPct val="120000"/>
              <a:buFont typeface="Symbol" pitchFamily="18" charset="2"/>
              <a:buChar char="?"/>
              <a:defRPr/>
            </a:pPr>
            <a:r>
              <a:rPr lang="en-US" dirty="0" smtClean="0"/>
              <a:t>Increased GABA activity </a:t>
            </a:r>
          </a:p>
          <a:p>
            <a:pPr lvl="1">
              <a:buSzPct val="120000"/>
              <a:buFont typeface="Symbol" pitchFamily="18" charset="2"/>
              <a:buChar char="?"/>
              <a:defRPr/>
            </a:pPr>
            <a:r>
              <a:rPr lang="en-US" sz="2300" dirty="0" smtClean="0">
                <a:solidFill>
                  <a:schemeClr val="tx1"/>
                </a:solidFill>
              </a:rPr>
              <a:t>inhibit breakdown of GABA by inhibition of GABA-T</a:t>
            </a:r>
          </a:p>
          <a:p>
            <a:pPr lvl="1">
              <a:buSzPct val="120000"/>
              <a:buFont typeface="Symbol" pitchFamily="18" charset="2"/>
              <a:buChar char="?"/>
              <a:defRPr/>
            </a:pPr>
            <a:r>
              <a:rPr lang="en-US" sz="2300" dirty="0" smtClean="0">
                <a:solidFill>
                  <a:schemeClr val="tx1"/>
                </a:solidFill>
              </a:rPr>
              <a:t>Inhibits GAT-1 activity (increased GABA synaptic levels) </a:t>
            </a:r>
          </a:p>
          <a:p>
            <a:pPr lvl="1">
              <a:buSzPct val="120000"/>
              <a:buFont typeface="Symbol" pitchFamily="18" charset="2"/>
              <a:buChar char="?"/>
              <a:defRPr/>
            </a:pPr>
            <a:r>
              <a:rPr lang="en-US" sz="2300" dirty="0" smtClean="0">
                <a:solidFill>
                  <a:schemeClr val="tx1"/>
                </a:solidFill>
              </a:rPr>
              <a:t>promote synthesis of GABA via GAD</a:t>
            </a:r>
            <a:r>
              <a:rPr lang="en-US" dirty="0">
                <a:solidFill>
                  <a:schemeClr val="tx1"/>
                </a:solidFill>
              </a:rPr>
              <a:t> </a:t>
            </a:r>
            <a:r>
              <a:rPr lang="en-US" dirty="0" smtClean="0">
                <a:solidFill>
                  <a:schemeClr val="tx1"/>
                </a:solidFill>
              </a:rPr>
              <a:t>(glutamic acid decarboxylase)</a:t>
            </a:r>
          </a:p>
          <a:p>
            <a:pPr eaLnBrk="1" hangingPunct="1">
              <a:buSzPct val="120000"/>
              <a:buFont typeface="Symbol" pitchFamily="18" charset="2"/>
              <a:buChar char="?"/>
              <a:defRPr/>
            </a:pP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eaLnBrk="1" hangingPunct="1">
              <a:defRPr/>
            </a:pPr>
            <a:r>
              <a:rPr lang="en-US" sz="3800" dirty="0" smtClean="0"/>
              <a:t>Sodium Valproate --- </a:t>
            </a:r>
            <a:r>
              <a:rPr lang="en-US" sz="3200" dirty="0" smtClean="0"/>
              <a:t>Pharmacokinetics</a:t>
            </a:r>
          </a:p>
        </p:txBody>
      </p:sp>
      <p:sp>
        <p:nvSpPr>
          <p:cNvPr id="38915" name="Rectangle 3"/>
          <p:cNvSpPr>
            <a:spLocks noGrp="1" noChangeArrowheads="1"/>
          </p:cNvSpPr>
          <p:nvPr>
            <p:ph sz="quarter" idx="1"/>
          </p:nvPr>
        </p:nvSpPr>
        <p:spPr>
          <a:xfrm>
            <a:off x="258056" y="1272064"/>
            <a:ext cx="8503920" cy="4572000"/>
          </a:xfrm>
        </p:spPr>
        <p:txBody>
          <a:bodyPr>
            <a:normAutofit lnSpcReduction="10000"/>
          </a:bodyPr>
          <a:lstStyle/>
          <a:p>
            <a:pPr eaLnBrk="1" hangingPunct="1">
              <a:buFont typeface="Wingdings" pitchFamily="2" charset="2"/>
              <a:buNone/>
              <a:defRPr/>
            </a:pPr>
            <a:r>
              <a:rPr lang="en-US" dirty="0" smtClean="0">
                <a:solidFill>
                  <a:schemeClr val="tx2"/>
                </a:solidFill>
              </a:rPr>
              <a:t>Absorption</a:t>
            </a:r>
          </a:p>
          <a:p>
            <a:pPr>
              <a:defRPr/>
            </a:pPr>
            <a:r>
              <a:rPr lang="en-US" dirty="0" smtClean="0"/>
              <a:t>Oral bioavailability &gt; 80; ** parenteral form **</a:t>
            </a:r>
          </a:p>
          <a:p>
            <a:pPr>
              <a:defRPr/>
            </a:pPr>
            <a:r>
              <a:rPr lang="en-US" dirty="0" smtClean="0"/>
              <a:t>sodium valproate              	</a:t>
            </a:r>
            <a:r>
              <a:rPr lang="en-US" dirty="0"/>
              <a:t> </a:t>
            </a:r>
            <a:r>
              <a:rPr lang="en-US" dirty="0" smtClean="0"/>
              <a:t>  </a:t>
            </a:r>
            <a:r>
              <a:rPr lang="en-US" dirty="0" err="1" smtClean="0"/>
              <a:t>valproic</a:t>
            </a:r>
            <a:r>
              <a:rPr lang="en-US" dirty="0" smtClean="0"/>
              <a:t> acid </a:t>
            </a:r>
          </a:p>
          <a:p>
            <a:pPr eaLnBrk="1" hangingPunct="1">
              <a:buFont typeface="Wingdings" pitchFamily="2" charset="2"/>
              <a:buNone/>
              <a:defRPr/>
            </a:pPr>
            <a:r>
              <a:rPr lang="en-US" dirty="0" smtClean="0">
                <a:solidFill>
                  <a:schemeClr val="tx2"/>
                </a:solidFill>
              </a:rPr>
              <a:t>Distribution</a:t>
            </a:r>
          </a:p>
          <a:p>
            <a:pPr>
              <a:defRPr/>
            </a:pPr>
            <a:r>
              <a:rPr lang="en-US" dirty="0" smtClean="0"/>
              <a:t>Highly </a:t>
            </a:r>
            <a:r>
              <a:rPr lang="en-US" dirty="0" err="1" smtClean="0"/>
              <a:t>ionised</a:t>
            </a:r>
            <a:r>
              <a:rPr lang="en-US" dirty="0" smtClean="0"/>
              <a:t>, </a:t>
            </a:r>
            <a:r>
              <a:rPr lang="en-US" dirty="0" err="1" smtClean="0"/>
              <a:t>Vd</a:t>
            </a:r>
            <a:r>
              <a:rPr lang="en-US" dirty="0" smtClean="0"/>
              <a:t> confined to extracellular water</a:t>
            </a:r>
          </a:p>
          <a:p>
            <a:pPr eaLnBrk="1" hangingPunct="1">
              <a:defRPr/>
            </a:pPr>
            <a:r>
              <a:rPr lang="en-US" dirty="0" smtClean="0"/>
              <a:t>90-95% bound to </a:t>
            </a:r>
            <a:r>
              <a:rPr lang="en-US" dirty="0" smtClean="0"/>
              <a:t>albumin * saturation binding</a:t>
            </a:r>
            <a:endParaRPr lang="en-US" dirty="0" smtClean="0"/>
          </a:p>
          <a:p>
            <a:pPr eaLnBrk="1" hangingPunct="1">
              <a:buFont typeface="Wingdings" pitchFamily="2" charset="2"/>
              <a:buNone/>
              <a:defRPr/>
            </a:pPr>
            <a:r>
              <a:rPr lang="en-US" dirty="0" smtClean="0">
                <a:solidFill>
                  <a:schemeClr val="tx2"/>
                </a:solidFill>
              </a:rPr>
              <a:t>Metabolism</a:t>
            </a:r>
          </a:p>
          <a:p>
            <a:pPr eaLnBrk="1" hangingPunct="1">
              <a:defRPr/>
            </a:pPr>
            <a:r>
              <a:rPr lang="en-US" dirty="0" smtClean="0"/>
              <a:t>Hepatic biotransformation (CYP450)</a:t>
            </a:r>
          </a:p>
          <a:p>
            <a:pPr lvl="1">
              <a:defRPr/>
            </a:pPr>
            <a:r>
              <a:rPr lang="en-US" dirty="0" smtClean="0"/>
              <a:t>Variable t</a:t>
            </a:r>
            <a:r>
              <a:rPr lang="en-US" baseline="-25000" dirty="0" smtClean="0"/>
              <a:t>1/2</a:t>
            </a:r>
            <a:r>
              <a:rPr lang="en-US" dirty="0" smtClean="0"/>
              <a:t> – varies from 6 to 18 hours</a:t>
            </a:r>
          </a:p>
          <a:p>
            <a:pPr eaLnBrk="1" hangingPunct="1">
              <a:defRPr/>
            </a:pPr>
            <a:r>
              <a:rPr lang="en-US" dirty="0" smtClean="0"/>
              <a:t>CYP450 </a:t>
            </a:r>
            <a:r>
              <a:rPr lang="en-US" dirty="0" smtClean="0"/>
              <a:t>enzyme </a:t>
            </a:r>
            <a:r>
              <a:rPr lang="en-US" dirty="0" smtClean="0">
                <a:solidFill>
                  <a:srgbClr val="FF0000"/>
                </a:solidFill>
              </a:rPr>
              <a:t>inhibitor</a:t>
            </a:r>
          </a:p>
        </p:txBody>
      </p:sp>
      <p:sp>
        <p:nvSpPr>
          <p:cNvPr id="34820" name="Text Box 4"/>
          <p:cNvSpPr txBox="1">
            <a:spLocks noChangeArrowheads="1"/>
          </p:cNvSpPr>
          <p:nvPr/>
        </p:nvSpPr>
        <p:spPr bwMode="auto">
          <a:xfrm>
            <a:off x="1981200" y="5943600"/>
            <a:ext cx="5257800" cy="36933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dirty="0"/>
              <a:t>Therapeutic range: </a:t>
            </a:r>
            <a:r>
              <a:rPr lang="en-US" dirty="0" smtClean="0"/>
              <a:t>280 </a:t>
            </a:r>
            <a:r>
              <a:rPr lang="en-US" dirty="0"/>
              <a:t>– </a:t>
            </a:r>
            <a:r>
              <a:rPr lang="en-US" dirty="0" smtClean="0"/>
              <a:t>700 </a:t>
            </a:r>
            <a:r>
              <a:rPr lang="en-US" dirty="0"/>
              <a:t>µ</a:t>
            </a:r>
            <a:r>
              <a:rPr lang="en-US" dirty="0" err="1"/>
              <a:t>mol</a:t>
            </a:r>
            <a:r>
              <a:rPr lang="en-US" dirty="0"/>
              <a:t>/ml </a:t>
            </a:r>
          </a:p>
        </p:txBody>
      </p:sp>
      <p:sp>
        <p:nvSpPr>
          <p:cNvPr id="2" name="Right Arrow 1"/>
          <p:cNvSpPr/>
          <p:nvPr/>
        </p:nvSpPr>
        <p:spPr>
          <a:xfrm>
            <a:off x="3352800" y="2209800"/>
            <a:ext cx="1676400"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INTESTINE</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442731" y="1855567"/>
          <a:ext cx="7917085" cy="2976207"/>
        </p:xfrm>
        <a:graphic>
          <a:graphicData uri="http://schemas.openxmlformats.org/drawingml/2006/table">
            <a:tbl>
              <a:tblPr firstRow="1" bandRow="1">
                <a:tableStyleId>{5C22544A-7EE6-4342-B048-85BDC9FD1C3A}</a:tableStyleId>
              </a:tblPr>
              <a:tblGrid>
                <a:gridCol w="2639028">
                  <a:extLst>
                    <a:ext uri="{9D8B030D-6E8A-4147-A177-3AD203B41FA5}">
                      <a16:colId xmlns:a16="http://schemas.microsoft.com/office/drawing/2014/main" val="1237021562"/>
                    </a:ext>
                  </a:extLst>
                </a:gridCol>
                <a:gridCol w="2942864">
                  <a:extLst>
                    <a:ext uri="{9D8B030D-6E8A-4147-A177-3AD203B41FA5}">
                      <a16:colId xmlns:a16="http://schemas.microsoft.com/office/drawing/2014/main" val="2145334804"/>
                    </a:ext>
                  </a:extLst>
                </a:gridCol>
                <a:gridCol w="2335193">
                  <a:extLst>
                    <a:ext uri="{9D8B030D-6E8A-4147-A177-3AD203B41FA5}">
                      <a16:colId xmlns:a16="http://schemas.microsoft.com/office/drawing/2014/main" val="862257333"/>
                    </a:ext>
                  </a:extLst>
                </a:gridCol>
              </a:tblGrid>
              <a:tr h="969835">
                <a:tc>
                  <a:txBody>
                    <a:bodyPr/>
                    <a:lstStyle/>
                    <a:p>
                      <a:pPr algn="ctr"/>
                      <a:r>
                        <a:rPr lang="en-US" sz="2100" dirty="0" smtClean="0"/>
                        <a:t>VPA </a:t>
                      </a:r>
                    </a:p>
                    <a:p>
                      <a:pPr algn="ctr"/>
                      <a:r>
                        <a:rPr lang="en-US" sz="2100" dirty="0" smtClean="0"/>
                        <a:t>is metabolized by </a:t>
                      </a:r>
                      <a:endParaRPr lang="en-US" sz="2100" dirty="0"/>
                    </a:p>
                  </a:txBody>
                  <a:tcPr marL="68580" marR="68580" marT="34290" marB="34290" anchor="ctr"/>
                </a:tc>
                <a:tc>
                  <a:txBody>
                    <a:bodyPr/>
                    <a:lstStyle/>
                    <a:p>
                      <a:pPr algn="ctr"/>
                      <a:r>
                        <a:rPr lang="en-US" sz="2100" dirty="0" smtClean="0"/>
                        <a:t>VPA </a:t>
                      </a:r>
                    </a:p>
                    <a:p>
                      <a:pPr algn="ctr"/>
                      <a:r>
                        <a:rPr lang="en-US" sz="2100" dirty="0" smtClean="0"/>
                        <a:t>inhibits</a:t>
                      </a:r>
                      <a:endParaRPr lang="en-US" sz="2100" dirty="0"/>
                    </a:p>
                  </a:txBody>
                  <a:tcPr marL="68580" marR="68580" marT="34290" marB="34290" anchor="ctr"/>
                </a:tc>
                <a:tc>
                  <a:txBody>
                    <a:bodyPr/>
                    <a:lstStyle/>
                    <a:p>
                      <a:pPr algn="ctr"/>
                      <a:r>
                        <a:rPr lang="en-US" sz="2100" dirty="0" smtClean="0"/>
                        <a:t>VPA </a:t>
                      </a:r>
                    </a:p>
                    <a:p>
                      <a:pPr algn="ctr"/>
                      <a:r>
                        <a:rPr lang="en-US" sz="2100" dirty="0" smtClean="0"/>
                        <a:t>induces</a:t>
                      </a:r>
                      <a:endParaRPr lang="en-US" sz="2100" dirty="0"/>
                    </a:p>
                  </a:txBody>
                  <a:tcPr marL="68580" marR="68580" marT="34290" marB="34290" anchor="ctr"/>
                </a:tc>
                <a:extLst>
                  <a:ext uri="{0D108BD9-81ED-4DB2-BD59-A6C34878D82A}">
                    <a16:rowId xmlns:a16="http://schemas.microsoft.com/office/drawing/2014/main" val="1861534215"/>
                  </a:ext>
                </a:extLst>
              </a:tr>
              <a:tr h="2006372">
                <a:tc>
                  <a:txBody>
                    <a:bodyPr/>
                    <a:lstStyle/>
                    <a:p>
                      <a:r>
                        <a:rPr lang="pt-BR" sz="2100" dirty="0"/>
                        <a:t>CYP2A6, </a:t>
                      </a:r>
                      <a:endParaRPr lang="pt-BR" sz="2100" dirty="0" smtClean="0"/>
                    </a:p>
                    <a:p>
                      <a:r>
                        <a:rPr lang="pt-BR" sz="2100" dirty="0" smtClean="0"/>
                        <a:t>2B6</a:t>
                      </a:r>
                      <a:r>
                        <a:rPr lang="pt-BR" sz="2100" dirty="0"/>
                        <a:t>, </a:t>
                      </a:r>
                      <a:endParaRPr lang="pt-BR" sz="2100" dirty="0" smtClean="0"/>
                    </a:p>
                    <a:p>
                      <a:r>
                        <a:rPr lang="pt-BR" sz="2100" dirty="0" smtClean="0"/>
                        <a:t>2C9</a:t>
                      </a:r>
                      <a:r>
                        <a:rPr lang="pt-BR" sz="2100" dirty="0"/>
                        <a:t>, 2C19, </a:t>
                      </a:r>
                      <a:endParaRPr lang="pt-BR" sz="2100" dirty="0" smtClean="0"/>
                    </a:p>
                    <a:p>
                      <a:r>
                        <a:rPr lang="pt-BR" sz="2100" dirty="0" smtClean="0"/>
                        <a:t>2E1</a:t>
                      </a:r>
                      <a:endParaRPr lang="pt-BR" sz="2100" dirty="0"/>
                    </a:p>
                  </a:txBody>
                  <a:tcPr marL="68580" marR="68580" marT="34290" marB="34290" anchor="ctr"/>
                </a:tc>
                <a:tc>
                  <a:txBody>
                    <a:bodyPr/>
                    <a:lstStyle/>
                    <a:p>
                      <a:r>
                        <a:rPr lang="en-US" sz="2100" dirty="0" smtClean="0"/>
                        <a:t>CYP2C9 &amp; 2C19  </a:t>
                      </a:r>
                      <a:r>
                        <a:rPr lang="en-US" sz="2100" dirty="0"/>
                        <a:t>(weak), </a:t>
                      </a:r>
                      <a:endParaRPr lang="en-US" sz="2100" dirty="0" smtClean="0"/>
                    </a:p>
                    <a:p>
                      <a:r>
                        <a:rPr lang="en-US" sz="2100" dirty="0" smtClean="0"/>
                        <a:t>2D6 </a:t>
                      </a:r>
                      <a:r>
                        <a:rPr lang="en-US" sz="2100" dirty="0"/>
                        <a:t>(weak), </a:t>
                      </a:r>
                      <a:endParaRPr lang="en-US" sz="2100" dirty="0" smtClean="0"/>
                    </a:p>
                    <a:p>
                      <a:r>
                        <a:rPr lang="en-US" sz="2100" dirty="0" smtClean="0"/>
                        <a:t>3A4 </a:t>
                      </a:r>
                      <a:r>
                        <a:rPr lang="en-US" sz="2100" dirty="0"/>
                        <a:t>(weak)</a:t>
                      </a:r>
                    </a:p>
                  </a:txBody>
                  <a:tcPr marL="68580" marR="68580" marT="34290" marB="34290" anchor="ctr"/>
                </a:tc>
                <a:tc>
                  <a:txBody>
                    <a:bodyPr/>
                    <a:lstStyle/>
                    <a:p>
                      <a:r>
                        <a:rPr lang="en-US" sz="2100" dirty="0"/>
                        <a:t>CYP2A6 (weak)</a:t>
                      </a:r>
                    </a:p>
                  </a:txBody>
                  <a:tcPr marL="68580" marR="68580" marT="34290" marB="34290" anchor="ctr"/>
                </a:tc>
                <a:extLst>
                  <a:ext uri="{0D108BD9-81ED-4DB2-BD59-A6C34878D82A}">
                    <a16:rowId xmlns:a16="http://schemas.microsoft.com/office/drawing/2014/main" val="1990519949"/>
                  </a:ext>
                </a:extLst>
              </a:tr>
            </a:tbl>
          </a:graphicData>
        </a:graphic>
      </p:graphicFrame>
    </p:spTree>
    <p:extLst>
      <p:ext uri="{BB962C8B-B14F-4D97-AF65-F5344CB8AC3E}">
        <p14:creationId xmlns:p14="http://schemas.microsoft.com/office/powerpoint/2010/main" val="2991937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interactions</a:t>
            </a:r>
            <a:endParaRPr lang="en-US" dirty="0"/>
          </a:p>
        </p:txBody>
      </p:sp>
      <p:sp>
        <p:nvSpPr>
          <p:cNvPr id="4" name="Content Placeholder 3"/>
          <p:cNvSpPr>
            <a:spLocks noGrp="1"/>
          </p:cNvSpPr>
          <p:nvPr>
            <p:ph sz="half" idx="1"/>
          </p:nvPr>
        </p:nvSpPr>
        <p:spPr>
          <a:xfrm>
            <a:off x="607672" y="2571750"/>
            <a:ext cx="3726584" cy="3198953"/>
          </a:xfrm>
          <a:ln>
            <a:solidFill>
              <a:schemeClr val="accent1"/>
            </a:solidFill>
          </a:ln>
        </p:spPr>
        <p:txBody>
          <a:bodyPr>
            <a:normAutofit fontScale="92500" lnSpcReduction="10000"/>
          </a:bodyPr>
          <a:lstStyle/>
          <a:p>
            <a:r>
              <a:rPr lang="en-US" sz="2100" b="1" dirty="0">
                <a:solidFill>
                  <a:schemeClr val="accent1"/>
                </a:solidFill>
              </a:rPr>
              <a:t>VPA INHIBITS clearance of</a:t>
            </a:r>
          </a:p>
          <a:p>
            <a:pPr>
              <a:buFont typeface="Wingdings" panose="05000000000000000000" pitchFamily="2" charset="2"/>
              <a:buChar char="§"/>
            </a:pPr>
            <a:r>
              <a:rPr lang="en-US" sz="1800" dirty="0"/>
              <a:t>Clonazepam</a:t>
            </a:r>
          </a:p>
          <a:p>
            <a:pPr>
              <a:buFont typeface="Wingdings" panose="05000000000000000000" pitchFamily="2" charset="2"/>
              <a:buChar char="§"/>
            </a:pPr>
            <a:r>
              <a:rPr lang="en-US" sz="1800" dirty="0"/>
              <a:t>Carbamazepine</a:t>
            </a:r>
          </a:p>
          <a:p>
            <a:pPr>
              <a:buFont typeface="Wingdings" panose="05000000000000000000" pitchFamily="2" charset="2"/>
              <a:buChar char="§"/>
            </a:pPr>
            <a:r>
              <a:rPr lang="en-US" sz="1800" dirty="0"/>
              <a:t>Phenytoin</a:t>
            </a:r>
          </a:p>
          <a:p>
            <a:pPr>
              <a:buFont typeface="Wingdings" panose="05000000000000000000" pitchFamily="2" charset="2"/>
              <a:buChar char="§"/>
            </a:pPr>
            <a:r>
              <a:rPr lang="en-US" sz="1800" dirty="0"/>
              <a:t>Lamotrigine</a:t>
            </a:r>
          </a:p>
          <a:p>
            <a:pPr>
              <a:buFont typeface="Wingdings" panose="05000000000000000000" pitchFamily="2" charset="2"/>
              <a:buChar char="§"/>
            </a:pPr>
            <a:r>
              <a:rPr lang="en-US" sz="1800" dirty="0"/>
              <a:t>Zidovudine</a:t>
            </a:r>
          </a:p>
          <a:p>
            <a:pPr>
              <a:buFont typeface="Wingdings" panose="05000000000000000000" pitchFamily="2" charset="2"/>
              <a:buChar char="§"/>
            </a:pPr>
            <a:r>
              <a:rPr lang="en-US" sz="1800" dirty="0"/>
              <a:t>Amitriptyline</a:t>
            </a:r>
            <a:endParaRPr lang="en-US" sz="1800" dirty="0"/>
          </a:p>
        </p:txBody>
      </p:sp>
      <p:sp>
        <p:nvSpPr>
          <p:cNvPr id="5" name="Content Placeholder 4"/>
          <p:cNvSpPr>
            <a:spLocks noGrp="1"/>
          </p:cNvSpPr>
          <p:nvPr>
            <p:ph sz="half" idx="2"/>
          </p:nvPr>
        </p:nvSpPr>
        <p:spPr>
          <a:xfrm>
            <a:off x="5029200" y="1371600"/>
            <a:ext cx="3566160" cy="4829248"/>
          </a:xfrm>
          <a:noFill/>
          <a:ln>
            <a:solidFill>
              <a:schemeClr val="accent2"/>
            </a:solidFill>
          </a:ln>
        </p:spPr>
        <p:txBody>
          <a:bodyPr>
            <a:normAutofit fontScale="92500" lnSpcReduction="10000"/>
          </a:bodyPr>
          <a:lstStyle/>
          <a:p>
            <a:r>
              <a:rPr lang="en-US" sz="2100" b="1" dirty="0">
                <a:solidFill>
                  <a:schemeClr val="accent2"/>
                </a:solidFill>
              </a:rPr>
              <a:t>Drugs which INCREASE VPA clearance – LOW </a:t>
            </a:r>
            <a:r>
              <a:rPr lang="en-US" sz="2100" b="1" dirty="0" err="1">
                <a:solidFill>
                  <a:schemeClr val="accent2"/>
                </a:solidFill>
              </a:rPr>
              <a:t>Cp</a:t>
            </a:r>
            <a:endParaRPr lang="en-US" sz="2100" b="1" dirty="0">
              <a:solidFill>
                <a:schemeClr val="accent2"/>
              </a:solidFill>
            </a:endParaRPr>
          </a:p>
          <a:p>
            <a:pPr>
              <a:buFont typeface="Wingdings" panose="05000000000000000000" pitchFamily="2" charset="2"/>
              <a:buChar char="§"/>
            </a:pPr>
            <a:r>
              <a:rPr lang="en-US" sz="1800" dirty="0"/>
              <a:t>Phenytoin</a:t>
            </a:r>
          </a:p>
          <a:p>
            <a:pPr>
              <a:buFont typeface="Wingdings" panose="05000000000000000000" pitchFamily="2" charset="2"/>
              <a:buChar char="§"/>
            </a:pPr>
            <a:r>
              <a:rPr lang="en-US" sz="1800" dirty="0"/>
              <a:t>Lamotrigine</a:t>
            </a:r>
          </a:p>
          <a:p>
            <a:pPr>
              <a:buFont typeface="Wingdings" panose="05000000000000000000" pitchFamily="2" charset="2"/>
              <a:buChar char="§"/>
            </a:pPr>
            <a:r>
              <a:rPr lang="en-US" sz="1800" dirty="0"/>
              <a:t>Rifampicin</a:t>
            </a:r>
          </a:p>
          <a:p>
            <a:pPr>
              <a:buFont typeface="Wingdings" panose="05000000000000000000" pitchFamily="2" charset="2"/>
              <a:buChar char="§"/>
            </a:pPr>
            <a:r>
              <a:rPr lang="en-US" sz="1800" dirty="0"/>
              <a:t>Carbamazepine</a:t>
            </a:r>
          </a:p>
          <a:p>
            <a:pPr>
              <a:buFont typeface="Wingdings" panose="05000000000000000000" pitchFamily="2" charset="2"/>
              <a:buChar char="§"/>
            </a:pPr>
            <a:r>
              <a:rPr lang="en-US" sz="1800" dirty="0"/>
              <a:t>Barbiturates</a:t>
            </a:r>
          </a:p>
          <a:p>
            <a:pPr>
              <a:buFont typeface="Wingdings" panose="05000000000000000000" pitchFamily="2" charset="2"/>
              <a:buChar char="§"/>
            </a:pPr>
            <a:r>
              <a:rPr lang="en-US" sz="1800" dirty="0" err="1"/>
              <a:t>Carbapenem</a:t>
            </a:r>
            <a:r>
              <a:rPr lang="en-US" sz="1800" dirty="0"/>
              <a:t> </a:t>
            </a:r>
            <a:r>
              <a:rPr lang="en-US" sz="1800" dirty="0"/>
              <a:t>antibiotics (</a:t>
            </a:r>
            <a:r>
              <a:rPr lang="en-US" sz="1800" dirty="0" err="1"/>
              <a:t>eg</a:t>
            </a:r>
            <a:r>
              <a:rPr lang="en-US" sz="1800" dirty="0"/>
              <a:t> </a:t>
            </a:r>
            <a:r>
              <a:rPr lang="en-US" sz="1800" dirty="0" err="1"/>
              <a:t>ertapenem</a:t>
            </a:r>
            <a:r>
              <a:rPr lang="en-US" sz="1800" dirty="0"/>
              <a:t>)</a:t>
            </a:r>
          </a:p>
          <a:p>
            <a:pPr>
              <a:buFont typeface="Wingdings" panose="05000000000000000000" pitchFamily="2" charset="2"/>
              <a:buChar char="§"/>
            </a:pPr>
            <a:endParaRPr lang="en-US" sz="1800" dirty="0"/>
          </a:p>
          <a:p>
            <a:pPr>
              <a:buFont typeface="Wingdings" panose="05000000000000000000" pitchFamily="2" charset="2"/>
              <a:buChar char="§"/>
            </a:pPr>
            <a:endParaRPr lang="en-US" sz="1800" dirty="0"/>
          </a:p>
          <a:p>
            <a:pPr>
              <a:buFont typeface="Wingdings" panose="05000000000000000000" pitchFamily="2" charset="2"/>
              <a:buChar char="§"/>
            </a:pPr>
            <a:r>
              <a:rPr lang="en-US" sz="2100" b="1" dirty="0">
                <a:solidFill>
                  <a:schemeClr val="accent3"/>
                </a:solidFill>
              </a:rPr>
              <a:t>Drugs which DECREASE VPA clearance – HIGHER </a:t>
            </a:r>
            <a:r>
              <a:rPr lang="en-US" sz="2100" b="1" dirty="0" err="1">
                <a:solidFill>
                  <a:schemeClr val="accent3"/>
                </a:solidFill>
              </a:rPr>
              <a:t>Cp</a:t>
            </a:r>
            <a:endParaRPr lang="en-US" sz="2100" b="1" dirty="0">
              <a:solidFill>
                <a:schemeClr val="accent3"/>
              </a:solidFill>
            </a:endParaRPr>
          </a:p>
          <a:p>
            <a:pPr>
              <a:buFont typeface="Wingdings" panose="05000000000000000000" pitchFamily="2" charset="2"/>
              <a:buChar char="§"/>
            </a:pPr>
            <a:r>
              <a:rPr lang="en-US" sz="1800" dirty="0"/>
              <a:t>Cimetidine</a:t>
            </a:r>
          </a:p>
          <a:p>
            <a:pPr>
              <a:buFont typeface="Wingdings" panose="05000000000000000000" pitchFamily="2" charset="2"/>
              <a:buChar char="§"/>
            </a:pPr>
            <a:r>
              <a:rPr lang="en-US" sz="1800" dirty="0"/>
              <a:t>Chlorpromazine</a:t>
            </a:r>
          </a:p>
          <a:p>
            <a:pPr>
              <a:buFont typeface="Wingdings" panose="05000000000000000000" pitchFamily="2" charset="2"/>
              <a:buChar char="§"/>
            </a:pPr>
            <a:endParaRPr lang="en-US" sz="2100" dirty="0"/>
          </a:p>
        </p:txBody>
      </p:sp>
    </p:spTree>
    <p:extLst>
      <p:ext uri="{BB962C8B-B14F-4D97-AF65-F5344CB8AC3E}">
        <p14:creationId xmlns:p14="http://schemas.microsoft.com/office/powerpoint/2010/main" val="10030882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438" y="857250"/>
            <a:ext cx="7290054" cy="1124712"/>
          </a:xfrm>
        </p:spPr>
        <p:txBody>
          <a:bodyPr/>
          <a:lstStyle/>
          <a:p>
            <a:r>
              <a:rPr lang="en-US" dirty="0" err="1" smtClean="0"/>
              <a:t>Carbapenems</a:t>
            </a:r>
            <a:r>
              <a:rPr lang="en-US" dirty="0" smtClean="0"/>
              <a:t> &amp; valproate</a:t>
            </a:r>
            <a:endParaRPr lang="en-US" dirty="0"/>
          </a:p>
        </p:txBody>
      </p:sp>
      <p:sp>
        <p:nvSpPr>
          <p:cNvPr id="3" name="Text Placeholder 2"/>
          <p:cNvSpPr>
            <a:spLocks noGrp="1"/>
          </p:cNvSpPr>
          <p:nvPr>
            <p:ph idx="1"/>
          </p:nvPr>
        </p:nvSpPr>
        <p:spPr>
          <a:xfrm>
            <a:off x="457200" y="2133600"/>
            <a:ext cx="8316410" cy="4362209"/>
          </a:xfrm>
        </p:spPr>
        <p:txBody>
          <a:bodyPr>
            <a:normAutofit/>
          </a:bodyPr>
          <a:lstStyle/>
          <a:p>
            <a:pPr marL="0" indent="0">
              <a:buNone/>
            </a:pPr>
            <a:r>
              <a:rPr lang="en-US" sz="2100" b="1" dirty="0">
                <a:solidFill>
                  <a:schemeClr val="accent3"/>
                </a:solidFill>
              </a:rPr>
              <a:t>FACT</a:t>
            </a:r>
          </a:p>
          <a:p>
            <a:pPr>
              <a:buFont typeface="Wingdings" panose="05000000000000000000" pitchFamily="2" charset="2"/>
              <a:buChar char="Ø"/>
            </a:pPr>
            <a:r>
              <a:rPr lang="en-US" sz="2325" dirty="0"/>
              <a:t> Co-treatment with </a:t>
            </a:r>
            <a:r>
              <a:rPr lang="en-US" sz="2325" dirty="0" err="1"/>
              <a:t>carbapenem</a:t>
            </a:r>
            <a:r>
              <a:rPr lang="en-US" sz="2325" dirty="0"/>
              <a:t> while on VPA lowers VPA levels</a:t>
            </a:r>
          </a:p>
          <a:p>
            <a:pPr>
              <a:buFont typeface="Wingdings" panose="05000000000000000000" pitchFamily="2" charset="2"/>
              <a:buChar char="Ø"/>
            </a:pPr>
            <a:r>
              <a:rPr lang="en-US" dirty="0" smtClean="0"/>
              <a:t>May cause 60</a:t>
            </a:r>
            <a:r>
              <a:rPr lang="en-US" dirty="0"/>
              <a:t>% to 80% decrease in serum concentration of valproate within the first few days. </a:t>
            </a:r>
            <a:endParaRPr lang="en-US" dirty="0" smtClean="0"/>
          </a:p>
          <a:p>
            <a:pPr>
              <a:buFont typeface="Wingdings" panose="05000000000000000000" pitchFamily="2" charset="2"/>
              <a:buChar char="Ø"/>
            </a:pPr>
            <a:r>
              <a:rPr lang="en-US" dirty="0"/>
              <a:t>20% of patients </a:t>
            </a:r>
            <a:r>
              <a:rPr lang="en-US" dirty="0" smtClean="0"/>
              <a:t>have </a:t>
            </a:r>
            <a:r>
              <a:rPr lang="en-US" dirty="0"/>
              <a:t>recurrent seizures.</a:t>
            </a:r>
            <a:endParaRPr lang="en-US" sz="2325" dirty="0"/>
          </a:p>
          <a:p>
            <a:pPr>
              <a:buFont typeface="Wingdings" panose="05000000000000000000" pitchFamily="2" charset="2"/>
              <a:buChar char="Ø"/>
            </a:pPr>
            <a:r>
              <a:rPr lang="en-US" sz="2325" dirty="0"/>
              <a:t> </a:t>
            </a:r>
            <a:r>
              <a:rPr lang="en-US" sz="2325" dirty="0"/>
              <a:t>Increasing VPA dose DOESN’T counteract drop in VPA levels</a:t>
            </a:r>
          </a:p>
          <a:p>
            <a:pPr marL="0" indent="0">
              <a:buNone/>
            </a:pPr>
            <a:endParaRPr lang="en-US" sz="2325" dirty="0"/>
          </a:p>
        </p:txBody>
      </p:sp>
    </p:spTree>
    <p:extLst>
      <p:ext uri="{BB962C8B-B14F-4D97-AF65-F5344CB8AC3E}">
        <p14:creationId xmlns:p14="http://schemas.microsoft.com/office/powerpoint/2010/main" val="127738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7813"/>
            <a:ext cx="8229600" cy="712787"/>
          </a:xfrm>
        </p:spPr>
        <p:txBody>
          <a:bodyPr/>
          <a:lstStyle/>
          <a:p>
            <a:pPr eaLnBrk="1" hangingPunct="1">
              <a:defRPr/>
            </a:pPr>
            <a:r>
              <a:rPr lang="en-US" sz="3800" smtClean="0"/>
              <a:t>Sodium Valproate – Adverse effects</a:t>
            </a:r>
          </a:p>
        </p:txBody>
      </p:sp>
      <p:sp>
        <p:nvSpPr>
          <p:cNvPr id="40963" name="Rectangle 3"/>
          <p:cNvSpPr>
            <a:spLocks noGrp="1" noChangeArrowheads="1"/>
          </p:cNvSpPr>
          <p:nvPr>
            <p:ph sz="half" idx="1"/>
          </p:nvPr>
        </p:nvSpPr>
        <p:spPr>
          <a:xfrm>
            <a:off x="235424" y="1295400"/>
            <a:ext cx="4038600" cy="5486400"/>
          </a:xfrm>
        </p:spPr>
        <p:txBody>
          <a:bodyPr/>
          <a:lstStyle/>
          <a:p>
            <a:pPr marL="0" indent="0" eaLnBrk="1" hangingPunct="1">
              <a:buNone/>
              <a:defRPr/>
            </a:pPr>
            <a:r>
              <a:rPr lang="en-US" dirty="0" smtClean="0"/>
              <a:t>Dose related </a:t>
            </a:r>
          </a:p>
          <a:p>
            <a:pPr>
              <a:defRPr/>
            </a:pPr>
            <a:r>
              <a:rPr lang="en-US" dirty="0"/>
              <a:t>GIT distress </a:t>
            </a:r>
            <a:r>
              <a:rPr lang="en-US" sz="1800" dirty="0"/>
              <a:t>(nausea/vomiting, </a:t>
            </a:r>
            <a:r>
              <a:rPr lang="en-US" sz="1800" dirty="0" err="1"/>
              <a:t>diarrhoea</a:t>
            </a:r>
            <a:r>
              <a:rPr lang="en-US" sz="1800" dirty="0"/>
              <a:t> or constipation)</a:t>
            </a:r>
          </a:p>
          <a:p>
            <a:pPr>
              <a:defRPr/>
            </a:pPr>
            <a:r>
              <a:rPr lang="en-US" dirty="0" smtClean="0"/>
              <a:t>Fine </a:t>
            </a:r>
            <a:r>
              <a:rPr lang="en-US" dirty="0"/>
              <a:t>tremor</a:t>
            </a:r>
          </a:p>
          <a:p>
            <a:pPr>
              <a:defRPr/>
            </a:pPr>
            <a:r>
              <a:rPr lang="en-US" dirty="0" smtClean="0"/>
              <a:t>Drowsiness </a:t>
            </a:r>
            <a:r>
              <a:rPr lang="en-US" dirty="0"/>
              <a:t>/ fatigue</a:t>
            </a:r>
          </a:p>
          <a:p>
            <a:pPr>
              <a:defRPr/>
            </a:pPr>
            <a:r>
              <a:rPr lang="en-US" dirty="0"/>
              <a:t>Ataxia</a:t>
            </a:r>
          </a:p>
          <a:p>
            <a:pPr eaLnBrk="1" hangingPunct="1">
              <a:defRPr/>
            </a:pPr>
            <a:endParaRPr lang="en-US" dirty="0"/>
          </a:p>
          <a:p>
            <a:pPr eaLnBrk="1" hangingPunct="1">
              <a:defRPr/>
            </a:pPr>
            <a:endParaRPr lang="en-US" dirty="0" smtClean="0"/>
          </a:p>
        </p:txBody>
      </p:sp>
      <p:sp>
        <p:nvSpPr>
          <p:cNvPr id="40964" name="Rectangle 4"/>
          <p:cNvSpPr>
            <a:spLocks noGrp="1" noChangeArrowheads="1"/>
          </p:cNvSpPr>
          <p:nvPr>
            <p:ph sz="half" idx="2"/>
          </p:nvPr>
        </p:nvSpPr>
        <p:spPr>
          <a:xfrm>
            <a:off x="4648200" y="1219200"/>
            <a:ext cx="4038600" cy="5486400"/>
          </a:xfrm>
        </p:spPr>
        <p:txBody>
          <a:bodyPr/>
          <a:lstStyle/>
          <a:p>
            <a:pPr eaLnBrk="1" hangingPunct="1">
              <a:defRPr/>
            </a:pPr>
            <a:r>
              <a:rPr lang="en-US" dirty="0" smtClean="0"/>
              <a:t>Hepatotoxicity (1 in 20000) – especially &lt; 2 years OR on multiple AED’s</a:t>
            </a:r>
          </a:p>
          <a:p>
            <a:pPr lvl="1">
              <a:defRPr/>
            </a:pPr>
            <a:r>
              <a:rPr lang="en-US" dirty="0" smtClean="0"/>
              <a:t>Monitor for symptoms of tiredness, weakness, anorexia and jaundice</a:t>
            </a:r>
          </a:p>
          <a:p>
            <a:pPr eaLnBrk="1" hangingPunct="1">
              <a:defRPr/>
            </a:pPr>
            <a:endParaRPr lang="en-US" dirty="0" smtClean="0"/>
          </a:p>
          <a:p>
            <a:pPr eaLnBrk="1" hangingPunct="1">
              <a:defRPr/>
            </a:pPr>
            <a:r>
              <a:rPr lang="en-US" dirty="0" smtClean="0"/>
              <a:t>Thrombocytopenia</a:t>
            </a:r>
          </a:p>
          <a:p>
            <a:pPr>
              <a:defRPr/>
            </a:pPr>
            <a:r>
              <a:rPr lang="en-US" dirty="0"/>
              <a:t>Appetite/weight gain</a:t>
            </a:r>
          </a:p>
          <a:p>
            <a:pPr>
              <a:defRPr/>
            </a:pPr>
            <a:r>
              <a:rPr lang="en-US" dirty="0" smtClean="0"/>
              <a:t>Alopecia / curly hair</a:t>
            </a:r>
            <a:endParaRPr lang="en-US" dirty="0"/>
          </a:p>
          <a:p>
            <a:pPr>
              <a:defRPr/>
            </a:pPr>
            <a:r>
              <a:rPr lang="en-US" dirty="0"/>
              <a:t>Menstrual irregularities</a:t>
            </a:r>
          </a:p>
          <a:p>
            <a:pPr eaLnBrk="1" hangingPunct="1">
              <a:defRPr/>
            </a:pPr>
            <a:endParaRPr lang="en-US" dirty="0" smtClean="0"/>
          </a:p>
          <a:p>
            <a:pPr eaLnBrk="1" hangingPunct="1">
              <a:defRPr/>
            </a:pPr>
            <a:endParaRPr lang="en-US" dirty="0" smtClean="0"/>
          </a:p>
        </p:txBody>
      </p:sp>
      <p:sp>
        <p:nvSpPr>
          <p:cNvPr id="2" name="Down Arrow 1"/>
          <p:cNvSpPr/>
          <p:nvPr/>
        </p:nvSpPr>
        <p:spPr>
          <a:xfrm>
            <a:off x="3886200" y="1371600"/>
            <a:ext cx="762000" cy="495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Inc</a:t>
            </a:r>
            <a:endParaRPr lang="en-US" dirty="0" smtClean="0"/>
          </a:p>
          <a:p>
            <a:pPr algn="ctr"/>
            <a:r>
              <a:rPr lang="en-US" dirty="0" err="1"/>
              <a:t>r</a:t>
            </a:r>
            <a:r>
              <a:rPr lang="en-US" dirty="0" err="1" smtClean="0"/>
              <a:t>eas</a:t>
            </a:r>
            <a:endParaRPr lang="en-US" dirty="0" smtClean="0"/>
          </a:p>
          <a:p>
            <a:pPr algn="ctr"/>
            <a:r>
              <a:rPr lang="en-US" dirty="0" err="1" smtClean="0"/>
              <a:t>Ing</a:t>
            </a:r>
            <a:endParaRPr lang="en-US" dirty="0" smtClean="0"/>
          </a:p>
          <a:p>
            <a:pPr algn="ctr"/>
            <a:r>
              <a:rPr lang="en-US" dirty="0" smtClean="0"/>
              <a:t> </a:t>
            </a:r>
          </a:p>
          <a:p>
            <a:pPr algn="ctr"/>
            <a:r>
              <a:rPr lang="en-US" dirty="0" smtClean="0"/>
              <a:t> l</a:t>
            </a:r>
          </a:p>
          <a:p>
            <a:pPr algn="ctr"/>
            <a:r>
              <a:rPr lang="en-US" dirty="0"/>
              <a:t>e</a:t>
            </a:r>
            <a:r>
              <a:rPr lang="en-US" dirty="0" smtClean="0"/>
              <a:t>ve</a:t>
            </a:r>
          </a:p>
          <a:p>
            <a:pPr algn="ctr"/>
            <a:r>
              <a:rPr lang="en-US" dirty="0"/>
              <a:t>l</a:t>
            </a:r>
            <a:endParaRPr lang="en-US" dirty="0" smtClean="0"/>
          </a:p>
          <a:p>
            <a:pPr algn="ctr"/>
            <a:r>
              <a:rPr lang="en-US" dirty="0" smtClean="0"/>
              <a:t>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64">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964">
                                            <p:txEl>
                                              <p:pRg st="1" end="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96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96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964">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09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P spid="4096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sz="3800" smtClean="0"/>
              <a:t>Theraputic uses – Sodium Valproate</a:t>
            </a:r>
          </a:p>
        </p:txBody>
      </p:sp>
      <p:sp>
        <p:nvSpPr>
          <p:cNvPr id="39939" name="Rectangle 3"/>
          <p:cNvSpPr>
            <a:spLocks noGrp="1" noChangeArrowheads="1"/>
          </p:cNvSpPr>
          <p:nvPr>
            <p:ph sz="quarter" idx="1"/>
          </p:nvPr>
        </p:nvSpPr>
        <p:spPr>
          <a:xfrm>
            <a:off x="1447800" y="1828800"/>
            <a:ext cx="6400800" cy="4073525"/>
          </a:xfrm>
        </p:spPr>
        <p:txBody>
          <a:bodyPr>
            <a:normAutofit fontScale="92500" lnSpcReduction="10000"/>
          </a:bodyPr>
          <a:lstStyle/>
          <a:p>
            <a:pPr eaLnBrk="1" hangingPunct="1">
              <a:lnSpc>
                <a:spcPct val="90000"/>
              </a:lnSpc>
              <a:defRPr/>
            </a:pPr>
            <a:r>
              <a:rPr lang="en-US" dirty="0" smtClean="0"/>
              <a:t>Partial seizures </a:t>
            </a:r>
          </a:p>
          <a:p>
            <a:pPr eaLnBrk="1" hangingPunct="1">
              <a:lnSpc>
                <a:spcPct val="90000"/>
              </a:lnSpc>
              <a:defRPr/>
            </a:pPr>
            <a:endParaRPr lang="en-US" dirty="0"/>
          </a:p>
          <a:p>
            <a:pPr eaLnBrk="1" hangingPunct="1">
              <a:lnSpc>
                <a:spcPct val="90000"/>
              </a:lnSpc>
              <a:defRPr/>
            </a:pPr>
            <a:r>
              <a:rPr lang="en-US" dirty="0" err="1" smtClean="0"/>
              <a:t>Generalised</a:t>
            </a:r>
            <a:r>
              <a:rPr lang="en-US" dirty="0" smtClean="0"/>
              <a:t> tonic-</a:t>
            </a:r>
            <a:r>
              <a:rPr lang="en-US" dirty="0" err="1" smtClean="0"/>
              <a:t>clonic</a:t>
            </a:r>
            <a:r>
              <a:rPr lang="en-US" dirty="0" smtClean="0"/>
              <a:t> seizures</a:t>
            </a:r>
          </a:p>
          <a:p>
            <a:pPr eaLnBrk="1" hangingPunct="1">
              <a:lnSpc>
                <a:spcPct val="90000"/>
              </a:lnSpc>
              <a:defRPr/>
            </a:pPr>
            <a:endParaRPr lang="en-US" dirty="0" smtClean="0"/>
          </a:p>
          <a:p>
            <a:pPr eaLnBrk="1" hangingPunct="1">
              <a:lnSpc>
                <a:spcPct val="90000"/>
              </a:lnSpc>
              <a:defRPr/>
            </a:pPr>
            <a:r>
              <a:rPr lang="en-US" dirty="0" smtClean="0"/>
              <a:t>Absence seizures</a:t>
            </a:r>
          </a:p>
          <a:p>
            <a:pPr marL="0" indent="0" eaLnBrk="1" hangingPunct="1">
              <a:lnSpc>
                <a:spcPct val="90000"/>
              </a:lnSpc>
              <a:buNone/>
              <a:defRPr/>
            </a:pPr>
            <a:r>
              <a:rPr lang="en-US" dirty="0" smtClean="0"/>
              <a:t>______________________________</a:t>
            </a:r>
          </a:p>
          <a:p>
            <a:pPr eaLnBrk="1" hangingPunct="1">
              <a:lnSpc>
                <a:spcPct val="90000"/>
              </a:lnSpc>
              <a:defRPr/>
            </a:pPr>
            <a:endParaRPr lang="en-US" dirty="0" smtClean="0"/>
          </a:p>
          <a:p>
            <a:pPr eaLnBrk="1" hangingPunct="1">
              <a:lnSpc>
                <a:spcPct val="90000"/>
              </a:lnSpc>
              <a:defRPr/>
            </a:pPr>
            <a:r>
              <a:rPr lang="en-US" dirty="0" smtClean="0"/>
              <a:t>Migraine prophylaxis</a:t>
            </a:r>
          </a:p>
          <a:p>
            <a:pPr eaLnBrk="1" hangingPunct="1">
              <a:lnSpc>
                <a:spcPct val="90000"/>
              </a:lnSpc>
              <a:defRPr/>
            </a:pPr>
            <a:endParaRPr lang="en-US" dirty="0" smtClean="0"/>
          </a:p>
          <a:p>
            <a:pPr eaLnBrk="1" hangingPunct="1">
              <a:lnSpc>
                <a:spcPct val="90000"/>
              </a:lnSpc>
              <a:defRPr/>
            </a:pPr>
            <a:r>
              <a:rPr lang="en-US" dirty="0" smtClean="0"/>
              <a:t>Acute manic phase of bipolar disorder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interactions (SAMF 2012)</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Drugs which increase VALP levels</a:t>
            </a:r>
          </a:p>
          <a:p>
            <a:endParaRPr lang="en-US" dirty="0"/>
          </a:p>
          <a:p>
            <a:r>
              <a:rPr lang="en-US" dirty="0" smtClean="0"/>
              <a:t>Drugs which decrease VALP levels</a:t>
            </a:r>
          </a:p>
          <a:p>
            <a:endParaRPr lang="en-US" dirty="0"/>
          </a:p>
          <a:p>
            <a:r>
              <a:rPr lang="en-US" dirty="0" smtClean="0"/>
              <a:t>Other AED’s </a:t>
            </a:r>
          </a:p>
          <a:p>
            <a:endParaRPr lang="en-US" dirty="0"/>
          </a:p>
          <a:p>
            <a:r>
              <a:rPr lang="en-US" dirty="0" smtClean="0"/>
              <a:t>ARVs and VALP</a:t>
            </a:r>
          </a:p>
          <a:p>
            <a:endParaRPr lang="en-US" dirty="0"/>
          </a:p>
          <a:p>
            <a:r>
              <a:rPr lang="en-US" dirty="0" smtClean="0"/>
              <a:t>VALP and oral contraceptives </a:t>
            </a:r>
            <a:r>
              <a:rPr lang="en-US" dirty="0" smtClean="0">
                <a:solidFill>
                  <a:srgbClr val="FF0000"/>
                </a:solidFill>
              </a:rPr>
              <a:t>** no reduction in OC efficacy</a:t>
            </a:r>
            <a:endParaRPr lang="en-US" dirty="0">
              <a:solidFill>
                <a:srgbClr val="FF0000"/>
              </a:solidFill>
            </a:endParaRPr>
          </a:p>
        </p:txBody>
      </p:sp>
    </p:spTree>
    <p:extLst>
      <p:ext uri="{BB962C8B-B14F-4D97-AF65-F5344CB8AC3E}">
        <p14:creationId xmlns:p14="http://schemas.microsoft.com/office/powerpoint/2010/main" val="17361858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219200" y="2743200"/>
            <a:ext cx="6480174" cy="1673225"/>
          </a:xfrm>
        </p:spPr>
        <p:txBody>
          <a:bodyPr>
            <a:normAutofit/>
          </a:bodyPr>
          <a:lstStyle/>
          <a:p>
            <a:r>
              <a:rPr lang="en-US" sz="4800" dirty="0" smtClean="0"/>
              <a:t>ETHOSUXIMIDE </a:t>
            </a:r>
            <a:endParaRPr lang="en-US" sz="4800" dirty="0"/>
          </a:p>
        </p:txBody>
      </p:sp>
      <p:sp>
        <p:nvSpPr>
          <p:cNvPr id="4" name="Title 3"/>
          <p:cNvSpPr>
            <a:spLocks noGrp="1"/>
          </p:cNvSpPr>
          <p:nvPr>
            <p:ph type="title"/>
          </p:nvPr>
        </p:nvSpPr>
        <p:spPr/>
        <p:txBody>
          <a:bodyPr/>
          <a:lstStyle/>
          <a:p>
            <a:r>
              <a:rPr lang="en-US" dirty="0" err="1" smtClean="0"/>
              <a:t>Zarontin</a:t>
            </a:r>
            <a:r>
              <a:rPr lang="en-US" dirty="0" smtClean="0"/>
              <a:t>®</a:t>
            </a:r>
            <a:endParaRPr lang="en-US" dirty="0"/>
          </a:p>
        </p:txBody>
      </p:sp>
    </p:spTree>
    <p:extLst>
      <p:ext uri="{BB962C8B-B14F-4D97-AF65-F5344CB8AC3E}">
        <p14:creationId xmlns:p14="http://schemas.microsoft.com/office/powerpoint/2010/main" val="12198330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smtClean="0"/>
              <a:t>Ethosuximide</a:t>
            </a:r>
          </a:p>
        </p:txBody>
      </p:sp>
      <p:sp>
        <p:nvSpPr>
          <p:cNvPr id="41987" name="Rectangle 3"/>
          <p:cNvSpPr>
            <a:spLocks noGrp="1" noChangeArrowheads="1"/>
          </p:cNvSpPr>
          <p:nvPr>
            <p:ph sz="quarter" idx="1"/>
          </p:nvPr>
        </p:nvSpPr>
        <p:spPr/>
        <p:txBody>
          <a:bodyPr/>
          <a:lstStyle/>
          <a:p>
            <a:pPr eaLnBrk="1" hangingPunct="1">
              <a:buFont typeface="Wingdings" pitchFamily="2" charset="2"/>
              <a:buNone/>
              <a:defRPr/>
            </a:pPr>
            <a:r>
              <a:rPr lang="en-US" dirty="0" smtClean="0">
                <a:solidFill>
                  <a:schemeClr val="tx2"/>
                </a:solidFill>
              </a:rPr>
              <a:t>Mechanism of Action</a:t>
            </a:r>
          </a:p>
          <a:p>
            <a:pPr eaLnBrk="1" hangingPunct="1">
              <a:buFont typeface="Wingdings" pitchFamily="2" charset="2"/>
              <a:buNone/>
              <a:defRPr/>
            </a:pPr>
            <a:endParaRPr lang="en-US" dirty="0" smtClean="0">
              <a:solidFill>
                <a:schemeClr val="tx2"/>
              </a:solidFill>
            </a:endParaRPr>
          </a:p>
          <a:p>
            <a:pPr eaLnBrk="1" hangingPunct="1">
              <a:defRPr/>
            </a:pPr>
            <a:r>
              <a:rPr lang="en-US" dirty="0" smtClean="0"/>
              <a:t>?? Inhibits low-threshold </a:t>
            </a:r>
            <a:r>
              <a:rPr lang="en-US" dirty="0" err="1" smtClean="0"/>
              <a:t>Ca</a:t>
            </a:r>
            <a:r>
              <a:rPr lang="en-US" dirty="0" smtClean="0"/>
              <a:t>++ currents (T-currents</a:t>
            </a:r>
            <a:r>
              <a:rPr lang="en-US" dirty="0"/>
              <a:t>)</a:t>
            </a:r>
            <a:endParaRPr lang="en-US" dirty="0" smtClean="0"/>
          </a:p>
          <a:p>
            <a:pPr eaLnBrk="1" hangingPunct="1">
              <a:defRPr/>
            </a:pPr>
            <a:endParaRPr lang="en-US" dirty="0" smtClean="0"/>
          </a:p>
          <a:p>
            <a:pPr eaLnBrk="1" hangingPunct="1">
              <a:buFont typeface="Wingdings" pitchFamily="2" charset="2"/>
              <a:buNone/>
              <a:defRPr/>
            </a:pPr>
            <a:r>
              <a:rPr lang="en-US" dirty="0" smtClean="0">
                <a:solidFill>
                  <a:schemeClr val="tx2"/>
                </a:solidFill>
              </a:rPr>
              <a:t>Therapeutic Use</a:t>
            </a:r>
          </a:p>
          <a:p>
            <a:pPr eaLnBrk="1" hangingPunct="1">
              <a:defRPr/>
            </a:pPr>
            <a:r>
              <a:rPr lang="en-US" dirty="0" smtClean="0"/>
              <a:t>Absence seizures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smeans.files.wordpress.com/2011/06/seiz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12" y="1168977"/>
            <a:ext cx="4793256" cy="319231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floridastroke.com/images/seizureAbsenc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041" y="1515242"/>
            <a:ext cx="4483028" cy="4417101"/>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374073" y="4585706"/>
            <a:ext cx="3732934" cy="112221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t>Seizures</a:t>
            </a:r>
            <a:r>
              <a:rPr lang="en-US" sz="2400" dirty="0"/>
              <a:t> are caused by abnormal electrical activity in the brain</a:t>
            </a:r>
          </a:p>
        </p:txBody>
      </p:sp>
    </p:spTree>
    <p:extLst>
      <p:ext uri="{BB962C8B-B14F-4D97-AF65-F5344CB8AC3E}">
        <p14:creationId xmlns:p14="http://schemas.microsoft.com/office/powerpoint/2010/main" val="17969569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7813"/>
            <a:ext cx="8229600" cy="788987"/>
          </a:xfrm>
        </p:spPr>
        <p:txBody>
          <a:bodyPr/>
          <a:lstStyle/>
          <a:p>
            <a:pPr eaLnBrk="1" hangingPunct="1">
              <a:defRPr/>
            </a:pPr>
            <a:r>
              <a:rPr lang="en-US" smtClean="0"/>
              <a:t>Ethosuximide - Pharmacokinetics</a:t>
            </a:r>
          </a:p>
        </p:txBody>
      </p:sp>
      <p:sp>
        <p:nvSpPr>
          <p:cNvPr id="43011" name="Rectangle 3"/>
          <p:cNvSpPr>
            <a:spLocks noGrp="1" noChangeArrowheads="1"/>
          </p:cNvSpPr>
          <p:nvPr>
            <p:ph sz="quarter" idx="1"/>
          </p:nvPr>
        </p:nvSpPr>
        <p:spPr>
          <a:xfrm>
            <a:off x="457200" y="1219200"/>
            <a:ext cx="8229600" cy="4530725"/>
          </a:xfrm>
        </p:spPr>
        <p:txBody>
          <a:bodyPr/>
          <a:lstStyle/>
          <a:p>
            <a:pPr eaLnBrk="1" hangingPunct="1">
              <a:lnSpc>
                <a:spcPct val="90000"/>
              </a:lnSpc>
              <a:buFont typeface="Wingdings" pitchFamily="2" charset="2"/>
              <a:buNone/>
              <a:defRPr/>
            </a:pPr>
            <a:r>
              <a:rPr lang="en-US" sz="2800" smtClean="0">
                <a:solidFill>
                  <a:schemeClr val="tx2"/>
                </a:solidFill>
              </a:rPr>
              <a:t>Absorption</a:t>
            </a:r>
          </a:p>
          <a:p>
            <a:pPr eaLnBrk="1" hangingPunct="1">
              <a:lnSpc>
                <a:spcPct val="90000"/>
              </a:lnSpc>
              <a:defRPr/>
            </a:pPr>
            <a:r>
              <a:rPr lang="en-US" sz="2800" smtClean="0"/>
              <a:t>Good, complete oral absorption</a:t>
            </a:r>
          </a:p>
          <a:p>
            <a:pPr eaLnBrk="1" hangingPunct="1">
              <a:lnSpc>
                <a:spcPct val="90000"/>
              </a:lnSpc>
              <a:buFont typeface="Wingdings" pitchFamily="2" charset="2"/>
              <a:buNone/>
              <a:defRPr/>
            </a:pPr>
            <a:r>
              <a:rPr lang="en-US" sz="2800" smtClean="0">
                <a:solidFill>
                  <a:schemeClr val="tx2"/>
                </a:solidFill>
              </a:rPr>
              <a:t>Plasma protein binding</a:t>
            </a:r>
          </a:p>
          <a:p>
            <a:pPr eaLnBrk="1" hangingPunct="1">
              <a:lnSpc>
                <a:spcPct val="90000"/>
              </a:lnSpc>
              <a:defRPr/>
            </a:pPr>
            <a:r>
              <a:rPr lang="en-US" sz="2800" smtClean="0"/>
              <a:t>Low</a:t>
            </a:r>
          </a:p>
          <a:p>
            <a:pPr eaLnBrk="1" hangingPunct="1">
              <a:lnSpc>
                <a:spcPct val="90000"/>
              </a:lnSpc>
              <a:buFont typeface="Wingdings" pitchFamily="2" charset="2"/>
              <a:buNone/>
              <a:defRPr/>
            </a:pPr>
            <a:r>
              <a:rPr lang="en-US" sz="2800" smtClean="0">
                <a:solidFill>
                  <a:schemeClr val="tx2"/>
                </a:solidFill>
              </a:rPr>
              <a:t>Metabolism</a:t>
            </a:r>
          </a:p>
          <a:p>
            <a:pPr eaLnBrk="1" hangingPunct="1">
              <a:lnSpc>
                <a:spcPct val="90000"/>
              </a:lnSpc>
              <a:defRPr/>
            </a:pPr>
            <a:r>
              <a:rPr lang="en-US" sz="2800" smtClean="0"/>
              <a:t>Hepatic, via hydroxylation </a:t>
            </a:r>
          </a:p>
          <a:p>
            <a:pPr eaLnBrk="1" hangingPunct="1">
              <a:lnSpc>
                <a:spcPct val="90000"/>
              </a:lnSpc>
              <a:defRPr/>
            </a:pPr>
            <a:r>
              <a:rPr lang="en-US" sz="2800" smtClean="0"/>
              <a:t>T</a:t>
            </a:r>
            <a:r>
              <a:rPr lang="en-US" sz="2800" baseline="-25000" smtClean="0"/>
              <a:t>1/2</a:t>
            </a:r>
            <a:r>
              <a:rPr lang="en-US" sz="2800" smtClean="0"/>
              <a:t> = 40 hrs</a:t>
            </a:r>
          </a:p>
          <a:p>
            <a:pPr eaLnBrk="1" hangingPunct="1">
              <a:lnSpc>
                <a:spcPct val="90000"/>
              </a:lnSpc>
              <a:buFont typeface="Wingdings" pitchFamily="2" charset="2"/>
              <a:buNone/>
              <a:defRPr/>
            </a:pPr>
            <a:r>
              <a:rPr lang="en-US" sz="2800" smtClean="0">
                <a:solidFill>
                  <a:schemeClr val="tx2"/>
                </a:solidFill>
              </a:rPr>
              <a:t>Excretion</a:t>
            </a:r>
          </a:p>
          <a:p>
            <a:pPr eaLnBrk="1" hangingPunct="1">
              <a:lnSpc>
                <a:spcPct val="90000"/>
              </a:lnSpc>
              <a:defRPr/>
            </a:pPr>
            <a:r>
              <a:rPr lang="en-US" sz="2800" smtClean="0"/>
              <a:t>10 – 20% excreted unchanged in urine</a:t>
            </a:r>
          </a:p>
          <a:p>
            <a:pPr eaLnBrk="1" hangingPunct="1">
              <a:lnSpc>
                <a:spcPct val="90000"/>
              </a:lnSpc>
              <a:defRPr/>
            </a:pPr>
            <a:endParaRPr lang="en-US" sz="2800" smtClean="0"/>
          </a:p>
        </p:txBody>
      </p:sp>
      <p:sp>
        <p:nvSpPr>
          <p:cNvPr id="38916" name="Text Box 4"/>
          <p:cNvSpPr txBox="1">
            <a:spLocks noChangeArrowheads="1"/>
          </p:cNvSpPr>
          <p:nvPr/>
        </p:nvSpPr>
        <p:spPr bwMode="auto">
          <a:xfrm>
            <a:off x="2057400" y="5791200"/>
            <a:ext cx="4800600" cy="395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a:solidFill>
                  <a:schemeClr val="tx2"/>
                </a:solidFill>
              </a:rPr>
              <a:t>Therapeutic Range: 40 – 100 µg/ml</a:t>
            </a:r>
            <a:r>
              <a:rPr lang="en-US"/>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152400"/>
            <a:ext cx="8229600" cy="1139825"/>
          </a:xfrm>
        </p:spPr>
        <p:txBody>
          <a:bodyPr/>
          <a:lstStyle/>
          <a:p>
            <a:pPr eaLnBrk="1" hangingPunct="1">
              <a:defRPr/>
            </a:pPr>
            <a:r>
              <a:rPr lang="en-US" smtClean="0"/>
              <a:t>Ethosuximide – Adverse effects</a:t>
            </a:r>
          </a:p>
        </p:txBody>
      </p:sp>
      <p:sp>
        <p:nvSpPr>
          <p:cNvPr id="44035" name="Rectangle 3"/>
          <p:cNvSpPr>
            <a:spLocks noGrp="1" noChangeArrowheads="1"/>
          </p:cNvSpPr>
          <p:nvPr>
            <p:ph sz="half" idx="1"/>
          </p:nvPr>
        </p:nvSpPr>
        <p:spPr>
          <a:xfrm>
            <a:off x="457200" y="1447800"/>
            <a:ext cx="4038600" cy="4683125"/>
          </a:xfrm>
        </p:spPr>
        <p:txBody>
          <a:bodyPr/>
          <a:lstStyle/>
          <a:p>
            <a:pPr eaLnBrk="1" hangingPunct="1">
              <a:defRPr/>
            </a:pPr>
            <a:r>
              <a:rPr lang="en-US" dirty="0" smtClean="0"/>
              <a:t>Nausea / vomiting</a:t>
            </a:r>
          </a:p>
          <a:p>
            <a:pPr eaLnBrk="1" hangingPunct="1">
              <a:defRPr/>
            </a:pPr>
            <a:r>
              <a:rPr lang="en-US" dirty="0" smtClean="0"/>
              <a:t>Anorexia</a:t>
            </a:r>
          </a:p>
          <a:p>
            <a:pPr eaLnBrk="1" hangingPunct="1">
              <a:defRPr/>
            </a:pPr>
            <a:r>
              <a:rPr lang="en-US" dirty="0" smtClean="0"/>
              <a:t>GIT – abdominal pain, gastric irritation</a:t>
            </a:r>
          </a:p>
          <a:p>
            <a:pPr eaLnBrk="1" hangingPunct="1">
              <a:defRPr/>
            </a:pPr>
            <a:r>
              <a:rPr lang="en-US" dirty="0" smtClean="0"/>
              <a:t>Dizziness</a:t>
            </a:r>
          </a:p>
          <a:p>
            <a:pPr eaLnBrk="1" hangingPunct="1">
              <a:defRPr/>
            </a:pPr>
            <a:r>
              <a:rPr lang="en-US" dirty="0" smtClean="0"/>
              <a:t>Headache</a:t>
            </a:r>
          </a:p>
          <a:p>
            <a:pPr eaLnBrk="1" hangingPunct="1">
              <a:defRPr/>
            </a:pPr>
            <a:r>
              <a:rPr lang="en-US" dirty="0" smtClean="0"/>
              <a:t>Sleep disturbances</a:t>
            </a:r>
          </a:p>
          <a:p>
            <a:pPr eaLnBrk="1" hangingPunct="1">
              <a:defRPr/>
            </a:pPr>
            <a:r>
              <a:rPr lang="en-US" dirty="0" smtClean="0"/>
              <a:t>Inability to concentrate</a:t>
            </a:r>
          </a:p>
        </p:txBody>
      </p:sp>
      <p:sp>
        <p:nvSpPr>
          <p:cNvPr id="44036" name="Rectangle 4"/>
          <p:cNvSpPr>
            <a:spLocks noGrp="1" noChangeArrowheads="1"/>
          </p:cNvSpPr>
          <p:nvPr>
            <p:ph sz="half" idx="2"/>
          </p:nvPr>
        </p:nvSpPr>
        <p:spPr>
          <a:xfrm>
            <a:off x="4572000" y="2514600"/>
            <a:ext cx="4038600" cy="4835525"/>
          </a:xfrm>
        </p:spPr>
        <p:txBody>
          <a:bodyPr/>
          <a:lstStyle/>
          <a:p>
            <a:pPr eaLnBrk="1" hangingPunct="1">
              <a:defRPr/>
            </a:pPr>
            <a:r>
              <a:rPr lang="en-US" smtClean="0"/>
              <a:t>Rashes</a:t>
            </a:r>
          </a:p>
          <a:p>
            <a:pPr eaLnBrk="1" hangingPunct="1">
              <a:defRPr/>
            </a:pPr>
            <a:r>
              <a:rPr lang="en-US" smtClean="0"/>
              <a:t>Blood dyscrasias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4400" dirty="0" smtClean="0"/>
              <a:t>BARBITURATES</a:t>
            </a:r>
            <a:endParaRPr lang="en-US" sz="4400" dirty="0"/>
          </a:p>
        </p:txBody>
      </p:sp>
    </p:spTree>
    <p:extLst>
      <p:ext uri="{BB962C8B-B14F-4D97-AF65-F5344CB8AC3E}">
        <p14:creationId xmlns:p14="http://schemas.microsoft.com/office/powerpoint/2010/main" val="26818536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77813"/>
            <a:ext cx="8229600" cy="636587"/>
          </a:xfrm>
        </p:spPr>
        <p:txBody>
          <a:bodyPr>
            <a:normAutofit fontScale="90000"/>
          </a:bodyPr>
          <a:lstStyle/>
          <a:p>
            <a:pPr eaLnBrk="1" hangingPunct="1">
              <a:defRPr/>
            </a:pPr>
            <a:r>
              <a:rPr lang="en-US" sz="3800" dirty="0" err="1" smtClean="0"/>
              <a:t>Phenobarbitone</a:t>
            </a:r>
            <a:r>
              <a:rPr lang="en-US" sz="3800" dirty="0" smtClean="0"/>
              <a:t> (Barbiturate)</a:t>
            </a:r>
          </a:p>
        </p:txBody>
      </p:sp>
      <p:sp>
        <p:nvSpPr>
          <p:cNvPr id="45059" name="Rectangle 3"/>
          <p:cNvSpPr>
            <a:spLocks noGrp="1" noChangeArrowheads="1"/>
          </p:cNvSpPr>
          <p:nvPr>
            <p:ph sz="quarter" idx="1"/>
          </p:nvPr>
        </p:nvSpPr>
        <p:spPr>
          <a:xfrm>
            <a:off x="381000" y="1368188"/>
            <a:ext cx="8229600" cy="5486400"/>
          </a:xfrm>
        </p:spPr>
        <p:txBody>
          <a:bodyPr/>
          <a:lstStyle/>
          <a:p>
            <a:pPr algn="ctr" eaLnBrk="1" hangingPunct="1">
              <a:buFont typeface="Wingdings" pitchFamily="2" charset="2"/>
              <a:buNone/>
              <a:defRPr/>
            </a:pPr>
            <a:r>
              <a:rPr lang="en-US" dirty="0" smtClean="0">
                <a:solidFill>
                  <a:schemeClr val="tx2"/>
                </a:solidFill>
              </a:rPr>
              <a:t>	</a:t>
            </a:r>
            <a:r>
              <a:rPr lang="en-US" dirty="0" smtClean="0"/>
              <a:t>[</a:t>
            </a:r>
            <a:r>
              <a:rPr lang="en-US" dirty="0" err="1" smtClean="0"/>
              <a:t>thiopentone</a:t>
            </a:r>
            <a:r>
              <a:rPr lang="en-US" dirty="0" smtClean="0"/>
              <a:t>, </a:t>
            </a:r>
            <a:r>
              <a:rPr lang="en-US" dirty="0" err="1" smtClean="0"/>
              <a:t>phenobarbitone</a:t>
            </a:r>
            <a:r>
              <a:rPr lang="en-US" dirty="0" smtClean="0"/>
              <a:t>, </a:t>
            </a:r>
            <a:r>
              <a:rPr lang="en-US" dirty="0" err="1" smtClean="0"/>
              <a:t>pentobarbitone</a:t>
            </a:r>
            <a:r>
              <a:rPr lang="en-US" dirty="0" smtClean="0"/>
              <a:t>, </a:t>
            </a:r>
            <a:r>
              <a:rPr lang="en-US" dirty="0" err="1" smtClean="0"/>
              <a:t>mephobarbitone</a:t>
            </a:r>
            <a:r>
              <a:rPr lang="en-US" dirty="0" smtClean="0"/>
              <a:t>, </a:t>
            </a:r>
            <a:r>
              <a:rPr lang="en-US" dirty="0" err="1" smtClean="0"/>
              <a:t>primidone</a:t>
            </a:r>
            <a:r>
              <a:rPr lang="en-US" dirty="0" smtClean="0"/>
              <a:t>]</a:t>
            </a:r>
          </a:p>
          <a:p>
            <a:pPr eaLnBrk="1" hangingPunct="1">
              <a:defRPr/>
            </a:pPr>
            <a:endParaRPr lang="en-US" dirty="0" smtClean="0"/>
          </a:p>
          <a:p>
            <a:pPr eaLnBrk="1" hangingPunct="1">
              <a:defRPr/>
            </a:pPr>
            <a:r>
              <a:rPr lang="en-US" dirty="0" smtClean="0"/>
              <a:t>Enhanced inhibitory pathways &amp; diminished excitatory activity</a:t>
            </a:r>
          </a:p>
          <a:p>
            <a:pPr lvl="1">
              <a:buFont typeface="Wingdings" pitchFamily="2" charset="2"/>
              <a:buChar char="ü"/>
              <a:defRPr/>
            </a:pPr>
            <a:r>
              <a:rPr lang="en-US" dirty="0" smtClean="0"/>
              <a:t>Agonist at GABA receptor (allosteric regulatory site)</a:t>
            </a:r>
          </a:p>
          <a:p>
            <a:pPr lvl="1">
              <a:buFont typeface="Wingdings" pitchFamily="2" charset="2"/>
              <a:buChar char="ü"/>
              <a:defRPr/>
            </a:pPr>
            <a:r>
              <a:rPr lang="en-US" dirty="0" smtClean="0"/>
              <a:t>Decreased glutamate action (AMPA receptor)</a:t>
            </a:r>
          </a:p>
          <a:p>
            <a:pPr eaLnBrk="1" hangingPunct="1">
              <a:buFont typeface="Wingdings" pitchFamily="2" charset="2"/>
              <a:buNone/>
              <a:defRPr/>
            </a:pPr>
            <a:endParaRPr lang="en-US" dirty="0" smtClean="0"/>
          </a:p>
          <a:p>
            <a:pPr eaLnBrk="1" hangingPunct="1">
              <a:defRPr/>
            </a:pPr>
            <a:endParaRPr lang="en-US" dirty="0" smtClean="0"/>
          </a:p>
          <a:p>
            <a:pPr eaLnBrk="1" hangingPunct="1">
              <a:defRPr/>
            </a:pPr>
            <a:endParaRPr lang="en-US" dirty="0" smtClean="0"/>
          </a:p>
          <a:p>
            <a:pPr eaLnBrk="1" hangingPunct="1">
              <a:buFont typeface="Wingdings" pitchFamily="2" charset="2"/>
              <a:buNone/>
              <a:defRPr/>
            </a:pPr>
            <a:endParaRPr lang="en-US"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52400"/>
            <a:ext cx="8229600" cy="1139825"/>
          </a:xfrm>
        </p:spPr>
        <p:txBody>
          <a:bodyPr/>
          <a:lstStyle/>
          <a:p>
            <a:pPr eaLnBrk="1" hangingPunct="1">
              <a:defRPr/>
            </a:pPr>
            <a:r>
              <a:rPr lang="en-US" sz="3800" smtClean="0"/>
              <a:t>Phenobarbitone - Pharmacokinetics</a:t>
            </a:r>
          </a:p>
        </p:txBody>
      </p:sp>
      <p:sp>
        <p:nvSpPr>
          <p:cNvPr id="46083" name="Rectangle 3"/>
          <p:cNvSpPr>
            <a:spLocks noGrp="1" noChangeArrowheads="1"/>
          </p:cNvSpPr>
          <p:nvPr>
            <p:ph sz="quarter" idx="1"/>
          </p:nvPr>
        </p:nvSpPr>
        <p:spPr/>
        <p:txBody>
          <a:bodyPr/>
          <a:lstStyle/>
          <a:p>
            <a:pPr eaLnBrk="1" hangingPunct="1">
              <a:defRPr/>
            </a:pPr>
            <a:endParaRPr lang="en-US" smtClean="0"/>
          </a:p>
          <a:p>
            <a:pPr eaLnBrk="1" hangingPunct="1">
              <a:buFont typeface="Wingdings" pitchFamily="2" charset="2"/>
              <a:buNone/>
              <a:defRPr/>
            </a:pPr>
            <a:endParaRPr lang="en-US" smtClean="0"/>
          </a:p>
        </p:txBody>
      </p:sp>
      <p:sp>
        <p:nvSpPr>
          <p:cNvPr id="41988" name="Text Box 4"/>
          <p:cNvSpPr txBox="1">
            <a:spLocks noChangeArrowheads="1"/>
          </p:cNvSpPr>
          <p:nvPr/>
        </p:nvSpPr>
        <p:spPr bwMode="auto">
          <a:xfrm>
            <a:off x="411707" y="1143000"/>
            <a:ext cx="82296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sz="2000" dirty="0">
                <a:solidFill>
                  <a:schemeClr val="tx2"/>
                </a:solidFill>
              </a:rPr>
              <a:t>Absorption</a:t>
            </a:r>
          </a:p>
          <a:p>
            <a:pPr marL="342900" indent="-342900">
              <a:spcBef>
                <a:spcPct val="50000"/>
              </a:spcBef>
              <a:buFont typeface="Arial" pitchFamily="34" charset="0"/>
              <a:buChar char="•"/>
            </a:pPr>
            <a:r>
              <a:rPr lang="en-US" sz="2000" dirty="0"/>
              <a:t>Good </a:t>
            </a:r>
            <a:r>
              <a:rPr lang="en-US" sz="2000" dirty="0" smtClean="0"/>
              <a:t>oral bioavailability</a:t>
            </a:r>
          </a:p>
          <a:p>
            <a:pPr marL="342900" indent="-342900">
              <a:spcBef>
                <a:spcPct val="50000"/>
              </a:spcBef>
              <a:buFont typeface="Arial" pitchFamily="34" charset="0"/>
              <a:buChar char="•"/>
            </a:pPr>
            <a:r>
              <a:rPr lang="en-US" sz="2000" dirty="0"/>
              <a:t>P</a:t>
            </a:r>
            <a:r>
              <a:rPr lang="en-US" sz="2000" dirty="0" smtClean="0"/>
              <a:t>arenteral use (</a:t>
            </a:r>
            <a:r>
              <a:rPr lang="en-US" sz="2000" dirty="0" err="1" smtClean="0"/>
              <a:t>thiopentone</a:t>
            </a:r>
            <a:r>
              <a:rPr lang="en-US" sz="2000" dirty="0" smtClean="0"/>
              <a:t>, </a:t>
            </a:r>
            <a:r>
              <a:rPr lang="en-US" sz="2000" dirty="0" err="1" smtClean="0"/>
              <a:t>phenobarbitone</a:t>
            </a:r>
            <a:r>
              <a:rPr lang="en-US" sz="2000" dirty="0" smtClean="0"/>
              <a:t>)</a:t>
            </a:r>
            <a:endParaRPr lang="en-US" sz="2000" dirty="0"/>
          </a:p>
          <a:p>
            <a:pPr>
              <a:spcBef>
                <a:spcPct val="50000"/>
              </a:spcBef>
            </a:pPr>
            <a:r>
              <a:rPr lang="en-US" sz="2000" dirty="0">
                <a:solidFill>
                  <a:schemeClr val="tx2"/>
                </a:solidFill>
              </a:rPr>
              <a:t>Plasma protein binding</a:t>
            </a:r>
          </a:p>
          <a:p>
            <a:pPr marL="342900" indent="-342900">
              <a:spcBef>
                <a:spcPct val="50000"/>
              </a:spcBef>
              <a:buFont typeface="Arial" pitchFamily="34" charset="0"/>
              <a:buChar char="•"/>
            </a:pPr>
            <a:r>
              <a:rPr lang="en-US" sz="2000" dirty="0"/>
              <a:t>50% protein bound</a:t>
            </a:r>
          </a:p>
          <a:p>
            <a:pPr>
              <a:spcBef>
                <a:spcPct val="50000"/>
              </a:spcBef>
            </a:pPr>
            <a:r>
              <a:rPr lang="en-US" sz="2000" dirty="0">
                <a:solidFill>
                  <a:schemeClr val="tx2"/>
                </a:solidFill>
              </a:rPr>
              <a:t>Metabolism</a:t>
            </a:r>
          </a:p>
          <a:p>
            <a:pPr marL="342900" indent="-342900">
              <a:spcBef>
                <a:spcPct val="50000"/>
              </a:spcBef>
              <a:buFont typeface="Arial" pitchFamily="34" charset="0"/>
              <a:buChar char="•"/>
            </a:pPr>
            <a:r>
              <a:rPr lang="en-US" sz="2000" dirty="0"/>
              <a:t>Hepatic biotransformation – long t</a:t>
            </a:r>
            <a:r>
              <a:rPr lang="en-US" sz="2000" baseline="30000" dirty="0"/>
              <a:t>1/2</a:t>
            </a:r>
            <a:r>
              <a:rPr lang="en-US" sz="2000" dirty="0"/>
              <a:t> ± 40 </a:t>
            </a:r>
            <a:r>
              <a:rPr lang="en-US" sz="2000" dirty="0" err="1"/>
              <a:t>hrs</a:t>
            </a:r>
            <a:endParaRPr lang="en-US" sz="2000" dirty="0"/>
          </a:p>
          <a:p>
            <a:pPr marL="342900" indent="-342900">
              <a:spcBef>
                <a:spcPct val="50000"/>
              </a:spcBef>
              <a:buFont typeface="Arial" pitchFamily="34" charset="0"/>
              <a:buChar char="•"/>
            </a:pPr>
            <a:r>
              <a:rPr lang="en-US" sz="2000" dirty="0"/>
              <a:t>Potent (CYP450) enzyme </a:t>
            </a:r>
            <a:r>
              <a:rPr lang="en-US" sz="2000" dirty="0">
                <a:solidFill>
                  <a:srgbClr val="FF0000"/>
                </a:solidFill>
              </a:rPr>
              <a:t>inducer </a:t>
            </a:r>
          </a:p>
          <a:p>
            <a:pPr>
              <a:spcBef>
                <a:spcPct val="50000"/>
              </a:spcBef>
            </a:pPr>
            <a:r>
              <a:rPr lang="en-US" sz="2000" dirty="0">
                <a:solidFill>
                  <a:schemeClr val="tx2"/>
                </a:solidFill>
              </a:rPr>
              <a:t>Excretion</a:t>
            </a:r>
          </a:p>
          <a:p>
            <a:pPr marL="342900" indent="-342900">
              <a:spcBef>
                <a:spcPct val="50000"/>
              </a:spcBef>
              <a:buFont typeface="Arial" pitchFamily="34" charset="0"/>
              <a:buChar char="•"/>
            </a:pPr>
            <a:r>
              <a:rPr lang="en-US" sz="2000" dirty="0"/>
              <a:t>25% excreted </a:t>
            </a:r>
            <a:r>
              <a:rPr lang="en-US" sz="2000" dirty="0" smtClean="0"/>
              <a:t>unchanged </a:t>
            </a:r>
            <a:r>
              <a:rPr lang="en-US" sz="2000" dirty="0"/>
              <a:t>in urine</a:t>
            </a:r>
          </a:p>
          <a:p>
            <a:pPr marL="342900" indent="-342900">
              <a:spcBef>
                <a:spcPct val="50000"/>
              </a:spcBef>
              <a:buFont typeface="Arial" pitchFamily="34" charset="0"/>
              <a:buChar char="•"/>
            </a:pPr>
            <a:r>
              <a:rPr lang="en-US" sz="2000" dirty="0"/>
              <a:t>Alkaline urine increases excretion rate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77813"/>
            <a:ext cx="8229600" cy="560387"/>
          </a:xfrm>
        </p:spPr>
        <p:txBody>
          <a:bodyPr>
            <a:normAutofit fontScale="90000"/>
          </a:bodyPr>
          <a:lstStyle/>
          <a:p>
            <a:pPr eaLnBrk="1" hangingPunct="1">
              <a:defRPr/>
            </a:pPr>
            <a:r>
              <a:rPr lang="en-US" sz="3800" smtClean="0"/>
              <a:t>Phenobarbitone - Adverse effects</a:t>
            </a:r>
          </a:p>
        </p:txBody>
      </p:sp>
      <p:sp>
        <p:nvSpPr>
          <p:cNvPr id="47107" name="Rectangle 3"/>
          <p:cNvSpPr>
            <a:spLocks noGrp="1" noChangeArrowheads="1"/>
          </p:cNvSpPr>
          <p:nvPr>
            <p:ph sz="half" idx="1"/>
          </p:nvPr>
        </p:nvSpPr>
        <p:spPr>
          <a:xfrm>
            <a:off x="457200" y="1371600"/>
            <a:ext cx="4038600" cy="4759325"/>
          </a:xfrm>
        </p:spPr>
        <p:txBody>
          <a:bodyPr/>
          <a:lstStyle/>
          <a:p>
            <a:pPr eaLnBrk="1" hangingPunct="1">
              <a:defRPr/>
            </a:pPr>
            <a:r>
              <a:rPr lang="en-US" dirty="0" smtClean="0"/>
              <a:t>Sedating</a:t>
            </a:r>
          </a:p>
          <a:p>
            <a:pPr eaLnBrk="1" hangingPunct="1">
              <a:defRPr/>
            </a:pPr>
            <a:r>
              <a:rPr lang="en-US" dirty="0" smtClean="0"/>
              <a:t>Impaired cognitive function</a:t>
            </a:r>
          </a:p>
          <a:p>
            <a:pPr eaLnBrk="1" hangingPunct="1">
              <a:defRPr/>
            </a:pPr>
            <a:r>
              <a:rPr lang="en-US" dirty="0" smtClean="0"/>
              <a:t>Children – paradoxical hyperactivity</a:t>
            </a:r>
          </a:p>
          <a:p>
            <a:pPr eaLnBrk="1" hangingPunct="1">
              <a:defRPr/>
            </a:pPr>
            <a:r>
              <a:rPr lang="en-US" dirty="0" smtClean="0"/>
              <a:t>Respiratory failure in high doses</a:t>
            </a:r>
          </a:p>
          <a:p>
            <a:pPr eaLnBrk="1" hangingPunct="1">
              <a:defRPr/>
            </a:pPr>
            <a:endParaRPr lang="en-US" dirty="0" smtClean="0"/>
          </a:p>
        </p:txBody>
      </p:sp>
      <p:sp>
        <p:nvSpPr>
          <p:cNvPr id="47108" name="Rectangle 4"/>
          <p:cNvSpPr>
            <a:spLocks noGrp="1" noChangeArrowheads="1"/>
          </p:cNvSpPr>
          <p:nvPr>
            <p:ph sz="half" idx="2"/>
          </p:nvPr>
        </p:nvSpPr>
        <p:spPr>
          <a:xfrm>
            <a:off x="4724400" y="1676400"/>
            <a:ext cx="4038600" cy="5064125"/>
          </a:xfrm>
        </p:spPr>
        <p:txBody>
          <a:bodyPr/>
          <a:lstStyle/>
          <a:p>
            <a:pPr eaLnBrk="1" hangingPunct="1">
              <a:defRPr/>
            </a:pPr>
            <a:r>
              <a:rPr lang="en-US" dirty="0" smtClean="0"/>
              <a:t>Skin rashes</a:t>
            </a:r>
          </a:p>
          <a:p>
            <a:pPr eaLnBrk="1" hangingPunct="1">
              <a:defRPr/>
            </a:pPr>
            <a:r>
              <a:rPr lang="en-US" dirty="0" err="1" smtClean="0"/>
              <a:t>Megaloblastic</a:t>
            </a:r>
            <a:r>
              <a:rPr lang="en-US" dirty="0" smtClean="0"/>
              <a:t> </a:t>
            </a:r>
            <a:r>
              <a:rPr lang="en-US" dirty="0" err="1" smtClean="0"/>
              <a:t>anaemia</a:t>
            </a:r>
            <a:endParaRPr lang="en-US" dirty="0" smtClean="0"/>
          </a:p>
          <a:p>
            <a:pPr eaLnBrk="1" hangingPunct="1">
              <a:defRPr/>
            </a:pPr>
            <a:r>
              <a:rPr lang="en-US" dirty="0" err="1" smtClean="0"/>
              <a:t>Osteomalacia</a:t>
            </a:r>
            <a:endParaRPr lang="en-US" dirty="0" smtClean="0"/>
          </a:p>
          <a:p>
            <a:pPr eaLnBrk="1" hangingPunct="1">
              <a:defRPr/>
            </a:pPr>
            <a:r>
              <a:rPr lang="en-US" dirty="0" smtClean="0"/>
              <a:t>Tolerance develops</a:t>
            </a:r>
          </a:p>
        </p:txBody>
      </p:sp>
      <p:sp>
        <p:nvSpPr>
          <p:cNvPr id="43013" name="Text Box 5"/>
          <p:cNvSpPr txBox="1">
            <a:spLocks noChangeArrowheads="1"/>
          </p:cNvSpPr>
          <p:nvPr/>
        </p:nvSpPr>
        <p:spPr bwMode="auto">
          <a:xfrm>
            <a:off x="1371600" y="4724400"/>
            <a:ext cx="6019800" cy="3693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dirty="0"/>
              <a:t>Therapeutic Range: 65 – 175 </a:t>
            </a:r>
            <a:r>
              <a:rPr lang="en-US" dirty="0" smtClean="0"/>
              <a:t>µ</a:t>
            </a:r>
            <a:r>
              <a:rPr lang="en-US" dirty="0" err="1" smtClean="0"/>
              <a:t>mol</a:t>
            </a:r>
            <a:r>
              <a:rPr lang="en-US" dirty="0" smtClean="0"/>
              <a:t>/l</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447800" y="2819400"/>
            <a:ext cx="6480174" cy="1673225"/>
          </a:xfrm>
        </p:spPr>
        <p:txBody>
          <a:bodyPr>
            <a:normAutofit/>
          </a:bodyPr>
          <a:lstStyle/>
          <a:p>
            <a:r>
              <a:rPr lang="en-US" sz="4000" dirty="0" smtClean="0"/>
              <a:t>BENZODIAZEPINES</a:t>
            </a:r>
            <a:endParaRPr lang="en-US" sz="4000" dirty="0"/>
          </a:p>
        </p:txBody>
      </p:sp>
    </p:spTree>
    <p:extLst>
      <p:ext uri="{BB962C8B-B14F-4D97-AF65-F5344CB8AC3E}">
        <p14:creationId xmlns:p14="http://schemas.microsoft.com/office/powerpoint/2010/main" val="35571156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smtClean="0"/>
              <a:t>Benzodiazepines</a:t>
            </a:r>
          </a:p>
        </p:txBody>
      </p:sp>
      <p:sp>
        <p:nvSpPr>
          <p:cNvPr id="48131" name="Rectangle 3"/>
          <p:cNvSpPr>
            <a:spLocks noGrp="1" noChangeArrowheads="1"/>
          </p:cNvSpPr>
          <p:nvPr>
            <p:ph sz="quarter" idx="1"/>
          </p:nvPr>
        </p:nvSpPr>
        <p:spPr/>
        <p:txBody>
          <a:bodyPr/>
          <a:lstStyle/>
          <a:p>
            <a:pPr eaLnBrk="1" hangingPunct="1">
              <a:defRPr/>
            </a:pPr>
            <a:r>
              <a:rPr lang="en-US" sz="2800" dirty="0" err="1" smtClean="0"/>
              <a:t>Lorazepam</a:t>
            </a:r>
            <a:endParaRPr lang="en-US" sz="2800" dirty="0" smtClean="0"/>
          </a:p>
          <a:p>
            <a:pPr eaLnBrk="1" hangingPunct="1">
              <a:defRPr/>
            </a:pPr>
            <a:r>
              <a:rPr lang="en-US" sz="2800" dirty="0" smtClean="0"/>
              <a:t>Diazepam</a:t>
            </a:r>
          </a:p>
          <a:p>
            <a:pPr eaLnBrk="1" hangingPunct="1">
              <a:defRPr/>
            </a:pPr>
            <a:r>
              <a:rPr lang="en-US" sz="2800" dirty="0" smtClean="0"/>
              <a:t>Clonazepam</a:t>
            </a:r>
          </a:p>
          <a:p>
            <a:pPr eaLnBrk="1" hangingPunct="1">
              <a:defRPr/>
            </a:pPr>
            <a:endParaRPr lang="en-US" sz="2800" dirty="0" smtClean="0"/>
          </a:p>
          <a:p>
            <a:pPr eaLnBrk="1" hangingPunct="1">
              <a:defRPr/>
            </a:pPr>
            <a:r>
              <a:rPr lang="en-US" sz="2800" dirty="0" smtClean="0"/>
              <a:t>Midazolam – unresponsive status </a:t>
            </a:r>
            <a:r>
              <a:rPr lang="en-US" sz="2800" dirty="0" err="1" smtClean="0"/>
              <a:t>epilepticus</a:t>
            </a:r>
            <a:endParaRPr lang="en-US" sz="2800" dirty="0" smtClean="0"/>
          </a:p>
          <a:p>
            <a:pPr eaLnBrk="1" hangingPunct="1">
              <a:defRPr/>
            </a:pPr>
            <a:endParaRPr lang="en-US" sz="2800" dirty="0" smtClean="0"/>
          </a:p>
          <a:p>
            <a:pPr eaLnBrk="1" hangingPunct="1">
              <a:defRPr/>
            </a:pPr>
            <a:r>
              <a:rPr lang="en-US" sz="2800" dirty="0" smtClean="0"/>
              <a:t>Mechanism of action – facilitates central GABA activity </a:t>
            </a:r>
          </a:p>
          <a:p>
            <a:pPr eaLnBrk="1" hangingPunct="1">
              <a:defRPr/>
            </a:pPr>
            <a:endParaRPr lang="en-US" sz="28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7" y="1023401"/>
            <a:ext cx="7290054" cy="1124712"/>
          </a:xfrm>
        </p:spPr>
        <p:txBody>
          <a:bodyPr/>
          <a:lstStyle/>
          <a:p>
            <a:r>
              <a:rPr lang="en-US" dirty="0" smtClean="0"/>
              <a:t>Anti-seizure activity</a:t>
            </a:r>
            <a:endParaRPr lang="en-US" dirty="0"/>
          </a:p>
        </p:txBody>
      </p:sp>
      <p:sp>
        <p:nvSpPr>
          <p:cNvPr id="3" name="Content Placeholder 2"/>
          <p:cNvSpPr>
            <a:spLocks noGrp="1"/>
          </p:cNvSpPr>
          <p:nvPr>
            <p:ph idx="1"/>
          </p:nvPr>
        </p:nvSpPr>
        <p:spPr>
          <a:xfrm>
            <a:off x="3276600" y="2667000"/>
            <a:ext cx="2667000" cy="4572000"/>
          </a:xfrm>
        </p:spPr>
        <p:txBody>
          <a:bodyPr/>
          <a:lstStyle/>
          <a:p>
            <a:pPr>
              <a:buFont typeface="Wingdings" panose="05000000000000000000" pitchFamily="2" charset="2"/>
              <a:buChar char="v"/>
            </a:pPr>
            <a:r>
              <a:rPr lang="en-US" sz="1800" dirty="0"/>
              <a:t> DIAZEPAM</a:t>
            </a:r>
          </a:p>
          <a:p>
            <a:pPr>
              <a:buFont typeface="Wingdings" panose="05000000000000000000" pitchFamily="2" charset="2"/>
              <a:buChar char="v"/>
            </a:pPr>
            <a:r>
              <a:rPr lang="en-US" sz="1800" dirty="0"/>
              <a:t> LORAZEPAM</a:t>
            </a:r>
          </a:p>
          <a:p>
            <a:pPr>
              <a:buFont typeface="Wingdings" panose="05000000000000000000" pitchFamily="2" charset="2"/>
              <a:buChar char="v"/>
            </a:pPr>
            <a:r>
              <a:rPr lang="en-US" sz="1800" dirty="0"/>
              <a:t> MIDAZOLAM</a:t>
            </a:r>
          </a:p>
          <a:p>
            <a:pPr>
              <a:buFont typeface="Wingdings" panose="05000000000000000000" pitchFamily="2" charset="2"/>
              <a:buChar char="v"/>
            </a:pPr>
            <a:r>
              <a:rPr lang="en-US" sz="1800" dirty="0"/>
              <a:t> CLONAZEPAM</a:t>
            </a:r>
          </a:p>
          <a:p>
            <a:endParaRPr lang="en-US" dirty="0" smtClean="0"/>
          </a:p>
        </p:txBody>
      </p:sp>
    </p:spTree>
    <p:extLst>
      <p:ext uri="{BB962C8B-B14F-4D97-AF65-F5344CB8AC3E}">
        <p14:creationId xmlns:p14="http://schemas.microsoft.com/office/powerpoint/2010/main" val="36168420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3884434" cy="1124712"/>
          </a:xfrm>
        </p:spPr>
        <p:txBody>
          <a:bodyPr/>
          <a:lstStyle/>
          <a:p>
            <a:r>
              <a:rPr lang="en-US" dirty="0" smtClean="0"/>
              <a:t>Acute seizure control</a:t>
            </a:r>
            <a:endParaRPr lang="en-US" dirty="0"/>
          </a:p>
        </p:txBody>
      </p:sp>
      <p:pic>
        <p:nvPicPr>
          <p:cNvPr id="1026" name="Picture 2" descr="Image result for benzodiazepine and distribution between central and peripheral compartment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07833" y="1981200"/>
            <a:ext cx="4668116" cy="350108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1"/>
          </p:nvPr>
        </p:nvSpPr>
        <p:spPr>
          <a:xfrm>
            <a:off x="4571169" y="304800"/>
            <a:ext cx="4474446" cy="6019799"/>
          </a:xfrm>
        </p:spPr>
        <p:txBody>
          <a:bodyPr>
            <a:normAutofit/>
          </a:bodyPr>
          <a:lstStyle/>
          <a:p>
            <a:r>
              <a:rPr lang="en-US" b="1" dirty="0" smtClean="0">
                <a:solidFill>
                  <a:schemeClr val="accent1"/>
                </a:solidFill>
              </a:rPr>
              <a:t>1</a:t>
            </a:r>
            <a:r>
              <a:rPr lang="en-US" sz="2100" b="1" dirty="0">
                <a:solidFill>
                  <a:schemeClr val="accent1"/>
                </a:solidFill>
              </a:rPr>
              <a:t>. </a:t>
            </a:r>
            <a:r>
              <a:rPr lang="en-US" sz="2100" dirty="0">
                <a:solidFill>
                  <a:schemeClr val="accent1"/>
                </a:solidFill>
              </a:rPr>
              <a:t>IV LORAZEPAM or DIAZEPAM </a:t>
            </a:r>
            <a:r>
              <a:rPr lang="en-US" sz="1800" b="1" dirty="0"/>
              <a:t>lorazepam less lipophilic than diazepam, </a:t>
            </a:r>
            <a:r>
              <a:rPr lang="en-US" sz="1800" dirty="0"/>
              <a:t>(slower re-distribution from brain to peripheral tissues AND lower peripheral tissue uptake * </a:t>
            </a:r>
            <a:r>
              <a:rPr lang="en-US" sz="1800" b="1" dirty="0"/>
              <a:t>clinical effective concentrations are achieved in brain for longer </a:t>
            </a:r>
          </a:p>
          <a:p>
            <a:pPr>
              <a:buFont typeface="Wingdings" panose="05000000000000000000" pitchFamily="2" charset="2"/>
              <a:buChar char="§"/>
            </a:pPr>
            <a:r>
              <a:rPr lang="en-US" sz="1800" dirty="0"/>
              <a:t> </a:t>
            </a:r>
            <a:r>
              <a:rPr lang="en-US" sz="1800" dirty="0"/>
              <a:t>clinically effective concentrations of diazepam fall rapidly as drug leaves central compartment and moves into peripheral fat </a:t>
            </a:r>
          </a:p>
          <a:p>
            <a:pPr marL="0" indent="0">
              <a:buNone/>
            </a:pPr>
            <a:r>
              <a:rPr lang="en-US" sz="1800" b="1" dirty="0">
                <a:solidFill>
                  <a:schemeClr val="accent1"/>
                </a:solidFill>
              </a:rPr>
              <a:t>2. </a:t>
            </a:r>
            <a:r>
              <a:rPr lang="en-US" sz="2100" dirty="0">
                <a:solidFill>
                  <a:schemeClr val="accent1"/>
                </a:solidFill>
              </a:rPr>
              <a:t>IV PHENYTOIN (or SODIUM VALPROATE)</a:t>
            </a:r>
          </a:p>
          <a:p>
            <a:pPr>
              <a:buFont typeface="Wingdings" panose="05000000000000000000" pitchFamily="2" charset="2"/>
              <a:buChar char="§"/>
            </a:pPr>
            <a:r>
              <a:rPr lang="en-US" sz="1800" dirty="0">
                <a:solidFill>
                  <a:schemeClr val="accent1"/>
                </a:solidFill>
              </a:rPr>
              <a:t> </a:t>
            </a:r>
            <a:r>
              <a:rPr lang="en-US" sz="1800" dirty="0"/>
              <a:t>loading dose is usually given to saturate the albumin binding sites</a:t>
            </a:r>
          </a:p>
          <a:p>
            <a:pPr marL="0" indent="0">
              <a:buNone/>
            </a:pPr>
            <a:r>
              <a:rPr lang="en-US" sz="2100" b="1" dirty="0">
                <a:solidFill>
                  <a:schemeClr val="accent1"/>
                </a:solidFill>
              </a:rPr>
              <a:t>3</a:t>
            </a:r>
            <a:r>
              <a:rPr lang="en-US" sz="2100" b="1" dirty="0"/>
              <a:t>. </a:t>
            </a:r>
            <a:r>
              <a:rPr lang="en-US" sz="2100" dirty="0"/>
              <a:t>REFRACTORY SEIZURES treated </a:t>
            </a:r>
            <a:r>
              <a:rPr lang="en-US" sz="2100" dirty="0">
                <a:solidFill>
                  <a:schemeClr val="accent1"/>
                </a:solidFill>
              </a:rPr>
              <a:t>with IV </a:t>
            </a:r>
            <a:r>
              <a:rPr lang="en-US" sz="2100" cap="all" dirty="0">
                <a:solidFill>
                  <a:schemeClr val="accent1"/>
                </a:solidFill>
              </a:rPr>
              <a:t>midazolam </a:t>
            </a:r>
            <a:r>
              <a:rPr lang="en-US" sz="2100" cap="all" dirty="0"/>
              <a:t>or</a:t>
            </a:r>
            <a:r>
              <a:rPr lang="en-US" sz="2100" cap="all" dirty="0">
                <a:solidFill>
                  <a:schemeClr val="accent1"/>
                </a:solidFill>
              </a:rPr>
              <a:t> </a:t>
            </a:r>
            <a:r>
              <a:rPr lang="en-US" sz="2100" cap="all" dirty="0" err="1">
                <a:solidFill>
                  <a:schemeClr val="accent1"/>
                </a:solidFill>
              </a:rPr>
              <a:t>propofol</a:t>
            </a:r>
            <a:r>
              <a:rPr lang="en-US" sz="2100" cap="all" dirty="0">
                <a:solidFill>
                  <a:schemeClr val="accent1"/>
                </a:solidFill>
              </a:rPr>
              <a:t> </a:t>
            </a:r>
            <a:r>
              <a:rPr lang="en-US" sz="2100" cap="all" dirty="0"/>
              <a:t>or</a:t>
            </a:r>
            <a:r>
              <a:rPr lang="en-US" sz="2100" cap="all" dirty="0">
                <a:solidFill>
                  <a:schemeClr val="accent1"/>
                </a:solidFill>
              </a:rPr>
              <a:t> </a:t>
            </a:r>
            <a:r>
              <a:rPr lang="en-US" sz="2100" cap="all" dirty="0" err="1">
                <a:solidFill>
                  <a:schemeClr val="accent1"/>
                </a:solidFill>
              </a:rPr>
              <a:t>thiopentone</a:t>
            </a:r>
            <a:endParaRPr lang="en-US" sz="2100" cap="all" dirty="0">
              <a:solidFill>
                <a:schemeClr val="accent1"/>
              </a:solidFill>
            </a:endParaRPr>
          </a:p>
          <a:p>
            <a:pPr marL="0" indent="0">
              <a:buNone/>
            </a:pPr>
            <a:endParaRPr lang="en-US" sz="1800" dirty="0"/>
          </a:p>
        </p:txBody>
      </p:sp>
    </p:spTree>
    <p:extLst>
      <p:ext uri="{BB962C8B-B14F-4D97-AF65-F5344CB8AC3E}">
        <p14:creationId xmlns:p14="http://schemas.microsoft.com/office/powerpoint/2010/main" val="307150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7813"/>
            <a:ext cx="8229600" cy="788987"/>
          </a:xfrm>
        </p:spPr>
        <p:txBody>
          <a:bodyPr/>
          <a:lstStyle/>
          <a:p>
            <a:pPr eaLnBrk="1" hangingPunct="1">
              <a:defRPr/>
            </a:pPr>
            <a:r>
              <a:rPr lang="en-US" smtClean="0"/>
              <a:t>Definitions….</a:t>
            </a:r>
          </a:p>
        </p:txBody>
      </p:sp>
      <p:sp>
        <p:nvSpPr>
          <p:cNvPr id="11267" name="Rectangle 3"/>
          <p:cNvSpPr>
            <a:spLocks noGrp="1" noChangeArrowheads="1"/>
          </p:cNvSpPr>
          <p:nvPr>
            <p:ph sz="quarter" idx="1"/>
          </p:nvPr>
        </p:nvSpPr>
        <p:spPr>
          <a:xfrm>
            <a:off x="228600" y="1371600"/>
            <a:ext cx="8915400" cy="5334000"/>
          </a:xfrm>
        </p:spPr>
        <p:txBody>
          <a:bodyPr>
            <a:normAutofit/>
          </a:bodyPr>
          <a:lstStyle/>
          <a:p>
            <a:pPr eaLnBrk="1" hangingPunct="1">
              <a:lnSpc>
                <a:spcPct val="80000"/>
              </a:lnSpc>
              <a:buFont typeface="Wingdings" pitchFamily="2" charset="2"/>
              <a:buNone/>
              <a:defRPr/>
            </a:pPr>
            <a:r>
              <a:rPr lang="en-US" sz="2800" dirty="0" smtClean="0">
                <a:solidFill>
                  <a:schemeClr val="hlink"/>
                </a:solidFill>
              </a:rPr>
              <a:t>Seizure (convulsion)</a:t>
            </a:r>
          </a:p>
          <a:p>
            <a:pPr>
              <a:lnSpc>
                <a:spcPct val="80000"/>
              </a:lnSpc>
              <a:buNone/>
              <a:defRPr/>
            </a:pPr>
            <a:r>
              <a:rPr lang="en-US" sz="2800" dirty="0" smtClean="0"/>
              <a:t>	</a:t>
            </a:r>
            <a:r>
              <a:rPr lang="en-US" sz="2800" dirty="0"/>
              <a:t>Seizures ≈ episodic, high frequency discharge of impulses by a group of neurons in the brain (</a:t>
            </a:r>
            <a:r>
              <a:rPr lang="en-US" sz="2800" i="1" dirty="0"/>
              <a:t>focus</a:t>
            </a:r>
            <a:r>
              <a:rPr lang="en-US" sz="2800" dirty="0"/>
              <a:t>) </a:t>
            </a:r>
          </a:p>
          <a:p>
            <a:pPr eaLnBrk="1" hangingPunct="1">
              <a:lnSpc>
                <a:spcPct val="80000"/>
              </a:lnSpc>
              <a:buFont typeface="Wingdings" panose="05000000000000000000" pitchFamily="2" charset="2"/>
              <a:buChar char="ü"/>
              <a:defRPr/>
            </a:pPr>
            <a:r>
              <a:rPr lang="en-US" sz="2000" dirty="0" smtClean="0"/>
              <a:t>Detect </a:t>
            </a:r>
            <a:r>
              <a:rPr lang="en-US" sz="2000" dirty="0" smtClean="0"/>
              <a:t>abnormal electrical activity with EEG recording </a:t>
            </a:r>
            <a:r>
              <a:rPr lang="en-US" sz="1400" b="1" i="1" dirty="0" smtClean="0"/>
              <a:t>E</a:t>
            </a:r>
            <a:r>
              <a:rPr lang="en-US" sz="1400" i="1" dirty="0" smtClean="0"/>
              <a:t>lectro</a:t>
            </a:r>
            <a:r>
              <a:rPr lang="en-US" sz="1400" b="1" i="1" dirty="0" smtClean="0"/>
              <a:t>e</a:t>
            </a:r>
            <a:r>
              <a:rPr lang="en-US" sz="1400" i="1" dirty="0" smtClean="0"/>
              <a:t>ncephalo</a:t>
            </a:r>
            <a:r>
              <a:rPr lang="en-US" sz="1400" b="1" i="1" dirty="0" smtClean="0"/>
              <a:t>g</a:t>
            </a:r>
            <a:r>
              <a:rPr lang="en-US" sz="1400" i="1" dirty="0" smtClean="0"/>
              <a:t>raphy</a:t>
            </a:r>
          </a:p>
          <a:p>
            <a:pPr eaLnBrk="1" hangingPunct="1">
              <a:lnSpc>
                <a:spcPct val="80000"/>
              </a:lnSpc>
              <a:buFont typeface="Wingdings" panose="05000000000000000000" pitchFamily="2" charset="2"/>
              <a:buChar char="ü"/>
              <a:defRPr/>
            </a:pPr>
            <a:r>
              <a:rPr lang="en-US" sz="2000" dirty="0" smtClean="0"/>
              <a:t>Brain imaging techniques, like MRI (magnetic resonance imaging), PET (positron emission topography)</a:t>
            </a:r>
          </a:p>
          <a:p>
            <a:pPr eaLnBrk="1" hangingPunct="1">
              <a:lnSpc>
                <a:spcPct val="80000"/>
              </a:lnSpc>
              <a:buFont typeface="Wingdings" pitchFamily="2" charset="2"/>
              <a:buNone/>
              <a:defRPr/>
            </a:pPr>
            <a:r>
              <a:rPr lang="en-US" sz="2800" dirty="0" smtClean="0"/>
              <a:t>Symptoms - a disturbance of consciousness, </a:t>
            </a:r>
            <a:r>
              <a:rPr lang="en-US" sz="2800" dirty="0" err="1" smtClean="0"/>
              <a:t>behaviour</a:t>
            </a:r>
            <a:r>
              <a:rPr lang="en-US" sz="2800" dirty="0" smtClean="0"/>
              <a:t>, emotion, motor function or sensation </a:t>
            </a:r>
          </a:p>
          <a:p>
            <a:pPr eaLnBrk="1" hangingPunct="1">
              <a:lnSpc>
                <a:spcPct val="80000"/>
              </a:lnSpc>
              <a:buFont typeface="Wingdings" pitchFamily="2" charset="2"/>
              <a:buNone/>
              <a:defRPr/>
            </a:pPr>
            <a:r>
              <a:rPr lang="en-US" sz="2800" dirty="0" smtClean="0"/>
              <a:t>	</a:t>
            </a:r>
            <a:endParaRPr lang="en-US" sz="2400" dirty="0" smtClean="0">
              <a:solidFill>
                <a:schemeClr val="tx2"/>
              </a:solidFill>
            </a:endParaRPr>
          </a:p>
          <a:p>
            <a:pPr eaLnBrk="1" hangingPunct="1">
              <a:lnSpc>
                <a:spcPct val="80000"/>
              </a:lnSpc>
              <a:buFont typeface="Wingdings" pitchFamily="2" charset="2"/>
              <a:buNone/>
              <a:defRPr/>
            </a:pPr>
            <a:r>
              <a:rPr lang="en-US" sz="2800" dirty="0" smtClean="0">
                <a:solidFill>
                  <a:schemeClr val="hlink"/>
                </a:solidFill>
              </a:rPr>
              <a:t>Epilepsy </a:t>
            </a:r>
          </a:p>
          <a:p>
            <a:pPr eaLnBrk="1" hangingPunct="1">
              <a:lnSpc>
                <a:spcPct val="80000"/>
              </a:lnSpc>
              <a:buFont typeface="Wingdings" pitchFamily="2" charset="2"/>
              <a:buNone/>
              <a:defRPr/>
            </a:pPr>
            <a:r>
              <a:rPr lang="en-US" sz="2800" dirty="0" smtClean="0"/>
              <a:t>	Chronic neurological disorder, recurrent seizures</a:t>
            </a:r>
          </a:p>
          <a:p>
            <a:pPr lvl="1">
              <a:lnSpc>
                <a:spcPct val="80000"/>
              </a:lnSpc>
              <a:defRPr/>
            </a:pPr>
            <a:r>
              <a:rPr lang="en-US" sz="2300" dirty="0" smtClean="0"/>
              <a:t>Diagnosed </a:t>
            </a:r>
            <a:r>
              <a:rPr lang="en-US" sz="2300" dirty="0" smtClean="0"/>
              <a:t>after the appearance of ≥ 2 unprovoked, clearly witnessed or described seizures within a 12 month period</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enzodiazepines</a:t>
            </a:r>
            <a:endParaRPr lang="en-US" dirty="0"/>
          </a:p>
        </p:txBody>
      </p:sp>
      <p:sp>
        <p:nvSpPr>
          <p:cNvPr id="4" name="Content Placeholder 3"/>
          <p:cNvSpPr>
            <a:spLocks noGrp="1"/>
          </p:cNvSpPr>
          <p:nvPr>
            <p:ph sz="half" idx="1"/>
          </p:nvPr>
        </p:nvSpPr>
        <p:spPr>
          <a:xfrm>
            <a:off x="321346" y="1600200"/>
            <a:ext cx="3949065" cy="4572000"/>
          </a:xfrm>
        </p:spPr>
        <p:txBody>
          <a:bodyPr>
            <a:normAutofit/>
          </a:bodyPr>
          <a:lstStyle/>
          <a:p>
            <a:pPr marL="0" indent="0">
              <a:buNone/>
            </a:pPr>
            <a:r>
              <a:rPr lang="en-US" sz="2100" b="1" dirty="0"/>
              <a:t>ADVANTAGES</a:t>
            </a:r>
          </a:p>
          <a:p>
            <a:r>
              <a:rPr lang="en-US" sz="2100" dirty="0"/>
              <a:t>Injectable forms (acute seizure management)</a:t>
            </a:r>
          </a:p>
          <a:p>
            <a:r>
              <a:rPr lang="en-US" sz="2100" b="1" dirty="0"/>
              <a:t>Diazepam or lorazepam </a:t>
            </a:r>
            <a:r>
              <a:rPr lang="en-US" sz="2100" dirty="0"/>
              <a:t>for acute seizures</a:t>
            </a:r>
          </a:p>
          <a:p>
            <a:r>
              <a:rPr lang="en-US" sz="2100" b="1" dirty="0"/>
              <a:t>Clonazepam</a:t>
            </a:r>
            <a:r>
              <a:rPr lang="en-US" sz="2100" dirty="0"/>
              <a:t> – long acting potent </a:t>
            </a:r>
            <a:r>
              <a:rPr lang="en-US" sz="2100" dirty="0" err="1"/>
              <a:t>antiseizure</a:t>
            </a:r>
            <a:r>
              <a:rPr lang="en-US" sz="2100" dirty="0"/>
              <a:t> drug – indicated for absence, atonic, myoclonic </a:t>
            </a:r>
          </a:p>
          <a:p>
            <a:r>
              <a:rPr lang="en-US" sz="2100" b="1" dirty="0"/>
              <a:t>Midazolam</a:t>
            </a:r>
            <a:r>
              <a:rPr lang="en-US" sz="2100" dirty="0"/>
              <a:t> – short-acting – administered as infusion * easy to titrate dose </a:t>
            </a:r>
            <a:endParaRPr lang="en-US" sz="2100" dirty="0"/>
          </a:p>
        </p:txBody>
      </p:sp>
      <p:sp>
        <p:nvSpPr>
          <p:cNvPr id="5" name="Content Placeholder 4"/>
          <p:cNvSpPr>
            <a:spLocks noGrp="1"/>
          </p:cNvSpPr>
          <p:nvPr>
            <p:ph sz="half" idx="2"/>
          </p:nvPr>
        </p:nvSpPr>
        <p:spPr>
          <a:xfrm>
            <a:off x="5257800" y="2954655"/>
            <a:ext cx="2733675" cy="1283970"/>
          </a:xfrm>
        </p:spPr>
        <p:txBody>
          <a:bodyPr>
            <a:normAutofit/>
          </a:bodyPr>
          <a:lstStyle/>
          <a:p>
            <a:pPr marL="0" indent="0">
              <a:buNone/>
            </a:pPr>
            <a:r>
              <a:rPr lang="en-US" sz="2100" b="1" dirty="0"/>
              <a:t>DISADVANTAGES</a:t>
            </a:r>
          </a:p>
          <a:p>
            <a:pPr>
              <a:buFont typeface="Wingdings" panose="05000000000000000000" pitchFamily="2" charset="2"/>
              <a:buChar char="Ø"/>
            </a:pPr>
            <a:r>
              <a:rPr lang="en-US" sz="2100" dirty="0"/>
              <a:t> S</a:t>
            </a:r>
            <a:r>
              <a:rPr lang="en-US" sz="2100" dirty="0"/>
              <a:t>edation</a:t>
            </a:r>
          </a:p>
          <a:p>
            <a:pPr>
              <a:buFont typeface="Wingdings" panose="05000000000000000000" pitchFamily="2" charset="2"/>
              <a:buChar char="Ø"/>
            </a:pPr>
            <a:r>
              <a:rPr lang="en-US" sz="2100" dirty="0"/>
              <a:t> Tolerance </a:t>
            </a:r>
            <a:endParaRPr lang="en-US" sz="2100" dirty="0"/>
          </a:p>
        </p:txBody>
      </p:sp>
    </p:spTree>
    <p:extLst>
      <p:ext uri="{BB962C8B-B14F-4D97-AF65-F5344CB8AC3E}">
        <p14:creationId xmlns:p14="http://schemas.microsoft.com/office/powerpoint/2010/main" val="17590395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7813"/>
            <a:ext cx="8229600" cy="560387"/>
          </a:xfrm>
        </p:spPr>
        <p:txBody>
          <a:bodyPr>
            <a:normAutofit fontScale="90000"/>
          </a:bodyPr>
          <a:lstStyle/>
          <a:p>
            <a:pPr eaLnBrk="1" hangingPunct="1">
              <a:defRPr/>
            </a:pPr>
            <a:r>
              <a:rPr lang="en-US" sz="3800" smtClean="0"/>
              <a:t>Lecture 3 - Learning Outcomes</a:t>
            </a:r>
          </a:p>
        </p:txBody>
      </p:sp>
      <p:sp>
        <p:nvSpPr>
          <p:cNvPr id="52227" name="Rectangle 3"/>
          <p:cNvSpPr>
            <a:spLocks noGrp="1" noChangeArrowheads="1"/>
          </p:cNvSpPr>
          <p:nvPr>
            <p:ph sz="quarter" idx="1"/>
          </p:nvPr>
        </p:nvSpPr>
        <p:spPr>
          <a:xfrm>
            <a:off x="228600" y="1447800"/>
            <a:ext cx="8686800" cy="5562600"/>
          </a:xfrm>
        </p:spPr>
        <p:txBody>
          <a:bodyPr/>
          <a:lstStyle/>
          <a:p>
            <a:pPr eaLnBrk="1" hangingPunct="1">
              <a:lnSpc>
                <a:spcPct val="80000"/>
              </a:lnSpc>
              <a:buFont typeface="Wingdings" pitchFamily="2" charset="2"/>
              <a:buNone/>
              <a:defRPr/>
            </a:pPr>
            <a:r>
              <a:rPr lang="en-US" sz="2800" dirty="0" smtClean="0"/>
              <a:t>Be familiar with the newer anti-epileptic drugs </a:t>
            </a:r>
          </a:p>
          <a:p>
            <a:pPr eaLnBrk="1" hangingPunct="1">
              <a:lnSpc>
                <a:spcPct val="80000"/>
              </a:lnSpc>
              <a:defRPr/>
            </a:pPr>
            <a:r>
              <a:rPr lang="en-US" sz="2400" dirty="0" smtClean="0"/>
              <a:t>Pharmacokinetics</a:t>
            </a:r>
          </a:p>
          <a:p>
            <a:pPr eaLnBrk="1" hangingPunct="1">
              <a:lnSpc>
                <a:spcPct val="80000"/>
              </a:lnSpc>
              <a:defRPr/>
            </a:pPr>
            <a:r>
              <a:rPr lang="en-US" sz="2400" dirty="0" smtClean="0"/>
              <a:t>Proposed mechanism of action</a:t>
            </a:r>
          </a:p>
          <a:p>
            <a:pPr eaLnBrk="1" hangingPunct="1">
              <a:lnSpc>
                <a:spcPct val="80000"/>
              </a:lnSpc>
              <a:defRPr/>
            </a:pPr>
            <a:r>
              <a:rPr lang="en-US" sz="2400" dirty="0" smtClean="0"/>
              <a:t>Common adverse effects</a:t>
            </a:r>
          </a:p>
          <a:p>
            <a:pPr eaLnBrk="1" hangingPunct="1">
              <a:lnSpc>
                <a:spcPct val="80000"/>
              </a:lnSpc>
              <a:defRPr/>
            </a:pPr>
            <a:r>
              <a:rPr lang="en-US" sz="2400" dirty="0" smtClean="0"/>
              <a:t>Clinical indications and place in therapy</a:t>
            </a:r>
          </a:p>
          <a:p>
            <a:pPr eaLnBrk="1" hangingPunct="1">
              <a:lnSpc>
                <a:spcPct val="80000"/>
              </a:lnSpc>
              <a:defRPr/>
            </a:pPr>
            <a:r>
              <a:rPr lang="en-US" sz="2400" dirty="0" smtClean="0"/>
              <a:t>Drug interactions</a:t>
            </a:r>
          </a:p>
          <a:p>
            <a:pPr eaLnBrk="1" hangingPunct="1">
              <a:lnSpc>
                <a:spcPct val="80000"/>
              </a:lnSpc>
              <a:buFont typeface="Wingdings" pitchFamily="2" charset="2"/>
              <a:buNone/>
              <a:defRPr/>
            </a:pPr>
            <a:r>
              <a:rPr lang="en-US" sz="2800" dirty="0" smtClean="0">
                <a:solidFill>
                  <a:schemeClr val="hlink"/>
                </a:solidFill>
              </a:rPr>
              <a:t>	</a:t>
            </a:r>
            <a:r>
              <a:rPr lang="en-US" sz="2400" dirty="0" err="1" smtClean="0">
                <a:solidFill>
                  <a:schemeClr val="hlink"/>
                </a:solidFill>
              </a:rPr>
              <a:t>Vigabantrin</a:t>
            </a:r>
            <a:r>
              <a:rPr lang="en-US" sz="2400" dirty="0" smtClean="0">
                <a:solidFill>
                  <a:schemeClr val="hlink"/>
                </a:solidFill>
              </a:rPr>
              <a:t> </a:t>
            </a:r>
            <a:r>
              <a:rPr lang="en-US" sz="2400" dirty="0" smtClean="0">
                <a:solidFill>
                  <a:schemeClr val="tx2"/>
                </a:solidFill>
              </a:rPr>
              <a:t>(</a:t>
            </a:r>
            <a:r>
              <a:rPr lang="en-US" sz="2400" dirty="0" err="1" smtClean="0">
                <a:solidFill>
                  <a:schemeClr val="tx2"/>
                </a:solidFill>
              </a:rPr>
              <a:t>Sabril</a:t>
            </a:r>
            <a:r>
              <a:rPr lang="en-US" sz="2400" dirty="0" smtClean="0">
                <a:solidFill>
                  <a:schemeClr val="tx2"/>
                </a:solidFill>
              </a:rPr>
              <a:t>®)</a:t>
            </a:r>
            <a:r>
              <a:rPr lang="en-US" sz="2400" dirty="0" smtClean="0">
                <a:solidFill>
                  <a:schemeClr val="hlink"/>
                </a:solidFill>
              </a:rPr>
              <a:t> </a:t>
            </a:r>
          </a:p>
          <a:p>
            <a:pPr eaLnBrk="1" hangingPunct="1">
              <a:lnSpc>
                <a:spcPct val="80000"/>
              </a:lnSpc>
              <a:buFont typeface="Wingdings" pitchFamily="2" charset="2"/>
              <a:buNone/>
              <a:defRPr/>
            </a:pPr>
            <a:r>
              <a:rPr lang="en-US" sz="2400" dirty="0" smtClean="0">
                <a:solidFill>
                  <a:schemeClr val="hlink"/>
                </a:solidFill>
              </a:rPr>
              <a:t>	</a:t>
            </a:r>
            <a:r>
              <a:rPr lang="en-US" sz="2400" dirty="0" err="1" smtClean="0">
                <a:solidFill>
                  <a:schemeClr val="hlink"/>
                </a:solidFill>
              </a:rPr>
              <a:t>Lamotrigine</a:t>
            </a:r>
            <a:r>
              <a:rPr lang="en-US" sz="2400" dirty="0" smtClean="0">
                <a:solidFill>
                  <a:schemeClr val="hlink"/>
                </a:solidFill>
              </a:rPr>
              <a:t> </a:t>
            </a:r>
            <a:r>
              <a:rPr lang="en-US" sz="2400" dirty="0" smtClean="0">
                <a:solidFill>
                  <a:schemeClr val="tx2"/>
                </a:solidFill>
              </a:rPr>
              <a:t>(</a:t>
            </a:r>
            <a:r>
              <a:rPr lang="en-US" sz="2400" dirty="0" err="1" smtClean="0">
                <a:solidFill>
                  <a:schemeClr val="tx2"/>
                </a:solidFill>
              </a:rPr>
              <a:t>Lamictin</a:t>
            </a:r>
            <a:r>
              <a:rPr lang="en-US" sz="2400" dirty="0" smtClean="0">
                <a:solidFill>
                  <a:schemeClr val="tx2"/>
                </a:solidFill>
              </a:rPr>
              <a:t>®)</a:t>
            </a:r>
          </a:p>
          <a:p>
            <a:pPr eaLnBrk="1" hangingPunct="1">
              <a:lnSpc>
                <a:spcPct val="80000"/>
              </a:lnSpc>
              <a:buFont typeface="Wingdings" pitchFamily="2" charset="2"/>
              <a:buNone/>
              <a:defRPr/>
            </a:pPr>
            <a:r>
              <a:rPr lang="en-US" sz="2400" dirty="0" smtClean="0">
                <a:solidFill>
                  <a:schemeClr val="hlink"/>
                </a:solidFill>
              </a:rPr>
              <a:t>	</a:t>
            </a:r>
            <a:r>
              <a:rPr lang="en-US" sz="2400" dirty="0" err="1" smtClean="0">
                <a:solidFill>
                  <a:schemeClr val="hlink"/>
                </a:solidFill>
              </a:rPr>
              <a:t>Gabapentin</a:t>
            </a:r>
            <a:r>
              <a:rPr lang="en-US" sz="2400" dirty="0" smtClean="0">
                <a:solidFill>
                  <a:schemeClr val="hlink"/>
                </a:solidFill>
              </a:rPr>
              <a:t> </a:t>
            </a:r>
            <a:r>
              <a:rPr lang="en-US" sz="2400" dirty="0" smtClean="0">
                <a:solidFill>
                  <a:schemeClr val="tx2"/>
                </a:solidFill>
              </a:rPr>
              <a:t>(</a:t>
            </a:r>
            <a:r>
              <a:rPr lang="en-US" sz="2400" dirty="0" err="1" smtClean="0">
                <a:solidFill>
                  <a:schemeClr val="tx2"/>
                </a:solidFill>
              </a:rPr>
              <a:t>Neurontin</a:t>
            </a:r>
            <a:r>
              <a:rPr lang="en-US" sz="2400" dirty="0" smtClean="0">
                <a:solidFill>
                  <a:schemeClr val="tx2"/>
                </a:solidFill>
              </a:rPr>
              <a:t>®)</a:t>
            </a:r>
          </a:p>
          <a:p>
            <a:pPr eaLnBrk="1" hangingPunct="1">
              <a:lnSpc>
                <a:spcPct val="80000"/>
              </a:lnSpc>
              <a:buFont typeface="Wingdings" pitchFamily="2" charset="2"/>
              <a:buNone/>
              <a:defRPr/>
            </a:pPr>
            <a:r>
              <a:rPr lang="en-US" sz="2400" dirty="0" smtClean="0">
                <a:solidFill>
                  <a:schemeClr val="hlink"/>
                </a:solidFill>
              </a:rPr>
              <a:t>	</a:t>
            </a:r>
            <a:r>
              <a:rPr lang="en-US" sz="2400" dirty="0" err="1" smtClean="0">
                <a:solidFill>
                  <a:schemeClr val="hlink"/>
                </a:solidFill>
              </a:rPr>
              <a:t>Oxcarbazepine</a:t>
            </a:r>
            <a:r>
              <a:rPr lang="en-US" sz="2400" dirty="0" smtClean="0">
                <a:solidFill>
                  <a:schemeClr val="hlink"/>
                </a:solidFill>
              </a:rPr>
              <a:t> </a:t>
            </a:r>
            <a:r>
              <a:rPr lang="en-US" sz="2400" dirty="0" smtClean="0">
                <a:solidFill>
                  <a:schemeClr val="tx2"/>
                </a:solidFill>
              </a:rPr>
              <a:t>(</a:t>
            </a:r>
            <a:r>
              <a:rPr lang="en-US" sz="2400" dirty="0" err="1" smtClean="0">
                <a:solidFill>
                  <a:schemeClr val="tx2"/>
                </a:solidFill>
              </a:rPr>
              <a:t>Trileptal</a:t>
            </a:r>
            <a:r>
              <a:rPr lang="en-US" sz="2400" dirty="0" smtClean="0">
                <a:solidFill>
                  <a:schemeClr val="tx2"/>
                </a:solidFill>
              </a:rPr>
              <a:t>®)</a:t>
            </a:r>
          </a:p>
          <a:p>
            <a:pPr eaLnBrk="1" hangingPunct="1">
              <a:lnSpc>
                <a:spcPct val="80000"/>
              </a:lnSpc>
              <a:buFont typeface="Wingdings" pitchFamily="2" charset="2"/>
              <a:buNone/>
              <a:defRPr/>
            </a:pPr>
            <a:r>
              <a:rPr lang="en-US" sz="2400" dirty="0" smtClean="0">
                <a:solidFill>
                  <a:schemeClr val="hlink"/>
                </a:solidFill>
              </a:rPr>
              <a:t>	</a:t>
            </a:r>
            <a:r>
              <a:rPr lang="en-US" sz="2400" dirty="0" err="1" smtClean="0">
                <a:solidFill>
                  <a:schemeClr val="hlink"/>
                </a:solidFill>
              </a:rPr>
              <a:t>Levetiracetam</a:t>
            </a:r>
            <a:r>
              <a:rPr lang="en-US" sz="2400" dirty="0" smtClean="0">
                <a:solidFill>
                  <a:schemeClr val="hlink"/>
                </a:solidFill>
              </a:rPr>
              <a:t> </a:t>
            </a:r>
            <a:r>
              <a:rPr lang="en-US" sz="2400" dirty="0" smtClean="0">
                <a:solidFill>
                  <a:schemeClr val="tx2"/>
                </a:solidFill>
              </a:rPr>
              <a:t>(</a:t>
            </a:r>
            <a:r>
              <a:rPr lang="en-US" sz="2400" dirty="0" err="1" smtClean="0">
                <a:solidFill>
                  <a:schemeClr val="tx2"/>
                </a:solidFill>
              </a:rPr>
              <a:t>Kippra</a:t>
            </a:r>
            <a:r>
              <a:rPr lang="en-US" sz="2400" dirty="0" smtClean="0">
                <a:solidFill>
                  <a:schemeClr val="tx2"/>
                </a:solidFill>
              </a:rPr>
              <a:t>®)</a:t>
            </a:r>
          </a:p>
          <a:p>
            <a:pPr eaLnBrk="1" hangingPunct="1">
              <a:lnSpc>
                <a:spcPct val="80000"/>
              </a:lnSpc>
              <a:buFont typeface="Wingdings" pitchFamily="2" charset="2"/>
              <a:buNone/>
              <a:defRPr/>
            </a:pPr>
            <a:r>
              <a:rPr lang="en-US" sz="2400" dirty="0" smtClean="0">
                <a:solidFill>
                  <a:schemeClr val="hlink"/>
                </a:solidFill>
              </a:rPr>
              <a:t>	</a:t>
            </a:r>
            <a:r>
              <a:rPr lang="en-US" sz="2400" dirty="0" err="1" smtClean="0">
                <a:solidFill>
                  <a:schemeClr val="hlink"/>
                </a:solidFill>
              </a:rPr>
              <a:t>Topiramate</a:t>
            </a:r>
            <a:r>
              <a:rPr lang="en-US" sz="2400" dirty="0" smtClean="0">
                <a:solidFill>
                  <a:schemeClr val="hlink"/>
                </a:solidFill>
              </a:rPr>
              <a:t> </a:t>
            </a:r>
            <a:r>
              <a:rPr lang="en-US" sz="2400" dirty="0" smtClean="0">
                <a:solidFill>
                  <a:schemeClr val="tx2"/>
                </a:solidFill>
              </a:rPr>
              <a:t>(</a:t>
            </a:r>
            <a:r>
              <a:rPr lang="en-US" sz="2400" dirty="0" err="1" smtClean="0">
                <a:solidFill>
                  <a:schemeClr val="tx2"/>
                </a:solidFill>
              </a:rPr>
              <a:t>Topamax</a:t>
            </a:r>
            <a:r>
              <a:rPr lang="en-US" sz="2400" dirty="0" smtClean="0">
                <a:solidFill>
                  <a:schemeClr val="tx2"/>
                </a:solidFill>
              </a:rPr>
              <a:t>®)</a:t>
            </a:r>
          </a:p>
          <a:p>
            <a:pPr eaLnBrk="1" hangingPunct="1">
              <a:lnSpc>
                <a:spcPct val="80000"/>
              </a:lnSpc>
              <a:buFont typeface="Wingdings" pitchFamily="2" charset="2"/>
              <a:buNone/>
              <a:defRPr/>
            </a:pPr>
            <a:r>
              <a:rPr lang="en-US" sz="2800" dirty="0" smtClean="0">
                <a:solidFill>
                  <a:schemeClr val="hlink"/>
                </a:solidFill>
              </a:rPr>
              <a:t>	</a:t>
            </a:r>
            <a:r>
              <a:rPr lang="en-US" sz="2400" dirty="0" smtClean="0">
                <a:solidFill>
                  <a:schemeClr val="hlink"/>
                </a:solidFill>
              </a:rPr>
              <a:t>Also …. </a:t>
            </a:r>
            <a:r>
              <a:rPr lang="en-US" sz="2400" dirty="0" err="1" smtClean="0">
                <a:solidFill>
                  <a:schemeClr val="hlink"/>
                </a:solidFill>
              </a:rPr>
              <a:t>Pregabalin</a:t>
            </a:r>
            <a:r>
              <a:rPr lang="en-US" sz="2400" dirty="0" smtClean="0">
                <a:solidFill>
                  <a:schemeClr val="hlink"/>
                </a:solidFill>
              </a:rPr>
              <a:t>, </a:t>
            </a:r>
            <a:r>
              <a:rPr lang="en-US" sz="2400" dirty="0" err="1" smtClean="0">
                <a:solidFill>
                  <a:schemeClr val="hlink"/>
                </a:solidFill>
              </a:rPr>
              <a:t>felbamate</a:t>
            </a:r>
            <a:r>
              <a:rPr lang="en-US" sz="2400" dirty="0" smtClean="0">
                <a:solidFill>
                  <a:schemeClr val="hlink"/>
                </a:solidFill>
              </a:rPr>
              <a:t>, </a:t>
            </a:r>
            <a:r>
              <a:rPr lang="en-US" sz="2400" dirty="0" err="1" smtClean="0">
                <a:solidFill>
                  <a:schemeClr val="hlink"/>
                </a:solidFill>
              </a:rPr>
              <a:t>tiagabine</a:t>
            </a:r>
            <a:r>
              <a:rPr lang="en-US" sz="2400" dirty="0" smtClean="0">
                <a:solidFill>
                  <a:schemeClr val="hlink"/>
                </a:solidFill>
              </a:rPr>
              <a:t> </a:t>
            </a:r>
            <a:r>
              <a:rPr lang="en-US" sz="2400" dirty="0" err="1" smtClean="0">
                <a:solidFill>
                  <a:schemeClr val="hlink"/>
                </a:solidFill>
              </a:rPr>
              <a:t>zonisamide</a:t>
            </a:r>
            <a:endParaRPr lang="en-US" sz="2400"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77813"/>
            <a:ext cx="8229600" cy="560387"/>
          </a:xfrm>
        </p:spPr>
        <p:txBody>
          <a:bodyPr>
            <a:normAutofit fontScale="90000"/>
          </a:bodyPr>
          <a:lstStyle/>
          <a:p>
            <a:pPr eaLnBrk="1" hangingPunct="1">
              <a:defRPr/>
            </a:pPr>
            <a:r>
              <a:rPr lang="en-US" sz="3800" smtClean="0"/>
              <a:t>Why the need for more AED’s?</a:t>
            </a:r>
          </a:p>
        </p:txBody>
      </p:sp>
      <p:sp>
        <p:nvSpPr>
          <p:cNvPr id="53251" name="Rectangle 3"/>
          <p:cNvSpPr>
            <a:spLocks noGrp="1" noChangeArrowheads="1"/>
          </p:cNvSpPr>
          <p:nvPr>
            <p:ph sz="quarter" idx="1"/>
          </p:nvPr>
        </p:nvSpPr>
        <p:spPr>
          <a:xfrm>
            <a:off x="381000" y="1447800"/>
            <a:ext cx="8229600" cy="5140325"/>
          </a:xfrm>
        </p:spPr>
        <p:txBody>
          <a:bodyPr/>
          <a:lstStyle/>
          <a:p>
            <a:pPr eaLnBrk="1" hangingPunct="1">
              <a:buFont typeface="Wingdings" pitchFamily="2" charset="2"/>
              <a:buNone/>
              <a:defRPr/>
            </a:pPr>
            <a:r>
              <a:rPr lang="en-US" dirty="0" smtClean="0"/>
              <a:t>Older AED’s associated with:</a:t>
            </a:r>
          </a:p>
          <a:p>
            <a:pPr eaLnBrk="1" hangingPunct="1">
              <a:buFont typeface="Wingdings" pitchFamily="2" charset="2"/>
              <a:buNone/>
              <a:defRPr/>
            </a:pPr>
            <a:endParaRPr lang="en-US" dirty="0" smtClean="0"/>
          </a:p>
          <a:p>
            <a:pPr eaLnBrk="1" hangingPunct="1">
              <a:defRPr/>
            </a:pPr>
            <a:r>
              <a:rPr lang="en-US" dirty="0" smtClean="0"/>
              <a:t>Lack of efficacy in certain epilepsies</a:t>
            </a:r>
          </a:p>
          <a:p>
            <a:pPr eaLnBrk="1" hangingPunct="1">
              <a:defRPr/>
            </a:pPr>
            <a:r>
              <a:rPr lang="en-US" dirty="0" err="1" smtClean="0"/>
              <a:t>Unfavourable</a:t>
            </a:r>
            <a:r>
              <a:rPr lang="en-US" dirty="0" smtClean="0"/>
              <a:t> pharmacokinetics</a:t>
            </a:r>
          </a:p>
          <a:p>
            <a:pPr eaLnBrk="1" hangingPunct="1">
              <a:defRPr/>
            </a:pPr>
            <a:r>
              <a:rPr lang="en-US" dirty="0" smtClean="0"/>
              <a:t>Narrow therapeutic index</a:t>
            </a:r>
          </a:p>
          <a:p>
            <a:pPr eaLnBrk="1" hangingPunct="1">
              <a:defRPr/>
            </a:pPr>
            <a:r>
              <a:rPr lang="en-US" dirty="0" smtClean="0"/>
              <a:t>Adverse CNS effects</a:t>
            </a:r>
          </a:p>
          <a:p>
            <a:pPr eaLnBrk="1" hangingPunct="1">
              <a:defRPr/>
            </a:pPr>
            <a:r>
              <a:rPr lang="en-US" dirty="0" smtClean="0"/>
              <a:t>Significant idiosyncratic reactions</a:t>
            </a:r>
          </a:p>
          <a:p>
            <a:pPr eaLnBrk="1" hangingPunct="1">
              <a:defRPr/>
            </a:pPr>
            <a:r>
              <a:rPr lang="en-US" dirty="0" smtClean="0"/>
              <a:t>Numerous drug interactions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pPr>
              <a:defRPr/>
            </a:pPr>
            <a:r>
              <a:rPr lang="en-ZA" dirty="0" smtClean="0"/>
              <a:t>Mechanisms of action</a:t>
            </a:r>
            <a:endParaRPr lang="en-ZA" dirty="0"/>
          </a:p>
        </p:txBody>
      </p:sp>
      <p:sp>
        <p:nvSpPr>
          <p:cNvPr id="6" name="Title 5"/>
          <p:cNvSpPr>
            <a:spLocks noGrp="1"/>
          </p:cNvSpPr>
          <p:nvPr>
            <p:ph type="ctrTitle"/>
          </p:nvPr>
        </p:nvSpPr>
        <p:spPr/>
        <p:txBody>
          <a:bodyPr/>
          <a:lstStyle/>
          <a:p>
            <a:pPr>
              <a:defRPr/>
            </a:pPr>
            <a:r>
              <a:rPr lang="en-ZA" dirty="0" smtClean="0"/>
              <a:t>Enhanced GABA  action</a:t>
            </a:r>
            <a:endParaRPr lang="en-ZA"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3600" dirty="0" smtClean="0"/>
              <a:t>GABAPENTIN</a:t>
            </a:r>
            <a:endParaRPr lang="en-US" sz="3600" dirty="0"/>
          </a:p>
        </p:txBody>
      </p:sp>
      <p:sp>
        <p:nvSpPr>
          <p:cNvPr id="3" name="Title 2"/>
          <p:cNvSpPr>
            <a:spLocks noGrp="1"/>
          </p:cNvSpPr>
          <p:nvPr>
            <p:ph type="title"/>
          </p:nvPr>
        </p:nvSpPr>
        <p:spPr/>
        <p:txBody>
          <a:bodyPr>
            <a:normAutofit/>
          </a:bodyPr>
          <a:lstStyle/>
          <a:p>
            <a:r>
              <a:rPr lang="en-US" sz="4400" dirty="0" smtClean="0"/>
              <a:t>Neurontin®</a:t>
            </a:r>
            <a:endParaRPr lang="en-US" sz="4400" dirty="0"/>
          </a:p>
        </p:txBody>
      </p:sp>
    </p:spTree>
    <p:extLst>
      <p:ext uri="{BB962C8B-B14F-4D97-AF65-F5344CB8AC3E}">
        <p14:creationId xmlns:p14="http://schemas.microsoft.com/office/powerpoint/2010/main" val="39723056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7813"/>
            <a:ext cx="8229600" cy="636587"/>
          </a:xfrm>
        </p:spPr>
        <p:txBody>
          <a:bodyPr/>
          <a:lstStyle/>
          <a:p>
            <a:pPr>
              <a:defRPr/>
            </a:pPr>
            <a:r>
              <a:rPr lang="en-ZA" dirty="0" smtClean="0"/>
              <a:t>GABAPENTIN (</a:t>
            </a:r>
            <a:r>
              <a:rPr lang="en-ZA" dirty="0" err="1" smtClean="0"/>
              <a:t>Neurontin</a:t>
            </a:r>
            <a:r>
              <a:rPr lang="en-ZA" dirty="0" smtClean="0"/>
              <a:t>®)</a:t>
            </a:r>
            <a:endParaRPr lang="en-ZA" dirty="0"/>
          </a:p>
        </p:txBody>
      </p:sp>
      <p:sp>
        <p:nvSpPr>
          <p:cNvPr id="6" name="Content Placeholder 5"/>
          <p:cNvSpPr>
            <a:spLocks noGrp="1"/>
          </p:cNvSpPr>
          <p:nvPr>
            <p:ph sz="quarter" idx="1"/>
          </p:nvPr>
        </p:nvSpPr>
        <p:spPr>
          <a:xfrm>
            <a:off x="457200" y="1447800"/>
            <a:ext cx="8229600" cy="4683125"/>
          </a:xfrm>
        </p:spPr>
        <p:txBody>
          <a:bodyPr/>
          <a:lstStyle/>
          <a:p>
            <a:pPr>
              <a:buFont typeface="Wingdings" pitchFamily="2" charset="2"/>
              <a:buNone/>
              <a:defRPr/>
            </a:pPr>
            <a:r>
              <a:rPr lang="en-ZA" dirty="0" smtClean="0">
                <a:solidFill>
                  <a:schemeClr val="tx2">
                    <a:lumMod val="90000"/>
                  </a:schemeClr>
                </a:solidFill>
              </a:rPr>
              <a:t>MOA</a:t>
            </a:r>
          </a:p>
          <a:p>
            <a:pPr>
              <a:defRPr/>
            </a:pPr>
            <a:r>
              <a:rPr lang="en-ZA" dirty="0" smtClean="0"/>
              <a:t>GABA-analogue </a:t>
            </a:r>
          </a:p>
          <a:p>
            <a:pPr>
              <a:defRPr/>
            </a:pPr>
            <a:r>
              <a:rPr lang="en-ZA" dirty="0" smtClean="0"/>
              <a:t>Appears to alter synaptic release of GABA</a:t>
            </a:r>
          </a:p>
          <a:p>
            <a:pPr lvl="1">
              <a:defRPr/>
            </a:pPr>
            <a:r>
              <a:rPr lang="en-ZA" dirty="0" smtClean="0"/>
              <a:t>Increasing synaptic GABA concentrations</a:t>
            </a:r>
          </a:p>
          <a:p>
            <a:pPr lvl="1">
              <a:defRPr/>
            </a:pPr>
            <a:r>
              <a:rPr lang="en-ZA" dirty="0" smtClean="0"/>
              <a:t>BUT does not act directly on GABA receptors</a:t>
            </a:r>
          </a:p>
          <a:p>
            <a:pPr>
              <a:defRPr/>
            </a:pPr>
            <a:r>
              <a:rPr lang="en-ZA" dirty="0" smtClean="0"/>
              <a:t>Presynaptic – decrease glutamate release</a:t>
            </a:r>
            <a:r>
              <a:rPr lang="en-ZA" sz="2400" dirty="0" smtClean="0"/>
              <a:t> (and other neurotransmitters)</a:t>
            </a:r>
            <a:r>
              <a:rPr lang="en-ZA" dirty="0" smtClean="0"/>
              <a:t> </a:t>
            </a:r>
          </a:p>
          <a:p>
            <a:pPr lvl="1">
              <a:defRPr/>
            </a:pPr>
            <a:r>
              <a:rPr lang="en-ZA" dirty="0" smtClean="0"/>
              <a:t>Due to binding to </a:t>
            </a:r>
            <a:r>
              <a:rPr lang="el-GR" dirty="0" smtClean="0">
                <a:latin typeface="Times New Roman"/>
                <a:cs typeface="Times New Roman"/>
              </a:rPr>
              <a:t>α</a:t>
            </a:r>
            <a:r>
              <a:rPr lang="en-ZA" dirty="0" smtClean="0">
                <a:latin typeface="Times New Roman"/>
                <a:cs typeface="Times New Roman"/>
              </a:rPr>
              <a:t>2</a:t>
            </a:r>
            <a:r>
              <a:rPr lang="el-GR" dirty="0" smtClean="0"/>
              <a:t>δ</a:t>
            </a:r>
            <a:r>
              <a:rPr lang="en-ZA" dirty="0" smtClean="0"/>
              <a:t> subunit of T-type voltage –gated Ca++ channels</a:t>
            </a:r>
          </a:p>
          <a:p>
            <a:pPr>
              <a:defRPr/>
            </a:pPr>
            <a:endParaRPr lang="en-ZA" dirty="0" smtClean="0"/>
          </a:p>
          <a:p>
            <a:pPr>
              <a:defRPr/>
            </a:pPr>
            <a:endParaRPr lang="en-ZA"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7813"/>
            <a:ext cx="8229600" cy="712787"/>
          </a:xfrm>
        </p:spPr>
        <p:txBody>
          <a:bodyPr/>
          <a:lstStyle/>
          <a:p>
            <a:pPr>
              <a:defRPr/>
            </a:pPr>
            <a:r>
              <a:rPr lang="en-ZA" dirty="0" err="1" smtClean="0"/>
              <a:t>Gabapentin</a:t>
            </a:r>
            <a:endParaRPr lang="en-ZA" dirty="0"/>
          </a:p>
        </p:txBody>
      </p:sp>
      <p:sp>
        <p:nvSpPr>
          <p:cNvPr id="5" name="Content Placeholder 4"/>
          <p:cNvSpPr>
            <a:spLocks noGrp="1"/>
          </p:cNvSpPr>
          <p:nvPr>
            <p:ph sz="half" idx="1"/>
          </p:nvPr>
        </p:nvSpPr>
        <p:spPr>
          <a:xfrm>
            <a:off x="457200" y="1371600"/>
            <a:ext cx="4038600" cy="4759325"/>
          </a:xfrm>
        </p:spPr>
        <p:txBody>
          <a:bodyPr>
            <a:normAutofit fontScale="92500"/>
          </a:bodyPr>
          <a:lstStyle/>
          <a:p>
            <a:pPr>
              <a:buFont typeface="Wingdings" pitchFamily="2" charset="2"/>
              <a:buNone/>
              <a:defRPr/>
            </a:pPr>
            <a:r>
              <a:rPr lang="en-ZA" dirty="0" smtClean="0"/>
              <a:t>Adverse effects</a:t>
            </a:r>
          </a:p>
          <a:p>
            <a:pPr>
              <a:defRPr/>
            </a:pPr>
            <a:r>
              <a:rPr lang="en-ZA" dirty="0" smtClean="0"/>
              <a:t>Common – </a:t>
            </a:r>
            <a:r>
              <a:rPr lang="en-ZA" sz="2400" dirty="0" smtClean="0"/>
              <a:t>drowsiness, ataxia, headache, dizziness, </a:t>
            </a:r>
            <a:r>
              <a:rPr lang="en-ZA" sz="2400" dirty="0" err="1" smtClean="0"/>
              <a:t>nystamus</a:t>
            </a:r>
            <a:r>
              <a:rPr lang="en-ZA" sz="2400" dirty="0" smtClean="0"/>
              <a:t>, tremor, fatigue, visual disturbances, peripheral oedema, N&amp;V</a:t>
            </a:r>
          </a:p>
          <a:p>
            <a:pPr>
              <a:defRPr/>
            </a:pPr>
            <a:endParaRPr lang="en-ZA" sz="2400" dirty="0" smtClean="0"/>
          </a:p>
          <a:p>
            <a:pPr>
              <a:buFont typeface="Wingdings" pitchFamily="2" charset="2"/>
              <a:buNone/>
              <a:defRPr/>
            </a:pPr>
            <a:r>
              <a:rPr lang="en-ZA" dirty="0" smtClean="0"/>
              <a:t>DI’s</a:t>
            </a:r>
          </a:p>
          <a:p>
            <a:pPr>
              <a:defRPr/>
            </a:pPr>
            <a:r>
              <a:rPr lang="en-ZA" sz="2400" dirty="0" smtClean="0"/>
              <a:t>Antacids reduce absorption by 25%</a:t>
            </a:r>
          </a:p>
          <a:p>
            <a:pPr>
              <a:defRPr/>
            </a:pPr>
            <a:r>
              <a:rPr lang="en-ZA" sz="2400" dirty="0" smtClean="0"/>
              <a:t>No interaction with other AED’s or OC’s</a:t>
            </a:r>
            <a:endParaRPr lang="en-ZA" sz="2400" dirty="0"/>
          </a:p>
        </p:txBody>
      </p:sp>
      <p:sp>
        <p:nvSpPr>
          <p:cNvPr id="6" name="Content Placeholder 5"/>
          <p:cNvSpPr>
            <a:spLocks noGrp="1"/>
          </p:cNvSpPr>
          <p:nvPr>
            <p:ph sz="half" idx="2"/>
          </p:nvPr>
        </p:nvSpPr>
        <p:spPr>
          <a:xfrm>
            <a:off x="4648200" y="1371600"/>
            <a:ext cx="4038600" cy="4759325"/>
          </a:xfrm>
        </p:spPr>
        <p:txBody>
          <a:bodyPr>
            <a:normAutofit fontScale="92500"/>
          </a:bodyPr>
          <a:lstStyle/>
          <a:p>
            <a:pPr>
              <a:defRPr/>
            </a:pPr>
            <a:r>
              <a:rPr lang="en-ZA" dirty="0" smtClean="0"/>
              <a:t>Used as monotherapy OR as add-on treatment of focal (partial) seizures</a:t>
            </a:r>
          </a:p>
          <a:p>
            <a:pPr lvl="1">
              <a:defRPr/>
            </a:pPr>
            <a:r>
              <a:rPr lang="en-ZA" dirty="0" smtClean="0"/>
              <a:t>Not for absence seizures</a:t>
            </a:r>
          </a:p>
          <a:p>
            <a:pPr>
              <a:defRPr/>
            </a:pPr>
            <a:r>
              <a:rPr lang="en-ZA" dirty="0" smtClean="0"/>
              <a:t>Neuropathic pain</a:t>
            </a:r>
          </a:p>
          <a:p>
            <a:pPr>
              <a:defRPr/>
            </a:pPr>
            <a:endParaRPr lang="en-ZA" dirty="0" smtClean="0"/>
          </a:p>
          <a:p>
            <a:pPr>
              <a:defRPr/>
            </a:pPr>
            <a:r>
              <a:rPr lang="en-ZA" dirty="0" smtClean="0"/>
              <a:t>Renal elimination (parallels </a:t>
            </a:r>
            <a:r>
              <a:rPr lang="en-ZA" dirty="0" err="1" smtClean="0"/>
              <a:t>CrCl</a:t>
            </a:r>
            <a:r>
              <a:rPr lang="en-ZA" dirty="0" smtClean="0"/>
              <a:t>)</a:t>
            </a:r>
          </a:p>
          <a:p>
            <a:pPr>
              <a:defRPr/>
            </a:pPr>
            <a:r>
              <a:rPr lang="en-ZA" dirty="0" smtClean="0"/>
              <a:t>T ½ = 6 hrs</a:t>
            </a:r>
          </a:p>
          <a:p>
            <a:pPr>
              <a:defRPr/>
            </a:pPr>
            <a:r>
              <a:rPr lang="en-ZA" dirty="0" smtClean="0"/>
              <a:t>Does not induce CYP450</a:t>
            </a:r>
          </a:p>
          <a:p>
            <a:pPr lvl="1">
              <a:defRPr/>
            </a:pPr>
            <a:r>
              <a:rPr lang="en-ZA" dirty="0" smtClean="0"/>
              <a:t>Low potential for DI’s </a:t>
            </a:r>
          </a:p>
          <a:p>
            <a:pPr>
              <a:buFont typeface="Wingdings" pitchFamily="2" charset="2"/>
              <a:buNone/>
              <a:defRPr/>
            </a:pPr>
            <a:endParaRPr lang="en-ZA"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3600" dirty="0" smtClean="0"/>
              <a:t>PREGABALIN</a:t>
            </a:r>
            <a:endParaRPr lang="en-US" sz="3600" dirty="0"/>
          </a:p>
        </p:txBody>
      </p:sp>
      <p:sp>
        <p:nvSpPr>
          <p:cNvPr id="3" name="Title 2"/>
          <p:cNvSpPr>
            <a:spLocks noGrp="1"/>
          </p:cNvSpPr>
          <p:nvPr>
            <p:ph type="title"/>
          </p:nvPr>
        </p:nvSpPr>
        <p:spPr/>
        <p:txBody>
          <a:bodyPr>
            <a:normAutofit/>
          </a:bodyPr>
          <a:lstStyle/>
          <a:p>
            <a:r>
              <a:rPr lang="en-US" sz="4400" dirty="0" err="1" smtClean="0"/>
              <a:t>Lyrica</a:t>
            </a:r>
            <a:r>
              <a:rPr lang="en-US" sz="4400" dirty="0" smtClean="0"/>
              <a:t>®</a:t>
            </a:r>
            <a:endParaRPr lang="en-US" sz="4400" dirty="0"/>
          </a:p>
        </p:txBody>
      </p:sp>
    </p:spTree>
    <p:extLst>
      <p:ext uri="{BB962C8B-B14F-4D97-AF65-F5344CB8AC3E}">
        <p14:creationId xmlns:p14="http://schemas.microsoft.com/office/powerpoint/2010/main" val="39723056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a:defRPr/>
            </a:pPr>
            <a:r>
              <a:rPr lang="en-ZA" dirty="0" smtClean="0"/>
              <a:t>PREGABALIN (</a:t>
            </a:r>
            <a:r>
              <a:rPr lang="en-ZA" dirty="0" err="1" smtClean="0"/>
              <a:t>Lyrica</a:t>
            </a:r>
            <a:r>
              <a:rPr lang="en-ZA" dirty="0" smtClean="0"/>
              <a:t>®)  </a:t>
            </a:r>
            <a:endParaRPr lang="en-ZA" dirty="0"/>
          </a:p>
        </p:txBody>
      </p:sp>
      <p:sp>
        <p:nvSpPr>
          <p:cNvPr id="3" name="Content Placeholder 2"/>
          <p:cNvSpPr>
            <a:spLocks noGrp="1"/>
          </p:cNvSpPr>
          <p:nvPr>
            <p:ph sz="quarter" idx="1"/>
          </p:nvPr>
        </p:nvSpPr>
        <p:spPr>
          <a:xfrm>
            <a:off x="304800" y="1371600"/>
            <a:ext cx="8534400" cy="5181600"/>
          </a:xfrm>
        </p:spPr>
        <p:txBody>
          <a:bodyPr>
            <a:normAutofit fontScale="92500" lnSpcReduction="10000"/>
          </a:bodyPr>
          <a:lstStyle/>
          <a:p>
            <a:pPr>
              <a:defRPr/>
            </a:pPr>
            <a:r>
              <a:rPr lang="en-ZA" dirty="0" smtClean="0"/>
              <a:t>GABA analogue</a:t>
            </a:r>
          </a:p>
          <a:p>
            <a:pPr>
              <a:defRPr/>
            </a:pPr>
            <a:r>
              <a:rPr lang="en-ZA" dirty="0" smtClean="0"/>
              <a:t>Structurally similar to gabapentin (and GABA) (</a:t>
            </a:r>
            <a:r>
              <a:rPr lang="en-ZA" sz="2000" dirty="0" smtClean="0"/>
              <a:t>Kp413)</a:t>
            </a:r>
          </a:p>
          <a:p>
            <a:pPr>
              <a:defRPr/>
            </a:pPr>
            <a:r>
              <a:rPr lang="en-ZA" dirty="0" smtClean="0"/>
              <a:t>More potent</a:t>
            </a:r>
          </a:p>
          <a:p>
            <a:pPr>
              <a:defRPr/>
            </a:pPr>
            <a:endParaRPr lang="en-ZA" dirty="0"/>
          </a:p>
          <a:p>
            <a:pPr>
              <a:defRPr/>
            </a:pPr>
            <a:r>
              <a:rPr lang="en-ZA" dirty="0" smtClean="0"/>
              <a:t>Presynaptic </a:t>
            </a:r>
            <a:r>
              <a:rPr lang="en-ZA" dirty="0"/>
              <a:t>– decrease glutamate release</a:t>
            </a:r>
            <a:r>
              <a:rPr lang="en-ZA" sz="2400" dirty="0"/>
              <a:t> (and other neurotransmitters)</a:t>
            </a:r>
            <a:r>
              <a:rPr lang="en-ZA" dirty="0"/>
              <a:t> </a:t>
            </a:r>
          </a:p>
          <a:p>
            <a:pPr lvl="1">
              <a:defRPr/>
            </a:pPr>
            <a:r>
              <a:rPr lang="en-ZA" dirty="0"/>
              <a:t>Due to binding to </a:t>
            </a:r>
            <a:r>
              <a:rPr lang="el-GR" dirty="0">
                <a:latin typeface="Times New Roman"/>
                <a:cs typeface="Times New Roman"/>
              </a:rPr>
              <a:t>α</a:t>
            </a:r>
            <a:r>
              <a:rPr lang="en-ZA" dirty="0">
                <a:latin typeface="Times New Roman"/>
                <a:cs typeface="Times New Roman"/>
              </a:rPr>
              <a:t>2</a:t>
            </a:r>
            <a:r>
              <a:rPr lang="el-GR" dirty="0"/>
              <a:t>δ</a:t>
            </a:r>
            <a:r>
              <a:rPr lang="en-ZA" dirty="0"/>
              <a:t> subunit of T-type voltage –gated </a:t>
            </a:r>
            <a:r>
              <a:rPr lang="en-ZA" dirty="0" err="1"/>
              <a:t>Ca</a:t>
            </a:r>
            <a:r>
              <a:rPr lang="en-ZA" dirty="0"/>
              <a:t>++ channels</a:t>
            </a:r>
          </a:p>
          <a:p>
            <a:pPr>
              <a:defRPr/>
            </a:pPr>
            <a:endParaRPr lang="en-ZA" dirty="0" smtClean="0"/>
          </a:p>
          <a:p>
            <a:pPr>
              <a:buFont typeface="Wingdings" pitchFamily="2" charset="2"/>
              <a:buNone/>
              <a:defRPr/>
            </a:pPr>
            <a:r>
              <a:rPr lang="en-ZA" dirty="0" smtClean="0"/>
              <a:t>IN SA – registered for neuropathic pain (post-herpetic neuralgia and diabetic neuropathy) ** </a:t>
            </a:r>
            <a:r>
              <a:rPr lang="en-ZA" b="1" dirty="0" smtClean="0">
                <a:solidFill>
                  <a:srgbClr val="FF0000"/>
                </a:solidFill>
                <a:effectLst>
                  <a:outerShdw blurRad="38100" dist="38100" dir="2700000" algn="tl">
                    <a:srgbClr val="000000">
                      <a:alpha val="43137"/>
                    </a:srgbClr>
                  </a:outerShdw>
                </a:effectLst>
              </a:rPr>
              <a:t>use SAMF &amp; compile a note in your PAIN section </a:t>
            </a:r>
          </a:p>
          <a:p>
            <a:pPr>
              <a:buFont typeface="Wingdings" pitchFamily="2" charset="2"/>
              <a:buNone/>
              <a:defRPr/>
            </a:pPr>
            <a:r>
              <a:rPr lang="en-ZA" sz="2400" dirty="0" smtClean="0"/>
              <a:t>Off label use - focal (partial) epilepsy</a:t>
            </a:r>
          </a:p>
          <a:p>
            <a:pPr>
              <a:buFont typeface="Wingdings" pitchFamily="2" charset="2"/>
              <a:buNone/>
              <a:defRPr/>
            </a:pPr>
            <a:endParaRPr lang="en-ZA" sz="2400" dirty="0" smtClean="0"/>
          </a:p>
          <a:p>
            <a:pPr>
              <a:defRPr/>
            </a:pPr>
            <a:endParaRPr lang="en-ZA" dirty="0" smtClean="0"/>
          </a:p>
          <a:p>
            <a:pPr>
              <a:defRPr/>
            </a:pPr>
            <a:endParaRPr lang="en-ZA"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3600" dirty="0" smtClean="0"/>
              <a:t>VIGABANTRIN</a:t>
            </a:r>
            <a:endParaRPr lang="en-US" sz="3600" dirty="0"/>
          </a:p>
        </p:txBody>
      </p:sp>
      <p:sp>
        <p:nvSpPr>
          <p:cNvPr id="3" name="Title 2"/>
          <p:cNvSpPr>
            <a:spLocks noGrp="1"/>
          </p:cNvSpPr>
          <p:nvPr>
            <p:ph type="title"/>
          </p:nvPr>
        </p:nvSpPr>
        <p:spPr/>
        <p:txBody>
          <a:bodyPr>
            <a:normAutofit/>
          </a:bodyPr>
          <a:lstStyle/>
          <a:p>
            <a:r>
              <a:rPr lang="en-US" sz="4400" dirty="0" err="1" smtClean="0"/>
              <a:t>Sabril</a:t>
            </a:r>
            <a:r>
              <a:rPr lang="en-US" sz="4400" dirty="0" smtClean="0"/>
              <a:t>®</a:t>
            </a:r>
            <a:endParaRPr lang="en-US" sz="4400" dirty="0"/>
          </a:p>
        </p:txBody>
      </p:sp>
    </p:spTree>
    <p:extLst>
      <p:ext uri="{BB962C8B-B14F-4D97-AF65-F5344CB8AC3E}">
        <p14:creationId xmlns:p14="http://schemas.microsoft.com/office/powerpoint/2010/main" val="3972305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1955" y="76200"/>
            <a:ext cx="4164074" cy="6553200"/>
          </a:xfrm>
        </p:spPr>
      </p:pic>
      <p:sp>
        <p:nvSpPr>
          <p:cNvPr id="6" name="Content Placeholder 5"/>
          <p:cNvSpPr>
            <a:spLocks noGrp="1"/>
          </p:cNvSpPr>
          <p:nvPr>
            <p:ph sz="half" idx="2"/>
          </p:nvPr>
        </p:nvSpPr>
        <p:spPr/>
        <p:txBody>
          <a:bodyPr/>
          <a:lstStyle/>
          <a:p>
            <a:r>
              <a:rPr lang="en-US" dirty="0" smtClean="0"/>
              <a:t>Motor cortex</a:t>
            </a:r>
          </a:p>
          <a:p>
            <a:pPr lvl="1"/>
            <a:r>
              <a:rPr lang="en-US" dirty="0" smtClean="0"/>
              <a:t>Convulsions</a:t>
            </a:r>
          </a:p>
          <a:p>
            <a:r>
              <a:rPr lang="en-US" dirty="0" smtClean="0"/>
              <a:t>Hypothalamus</a:t>
            </a:r>
          </a:p>
          <a:p>
            <a:pPr lvl="1"/>
            <a:r>
              <a:rPr lang="en-US" dirty="0" smtClean="0"/>
              <a:t>Peripheral autonomic discharge</a:t>
            </a:r>
          </a:p>
          <a:p>
            <a:r>
              <a:rPr lang="en-US" dirty="0" smtClean="0"/>
              <a:t>Reticular formation in 	brain stem</a:t>
            </a:r>
          </a:p>
          <a:p>
            <a:pPr lvl="1"/>
            <a:r>
              <a:rPr lang="en-US" dirty="0" smtClean="0"/>
              <a:t>Loss of consciousness</a:t>
            </a:r>
            <a:endParaRPr lang="en-GB" dirty="0"/>
          </a:p>
        </p:txBody>
      </p:sp>
    </p:spTree>
    <p:extLst>
      <p:ext uri="{BB962C8B-B14F-4D97-AF65-F5344CB8AC3E}">
        <p14:creationId xmlns:p14="http://schemas.microsoft.com/office/powerpoint/2010/main" val="4027434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ZA" dirty="0" smtClean="0"/>
              <a:t>VIGABANTRIN (</a:t>
            </a:r>
            <a:r>
              <a:rPr lang="en-ZA" dirty="0" err="1" smtClean="0"/>
              <a:t>Sabril</a:t>
            </a:r>
            <a:r>
              <a:rPr lang="en-ZA" dirty="0" smtClean="0"/>
              <a:t>®)</a:t>
            </a:r>
            <a:endParaRPr lang="en-ZA" dirty="0"/>
          </a:p>
        </p:txBody>
      </p:sp>
      <p:sp>
        <p:nvSpPr>
          <p:cNvPr id="4" name="Content Placeholder 3"/>
          <p:cNvSpPr>
            <a:spLocks noGrp="1"/>
          </p:cNvSpPr>
          <p:nvPr>
            <p:ph sz="quarter" idx="1"/>
          </p:nvPr>
        </p:nvSpPr>
        <p:spPr/>
        <p:txBody>
          <a:bodyPr/>
          <a:lstStyle/>
          <a:p>
            <a:pPr>
              <a:buFont typeface="Wingdings" pitchFamily="2" charset="2"/>
              <a:buNone/>
              <a:defRPr/>
            </a:pPr>
            <a:r>
              <a:rPr lang="en-ZA" dirty="0" smtClean="0">
                <a:solidFill>
                  <a:schemeClr val="tx2">
                    <a:lumMod val="90000"/>
                  </a:schemeClr>
                </a:solidFill>
              </a:rPr>
              <a:t>MOA</a:t>
            </a:r>
          </a:p>
          <a:p>
            <a:pPr>
              <a:defRPr/>
            </a:pPr>
            <a:r>
              <a:rPr lang="en-ZA" dirty="0" smtClean="0"/>
              <a:t>Enhances GABA effects </a:t>
            </a:r>
          </a:p>
          <a:p>
            <a:pPr>
              <a:defRPr/>
            </a:pPr>
            <a:r>
              <a:rPr lang="en-ZA" dirty="0" smtClean="0"/>
              <a:t>Irreversible inhibitor of GABA-T </a:t>
            </a:r>
            <a:r>
              <a:rPr lang="en-ZA" sz="2400" dirty="0" smtClean="0"/>
              <a:t>(GABA </a:t>
            </a:r>
            <a:r>
              <a:rPr lang="en-ZA" sz="2400" dirty="0" err="1" smtClean="0"/>
              <a:t>aminotransferase</a:t>
            </a:r>
            <a:r>
              <a:rPr lang="en-ZA" sz="2400" dirty="0" smtClean="0"/>
              <a:t> / GABA </a:t>
            </a:r>
            <a:r>
              <a:rPr lang="en-ZA" sz="2400" dirty="0" err="1" smtClean="0"/>
              <a:t>transaminase</a:t>
            </a:r>
            <a:r>
              <a:rPr lang="en-ZA" sz="2400" dirty="0" smtClean="0"/>
              <a:t>)</a:t>
            </a:r>
          </a:p>
          <a:p>
            <a:pPr>
              <a:defRPr/>
            </a:pPr>
            <a:r>
              <a:rPr lang="en-ZA" dirty="0" smtClean="0"/>
              <a:t>GABA-T breaks down GABA </a:t>
            </a:r>
            <a:r>
              <a:rPr lang="en-ZA" dirty="0" err="1" smtClean="0"/>
              <a:t>presynaptically</a:t>
            </a:r>
            <a:endParaRPr lang="en-ZA" dirty="0" smtClean="0"/>
          </a:p>
          <a:p>
            <a:pPr>
              <a:defRPr/>
            </a:pPr>
            <a:r>
              <a:rPr lang="en-ZA" dirty="0" smtClean="0"/>
              <a:t>So increasing synaptic GABA concentrations</a:t>
            </a:r>
          </a:p>
          <a:p>
            <a:pPr>
              <a:defRPr/>
            </a:pPr>
            <a:endParaRPr lang="en-ZA" dirty="0" smtClean="0"/>
          </a:p>
          <a:p>
            <a:pPr>
              <a:defRPr/>
            </a:pPr>
            <a:endParaRPr lang="en-ZA" dirty="0" smtClean="0"/>
          </a:p>
          <a:p>
            <a:pPr>
              <a:defRPr/>
            </a:pPr>
            <a:endParaRPr lang="en-ZA"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ZA" dirty="0" err="1" smtClean="0"/>
              <a:t>Vigabantrin</a:t>
            </a:r>
            <a:r>
              <a:rPr lang="en-ZA" dirty="0" smtClean="0"/>
              <a:t> </a:t>
            </a:r>
            <a:endParaRPr lang="en-ZA" dirty="0"/>
          </a:p>
        </p:txBody>
      </p:sp>
      <p:sp>
        <p:nvSpPr>
          <p:cNvPr id="3" name="Content Placeholder 2"/>
          <p:cNvSpPr>
            <a:spLocks noGrp="1"/>
          </p:cNvSpPr>
          <p:nvPr>
            <p:ph sz="half" idx="1"/>
          </p:nvPr>
        </p:nvSpPr>
        <p:spPr>
          <a:xfrm>
            <a:off x="228600" y="1600200"/>
            <a:ext cx="4267200" cy="4530725"/>
          </a:xfrm>
        </p:spPr>
        <p:txBody>
          <a:bodyPr>
            <a:normAutofit fontScale="92500"/>
          </a:bodyPr>
          <a:lstStyle/>
          <a:p>
            <a:pPr>
              <a:defRPr/>
            </a:pPr>
            <a:r>
              <a:rPr lang="en-ZA" dirty="0" smtClean="0"/>
              <a:t>Drowsiness, fatigue, dizziness, weight increase, nystagmus, visual field constriction</a:t>
            </a:r>
          </a:p>
          <a:p>
            <a:pPr lvl="1">
              <a:defRPr/>
            </a:pPr>
            <a:r>
              <a:rPr lang="en-ZA" dirty="0" smtClean="0"/>
              <a:t>* these significant irreversible visual defects limit its use</a:t>
            </a:r>
          </a:p>
          <a:p>
            <a:pPr>
              <a:defRPr/>
            </a:pPr>
            <a:r>
              <a:rPr lang="en-ZA" dirty="0" smtClean="0"/>
              <a:t>avoid if pre-existing mental illness – can cause aggression, agitation, amnesia, depression, psychosis or behaviour problems </a:t>
            </a:r>
            <a:endParaRPr lang="en-ZA" dirty="0" smtClean="0">
              <a:solidFill>
                <a:schemeClr val="tx2">
                  <a:lumMod val="90000"/>
                </a:schemeClr>
              </a:solidFill>
            </a:endParaRPr>
          </a:p>
          <a:p>
            <a:pPr>
              <a:defRPr/>
            </a:pPr>
            <a:endParaRPr lang="en-ZA" dirty="0"/>
          </a:p>
        </p:txBody>
      </p:sp>
      <p:sp>
        <p:nvSpPr>
          <p:cNvPr id="4" name="Content Placeholder 3"/>
          <p:cNvSpPr>
            <a:spLocks noGrp="1"/>
          </p:cNvSpPr>
          <p:nvPr>
            <p:ph sz="half" idx="2"/>
          </p:nvPr>
        </p:nvSpPr>
        <p:spPr/>
        <p:txBody>
          <a:bodyPr>
            <a:normAutofit fontScale="92500"/>
          </a:bodyPr>
          <a:lstStyle/>
          <a:p>
            <a:pPr>
              <a:defRPr/>
            </a:pPr>
            <a:r>
              <a:rPr lang="en-ZA" dirty="0" smtClean="0">
                <a:solidFill>
                  <a:schemeClr val="tx2">
                    <a:lumMod val="90000"/>
                  </a:schemeClr>
                </a:solidFill>
              </a:rPr>
              <a:t>USE as add-on therapy for </a:t>
            </a:r>
            <a:r>
              <a:rPr lang="en-ZA" dirty="0" smtClean="0"/>
              <a:t>simple or complex partial seizures</a:t>
            </a:r>
          </a:p>
          <a:p>
            <a:pPr>
              <a:defRPr/>
            </a:pPr>
            <a:r>
              <a:rPr lang="en-ZA" dirty="0" smtClean="0"/>
              <a:t>Used for infantile spasm &amp; Lennox-</a:t>
            </a:r>
            <a:r>
              <a:rPr lang="en-ZA" dirty="0" err="1" smtClean="0"/>
              <a:t>Gestaut</a:t>
            </a:r>
            <a:r>
              <a:rPr lang="en-ZA" dirty="0" smtClean="0"/>
              <a:t> syndrome</a:t>
            </a:r>
          </a:p>
          <a:p>
            <a:pPr>
              <a:defRPr/>
            </a:pPr>
            <a:endParaRPr lang="en-ZA" dirty="0" smtClean="0"/>
          </a:p>
          <a:p>
            <a:pPr>
              <a:defRPr/>
            </a:pPr>
            <a:r>
              <a:rPr lang="en-ZA" dirty="0" smtClean="0"/>
              <a:t>Predominantly renal elimination (70%)</a:t>
            </a:r>
          </a:p>
          <a:p>
            <a:pPr>
              <a:defRPr/>
            </a:pPr>
            <a:r>
              <a:rPr lang="en-ZA" dirty="0" smtClean="0"/>
              <a:t>Abrupt withdrawal can </a:t>
            </a:r>
            <a:r>
              <a:rPr lang="en-ZA" dirty="0" err="1" smtClean="0"/>
              <a:t>ppt</a:t>
            </a:r>
            <a:r>
              <a:rPr lang="en-ZA" dirty="0" smtClean="0"/>
              <a:t> seizures &amp; psychotic features</a:t>
            </a:r>
          </a:p>
          <a:p>
            <a:pPr>
              <a:buFont typeface="Wingdings" pitchFamily="2" charset="2"/>
              <a:buNone/>
              <a:defRPr/>
            </a:pPr>
            <a:endParaRPr lang="en-ZA" dirty="0" smtClean="0"/>
          </a:p>
          <a:p>
            <a:pPr>
              <a:defRPr/>
            </a:pPr>
            <a:endParaRPr lang="en-ZA"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3600" dirty="0" smtClean="0"/>
              <a:t>TIAGABINE</a:t>
            </a:r>
            <a:endParaRPr lang="en-US" sz="3600" dirty="0"/>
          </a:p>
        </p:txBody>
      </p:sp>
      <p:sp>
        <p:nvSpPr>
          <p:cNvPr id="3" name="Title 2"/>
          <p:cNvSpPr>
            <a:spLocks noGrp="1"/>
          </p:cNvSpPr>
          <p:nvPr>
            <p:ph type="title"/>
          </p:nvPr>
        </p:nvSpPr>
        <p:spPr/>
        <p:txBody>
          <a:bodyPr>
            <a:normAutofit/>
          </a:bodyPr>
          <a:lstStyle/>
          <a:p>
            <a:r>
              <a:rPr lang="en-US" sz="4400" dirty="0" smtClean="0"/>
              <a:t>?? ®</a:t>
            </a:r>
            <a:endParaRPr lang="en-US" sz="4400" dirty="0"/>
          </a:p>
        </p:txBody>
      </p:sp>
    </p:spTree>
    <p:extLst>
      <p:ext uri="{BB962C8B-B14F-4D97-AF65-F5344CB8AC3E}">
        <p14:creationId xmlns:p14="http://schemas.microsoft.com/office/powerpoint/2010/main" val="39723056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ZA" dirty="0" smtClean="0"/>
              <a:t>TIAGABINE </a:t>
            </a:r>
            <a:endParaRPr lang="en-ZA" dirty="0"/>
          </a:p>
        </p:txBody>
      </p:sp>
      <p:sp>
        <p:nvSpPr>
          <p:cNvPr id="3" name="Content Placeholder 2"/>
          <p:cNvSpPr>
            <a:spLocks noGrp="1"/>
          </p:cNvSpPr>
          <p:nvPr>
            <p:ph sz="quarter" idx="1"/>
          </p:nvPr>
        </p:nvSpPr>
        <p:spPr/>
        <p:txBody>
          <a:bodyPr/>
          <a:lstStyle/>
          <a:p>
            <a:pPr>
              <a:defRPr/>
            </a:pPr>
            <a:r>
              <a:rPr lang="en-ZA" dirty="0" smtClean="0"/>
              <a:t>Inhibits GABA uptake in neurones &amp; </a:t>
            </a:r>
            <a:r>
              <a:rPr lang="en-ZA" dirty="0" err="1" smtClean="0"/>
              <a:t>glia</a:t>
            </a:r>
            <a:endParaRPr lang="en-ZA" dirty="0" smtClean="0"/>
          </a:p>
          <a:p>
            <a:pPr>
              <a:defRPr/>
            </a:pPr>
            <a:r>
              <a:rPr lang="en-ZA" dirty="0" smtClean="0"/>
              <a:t>Selective inhibitor of </a:t>
            </a:r>
            <a:r>
              <a:rPr lang="en-ZA" dirty="0" err="1" smtClean="0"/>
              <a:t>presynaptic</a:t>
            </a:r>
            <a:r>
              <a:rPr lang="en-ZA" dirty="0" smtClean="0"/>
              <a:t> reuptake transporter GAT1</a:t>
            </a:r>
          </a:p>
          <a:p>
            <a:pPr>
              <a:defRPr/>
            </a:pPr>
            <a:r>
              <a:rPr lang="en-ZA" dirty="0" smtClean="0"/>
              <a:t>Increases  extracellular GABA (forebrain &amp; hippocampus)</a:t>
            </a:r>
          </a:p>
          <a:p>
            <a:pPr>
              <a:defRPr/>
            </a:pPr>
            <a:r>
              <a:rPr lang="en-ZA" dirty="0" smtClean="0"/>
              <a:t>Prolonged </a:t>
            </a:r>
            <a:r>
              <a:rPr lang="en-ZA" dirty="0" err="1" smtClean="0"/>
              <a:t>GABAnergic</a:t>
            </a:r>
            <a:r>
              <a:rPr lang="en-ZA" dirty="0" smtClean="0"/>
              <a:t> effects</a:t>
            </a:r>
            <a:endParaRPr lang="en-ZA"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7813"/>
            <a:ext cx="8229600" cy="712787"/>
          </a:xfrm>
        </p:spPr>
        <p:txBody>
          <a:bodyPr/>
          <a:lstStyle/>
          <a:p>
            <a:pPr>
              <a:defRPr/>
            </a:pPr>
            <a:r>
              <a:rPr lang="en-ZA" dirty="0" err="1" smtClean="0"/>
              <a:t>Tiagabine</a:t>
            </a:r>
            <a:r>
              <a:rPr lang="en-ZA" dirty="0" smtClean="0"/>
              <a:t> .. </a:t>
            </a:r>
            <a:endParaRPr lang="en-ZA" dirty="0"/>
          </a:p>
        </p:txBody>
      </p:sp>
      <p:sp>
        <p:nvSpPr>
          <p:cNvPr id="5" name="Content Placeholder 4"/>
          <p:cNvSpPr>
            <a:spLocks noGrp="1"/>
          </p:cNvSpPr>
          <p:nvPr>
            <p:ph sz="half" idx="1"/>
          </p:nvPr>
        </p:nvSpPr>
        <p:spPr>
          <a:xfrm>
            <a:off x="457200" y="1524000"/>
            <a:ext cx="4038600" cy="4606925"/>
          </a:xfrm>
        </p:spPr>
        <p:txBody>
          <a:bodyPr/>
          <a:lstStyle/>
          <a:p>
            <a:pPr>
              <a:buFont typeface="Wingdings" pitchFamily="2" charset="2"/>
              <a:buNone/>
              <a:defRPr/>
            </a:pPr>
            <a:r>
              <a:rPr lang="en-ZA" dirty="0" smtClean="0"/>
              <a:t>Well tolerated</a:t>
            </a:r>
          </a:p>
          <a:p>
            <a:pPr>
              <a:defRPr/>
            </a:pPr>
            <a:r>
              <a:rPr lang="en-ZA" dirty="0" smtClean="0"/>
              <a:t>Dose related – nervousness, tremor, dizziness, concentration difficulties, depression</a:t>
            </a:r>
          </a:p>
          <a:p>
            <a:pPr>
              <a:defRPr/>
            </a:pPr>
            <a:r>
              <a:rPr lang="en-ZA" dirty="0" smtClean="0"/>
              <a:t>Discontinue IF excessive confusion, drowsiness, ataxia</a:t>
            </a:r>
          </a:p>
          <a:p>
            <a:pPr>
              <a:defRPr/>
            </a:pPr>
            <a:r>
              <a:rPr lang="en-ZA" dirty="0" smtClean="0"/>
              <a:t>RARE – psychosis, rash</a:t>
            </a:r>
            <a:endParaRPr lang="en-ZA" dirty="0"/>
          </a:p>
        </p:txBody>
      </p:sp>
      <p:sp>
        <p:nvSpPr>
          <p:cNvPr id="6" name="Content Placeholder 5"/>
          <p:cNvSpPr>
            <a:spLocks noGrp="1"/>
          </p:cNvSpPr>
          <p:nvPr>
            <p:ph sz="half" idx="2"/>
          </p:nvPr>
        </p:nvSpPr>
        <p:spPr>
          <a:xfrm>
            <a:off x="4419600" y="1600200"/>
            <a:ext cx="4343400" cy="4530725"/>
          </a:xfrm>
        </p:spPr>
        <p:txBody>
          <a:bodyPr/>
          <a:lstStyle/>
          <a:p>
            <a:pPr>
              <a:defRPr/>
            </a:pPr>
            <a:r>
              <a:rPr lang="en-ZA" dirty="0" smtClean="0"/>
              <a:t>USES – partial seizure</a:t>
            </a:r>
          </a:p>
          <a:p>
            <a:pPr>
              <a:defRPr/>
            </a:pPr>
            <a:endParaRPr lang="en-ZA" dirty="0" smtClean="0"/>
          </a:p>
          <a:p>
            <a:pPr>
              <a:buFont typeface="Wingdings" pitchFamily="2" charset="2"/>
              <a:buNone/>
              <a:defRPr/>
            </a:pPr>
            <a:r>
              <a:rPr lang="en-ZA" dirty="0" smtClean="0"/>
              <a:t>PHARMACOKINETICS</a:t>
            </a:r>
          </a:p>
          <a:p>
            <a:pPr>
              <a:defRPr/>
            </a:pPr>
            <a:r>
              <a:rPr lang="en-ZA" dirty="0" err="1" smtClean="0"/>
              <a:t>Hepatically</a:t>
            </a:r>
            <a:r>
              <a:rPr lang="en-ZA" dirty="0" smtClean="0"/>
              <a:t> metabolised by CYP3A4</a:t>
            </a:r>
          </a:p>
          <a:p>
            <a:pPr lvl="1">
              <a:defRPr/>
            </a:pPr>
            <a:r>
              <a:rPr lang="en-ZA" dirty="0" smtClean="0"/>
              <a:t>DI with enzyme inducers</a:t>
            </a:r>
          </a:p>
          <a:p>
            <a:pPr lvl="1">
              <a:defRPr/>
            </a:pPr>
            <a:endParaRPr lang="en-ZA"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defRPr/>
            </a:pPr>
            <a:r>
              <a:rPr lang="en-ZA" dirty="0" smtClean="0"/>
              <a:t>Mechanisms of action</a:t>
            </a:r>
            <a:endParaRPr lang="en-ZA" dirty="0"/>
          </a:p>
        </p:txBody>
      </p:sp>
      <p:sp>
        <p:nvSpPr>
          <p:cNvPr id="2" name="Title 1"/>
          <p:cNvSpPr>
            <a:spLocks noGrp="1"/>
          </p:cNvSpPr>
          <p:nvPr>
            <p:ph type="ctrTitle"/>
          </p:nvPr>
        </p:nvSpPr>
        <p:spPr/>
        <p:txBody>
          <a:bodyPr/>
          <a:lstStyle/>
          <a:p>
            <a:pPr>
              <a:defRPr/>
            </a:pPr>
            <a:r>
              <a:rPr lang="en-ZA" dirty="0" smtClean="0"/>
              <a:t>Sodium channel blockade</a:t>
            </a:r>
            <a:endParaRPr lang="en-ZA"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3600" dirty="0" smtClean="0"/>
              <a:t>LAMOTRIGINE</a:t>
            </a:r>
            <a:endParaRPr lang="en-US" sz="3600" dirty="0"/>
          </a:p>
        </p:txBody>
      </p:sp>
      <p:sp>
        <p:nvSpPr>
          <p:cNvPr id="3" name="Title 2"/>
          <p:cNvSpPr>
            <a:spLocks noGrp="1"/>
          </p:cNvSpPr>
          <p:nvPr>
            <p:ph type="title"/>
          </p:nvPr>
        </p:nvSpPr>
        <p:spPr/>
        <p:txBody>
          <a:bodyPr>
            <a:normAutofit/>
          </a:bodyPr>
          <a:lstStyle/>
          <a:p>
            <a:r>
              <a:rPr lang="en-US" sz="4400" dirty="0" err="1" smtClean="0"/>
              <a:t>Lamictin</a:t>
            </a:r>
            <a:r>
              <a:rPr lang="en-US" sz="4400" dirty="0" smtClean="0"/>
              <a:t>®</a:t>
            </a:r>
            <a:endParaRPr lang="en-US" sz="4400" dirty="0"/>
          </a:p>
        </p:txBody>
      </p:sp>
    </p:spTree>
    <p:extLst>
      <p:ext uri="{BB962C8B-B14F-4D97-AF65-F5344CB8AC3E}">
        <p14:creationId xmlns:p14="http://schemas.microsoft.com/office/powerpoint/2010/main" val="39723056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ZA" dirty="0" smtClean="0"/>
              <a:t>LAMOTRIGINE (</a:t>
            </a:r>
            <a:r>
              <a:rPr lang="en-ZA" dirty="0" err="1" smtClean="0"/>
              <a:t>Lamictin</a:t>
            </a:r>
            <a:r>
              <a:rPr lang="en-ZA" dirty="0" smtClean="0"/>
              <a:t>®)</a:t>
            </a:r>
            <a:endParaRPr lang="en-ZA" dirty="0"/>
          </a:p>
        </p:txBody>
      </p:sp>
      <p:sp>
        <p:nvSpPr>
          <p:cNvPr id="3" name="Content Placeholder 2"/>
          <p:cNvSpPr>
            <a:spLocks noGrp="1"/>
          </p:cNvSpPr>
          <p:nvPr>
            <p:ph sz="quarter" idx="1"/>
          </p:nvPr>
        </p:nvSpPr>
        <p:spPr/>
        <p:txBody>
          <a:bodyPr/>
          <a:lstStyle/>
          <a:p>
            <a:pPr>
              <a:buFont typeface="Wingdings" pitchFamily="2" charset="2"/>
              <a:buNone/>
              <a:defRPr/>
            </a:pPr>
            <a:r>
              <a:rPr lang="en-ZA" dirty="0" smtClean="0">
                <a:solidFill>
                  <a:schemeClr val="tx2">
                    <a:lumMod val="90000"/>
                  </a:schemeClr>
                </a:solidFill>
              </a:rPr>
              <a:t>MOA</a:t>
            </a:r>
          </a:p>
          <a:p>
            <a:pPr>
              <a:defRPr/>
            </a:pPr>
            <a:r>
              <a:rPr lang="en-ZA" dirty="0" smtClean="0"/>
              <a:t>Causes a voltage and use-dependent block of sodium channels</a:t>
            </a:r>
          </a:p>
          <a:p>
            <a:pPr>
              <a:defRPr/>
            </a:pPr>
            <a:r>
              <a:rPr lang="en-ZA" dirty="0" smtClean="0"/>
              <a:t>Suppresses sustained rapid neuronal firing</a:t>
            </a:r>
          </a:p>
          <a:p>
            <a:pPr lvl="1">
              <a:defRPr/>
            </a:pPr>
            <a:r>
              <a:rPr lang="en-ZA" dirty="0" smtClean="0"/>
              <a:t>?? Blocks voltage gated Ca++ channels to decrease glutamate release into synapse</a:t>
            </a:r>
          </a:p>
          <a:p>
            <a:pPr>
              <a:defRPr/>
            </a:pPr>
            <a:endParaRPr lang="en-ZA"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7813"/>
            <a:ext cx="8229600" cy="560387"/>
          </a:xfrm>
        </p:spPr>
        <p:txBody>
          <a:bodyPr>
            <a:normAutofit fontScale="90000"/>
          </a:bodyPr>
          <a:lstStyle/>
          <a:p>
            <a:pPr>
              <a:defRPr/>
            </a:pPr>
            <a:r>
              <a:rPr lang="en-ZA" dirty="0" err="1" smtClean="0"/>
              <a:t>Lamotrigine</a:t>
            </a:r>
            <a:r>
              <a:rPr lang="en-ZA" dirty="0" smtClean="0"/>
              <a:t> .....</a:t>
            </a:r>
            <a:endParaRPr lang="en-ZA" dirty="0"/>
          </a:p>
        </p:txBody>
      </p:sp>
      <p:sp>
        <p:nvSpPr>
          <p:cNvPr id="5" name="Content Placeholder 4"/>
          <p:cNvSpPr>
            <a:spLocks noGrp="1"/>
          </p:cNvSpPr>
          <p:nvPr>
            <p:ph sz="half" idx="1"/>
          </p:nvPr>
        </p:nvSpPr>
        <p:spPr>
          <a:xfrm>
            <a:off x="457200" y="1752932"/>
            <a:ext cx="4038600" cy="5140325"/>
          </a:xfrm>
        </p:spPr>
        <p:txBody>
          <a:bodyPr>
            <a:normAutofit lnSpcReduction="10000"/>
          </a:bodyPr>
          <a:lstStyle/>
          <a:p>
            <a:pPr>
              <a:defRPr/>
            </a:pPr>
            <a:r>
              <a:rPr lang="en-ZA" dirty="0" smtClean="0"/>
              <a:t>Dizziness, headache, </a:t>
            </a:r>
            <a:r>
              <a:rPr lang="en-ZA" dirty="0" err="1" smtClean="0"/>
              <a:t>diplopia</a:t>
            </a:r>
            <a:r>
              <a:rPr lang="en-ZA" dirty="0" smtClean="0"/>
              <a:t>, </a:t>
            </a:r>
            <a:r>
              <a:rPr lang="en-ZA" dirty="0" err="1" smtClean="0"/>
              <a:t>nystagmus</a:t>
            </a:r>
            <a:r>
              <a:rPr lang="en-ZA" dirty="0" smtClean="0"/>
              <a:t>, ataxia, nausea, somnolence, </a:t>
            </a:r>
            <a:r>
              <a:rPr lang="en-ZA" dirty="0" err="1" smtClean="0"/>
              <a:t>maculopapular</a:t>
            </a:r>
            <a:r>
              <a:rPr lang="en-ZA" dirty="0" smtClean="0"/>
              <a:t> skin rash (hypersensitivity reaction)</a:t>
            </a:r>
          </a:p>
          <a:p>
            <a:pPr>
              <a:defRPr/>
            </a:pPr>
            <a:r>
              <a:rPr lang="en-ZA" dirty="0" smtClean="0"/>
              <a:t>Rare – haematological disturbances</a:t>
            </a:r>
            <a:endParaRPr lang="en-ZA" dirty="0"/>
          </a:p>
        </p:txBody>
      </p:sp>
      <p:sp>
        <p:nvSpPr>
          <p:cNvPr id="6" name="Content Placeholder 5"/>
          <p:cNvSpPr>
            <a:spLocks noGrp="1"/>
          </p:cNvSpPr>
          <p:nvPr>
            <p:ph sz="half" idx="2"/>
          </p:nvPr>
        </p:nvSpPr>
        <p:spPr>
          <a:xfrm>
            <a:off x="4572000" y="1371600"/>
            <a:ext cx="4267200" cy="5140325"/>
          </a:xfrm>
        </p:spPr>
        <p:txBody>
          <a:bodyPr>
            <a:normAutofit lnSpcReduction="10000"/>
          </a:bodyPr>
          <a:lstStyle/>
          <a:p>
            <a:pPr>
              <a:defRPr/>
            </a:pPr>
            <a:r>
              <a:rPr lang="en-ZA" dirty="0" smtClean="0">
                <a:solidFill>
                  <a:schemeClr val="tx2">
                    <a:lumMod val="90000"/>
                  </a:schemeClr>
                </a:solidFill>
              </a:rPr>
              <a:t>USES</a:t>
            </a:r>
            <a:r>
              <a:rPr lang="en-ZA" dirty="0" smtClean="0"/>
              <a:t> </a:t>
            </a:r>
            <a:r>
              <a:rPr lang="en-ZA" sz="2400" dirty="0" smtClean="0"/>
              <a:t>– monotherapy OR add-on therapy for focal seizures and primary generalised seizures</a:t>
            </a:r>
          </a:p>
          <a:p>
            <a:pPr>
              <a:defRPr/>
            </a:pPr>
            <a:r>
              <a:rPr lang="en-ZA" sz="2400" dirty="0" smtClean="0"/>
              <a:t>Absence /myoclonic seizures</a:t>
            </a:r>
          </a:p>
          <a:p>
            <a:pPr>
              <a:defRPr/>
            </a:pPr>
            <a:r>
              <a:rPr lang="en-ZA" sz="2400" dirty="0" smtClean="0"/>
              <a:t>Bipolar affective disorders</a:t>
            </a:r>
          </a:p>
          <a:p>
            <a:pPr lvl="1">
              <a:defRPr/>
            </a:pPr>
            <a:r>
              <a:rPr lang="en-ZA" sz="2100" dirty="0" smtClean="0"/>
              <a:t>DOSES differ if monotherapy vs add-on (SAMF)</a:t>
            </a:r>
          </a:p>
          <a:p>
            <a:pPr>
              <a:defRPr/>
            </a:pPr>
            <a:r>
              <a:rPr lang="en-ZA" dirty="0" smtClean="0"/>
              <a:t>Auto-inducer (weak)</a:t>
            </a:r>
          </a:p>
          <a:p>
            <a:pPr>
              <a:defRPr/>
            </a:pPr>
            <a:r>
              <a:rPr lang="en-ZA" dirty="0" smtClean="0"/>
              <a:t>Elimination – hepatic</a:t>
            </a:r>
          </a:p>
          <a:p>
            <a:pPr>
              <a:defRPr/>
            </a:pPr>
            <a:r>
              <a:rPr lang="en-ZA" dirty="0" smtClean="0"/>
              <a:t>Drug interactions ** SAMF ** </a:t>
            </a:r>
            <a:r>
              <a:rPr lang="en-ZA" dirty="0" err="1" smtClean="0"/>
              <a:t>eg</a:t>
            </a:r>
            <a:r>
              <a:rPr lang="en-ZA" dirty="0" smtClean="0"/>
              <a:t> </a:t>
            </a:r>
            <a:r>
              <a:rPr lang="en-ZA" dirty="0" err="1" smtClean="0"/>
              <a:t>valproate</a:t>
            </a:r>
            <a:endParaRPr lang="en-ZA"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ADVERSE EFFECTS - lamotrigine</a:t>
            </a:r>
            <a:endParaRPr lang="en-US" dirty="0"/>
          </a:p>
        </p:txBody>
      </p:sp>
      <p:sp>
        <p:nvSpPr>
          <p:cNvPr id="3" name="Content Placeholder 2"/>
          <p:cNvSpPr>
            <a:spLocks noGrp="1"/>
          </p:cNvSpPr>
          <p:nvPr>
            <p:ph idx="1"/>
          </p:nvPr>
        </p:nvSpPr>
        <p:spPr>
          <a:xfrm>
            <a:off x="535488" y="2275822"/>
            <a:ext cx="8107471" cy="3654469"/>
          </a:xfrm>
        </p:spPr>
        <p:txBody>
          <a:bodyPr>
            <a:normAutofit/>
          </a:bodyPr>
          <a:lstStyle/>
          <a:p>
            <a:r>
              <a:rPr lang="en-US" sz="2100" dirty="0"/>
              <a:t>Dizziness, headache, diplopia, nausea, somnolence</a:t>
            </a:r>
          </a:p>
          <a:p>
            <a:endParaRPr lang="en-US" sz="2100" b="1" dirty="0">
              <a:solidFill>
                <a:schemeClr val="accent3"/>
              </a:solidFill>
            </a:endParaRPr>
          </a:p>
          <a:p>
            <a:r>
              <a:rPr lang="en-US" sz="2100" b="1" dirty="0">
                <a:solidFill>
                  <a:schemeClr val="accent3"/>
                </a:solidFill>
              </a:rPr>
              <a:t>Serious life-threatening RASHES</a:t>
            </a:r>
          </a:p>
          <a:p>
            <a:pPr>
              <a:buFont typeface="Wingdings" panose="05000000000000000000" pitchFamily="2" charset="2"/>
              <a:buChar char="§"/>
            </a:pPr>
            <a:r>
              <a:rPr lang="en-US" sz="2100" dirty="0"/>
              <a:t> </a:t>
            </a:r>
            <a:r>
              <a:rPr lang="en-US" sz="2100" dirty="0"/>
              <a:t>Steven-Johnson syndrome, toxic epidermal necrolysis</a:t>
            </a:r>
          </a:p>
          <a:p>
            <a:pPr>
              <a:buFont typeface="Wingdings" panose="05000000000000000000" pitchFamily="2" charset="2"/>
              <a:buChar char="§"/>
            </a:pPr>
            <a:r>
              <a:rPr lang="en-US" sz="2100" dirty="0"/>
              <a:t>Occur within first few months of use</a:t>
            </a:r>
          </a:p>
          <a:p>
            <a:pPr>
              <a:buFont typeface="Wingdings" panose="05000000000000000000" pitchFamily="2" charset="2"/>
              <a:buChar char="§"/>
            </a:pPr>
            <a:r>
              <a:rPr lang="en-US" sz="2100" dirty="0"/>
              <a:t>Patients at risk – also on valproate, excessively high starting dose, rapid escalation of doses (faster than every 1 to 2 weeks)</a:t>
            </a:r>
          </a:p>
          <a:p>
            <a:pPr>
              <a:buFont typeface="Wingdings" panose="05000000000000000000" pitchFamily="2" charset="2"/>
              <a:buChar char="§"/>
            </a:pPr>
            <a:endParaRPr lang="en-US" sz="2100" dirty="0"/>
          </a:p>
          <a:p>
            <a:pPr>
              <a:buFont typeface="Wingdings" panose="05000000000000000000" pitchFamily="2" charset="2"/>
              <a:buChar char="§"/>
            </a:pPr>
            <a:r>
              <a:rPr lang="en-US" sz="2100" dirty="0"/>
              <a:t>Paradoxical </a:t>
            </a:r>
            <a:r>
              <a:rPr lang="en-US" sz="2100" b="1" dirty="0">
                <a:solidFill>
                  <a:schemeClr val="accent3"/>
                </a:solidFill>
              </a:rPr>
              <a:t>insomnia</a:t>
            </a:r>
            <a:r>
              <a:rPr lang="en-US" sz="2100" dirty="0"/>
              <a:t> (not drowsiness) </a:t>
            </a:r>
          </a:p>
          <a:p>
            <a:pPr>
              <a:buFont typeface="Wingdings" panose="05000000000000000000" pitchFamily="2" charset="2"/>
              <a:buChar char="§"/>
            </a:pPr>
            <a:endParaRPr lang="en-US" sz="1800" dirty="0"/>
          </a:p>
        </p:txBody>
      </p:sp>
    </p:spTree>
    <p:extLst>
      <p:ext uri="{BB962C8B-B14F-4D97-AF65-F5344CB8AC3E}">
        <p14:creationId xmlns:p14="http://schemas.microsoft.com/office/powerpoint/2010/main" val="1195436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57200" y="277813"/>
            <a:ext cx="8229600" cy="712787"/>
          </a:xfrm>
        </p:spPr>
        <p:txBody>
          <a:bodyPr>
            <a:normAutofit fontScale="90000"/>
          </a:bodyPr>
          <a:lstStyle/>
          <a:p>
            <a:pPr>
              <a:defRPr/>
            </a:pPr>
            <a:r>
              <a:rPr lang="en-US" sz="3800" dirty="0" smtClean="0"/>
              <a:t/>
            </a:r>
            <a:br>
              <a:rPr lang="en-US" sz="3800" dirty="0" smtClean="0"/>
            </a:br>
            <a:r>
              <a:rPr lang="en-US" sz="3800" dirty="0"/>
              <a:t/>
            </a:r>
            <a:br>
              <a:rPr lang="en-US" sz="3800" dirty="0"/>
            </a:br>
            <a:r>
              <a:rPr lang="en-US" sz="3800" dirty="0" smtClean="0"/>
              <a:t/>
            </a:r>
            <a:br>
              <a:rPr lang="en-US" sz="3800" dirty="0" smtClean="0"/>
            </a:br>
            <a:r>
              <a:rPr lang="en-US" sz="3800" dirty="0"/>
              <a:t>Incidence</a:t>
            </a:r>
            <a:endParaRPr lang="en-US" sz="3800" dirty="0" smtClean="0"/>
          </a:p>
        </p:txBody>
      </p:sp>
      <p:sp>
        <p:nvSpPr>
          <p:cNvPr id="87043" name="Rectangle 3"/>
          <p:cNvSpPr>
            <a:spLocks noGrp="1" noChangeArrowheads="1"/>
          </p:cNvSpPr>
          <p:nvPr>
            <p:ph sz="quarter" idx="1"/>
          </p:nvPr>
        </p:nvSpPr>
        <p:spPr>
          <a:xfrm>
            <a:off x="301752" y="1295400"/>
            <a:ext cx="8503920" cy="5181600"/>
          </a:xfrm>
        </p:spPr>
        <p:txBody>
          <a:bodyPr>
            <a:normAutofit/>
          </a:bodyPr>
          <a:lstStyle/>
          <a:p>
            <a:pPr eaLnBrk="1" hangingPunct="1">
              <a:defRPr/>
            </a:pPr>
            <a:r>
              <a:rPr lang="en-US" dirty="0" smtClean="0"/>
              <a:t>Epilepsy is the third most common </a:t>
            </a:r>
            <a:r>
              <a:rPr lang="en-US" i="1" dirty="0" smtClean="0">
                <a:solidFill>
                  <a:schemeClr val="tx2"/>
                </a:solidFill>
              </a:rPr>
              <a:t>neurological disorder</a:t>
            </a:r>
            <a:r>
              <a:rPr lang="en-US" dirty="0" smtClean="0"/>
              <a:t> (after stroke and dementia)</a:t>
            </a:r>
          </a:p>
          <a:p>
            <a:pPr eaLnBrk="1" hangingPunct="1">
              <a:defRPr/>
            </a:pPr>
            <a:endParaRPr lang="en-US" dirty="0"/>
          </a:p>
          <a:p>
            <a:pPr>
              <a:defRPr/>
            </a:pPr>
            <a:r>
              <a:rPr lang="en-US" dirty="0"/>
              <a:t>About </a:t>
            </a:r>
            <a:r>
              <a:rPr lang="en-US" dirty="0" smtClean="0"/>
              <a:t>0.5 to 1</a:t>
            </a:r>
            <a:r>
              <a:rPr lang="en-US" dirty="0"/>
              <a:t>% of the world’s population has epilepsy</a:t>
            </a:r>
          </a:p>
          <a:p>
            <a:pPr lvl="1">
              <a:defRPr/>
            </a:pPr>
            <a:r>
              <a:rPr lang="en-US" dirty="0" smtClean="0"/>
              <a:t>Developed countries:-</a:t>
            </a:r>
          </a:p>
          <a:p>
            <a:pPr lvl="2">
              <a:defRPr/>
            </a:pPr>
            <a:r>
              <a:rPr lang="en-US" dirty="0" smtClean="0"/>
              <a:t>estimated 400-600 /100 000</a:t>
            </a:r>
          </a:p>
          <a:p>
            <a:pPr lvl="1">
              <a:defRPr/>
            </a:pPr>
            <a:r>
              <a:rPr lang="en-US" dirty="0" smtClean="0"/>
              <a:t>In developing countries:- </a:t>
            </a:r>
          </a:p>
          <a:p>
            <a:pPr lvl="2">
              <a:defRPr/>
            </a:pPr>
            <a:r>
              <a:rPr lang="en-US" dirty="0" smtClean="0"/>
              <a:t>doubles!</a:t>
            </a:r>
          </a:p>
          <a:p>
            <a:pPr lvl="1">
              <a:defRPr/>
            </a:pPr>
            <a:r>
              <a:rPr lang="en-US" dirty="0" smtClean="0"/>
              <a:t>Highest incidence is in children </a:t>
            </a:r>
          </a:p>
          <a:p>
            <a:pPr lvl="2">
              <a:defRPr/>
            </a:pPr>
            <a:r>
              <a:rPr lang="en-US" dirty="0" smtClean="0"/>
              <a:t>roughly half of all first seizures occur &lt; 20 years age</a:t>
            </a:r>
          </a:p>
        </p:txBody>
      </p:sp>
    </p:spTree>
    <p:extLst>
      <p:ext uri="{BB962C8B-B14F-4D97-AF65-F5344CB8AC3E}">
        <p14:creationId xmlns:p14="http://schemas.microsoft.com/office/powerpoint/2010/main" val="337677140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857250"/>
            <a:ext cx="7290054" cy="1124712"/>
          </a:xfrm>
        </p:spPr>
        <p:txBody>
          <a:bodyPr/>
          <a:lstStyle/>
          <a:p>
            <a:r>
              <a:rPr lang="en-US" dirty="0" smtClean="0"/>
              <a:t>DRUG INTERACTIONS - LAMOTRIGINE</a:t>
            </a:r>
            <a:endParaRPr lang="en-US" dirty="0"/>
          </a:p>
        </p:txBody>
      </p:sp>
      <p:sp>
        <p:nvSpPr>
          <p:cNvPr id="3" name="Content Placeholder 2"/>
          <p:cNvSpPr>
            <a:spLocks noGrp="1"/>
          </p:cNvSpPr>
          <p:nvPr>
            <p:ph idx="1"/>
          </p:nvPr>
        </p:nvSpPr>
        <p:spPr>
          <a:xfrm>
            <a:off x="768096" y="1724025"/>
            <a:ext cx="7937754" cy="4181475"/>
          </a:xfrm>
        </p:spPr>
        <p:txBody>
          <a:bodyPr>
            <a:normAutofit/>
          </a:bodyPr>
          <a:lstStyle/>
          <a:p>
            <a:r>
              <a:rPr lang="en-US" sz="2100" b="1" dirty="0">
                <a:solidFill>
                  <a:schemeClr val="accent3"/>
                </a:solidFill>
              </a:rPr>
              <a:t>Lamotrigine + valproate</a:t>
            </a:r>
          </a:p>
          <a:p>
            <a:pPr>
              <a:buFont typeface="Wingdings" panose="05000000000000000000" pitchFamily="2" charset="2"/>
              <a:buChar char="§"/>
            </a:pPr>
            <a:r>
              <a:rPr lang="en-US" sz="2100" dirty="0"/>
              <a:t> </a:t>
            </a:r>
            <a:r>
              <a:rPr lang="en-US" sz="2100" dirty="0"/>
              <a:t>clinically proven effective combination</a:t>
            </a:r>
          </a:p>
          <a:p>
            <a:pPr>
              <a:buFont typeface="Wingdings" panose="05000000000000000000" pitchFamily="2" charset="2"/>
              <a:buChar char="§"/>
            </a:pPr>
            <a:r>
              <a:rPr lang="en-US" sz="2100" dirty="0"/>
              <a:t> valproate INCREASES lamotrigine’s t</a:t>
            </a:r>
            <a:r>
              <a:rPr lang="en-US" sz="2100" baseline="-25000" dirty="0"/>
              <a:t>1/2 </a:t>
            </a:r>
          </a:p>
          <a:p>
            <a:pPr lvl="1">
              <a:buFont typeface="Wingdings" panose="05000000000000000000" pitchFamily="2" charset="2"/>
              <a:buChar char="§"/>
            </a:pPr>
            <a:r>
              <a:rPr lang="en-US" sz="1800" baseline="-25000" dirty="0"/>
              <a:t> </a:t>
            </a:r>
            <a:r>
              <a:rPr lang="en-US" sz="1800" dirty="0"/>
              <a:t>need to lower lamotrigine dose if adding valproate</a:t>
            </a:r>
            <a:endParaRPr lang="en-US" sz="1800" dirty="0"/>
          </a:p>
        </p:txBody>
      </p:sp>
    </p:spTree>
    <p:extLst>
      <p:ext uri="{BB962C8B-B14F-4D97-AF65-F5344CB8AC3E}">
        <p14:creationId xmlns:p14="http://schemas.microsoft.com/office/powerpoint/2010/main" val="336574553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6480174" cy="1673225"/>
          </a:xfrm>
        </p:spPr>
        <p:txBody>
          <a:bodyPr>
            <a:normAutofit/>
          </a:bodyPr>
          <a:lstStyle/>
          <a:p>
            <a:r>
              <a:rPr lang="en-ZA" sz="3600" dirty="0" err="1"/>
              <a:t>Oxcarbazepine</a:t>
            </a:r>
            <a:endParaRPr lang="en-US" sz="3600" dirty="0"/>
          </a:p>
        </p:txBody>
      </p:sp>
      <p:sp>
        <p:nvSpPr>
          <p:cNvPr id="3" name="Title 2"/>
          <p:cNvSpPr>
            <a:spLocks noGrp="1"/>
          </p:cNvSpPr>
          <p:nvPr>
            <p:ph type="title"/>
          </p:nvPr>
        </p:nvSpPr>
        <p:spPr/>
        <p:txBody>
          <a:bodyPr>
            <a:normAutofit/>
          </a:bodyPr>
          <a:lstStyle/>
          <a:p>
            <a:r>
              <a:rPr lang="en-US" sz="4400" dirty="0" err="1" smtClean="0"/>
              <a:t>Trileptal</a:t>
            </a:r>
            <a:r>
              <a:rPr lang="en-US" sz="4400" dirty="0" smtClean="0"/>
              <a:t>®</a:t>
            </a:r>
            <a:endParaRPr lang="en-US" sz="4400" dirty="0"/>
          </a:p>
        </p:txBody>
      </p:sp>
    </p:spTree>
    <p:extLst>
      <p:ext uri="{BB962C8B-B14F-4D97-AF65-F5344CB8AC3E}">
        <p14:creationId xmlns:p14="http://schemas.microsoft.com/office/powerpoint/2010/main" val="39723056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ZA" dirty="0" err="1" smtClean="0"/>
              <a:t>Oxcarbazepine</a:t>
            </a:r>
            <a:r>
              <a:rPr lang="en-ZA" dirty="0" smtClean="0"/>
              <a:t> (</a:t>
            </a:r>
            <a:r>
              <a:rPr lang="en-ZA" dirty="0" err="1" smtClean="0"/>
              <a:t>Trileptal</a:t>
            </a:r>
            <a:r>
              <a:rPr lang="en-ZA" dirty="0" smtClean="0"/>
              <a:t>®)</a:t>
            </a:r>
            <a:endParaRPr lang="en-ZA" dirty="0"/>
          </a:p>
        </p:txBody>
      </p:sp>
      <p:sp>
        <p:nvSpPr>
          <p:cNvPr id="6" name="Content Placeholder 5"/>
          <p:cNvSpPr>
            <a:spLocks noGrp="1"/>
          </p:cNvSpPr>
          <p:nvPr>
            <p:ph sz="half" idx="1"/>
          </p:nvPr>
        </p:nvSpPr>
        <p:spPr/>
        <p:txBody>
          <a:bodyPr/>
          <a:lstStyle/>
          <a:p>
            <a:pPr>
              <a:defRPr/>
            </a:pPr>
            <a:r>
              <a:rPr lang="en-ZA" dirty="0" smtClean="0"/>
              <a:t>Similar chemical structure to </a:t>
            </a:r>
            <a:r>
              <a:rPr lang="en-ZA" dirty="0" err="1" smtClean="0"/>
              <a:t>carbamazepine</a:t>
            </a:r>
            <a:r>
              <a:rPr lang="en-ZA" dirty="0" smtClean="0"/>
              <a:t> (</a:t>
            </a:r>
            <a:r>
              <a:rPr lang="en-ZA" dirty="0" err="1" smtClean="0"/>
              <a:t>ie</a:t>
            </a:r>
            <a:r>
              <a:rPr lang="en-ZA" dirty="0" smtClean="0"/>
              <a:t> </a:t>
            </a:r>
            <a:r>
              <a:rPr lang="en-ZA" dirty="0" err="1" smtClean="0"/>
              <a:t>carboxamide</a:t>
            </a:r>
            <a:r>
              <a:rPr lang="en-ZA" dirty="0" smtClean="0"/>
              <a:t> </a:t>
            </a:r>
            <a:r>
              <a:rPr lang="en-ZA" dirty="0" err="1" smtClean="0"/>
              <a:t>deriv</a:t>
            </a:r>
            <a:r>
              <a:rPr lang="en-ZA" dirty="0" smtClean="0"/>
              <a:t>)</a:t>
            </a:r>
          </a:p>
          <a:p>
            <a:pPr>
              <a:defRPr/>
            </a:pPr>
            <a:r>
              <a:rPr lang="en-ZA" dirty="0" smtClean="0"/>
              <a:t>Equivalent anti-seizure activity </a:t>
            </a:r>
          </a:p>
          <a:p>
            <a:pPr>
              <a:defRPr/>
            </a:pPr>
            <a:r>
              <a:rPr lang="en-ZA" dirty="0" smtClean="0"/>
              <a:t>Less adverse effects and drug interactions </a:t>
            </a:r>
          </a:p>
          <a:p>
            <a:pPr>
              <a:defRPr/>
            </a:pPr>
            <a:r>
              <a:rPr lang="en-ZA" dirty="0" smtClean="0"/>
              <a:t>Minimal CYP450 induction / no auto-induction</a:t>
            </a:r>
            <a:endParaRPr lang="en-ZA" dirty="0"/>
          </a:p>
        </p:txBody>
      </p:sp>
      <p:sp>
        <p:nvSpPr>
          <p:cNvPr id="7" name="Content Placeholder 6"/>
          <p:cNvSpPr>
            <a:spLocks noGrp="1"/>
          </p:cNvSpPr>
          <p:nvPr>
            <p:ph sz="half" idx="2"/>
          </p:nvPr>
        </p:nvSpPr>
        <p:spPr/>
        <p:txBody>
          <a:bodyPr/>
          <a:lstStyle/>
          <a:p>
            <a:pPr>
              <a:defRPr/>
            </a:pPr>
            <a:r>
              <a:rPr lang="en-ZA" dirty="0" smtClean="0"/>
              <a:t>USES – primary generalised tonic-</a:t>
            </a:r>
            <a:r>
              <a:rPr lang="en-ZA" dirty="0" err="1" smtClean="0"/>
              <a:t>clonic</a:t>
            </a:r>
            <a:r>
              <a:rPr lang="en-ZA" dirty="0" smtClean="0"/>
              <a:t> seizures and partial seizures </a:t>
            </a:r>
          </a:p>
          <a:p>
            <a:pPr>
              <a:defRPr/>
            </a:pPr>
            <a:endParaRPr lang="en-ZA" dirty="0" smtClean="0"/>
          </a:p>
          <a:p>
            <a:pPr>
              <a:defRPr/>
            </a:pPr>
            <a:r>
              <a:rPr lang="en-ZA" dirty="0" err="1" smtClean="0"/>
              <a:t>Hyponatremia</a:t>
            </a:r>
            <a:endParaRPr lang="en-ZA" dirty="0" smtClean="0"/>
          </a:p>
          <a:p>
            <a:pPr>
              <a:defRPr/>
            </a:pPr>
            <a:r>
              <a:rPr lang="en-ZA" dirty="0" smtClean="0"/>
              <a:t>Dermatological reactions (</a:t>
            </a:r>
            <a:r>
              <a:rPr lang="en-ZA" dirty="0" err="1" smtClean="0"/>
              <a:t>eg</a:t>
            </a:r>
            <a:r>
              <a:rPr lang="en-ZA" dirty="0" smtClean="0"/>
              <a:t> Stevens Johnson, toxic epidermal </a:t>
            </a:r>
            <a:r>
              <a:rPr lang="en-ZA" dirty="0" err="1" smtClean="0"/>
              <a:t>necrolysis</a:t>
            </a:r>
            <a:r>
              <a:rPr lang="en-ZA" dirty="0" smtClean="0"/>
              <a:t>)</a:t>
            </a:r>
            <a:endParaRPr lang="en-ZA"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2209800"/>
            <a:ext cx="7772400" cy="1362075"/>
          </a:xfrm>
        </p:spPr>
        <p:txBody>
          <a:bodyPr>
            <a:normAutofit fontScale="90000"/>
          </a:bodyPr>
          <a:lstStyle/>
          <a:p>
            <a:pPr>
              <a:defRPr/>
            </a:pPr>
            <a:r>
              <a:rPr lang="en-ZA" dirty="0" smtClean="0"/>
              <a:t>Multiple or unknown mechanisms of action</a:t>
            </a:r>
            <a:br>
              <a:rPr lang="en-ZA" dirty="0" smtClean="0"/>
            </a:br>
            <a:endParaRPr lang="en-ZA"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3600" dirty="0" smtClean="0"/>
              <a:t>TOPIRAMATE</a:t>
            </a:r>
            <a:endParaRPr lang="en-US" sz="3600" dirty="0"/>
          </a:p>
        </p:txBody>
      </p:sp>
      <p:sp>
        <p:nvSpPr>
          <p:cNvPr id="3" name="Title 2"/>
          <p:cNvSpPr>
            <a:spLocks noGrp="1"/>
          </p:cNvSpPr>
          <p:nvPr>
            <p:ph type="title"/>
          </p:nvPr>
        </p:nvSpPr>
        <p:spPr/>
        <p:txBody>
          <a:bodyPr>
            <a:normAutofit/>
          </a:bodyPr>
          <a:lstStyle/>
          <a:p>
            <a:r>
              <a:rPr lang="en-US" sz="4400" dirty="0" smtClean="0"/>
              <a:t>Topamax®</a:t>
            </a:r>
            <a:endParaRPr lang="en-US" sz="4400" dirty="0"/>
          </a:p>
        </p:txBody>
      </p:sp>
    </p:spTree>
    <p:extLst>
      <p:ext uri="{BB962C8B-B14F-4D97-AF65-F5344CB8AC3E}">
        <p14:creationId xmlns:p14="http://schemas.microsoft.com/office/powerpoint/2010/main" val="397230567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88987"/>
          </a:xfrm>
        </p:spPr>
        <p:txBody>
          <a:bodyPr/>
          <a:lstStyle/>
          <a:p>
            <a:pPr>
              <a:defRPr/>
            </a:pPr>
            <a:r>
              <a:rPr lang="en-ZA" dirty="0" smtClean="0"/>
              <a:t>TOPIRAMATE (</a:t>
            </a:r>
            <a:r>
              <a:rPr lang="en-ZA" dirty="0" err="1" smtClean="0"/>
              <a:t>Topamax</a:t>
            </a:r>
            <a:r>
              <a:rPr lang="en-ZA" dirty="0" smtClean="0"/>
              <a:t>®)</a:t>
            </a:r>
            <a:endParaRPr lang="en-ZA" dirty="0"/>
          </a:p>
        </p:txBody>
      </p:sp>
      <p:sp>
        <p:nvSpPr>
          <p:cNvPr id="3" name="Content Placeholder 2"/>
          <p:cNvSpPr>
            <a:spLocks noGrp="1"/>
          </p:cNvSpPr>
          <p:nvPr>
            <p:ph sz="quarter" idx="1"/>
          </p:nvPr>
        </p:nvSpPr>
        <p:spPr>
          <a:xfrm>
            <a:off x="457200" y="1600200"/>
            <a:ext cx="8229600" cy="4530725"/>
          </a:xfrm>
        </p:spPr>
        <p:txBody>
          <a:bodyPr/>
          <a:lstStyle/>
          <a:p>
            <a:pPr>
              <a:buFont typeface="Wingdings" pitchFamily="2" charset="2"/>
              <a:buNone/>
              <a:defRPr/>
            </a:pPr>
            <a:r>
              <a:rPr lang="en-ZA" dirty="0" smtClean="0"/>
              <a:t>Thought to block the spread of seizures via multiple actions</a:t>
            </a:r>
          </a:p>
          <a:p>
            <a:pPr>
              <a:defRPr/>
            </a:pPr>
            <a:r>
              <a:rPr lang="en-ZA" dirty="0" smtClean="0"/>
              <a:t>Blockade of voltage gated sodium channels</a:t>
            </a:r>
          </a:p>
          <a:p>
            <a:pPr>
              <a:defRPr/>
            </a:pPr>
            <a:r>
              <a:rPr lang="en-ZA" dirty="0" smtClean="0"/>
              <a:t>Potentiates inhibitory effects of GABA </a:t>
            </a:r>
          </a:p>
          <a:p>
            <a:pPr>
              <a:buFont typeface="Wingdings" pitchFamily="2" charset="2"/>
              <a:buNone/>
              <a:defRPr/>
            </a:pPr>
            <a:r>
              <a:rPr lang="en-ZA" dirty="0" smtClean="0"/>
              <a:t>	(? Binding site)</a:t>
            </a:r>
          </a:p>
          <a:p>
            <a:pPr>
              <a:defRPr/>
            </a:pPr>
            <a:r>
              <a:rPr lang="en-ZA" dirty="0" smtClean="0"/>
              <a:t>Suppresses excitatory pathways – blocking </a:t>
            </a:r>
            <a:r>
              <a:rPr lang="en-ZA" dirty="0" err="1" smtClean="0"/>
              <a:t>kainate</a:t>
            </a:r>
            <a:r>
              <a:rPr lang="en-ZA" dirty="0" smtClean="0"/>
              <a:t> activity at glutamate receptors</a:t>
            </a:r>
            <a:endParaRPr lang="en-ZA"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7813"/>
            <a:ext cx="8229600" cy="636587"/>
          </a:xfrm>
        </p:spPr>
        <p:txBody>
          <a:bodyPr/>
          <a:lstStyle/>
          <a:p>
            <a:pPr>
              <a:defRPr/>
            </a:pPr>
            <a:r>
              <a:rPr lang="en-ZA" dirty="0" err="1" smtClean="0"/>
              <a:t>Topiramate</a:t>
            </a:r>
            <a:r>
              <a:rPr lang="en-ZA" dirty="0" smtClean="0"/>
              <a:t> ... </a:t>
            </a:r>
            <a:endParaRPr lang="en-ZA" dirty="0"/>
          </a:p>
        </p:txBody>
      </p:sp>
      <p:sp>
        <p:nvSpPr>
          <p:cNvPr id="5" name="Content Placeholder 4"/>
          <p:cNvSpPr>
            <a:spLocks noGrp="1"/>
          </p:cNvSpPr>
          <p:nvPr>
            <p:ph sz="half" idx="1"/>
          </p:nvPr>
        </p:nvSpPr>
        <p:spPr>
          <a:xfrm>
            <a:off x="228600" y="1371600"/>
            <a:ext cx="4267200" cy="5257800"/>
          </a:xfrm>
        </p:spPr>
        <p:txBody>
          <a:bodyPr/>
          <a:lstStyle/>
          <a:p>
            <a:pPr>
              <a:defRPr/>
            </a:pPr>
            <a:r>
              <a:rPr lang="en-ZA" dirty="0" smtClean="0">
                <a:solidFill>
                  <a:srgbClr val="000099"/>
                </a:solidFill>
              </a:rPr>
              <a:t>Dose-related</a:t>
            </a:r>
            <a:r>
              <a:rPr lang="en-ZA" dirty="0" smtClean="0"/>
              <a:t> – </a:t>
            </a:r>
            <a:r>
              <a:rPr lang="en-ZA" sz="2400" dirty="0" smtClean="0"/>
              <a:t>drowsiness, fatigue, dizziness, ataxia, cognitive slowing, nervousness, confusion, </a:t>
            </a:r>
            <a:r>
              <a:rPr lang="en-ZA" sz="2400" dirty="0" err="1" smtClean="0"/>
              <a:t>parathesias</a:t>
            </a:r>
            <a:endParaRPr lang="en-ZA" sz="2400" dirty="0" smtClean="0"/>
          </a:p>
          <a:p>
            <a:pPr>
              <a:defRPr/>
            </a:pPr>
            <a:r>
              <a:rPr lang="en-ZA" dirty="0" smtClean="0"/>
              <a:t>Discontinue if glaucoma or myopia ** </a:t>
            </a:r>
            <a:r>
              <a:rPr lang="en-ZA" sz="2400" dirty="0" smtClean="0"/>
              <a:t>counsel re acute ocular effects </a:t>
            </a:r>
          </a:p>
          <a:p>
            <a:pPr>
              <a:defRPr/>
            </a:pPr>
            <a:r>
              <a:rPr lang="en-ZA" dirty="0" err="1" smtClean="0"/>
              <a:t>Nephrolithiasis</a:t>
            </a:r>
            <a:r>
              <a:rPr lang="en-ZA" dirty="0" smtClean="0"/>
              <a:t> </a:t>
            </a:r>
            <a:r>
              <a:rPr lang="en-ZA" sz="2000" dirty="0" smtClean="0"/>
              <a:t>(carbonic </a:t>
            </a:r>
            <a:r>
              <a:rPr lang="en-ZA" sz="2000" dirty="0" err="1" smtClean="0"/>
              <a:t>anhydrase</a:t>
            </a:r>
            <a:r>
              <a:rPr lang="en-ZA" sz="2000" dirty="0" smtClean="0"/>
              <a:t> inhibitor) </a:t>
            </a:r>
            <a:r>
              <a:rPr lang="en-ZA" dirty="0" smtClean="0"/>
              <a:t>– </a:t>
            </a:r>
            <a:r>
              <a:rPr lang="en-ZA" sz="2400" dirty="0" smtClean="0"/>
              <a:t>maintain good hydration levels</a:t>
            </a:r>
            <a:endParaRPr lang="en-ZA" sz="2400" dirty="0"/>
          </a:p>
        </p:txBody>
      </p:sp>
      <p:sp>
        <p:nvSpPr>
          <p:cNvPr id="6" name="Content Placeholder 5"/>
          <p:cNvSpPr>
            <a:spLocks noGrp="1"/>
          </p:cNvSpPr>
          <p:nvPr>
            <p:ph sz="half" idx="2"/>
          </p:nvPr>
        </p:nvSpPr>
        <p:spPr>
          <a:xfrm>
            <a:off x="4796051" y="1219200"/>
            <a:ext cx="4343400" cy="5638800"/>
          </a:xfrm>
        </p:spPr>
        <p:txBody>
          <a:bodyPr/>
          <a:lstStyle/>
          <a:p>
            <a:pPr>
              <a:buFont typeface="Wingdings" pitchFamily="2" charset="2"/>
              <a:buNone/>
              <a:defRPr/>
            </a:pPr>
            <a:r>
              <a:rPr lang="en-ZA" sz="2400" dirty="0" smtClean="0">
                <a:solidFill>
                  <a:srgbClr val="000099"/>
                </a:solidFill>
              </a:rPr>
              <a:t>USES</a:t>
            </a:r>
            <a:r>
              <a:rPr lang="en-ZA" sz="2400" dirty="0" smtClean="0"/>
              <a:t> – </a:t>
            </a:r>
            <a:r>
              <a:rPr lang="en-ZA" sz="2400" dirty="0" err="1" smtClean="0"/>
              <a:t>monotherapy</a:t>
            </a:r>
            <a:r>
              <a:rPr lang="en-ZA" sz="2400" dirty="0" smtClean="0"/>
              <a:t> or add-on for primary generalised seizures, partial seizures, absence seizures, Lennox-</a:t>
            </a:r>
            <a:r>
              <a:rPr lang="en-ZA" sz="2400" dirty="0" err="1" smtClean="0"/>
              <a:t>Gastaut</a:t>
            </a:r>
            <a:r>
              <a:rPr lang="en-ZA" sz="2400" dirty="0" smtClean="0"/>
              <a:t> syndrome</a:t>
            </a:r>
          </a:p>
          <a:p>
            <a:pPr>
              <a:defRPr/>
            </a:pPr>
            <a:r>
              <a:rPr lang="en-ZA" sz="2400" dirty="0" smtClean="0"/>
              <a:t>Migraine prophylaxis</a:t>
            </a:r>
          </a:p>
          <a:p>
            <a:pPr>
              <a:defRPr/>
            </a:pPr>
            <a:endParaRPr lang="en-ZA" sz="2400" dirty="0" smtClean="0"/>
          </a:p>
          <a:p>
            <a:pPr>
              <a:buFont typeface="Wingdings" pitchFamily="2" charset="2"/>
              <a:buNone/>
              <a:defRPr/>
            </a:pPr>
            <a:r>
              <a:rPr lang="en-ZA" sz="2400" dirty="0" smtClean="0">
                <a:solidFill>
                  <a:srgbClr val="000099"/>
                </a:solidFill>
              </a:rPr>
              <a:t>DRUG INTERACTIONS</a:t>
            </a:r>
            <a:r>
              <a:rPr lang="en-ZA" sz="2400" dirty="0" smtClean="0">
                <a:solidFill>
                  <a:srgbClr val="FFFF00"/>
                </a:solidFill>
              </a:rPr>
              <a:t> </a:t>
            </a:r>
            <a:r>
              <a:rPr lang="en-ZA" sz="2400" dirty="0" smtClean="0"/>
              <a:t>– refer SAMF 2012</a:t>
            </a:r>
          </a:p>
          <a:p>
            <a:pPr>
              <a:buFont typeface="Wingdings" pitchFamily="2" charset="2"/>
              <a:buNone/>
              <a:defRPr/>
            </a:pPr>
            <a:endParaRPr lang="en-ZA" sz="2400" dirty="0" smtClean="0"/>
          </a:p>
          <a:p>
            <a:pPr>
              <a:buFont typeface="Wingdings" pitchFamily="2" charset="2"/>
              <a:buNone/>
              <a:defRPr/>
            </a:pPr>
            <a:r>
              <a:rPr lang="en-ZA" sz="2400" dirty="0" smtClean="0"/>
              <a:t>Main route of elimination = renal (&gt;65%)</a:t>
            </a:r>
            <a:endParaRPr lang="en-ZA" sz="24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3600" dirty="0" smtClean="0"/>
              <a:t>FELBAMATE</a:t>
            </a:r>
            <a:endParaRPr lang="en-US" sz="3600" dirty="0"/>
          </a:p>
        </p:txBody>
      </p:sp>
      <p:sp>
        <p:nvSpPr>
          <p:cNvPr id="3" name="Title 2"/>
          <p:cNvSpPr>
            <a:spLocks noGrp="1"/>
          </p:cNvSpPr>
          <p:nvPr>
            <p:ph type="title"/>
          </p:nvPr>
        </p:nvSpPr>
        <p:spPr/>
        <p:txBody>
          <a:bodyPr>
            <a:normAutofit/>
          </a:bodyPr>
          <a:lstStyle/>
          <a:p>
            <a:r>
              <a:rPr lang="en-US" sz="4400" dirty="0" smtClean="0"/>
              <a:t>®</a:t>
            </a:r>
            <a:endParaRPr lang="en-US" sz="4400" dirty="0"/>
          </a:p>
        </p:txBody>
      </p:sp>
    </p:spTree>
    <p:extLst>
      <p:ext uri="{BB962C8B-B14F-4D97-AF65-F5344CB8AC3E}">
        <p14:creationId xmlns:p14="http://schemas.microsoft.com/office/powerpoint/2010/main" val="397230567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560387"/>
          </a:xfrm>
        </p:spPr>
        <p:txBody>
          <a:bodyPr>
            <a:normAutofit fontScale="90000"/>
          </a:bodyPr>
          <a:lstStyle/>
          <a:p>
            <a:pPr>
              <a:defRPr/>
            </a:pPr>
            <a:r>
              <a:rPr lang="en-ZA" dirty="0" smtClean="0"/>
              <a:t>FELBAMATE </a:t>
            </a:r>
            <a:endParaRPr lang="en-ZA" dirty="0"/>
          </a:p>
        </p:txBody>
      </p:sp>
      <p:sp>
        <p:nvSpPr>
          <p:cNvPr id="5" name="Content Placeholder 4"/>
          <p:cNvSpPr>
            <a:spLocks noGrp="1"/>
          </p:cNvSpPr>
          <p:nvPr>
            <p:ph sz="quarter" idx="1"/>
          </p:nvPr>
        </p:nvSpPr>
        <p:spPr>
          <a:xfrm>
            <a:off x="762000" y="1600200"/>
            <a:ext cx="7772400" cy="4953000"/>
          </a:xfrm>
        </p:spPr>
        <p:txBody>
          <a:bodyPr/>
          <a:lstStyle/>
          <a:p>
            <a:pPr>
              <a:defRPr/>
            </a:pPr>
            <a:r>
              <a:rPr lang="en-ZA" dirty="0" smtClean="0"/>
              <a:t>Third line agent for refractory partial seizures (Problems!! - aplastic anaemia / severe hepatitis)</a:t>
            </a:r>
          </a:p>
          <a:p>
            <a:pPr>
              <a:defRPr/>
            </a:pPr>
            <a:endParaRPr lang="en-ZA" dirty="0" smtClean="0"/>
          </a:p>
          <a:p>
            <a:pPr>
              <a:buFont typeface="Wingdings" pitchFamily="2" charset="2"/>
              <a:buNone/>
              <a:defRPr/>
            </a:pPr>
            <a:r>
              <a:rPr lang="en-ZA" dirty="0" smtClean="0"/>
              <a:t>Multiple MOA’s</a:t>
            </a:r>
          </a:p>
          <a:p>
            <a:pPr>
              <a:defRPr/>
            </a:pPr>
            <a:r>
              <a:rPr lang="en-ZA" dirty="0" smtClean="0"/>
              <a:t>Use-dependent block of NMDA receptors</a:t>
            </a:r>
          </a:p>
          <a:p>
            <a:pPr>
              <a:defRPr/>
            </a:pPr>
            <a:r>
              <a:rPr lang="en-ZA" dirty="0" smtClean="0"/>
              <a:t>Enhanced GABA</a:t>
            </a:r>
            <a:r>
              <a:rPr lang="en-ZA" baseline="-25000" dirty="0" smtClean="0"/>
              <a:t>A</a:t>
            </a:r>
            <a:r>
              <a:rPr lang="en-ZA" dirty="0" smtClean="0"/>
              <a:t> receptor effects</a:t>
            </a:r>
          </a:p>
          <a:p>
            <a:pPr>
              <a:defRPr/>
            </a:pPr>
            <a:endParaRPr lang="en-ZA"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3600" dirty="0" smtClean="0"/>
              <a:t>LEVETIRACETAM</a:t>
            </a:r>
            <a:endParaRPr lang="en-US" sz="3600" dirty="0"/>
          </a:p>
        </p:txBody>
      </p:sp>
      <p:sp>
        <p:nvSpPr>
          <p:cNvPr id="3" name="Title 2"/>
          <p:cNvSpPr>
            <a:spLocks noGrp="1"/>
          </p:cNvSpPr>
          <p:nvPr>
            <p:ph type="title"/>
          </p:nvPr>
        </p:nvSpPr>
        <p:spPr/>
        <p:txBody>
          <a:bodyPr>
            <a:normAutofit/>
          </a:bodyPr>
          <a:lstStyle/>
          <a:p>
            <a:r>
              <a:rPr lang="en-US" sz="4400" dirty="0" err="1" smtClean="0"/>
              <a:t>Keppra</a:t>
            </a:r>
            <a:r>
              <a:rPr lang="en-US" sz="4400" dirty="0" smtClean="0"/>
              <a:t>®</a:t>
            </a:r>
            <a:endParaRPr lang="en-US" sz="4400" dirty="0"/>
          </a:p>
        </p:txBody>
      </p:sp>
    </p:spTree>
    <p:extLst>
      <p:ext uri="{BB962C8B-B14F-4D97-AF65-F5344CB8AC3E}">
        <p14:creationId xmlns:p14="http://schemas.microsoft.com/office/powerpoint/2010/main" val="3972305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57325" y="3181350"/>
            <a:ext cx="6267450" cy="1266825"/>
          </a:xfrm>
          <a:solidFill>
            <a:schemeClr val="accent1"/>
          </a:solidFill>
        </p:spPr>
        <p:txBody>
          <a:bodyPr>
            <a:normAutofit fontScale="90000"/>
          </a:bodyPr>
          <a:lstStyle/>
          <a:p>
            <a:pPr algn="ctr"/>
            <a:r>
              <a:rPr lang="en-US" dirty="0" smtClean="0"/>
              <a:t/>
            </a:r>
            <a:br>
              <a:rPr lang="en-US" dirty="0" smtClean="0"/>
            </a:br>
            <a:r>
              <a:rPr lang="en-US" b="1" i="1" dirty="0" smtClean="0">
                <a:solidFill>
                  <a:schemeClr val="bg1"/>
                </a:solidFill>
              </a:rPr>
              <a:t>Classification of seizures</a:t>
            </a:r>
            <a:br>
              <a:rPr lang="en-US" b="1" i="1" dirty="0" smtClean="0">
                <a:solidFill>
                  <a:schemeClr val="bg1"/>
                </a:solidFill>
              </a:rPr>
            </a:br>
            <a:endParaRPr lang="en-US" b="1" i="1" dirty="0">
              <a:solidFill>
                <a:schemeClr val="bg1"/>
              </a:solidFill>
            </a:endParaRPr>
          </a:p>
        </p:txBody>
      </p:sp>
      <p:pic>
        <p:nvPicPr>
          <p:cNvPr id="6" name="Picture 5"/>
          <p:cNvPicPr>
            <a:picLocks noChangeAspect="1"/>
          </p:cNvPicPr>
          <p:nvPr/>
        </p:nvPicPr>
        <p:blipFill>
          <a:blip r:embed="rId3"/>
          <a:stretch>
            <a:fillRect/>
          </a:stretch>
        </p:blipFill>
        <p:spPr>
          <a:xfrm>
            <a:off x="2241634" y="1057275"/>
            <a:ext cx="4911641" cy="1782450"/>
          </a:xfrm>
          <a:prstGeom prst="rect">
            <a:avLst/>
          </a:prstGeom>
        </p:spPr>
      </p:pic>
    </p:spTree>
    <p:extLst>
      <p:ext uri="{BB962C8B-B14F-4D97-AF65-F5344CB8AC3E}">
        <p14:creationId xmlns:p14="http://schemas.microsoft.com/office/powerpoint/2010/main" val="197227975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290054" cy="1124712"/>
          </a:xfrm>
        </p:spPr>
        <p:txBody>
          <a:bodyPr/>
          <a:lstStyle/>
          <a:p>
            <a:r>
              <a:rPr lang="en-US" dirty="0" smtClean="0"/>
              <a:t>LEVETIRACETAM - pharmacodynamics</a:t>
            </a:r>
            <a:endParaRPr lang="en-US" dirty="0"/>
          </a:p>
        </p:txBody>
      </p:sp>
      <p:sp>
        <p:nvSpPr>
          <p:cNvPr id="3" name="Content Placeholder 2"/>
          <p:cNvSpPr>
            <a:spLocks noGrp="1"/>
          </p:cNvSpPr>
          <p:nvPr>
            <p:ph idx="1"/>
          </p:nvPr>
        </p:nvSpPr>
        <p:spPr>
          <a:xfrm>
            <a:off x="609600" y="2362200"/>
            <a:ext cx="8230365" cy="3966729"/>
          </a:xfrm>
        </p:spPr>
        <p:txBody>
          <a:bodyPr>
            <a:normAutofit fontScale="92500"/>
          </a:bodyPr>
          <a:lstStyle/>
          <a:p>
            <a:pPr marL="0" indent="0">
              <a:buNone/>
            </a:pPr>
            <a:r>
              <a:rPr lang="en-US" sz="1800" b="1" dirty="0">
                <a:solidFill>
                  <a:schemeClr val="accent1"/>
                </a:solidFill>
              </a:rPr>
              <a:t>MECHANISM OF ACTION </a:t>
            </a:r>
          </a:p>
          <a:p>
            <a:pPr>
              <a:buFont typeface="Wingdings" panose="05000000000000000000" pitchFamily="2" charset="2"/>
              <a:buChar char="q"/>
            </a:pPr>
            <a:r>
              <a:rPr lang="en-US" dirty="0" smtClean="0"/>
              <a:t>Still to be determined </a:t>
            </a:r>
            <a:r>
              <a:rPr lang="en-US" dirty="0" smtClean="0">
                <a:sym typeface="Wingdings" panose="05000000000000000000" pitchFamily="2" charset="2"/>
              </a:rPr>
              <a:t></a:t>
            </a:r>
            <a:endParaRPr lang="en-US" dirty="0" smtClean="0"/>
          </a:p>
          <a:p>
            <a:pPr>
              <a:buFont typeface="Wingdings" panose="05000000000000000000" pitchFamily="2" charset="2"/>
              <a:buChar char="q"/>
            </a:pPr>
            <a:r>
              <a:rPr lang="en-US" dirty="0" smtClean="0"/>
              <a:t>Binds </a:t>
            </a:r>
            <a:r>
              <a:rPr lang="en-US" dirty="0"/>
              <a:t>to synaptic vesicle protein 2A (SV2A</a:t>
            </a:r>
            <a:r>
              <a:rPr lang="en-US" dirty="0" smtClean="0"/>
              <a:t>)</a:t>
            </a:r>
          </a:p>
          <a:p>
            <a:pPr marL="0" indent="0">
              <a:buNone/>
            </a:pPr>
            <a:endParaRPr lang="en-US" sz="2100" dirty="0"/>
          </a:p>
          <a:p>
            <a:pPr>
              <a:buFont typeface="Wingdings" panose="05000000000000000000" pitchFamily="2" charset="2"/>
              <a:buChar char="q"/>
            </a:pPr>
            <a:r>
              <a:rPr lang="en-US" sz="2100" b="1" dirty="0">
                <a:solidFill>
                  <a:schemeClr val="accent1"/>
                </a:solidFill>
              </a:rPr>
              <a:t> Indications</a:t>
            </a:r>
          </a:p>
          <a:p>
            <a:pPr>
              <a:buFont typeface="Wingdings" panose="05000000000000000000" pitchFamily="2" charset="2"/>
              <a:buChar char="q"/>
            </a:pPr>
            <a:r>
              <a:rPr lang="en-US" sz="2100" dirty="0"/>
              <a:t>A</a:t>
            </a:r>
            <a:r>
              <a:rPr lang="en-US" sz="2100" dirty="0"/>
              <a:t>ntiepileptic</a:t>
            </a:r>
            <a:r>
              <a:rPr lang="en-US" sz="2100" dirty="0"/>
              <a:t>, anxiolytic, and cognitive enhancing </a:t>
            </a:r>
            <a:r>
              <a:rPr lang="en-US" sz="2100" dirty="0"/>
              <a:t>properties</a:t>
            </a:r>
          </a:p>
          <a:p>
            <a:pPr>
              <a:buFont typeface="Wingdings" panose="05000000000000000000" pitchFamily="2" charset="2"/>
              <a:buChar char="q"/>
            </a:pPr>
            <a:r>
              <a:rPr lang="en-US" sz="2100" dirty="0"/>
              <a:t>S-enantiomer of </a:t>
            </a:r>
            <a:r>
              <a:rPr lang="en-US" sz="2100" dirty="0" err="1"/>
              <a:t>levetiracetam</a:t>
            </a:r>
            <a:r>
              <a:rPr lang="en-US" sz="2100" dirty="0"/>
              <a:t> </a:t>
            </a:r>
            <a:r>
              <a:rPr lang="en-US" sz="2100" dirty="0"/>
              <a:t>provides </a:t>
            </a:r>
            <a:r>
              <a:rPr lang="en-US" sz="2100" dirty="0"/>
              <a:t>anticonvulsant activity</a:t>
            </a:r>
            <a:endParaRPr lang="en-US" sz="2100" b="1" dirty="0"/>
          </a:p>
          <a:p>
            <a:pPr>
              <a:buFont typeface="Wingdings" panose="05000000000000000000" pitchFamily="2" charset="2"/>
              <a:buChar char="q"/>
            </a:pPr>
            <a:r>
              <a:rPr lang="en-US" sz="1800" dirty="0">
                <a:solidFill>
                  <a:schemeClr val="accent1"/>
                </a:solidFill>
              </a:rPr>
              <a:t> </a:t>
            </a:r>
            <a:r>
              <a:rPr lang="en-US" sz="1800" dirty="0">
                <a:solidFill>
                  <a:schemeClr val="accent1"/>
                </a:solidFill>
              </a:rPr>
              <a:t>&gt; 16 years of age - </a:t>
            </a:r>
            <a:r>
              <a:rPr lang="en-US" sz="1800" dirty="0"/>
              <a:t>used alone or add-on therapy for focal seizures, with or without secondary generalized tonic-</a:t>
            </a:r>
            <a:r>
              <a:rPr lang="en-US" sz="1800" dirty="0" err="1"/>
              <a:t>clonic</a:t>
            </a:r>
            <a:r>
              <a:rPr lang="en-US" sz="1800" dirty="0"/>
              <a:t> seizures</a:t>
            </a:r>
          </a:p>
          <a:p>
            <a:pPr>
              <a:buFont typeface="Wingdings" panose="05000000000000000000" pitchFamily="2" charset="2"/>
              <a:buChar char="q"/>
            </a:pPr>
            <a:r>
              <a:rPr lang="en-US" sz="1800" dirty="0"/>
              <a:t> </a:t>
            </a:r>
            <a:r>
              <a:rPr lang="en-US" sz="1800" dirty="0">
                <a:solidFill>
                  <a:schemeClr val="accent1"/>
                </a:solidFill>
              </a:rPr>
              <a:t>&gt; 16 years of age </a:t>
            </a:r>
            <a:r>
              <a:rPr lang="en-US" sz="1800" dirty="0"/>
              <a:t>– add on therapy for primary generalized tonic </a:t>
            </a:r>
            <a:r>
              <a:rPr lang="en-US" sz="1800" dirty="0" err="1"/>
              <a:t>clonic</a:t>
            </a:r>
            <a:r>
              <a:rPr lang="en-US" sz="1800" dirty="0"/>
              <a:t> seizures</a:t>
            </a:r>
          </a:p>
          <a:p>
            <a:pPr>
              <a:buFont typeface="Wingdings" panose="05000000000000000000" pitchFamily="2" charset="2"/>
              <a:buChar char="q"/>
            </a:pPr>
            <a:r>
              <a:rPr lang="en-US" sz="1800" dirty="0"/>
              <a:t> </a:t>
            </a:r>
            <a:r>
              <a:rPr lang="en-US" sz="1800" dirty="0">
                <a:solidFill>
                  <a:schemeClr val="accent1"/>
                </a:solidFill>
              </a:rPr>
              <a:t>&gt; 12 years of age </a:t>
            </a:r>
            <a:r>
              <a:rPr lang="en-US" sz="1800" dirty="0"/>
              <a:t>– add on therapy for myoclonic seizures</a:t>
            </a:r>
          </a:p>
          <a:p>
            <a:pPr>
              <a:buFont typeface="Wingdings" panose="05000000000000000000" pitchFamily="2" charset="2"/>
              <a:buChar char="q"/>
            </a:pPr>
            <a:endParaRPr lang="en-US" sz="1800" dirty="0">
              <a:solidFill>
                <a:schemeClr val="accent1"/>
              </a:solidFill>
            </a:endParaRPr>
          </a:p>
          <a:p>
            <a:pPr>
              <a:buFont typeface="Wingdings" panose="05000000000000000000" pitchFamily="2" charset="2"/>
              <a:buChar char="ü"/>
            </a:pPr>
            <a:endParaRPr lang="en-US" sz="2100" dirty="0"/>
          </a:p>
        </p:txBody>
      </p:sp>
    </p:spTree>
    <p:extLst>
      <p:ext uri="{BB962C8B-B14F-4D97-AF65-F5344CB8AC3E}">
        <p14:creationId xmlns:p14="http://schemas.microsoft.com/office/powerpoint/2010/main" val="215963237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0886"/>
            <a:ext cx="7991441" cy="1124712"/>
          </a:xfrm>
        </p:spPr>
        <p:txBody>
          <a:bodyPr/>
          <a:lstStyle/>
          <a:p>
            <a:r>
              <a:rPr lang="en-US" dirty="0" smtClean="0"/>
              <a:t>Pharmacokinetic OVERVIEW – LEVETIRACETAM</a:t>
            </a:r>
            <a:endParaRPr lang="en-US" dirty="0"/>
          </a:p>
        </p:txBody>
      </p:sp>
      <p:sp>
        <p:nvSpPr>
          <p:cNvPr id="4" name="Content Placeholder 3"/>
          <p:cNvSpPr>
            <a:spLocks noGrp="1"/>
          </p:cNvSpPr>
          <p:nvPr>
            <p:ph idx="1"/>
          </p:nvPr>
        </p:nvSpPr>
        <p:spPr>
          <a:xfrm>
            <a:off x="616352" y="1760075"/>
            <a:ext cx="8338014" cy="4240676"/>
          </a:xfrm>
        </p:spPr>
        <p:txBody>
          <a:bodyPr>
            <a:normAutofit/>
          </a:bodyPr>
          <a:lstStyle/>
          <a:p>
            <a:r>
              <a:rPr lang="en-US" sz="1950" b="1" dirty="0">
                <a:solidFill>
                  <a:schemeClr val="accent1"/>
                </a:solidFill>
              </a:rPr>
              <a:t>ABSORPTION</a:t>
            </a:r>
          </a:p>
          <a:p>
            <a:r>
              <a:rPr lang="en-US" sz="1800" dirty="0"/>
              <a:t>Oral formulations only (tablets / oral solution) </a:t>
            </a:r>
          </a:p>
          <a:p>
            <a:r>
              <a:rPr lang="en-US" sz="1800" dirty="0"/>
              <a:t>Bioavailability unaffected by food - close to 100%</a:t>
            </a:r>
          </a:p>
          <a:p>
            <a:endParaRPr lang="en-US" sz="1950" b="1" dirty="0">
              <a:solidFill>
                <a:schemeClr val="accent1"/>
              </a:solidFill>
            </a:endParaRPr>
          </a:p>
          <a:p>
            <a:r>
              <a:rPr lang="en-US" sz="1950" b="1" dirty="0">
                <a:solidFill>
                  <a:schemeClr val="accent1"/>
                </a:solidFill>
              </a:rPr>
              <a:t>DISTRIBUTION</a:t>
            </a:r>
          </a:p>
          <a:p>
            <a:pPr>
              <a:buFont typeface="Wingdings" panose="05000000000000000000" pitchFamily="2" charset="2"/>
              <a:buChar char="q"/>
            </a:pPr>
            <a:r>
              <a:rPr lang="en-US" sz="2100" dirty="0"/>
              <a:t> Minimal protein binding – 3 to 4% </a:t>
            </a:r>
          </a:p>
          <a:p>
            <a:pPr>
              <a:buFont typeface="Wingdings" panose="05000000000000000000" pitchFamily="2" charset="2"/>
              <a:buChar char="q"/>
            </a:pPr>
            <a:r>
              <a:rPr lang="en-US" sz="2100" dirty="0"/>
              <a:t> Volume </a:t>
            </a:r>
            <a:r>
              <a:rPr lang="en-US" sz="2100" dirty="0"/>
              <a:t>of </a:t>
            </a:r>
            <a:r>
              <a:rPr lang="en-US" sz="2100" dirty="0"/>
              <a:t>Distribution - 0.7 L/kg (readily distributes into CSF fluid) </a:t>
            </a:r>
          </a:p>
          <a:p>
            <a:pPr lvl="1"/>
            <a:r>
              <a:rPr lang="en-US" sz="1800" dirty="0"/>
              <a:t>t</a:t>
            </a:r>
            <a:r>
              <a:rPr lang="en-US" sz="1800" baseline="-25000" dirty="0"/>
              <a:t>1/2 </a:t>
            </a:r>
            <a:r>
              <a:rPr lang="en-US" sz="1800" dirty="0" err="1"/>
              <a:t>levetiracetam</a:t>
            </a:r>
            <a:r>
              <a:rPr lang="en-US" sz="1800" dirty="0"/>
              <a:t> </a:t>
            </a:r>
            <a:r>
              <a:rPr lang="en-US" sz="1800" dirty="0"/>
              <a:t>is three times longer in the CSF than the </a:t>
            </a:r>
            <a:r>
              <a:rPr lang="en-US" sz="1800" dirty="0"/>
              <a:t>plasma = longer duration of action at desired site </a:t>
            </a:r>
          </a:p>
          <a:p>
            <a:pPr>
              <a:buFont typeface="Wingdings" panose="05000000000000000000" pitchFamily="2" charset="2"/>
              <a:buChar char="q"/>
            </a:pPr>
            <a:r>
              <a:rPr lang="en-US" sz="2100" dirty="0"/>
              <a:t> Twice </a:t>
            </a:r>
            <a:r>
              <a:rPr lang="en-US" sz="2100" dirty="0"/>
              <a:t>daily administration.</a:t>
            </a:r>
            <a:endParaRPr lang="en-US" sz="2100" b="1" dirty="0"/>
          </a:p>
          <a:p>
            <a:endParaRPr lang="en-US" sz="1950" b="1" dirty="0">
              <a:solidFill>
                <a:schemeClr val="accent1"/>
              </a:solidFill>
            </a:endParaRPr>
          </a:p>
        </p:txBody>
      </p:sp>
    </p:spTree>
    <p:extLst>
      <p:ext uri="{BB962C8B-B14F-4D97-AF65-F5344CB8AC3E}">
        <p14:creationId xmlns:p14="http://schemas.microsoft.com/office/powerpoint/2010/main" val="374354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63" y="76200"/>
            <a:ext cx="7952474" cy="1124712"/>
          </a:xfrm>
        </p:spPr>
        <p:txBody>
          <a:bodyPr/>
          <a:lstStyle/>
          <a:p>
            <a:r>
              <a:rPr lang="en-US" dirty="0" smtClean="0"/>
              <a:t>Pharmacokinetic OVERVIEW – LEVETIRACETAM</a:t>
            </a:r>
            <a:endParaRPr lang="en-US" dirty="0"/>
          </a:p>
        </p:txBody>
      </p:sp>
      <p:sp>
        <p:nvSpPr>
          <p:cNvPr id="5" name="Content Placeholder 4"/>
          <p:cNvSpPr>
            <a:spLocks noGrp="1"/>
          </p:cNvSpPr>
          <p:nvPr>
            <p:ph idx="1"/>
          </p:nvPr>
        </p:nvSpPr>
        <p:spPr>
          <a:xfrm>
            <a:off x="533400" y="2438400"/>
            <a:ext cx="8556914" cy="3779693"/>
          </a:xfrm>
        </p:spPr>
        <p:txBody>
          <a:bodyPr>
            <a:normAutofit/>
          </a:bodyPr>
          <a:lstStyle/>
          <a:p>
            <a:r>
              <a:rPr lang="en-US" sz="2100" b="1" dirty="0">
                <a:solidFill>
                  <a:schemeClr val="accent1"/>
                </a:solidFill>
              </a:rPr>
              <a:t>ELIMINATION</a:t>
            </a:r>
          </a:p>
          <a:p>
            <a:r>
              <a:rPr lang="en-US" sz="2100" dirty="0"/>
              <a:t>Half life of 7 </a:t>
            </a:r>
            <a:r>
              <a:rPr lang="en-US" sz="2100" dirty="0"/>
              <a:t>hours +/- 1 </a:t>
            </a:r>
            <a:r>
              <a:rPr lang="en-US" sz="2100" dirty="0"/>
              <a:t>hour (affected </a:t>
            </a:r>
            <a:r>
              <a:rPr lang="en-US" sz="2100" dirty="0"/>
              <a:t>by repeated </a:t>
            </a:r>
            <a:r>
              <a:rPr lang="en-US" sz="2100" dirty="0"/>
              <a:t>dosing) </a:t>
            </a:r>
          </a:p>
          <a:p>
            <a:endParaRPr lang="en-US" sz="2100" b="1" dirty="0">
              <a:solidFill>
                <a:schemeClr val="accent1"/>
              </a:solidFill>
            </a:endParaRPr>
          </a:p>
          <a:p>
            <a:r>
              <a:rPr lang="en-US" sz="2100" b="1" dirty="0">
                <a:solidFill>
                  <a:schemeClr val="accent1"/>
                </a:solidFill>
              </a:rPr>
              <a:t>TDM - Therapeutic </a:t>
            </a:r>
            <a:r>
              <a:rPr lang="en-US" sz="2100" b="1" dirty="0">
                <a:solidFill>
                  <a:schemeClr val="accent1"/>
                </a:solidFill>
              </a:rPr>
              <a:t>range: </a:t>
            </a:r>
            <a:endParaRPr lang="en-US" sz="2100" b="1" dirty="0">
              <a:solidFill>
                <a:schemeClr val="accent1"/>
              </a:solidFill>
            </a:endParaRPr>
          </a:p>
          <a:p>
            <a:r>
              <a:rPr lang="en-US" sz="2100" dirty="0"/>
              <a:t>Drug </a:t>
            </a:r>
            <a:r>
              <a:rPr lang="en-US" sz="2100" dirty="0"/>
              <a:t>level monitoring for </a:t>
            </a:r>
            <a:r>
              <a:rPr lang="en-US" sz="2100" dirty="0" err="1"/>
              <a:t>levetiracetam</a:t>
            </a:r>
            <a:r>
              <a:rPr lang="en-US" sz="2100" dirty="0"/>
              <a:t> </a:t>
            </a:r>
            <a:r>
              <a:rPr lang="en-US" sz="2100" dirty="0"/>
              <a:t>(assess </a:t>
            </a:r>
            <a:r>
              <a:rPr lang="en-US" sz="2100" dirty="0"/>
              <a:t>compliance or </a:t>
            </a:r>
            <a:r>
              <a:rPr lang="en-US" sz="2100" dirty="0"/>
              <a:t>overdose) </a:t>
            </a:r>
            <a:endParaRPr lang="en-US" sz="2100" b="1" dirty="0">
              <a:solidFill>
                <a:schemeClr val="accent1"/>
              </a:solidFill>
            </a:endParaRPr>
          </a:p>
          <a:p>
            <a:r>
              <a:rPr lang="en-US" sz="2100" dirty="0"/>
              <a:t>R</a:t>
            </a:r>
            <a:r>
              <a:rPr lang="en-US" sz="2100" dirty="0"/>
              <a:t>eference </a:t>
            </a:r>
            <a:r>
              <a:rPr lang="en-US" sz="2100" dirty="0"/>
              <a:t>range </a:t>
            </a:r>
            <a:r>
              <a:rPr lang="en-US" sz="2100" dirty="0"/>
              <a:t>= 12 </a:t>
            </a:r>
            <a:r>
              <a:rPr lang="en-US" sz="2100" dirty="0"/>
              <a:t>to 46 mg/L (70 to 270 </a:t>
            </a:r>
            <a:r>
              <a:rPr lang="en-US" sz="2100" dirty="0" err="1"/>
              <a:t>mcmol</a:t>
            </a:r>
            <a:r>
              <a:rPr lang="en-US" sz="2100" dirty="0"/>
              <a:t>/L</a:t>
            </a:r>
            <a:r>
              <a:rPr lang="en-US" sz="2100" dirty="0"/>
              <a:t>)</a:t>
            </a:r>
          </a:p>
          <a:p>
            <a:pPr marL="0" indent="0">
              <a:buNone/>
            </a:pPr>
            <a:endParaRPr lang="en-US" dirty="0" smtClean="0"/>
          </a:p>
          <a:p>
            <a:endParaRPr lang="en-US" dirty="0" smtClean="0"/>
          </a:p>
          <a:p>
            <a:endParaRPr lang="en-US" dirty="0"/>
          </a:p>
          <a:p>
            <a:endParaRPr lang="en-US" b="1" dirty="0">
              <a:solidFill>
                <a:schemeClr val="accent1"/>
              </a:solidFill>
            </a:endParaRPr>
          </a:p>
        </p:txBody>
      </p:sp>
    </p:spTree>
    <p:extLst>
      <p:ext uri="{BB962C8B-B14F-4D97-AF65-F5344CB8AC3E}">
        <p14:creationId xmlns:p14="http://schemas.microsoft.com/office/powerpoint/2010/main" val="197454811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290054" cy="1124712"/>
          </a:xfrm>
        </p:spPr>
        <p:txBody>
          <a:bodyPr/>
          <a:lstStyle/>
          <a:p>
            <a:r>
              <a:rPr lang="en-US" dirty="0" smtClean="0"/>
              <a:t>ELIMINATION OF LEVETIRACETAM</a:t>
            </a:r>
            <a:endParaRPr lang="en-US" dirty="0"/>
          </a:p>
        </p:txBody>
      </p:sp>
      <p:sp>
        <p:nvSpPr>
          <p:cNvPr id="5" name="Content Placeholder 4"/>
          <p:cNvSpPr>
            <a:spLocks noGrp="1"/>
          </p:cNvSpPr>
          <p:nvPr>
            <p:ph idx="1"/>
          </p:nvPr>
        </p:nvSpPr>
        <p:spPr>
          <a:xfrm>
            <a:off x="464073" y="1905000"/>
            <a:ext cx="8190708" cy="4307898"/>
          </a:xfrm>
        </p:spPr>
        <p:txBody>
          <a:bodyPr>
            <a:normAutofit fontScale="62500" lnSpcReduction="20000"/>
          </a:bodyPr>
          <a:lstStyle/>
          <a:p>
            <a:pPr marL="0" indent="0">
              <a:buNone/>
            </a:pPr>
            <a:r>
              <a:rPr lang="en-US" sz="3825" dirty="0"/>
              <a:t>EXTRA -HEPATIC elimination (NO metabolism by hepatic </a:t>
            </a:r>
            <a:r>
              <a:rPr lang="en-US" sz="3825" dirty="0"/>
              <a:t>CYP450 </a:t>
            </a:r>
            <a:r>
              <a:rPr lang="en-US" sz="3825" dirty="0" err="1"/>
              <a:t>isoenzymes</a:t>
            </a:r>
            <a:r>
              <a:rPr lang="en-US" sz="3825" dirty="0"/>
              <a:t>)</a:t>
            </a:r>
            <a:endParaRPr lang="en-US" sz="3825" dirty="0"/>
          </a:p>
          <a:p>
            <a:r>
              <a:rPr lang="en-US" sz="3825" b="1" dirty="0">
                <a:solidFill>
                  <a:schemeClr val="accent3"/>
                </a:solidFill>
              </a:rPr>
              <a:t>RENAL:-</a:t>
            </a:r>
          </a:p>
          <a:p>
            <a:r>
              <a:rPr lang="en-US" sz="3825" dirty="0"/>
              <a:t>≈ 67%  </a:t>
            </a:r>
            <a:r>
              <a:rPr lang="en-US" sz="3825" dirty="0"/>
              <a:t>of </a:t>
            </a:r>
            <a:r>
              <a:rPr lang="en-US" sz="3825" dirty="0" err="1"/>
              <a:t>levetiracetam</a:t>
            </a:r>
            <a:r>
              <a:rPr lang="en-US" sz="3825" dirty="0"/>
              <a:t> is eliminated unchanged </a:t>
            </a:r>
            <a:r>
              <a:rPr lang="en-US" sz="3825" dirty="0"/>
              <a:t>(by </a:t>
            </a:r>
            <a:r>
              <a:rPr lang="en-US" sz="3825" dirty="0"/>
              <a:t>glomerular filtration with subsequent partial tubular </a:t>
            </a:r>
            <a:r>
              <a:rPr lang="en-US" sz="3825" dirty="0"/>
              <a:t>reabsorption) </a:t>
            </a:r>
          </a:p>
          <a:p>
            <a:r>
              <a:rPr lang="en-US" sz="3825" dirty="0" err="1"/>
              <a:t>Levetiracetam</a:t>
            </a:r>
            <a:r>
              <a:rPr lang="en-US" sz="3825" dirty="0"/>
              <a:t> elimination </a:t>
            </a:r>
            <a:r>
              <a:rPr lang="en-US" sz="3825" dirty="0"/>
              <a:t>≈ creatinine clearance</a:t>
            </a:r>
            <a:endParaRPr lang="en-US" sz="3825" dirty="0"/>
          </a:p>
          <a:p>
            <a:pPr>
              <a:buFont typeface="Wingdings" panose="05000000000000000000" pitchFamily="2" charset="2"/>
              <a:buChar char="§"/>
            </a:pPr>
            <a:r>
              <a:rPr lang="en-US" sz="3825" dirty="0"/>
              <a:t> Dose adjustments </a:t>
            </a:r>
            <a:r>
              <a:rPr lang="en-US" sz="3825" dirty="0"/>
              <a:t>in moderate-to-severe </a:t>
            </a:r>
            <a:r>
              <a:rPr lang="en-US" sz="3825" dirty="0"/>
              <a:t>renal impairment (elderly patients; patients on hemodialysis)</a:t>
            </a:r>
          </a:p>
          <a:p>
            <a:r>
              <a:rPr lang="en-US" sz="3825" b="1" dirty="0">
                <a:solidFill>
                  <a:schemeClr val="accent3"/>
                </a:solidFill>
              </a:rPr>
              <a:t>BLOOD:-</a:t>
            </a:r>
          </a:p>
          <a:p>
            <a:r>
              <a:rPr lang="en-US" sz="3825" dirty="0"/>
              <a:t>≈ 33% undergoes enzymatic hydrolysis </a:t>
            </a:r>
            <a:r>
              <a:rPr lang="en-US" sz="3825" dirty="0"/>
              <a:t>in </a:t>
            </a:r>
            <a:r>
              <a:rPr lang="en-US" sz="3825" dirty="0"/>
              <a:t>blood (inactive metabolites)</a:t>
            </a:r>
            <a:endParaRPr lang="en-US" sz="3825" b="1" dirty="0"/>
          </a:p>
          <a:p>
            <a:pPr>
              <a:buFont typeface="Wingdings" panose="05000000000000000000" pitchFamily="2" charset="2"/>
              <a:buChar char="§"/>
            </a:pPr>
            <a:endParaRPr lang="en-US" sz="3825" dirty="0"/>
          </a:p>
          <a:p>
            <a:pPr>
              <a:buFont typeface="Wingdings" panose="05000000000000000000" pitchFamily="2" charset="2"/>
              <a:buChar char="§"/>
            </a:pPr>
            <a:endParaRPr lang="en-US" sz="1800" dirty="0"/>
          </a:p>
        </p:txBody>
      </p:sp>
    </p:spTree>
    <p:extLst>
      <p:ext uri="{BB962C8B-B14F-4D97-AF65-F5344CB8AC3E}">
        <p14:creationId xmlns:p14="http://schemas.microsoft.com/office/powerpoint/2010/main" val="127256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Adverse effects - </a:t>
            </a:r>
            <a:r>
              <a:rPr lang="en-US" dirty="0" err="1" smtClean="0"/>
              <a:t>levetiracetam</a:t>
            </a:r>
            <a:endParaRPr lang="en-US" dirty="0"/>
          </a:p>
        </p:txBody>
      </p:sp>
      <p:sp>
        <p:nvSpPr>
          <p:cNvPr id="3" name="Content Placeholder 2"/>
          <p:cNvSpPr>
            <a:spLocks noGrp="1"/>
          </p:cNvSpPr>
          <p:nvPr>
            <p:ph idx="1"/>
          </p:nvPr>
        </p:nvSpPr>
        <p:spPr/>
        <p:txBody>
          <a:bodyPr>
            <a:normAutofit/>
          </a:bodyPr>
          <a:lstStyle/>
          <a:p>
            <a:r>
              <a:rPr lang="en-US" sz="2100" b="1" dirty="0"/>
              <a:t>Common</a:t>
            </a:r>
          </a:p>
          <a:p>
            <a:r>
              <a:rPr lang="en-US" sz="2100" dirty="0"/>
              <a:t>Somnolence, fatigue, dizziness</a:t>
            </a:r>
          </a:p>
          <a:p>
            <a:r>
              <a:rPr lang="en-US" sz="2100" b="1" dirty="0"/>
              <a:t>Uncommon</a:t>
            </a:r>
          </a:p>
          <a:p>
            <a:r>
              <a:rPr lang="en-US" sz="2100" dirty="0"/>
              <a:t>Headache, loss of appetite, diarrhea, </a:t>
            </a:r>
            <a:r>
              <a:rPr lang="en-US" sz="2100" dirty="0" err="1"/>
              <a:t>dydpepsia</a:t>
            </a:r>
            <a:r>
              <a:rPr lang="en-US" sz="2100" dirty="0"/>
              <a:t>, nausea, amnesia, ataxia, convulsions, depression, emotional lability, hostility, insomnia, …….</a:t>
            </a:r>
            <a:endParaRPr lang="en-US" sz="2100" dirty="0"/>
          </a:p>
        </p:txBody>
      </p:sp>
    </p:spTree>
    <p:extLst>
      <p:ext uri="{BB962C8B-B14F-4D97-AF65-F5344CB8AC3E}">
        <p14:creationId xmlns:p14="http://schemas.microsoft.com/office/powerpoint/2010/main" val="22665269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88987"/>
          </a:xfrm>
        </p:spPr>
        <p:txBody>
          <a:bodyPr/>
          <a:lstStyle/>
          <a:p>
            <a:pPr>
              <a:defRPr/>
            </a:pPr>
            <a:r>
              <a:rPr lang="en-US" dirty="0" smtClean="0"/>
              <a:t>New developments ..</a:t>
            </a:r>
            <a:endParaRPr lang="en-US" dirty="0"/>
          </a:p>
        </p:txBody>
      </p:sp>
      <p:sp>
        <p:nvSpPr>
          <p:cNvPr id="3" name="Content Placeholder 2"/>
          <p:cNvSpPr>
            <a:spLocks noGrp="1"/>
          </p:cNvSpPr>
          <p:nvPr>
            <p:ph sz="quarter" idx="1"/>
          </p:nvPr>
        </p:nvSpPr>
        <p:spPr>
          <a:xfrm>
            <a:off x="457200" y="1524000"/>
            <a:ext cx="8229600" cy="4606925"/>
          </a:xfrm>
        </p:spPr>
        <p:txBody>
          <a:bodyPr/>
          <a:lstStyle/>
          <a:p>
            <a:pPr>
              <a:buFont typeface="Wingdings" pitchFamily="2" charset="2"/>
              <a:buNone/>
              <a:defRPr/>
            </a:pPr>
            <a:r>
              <a:rPr lang="en-US" dirty="0" smtClean="0">
                <a:solidFill>
                  <a:srgbClr val="000099"/>
                </a:solidFill>
              </a:rPr>
              <a:t>PERAMPANEL</a:t>
            </a:r>
          </a:p>
          <a:p>
            <a:pPr>
              <a:buFont typeface="Wingdings" pitchFamily="2" charset="2"/>
              <a:buNone/>
              <a:defRPr/>
            </a:pPr>
            <a:r>
              <a:rPr lang="en-US" dirty="0" smtClean="0">
                <a:solidFill>
                  <a:srgbClr val="000099"/>
                </a:solidFill>
              </a:rPr>
              <a:t>=</a:t>
            </a:r>
            <a:r>
              <a:rPr lang="en-US" dirty="0" smtClean="0"/>
              <a:t> AMPA-type GLUTAMATE RECEPTOR ANTAGONIST</a:t>
            </a:r>
          </a:p>
          <a:p>
            <a:pPr>
              <a:defRPr/>
            </a:pPr>
            <a:r>
              <a:rPr lang="en-US" sz="2800" dirty="0" smtClean="0"/>
              <a:t>Highly selective, non-competitive antagonist</a:t>
            </a:r>
          </a:p>
          <a:p>
            <a:pPr>
              <a:defRPr/>
            </a:pPr>
            <a:r>
              <a:rPr lang="en-US" sz="2800" dirty="0" smtClean="0"/>
              <a:t>Partial seizures (phase III trial – 706 pts)</a:t>
            </a:r>
          </a:p>
          <a:p>
            <a:pPr>
              <a:defRPr/>
            </a:pPr>
            <a:r>
              <a:rPr lang="en-US" sz="2800" dirty="0" smtClean="0"/>
              <a:t>Adverse effects </a:t>
            </a:r>
          </a:p>
          <a:p>
            <a:pPr lvl="1">
              <a:defRPr/>
            </a:pPr>
            <a:r>
              <a:rPr lang="en-US" sz="2400" dirty="0" smtClean="0"/>
              <a:t>dizziness, somnolence, headache</a:t>
            </a:r>
          </a:p>
          <a:p>
            <a:pPr>
              <a:defRPr/>
            </a:pPr>
            <a:endParaRPr lang="en-US" sz="28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277813"/>
            <a:ext cx="8229600" cy="788987"/>
          </a:xfrm>
        </p:spPr>
        <p:txBody>
          <a:bodyPr/>
          <a:lstStyle/>
          <a:p>
            <a:pPr eaLnBrk="1" hangingPunct="1">
              <a:defRPr/>
            </a:pPr>
            <a:r>
              <a:rPr lang="en-US" smtClean="0"/>
              <a:t>Lecture 4 - Learning Outcomes</a:t>
            </a:r>
          </a:p>
        </p:txBody>
      </p:sp>
      <p:sp>
        <p:nvSpPr>
          <p:cNvPr id="59395" name="Rectangle 3"/>
          <p:cNvSpPr>
            <a:spLocks noGrp="1" noChangeArrowheads="1"/>
          </p:cNvSpPr>
          <p:nvPr>
            <p:ph sz="quarter" idx="1"/>
          </p:nvPr>
        </p:nvSpPr>
        <p:spPr>
          <a:xfrm>
            <a:off x="457200" y="1219200"/>
            <a:ext cx="8229600" cy="5486400"/>
          </a:xfrm>
        </p:spPr>
        <p:txBody>
          <a:bodyPr/>
          <a:lstStyle/>
          <a:p>
            <a:pPr eaLnBrk="1" hangingPunct="1">
              <a:lnSpc>
                <a:spcPct val="90000"/>
              </a:lnSpc>
              <a:buFont typeface="Wingdings" pitchFamily="2" charset="2"/>
              <a:buNone/>
              <a:defRPr/>
            </a:pPr>
            <a:r>
              <a:rPr lang="en-US" sz="2400" smtClean="0"/>
              <a:t>	</a:t>
            </a:r>
            <a:r>
              <a:rPr lang="en-US" sz="2800" smtClean="0"/>
              <a:t>Be able to discuss the management of epilepsy and the selection of appropriate anticonvulsant drugs.</a:t>
            </a:r>
          </a:p>
          <a:p>
            <a:pPr eaLnBrk="1" hangingPunct="1">
              <a:lnSpc>
                <a:spcPct val="90000"/>
              </a:lnSpc>
              <a:defRPr/>
            </a:pPr>
            <a:r>
              <a:rPr lang="en-US" sz="2800" smtClean="0"/>
              <a:t>Be aware of special considerations when treating epilepsy: i.e. </a:t>
            </a:r>
          </a:p>
          <a:p>
            <a:pPr eaLnBrk="1" hangingPunct="1">
              <a:lnSpc>
                <a:spcPct val="90000"/>
              </a:lnSpc>
              <a:buFont typeface="Wingdings" pitchFamily="2" charset="2"/>
              <a:buNone/>
              <a:defRPr/>
            </a:pPr>
            <a:r>
              <a:rPr lang="en-US" sz="2400" smtClean="0"/>
              <a:t>		Contraception and Pregnancy</a:t>
            </a:r>
          </a:p>
          <a:p>
            <a:pPr eaLnBrk="1" hangingPunct="1">
              <a:lnSpc>
                <a:spcPct val="90000"/>
              </a:lnSpc>
              <a:buFont typeface="Wingdings" pitchFamily="2" charset="2"/>
              <a:buNone/>
              <a:defRPr/>
            </a:pPr>
            <a:r>
              <a:rPr lang="en-US" sz="2400" smtClean="0"/>
              <a:t>		Withdrawal</a:t>
            </a:r>
          </a:p>
          <a:p>
            <a:pPr eaLnBrk="1" hangingPunct="1">
              <a:lnSpc>
                <a:spcPct val="90000"/>
              </a:lnSpc>
              <a:buFont typeface="Wingdings" pitchFamily="2" charset="2"/>
              <a:buNone/>
              <a:defRPr/>
            </a:pPr>
            <a:r>
              <a:rPr lang="en-US" sz="2400" smtClean="0"/>
              <a:t>		Drugs to be avoided in epilepsy, Non-compliance</a:t>
            </a:r>
          </a:p>
          <a:p>
            <a:pPr eaLnBrk="1" hangingPunct="1">
              <a:lnSpc>
                <a:spcPct val="90000"/>
              </a:lnSpc>
              <a:buFont typeface="Wingdings" pitchFamily="2" charset="2"/>
              <a:buNone/>
              <a:defRPr/>
            </a:pPr>
            <a:r>
              <a:rPr lang="en-US" sz="2400" smtClean="0"/>
              <a:t>		Drug interactions, Ketogenic diet</a:t>
            </a:r>
          </a:p>
          <a:p>
            <a:pPr eaLnBrk="1" hangingPunct="1">
              <a:lnSpc>
                <a:spcPct val="90000"/>
              </a:lnSpc>
              <a:defRPr/>
            </a:pPr>
            <a:r>
              <a:rPr lang="en-US" sz="2800" smtClean="0"/>
              <a:t>Understand the role of drug level monitoring (TDM) when individualising therapy</a:t>
            </a:r>
          </a:p>
          <a:p>
            <a:pPr eaLnBrk="1" hangingPunct="1">
              <a:lnSpc>
                <a:spcPct val="90000"/>
              </a:lnSpc>
              <a:defRPr/>
            </a:pPr>
            <a:r>
              <a:rPr lang="en-US" sz="2800" smtClean="0"/>
              <a:t>Be able to develop a monitoring plan in order to optimise seizure control in an epileptic patient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77813"/>
            <a:ext cx="8229600" cy="712787"/>
          </a:xfrm>
        </p:spPr>
        <p:txBody>
          <a:bodyPr/>
          <a:lstStyle/>
          <a:p>
            <a:pPr eaLnBrk="1" hangingPunct="1"/>
            <a:r>
              <a:rPr lang="en-US" sz="3800" b="1" dirty="0" smtClean="0">
                <a:effectLst/>
              </a:rPr>
              <a:t>Contraception</a:t>
            </a:r>
          </a:p>
        </p:txBody>
      </p:sp>
      <p:sp>
        <p:nvSpPr>
          <p:cNvPr id="60419" name="Rectangle 3"/>
          <p:cNvSpPr>
            <a:spLocks noGrp="1" noChangeArrowheads="1"/>
          </p:cNvSpPr>
          <p:nvPr>
            <p:ph sz="quarter" idx="1"/>
          </p:nvPr>
        </p:nvSpPr>
        <p:spPr>
          <a:xfrm>
            <a:off x="457200" y="1143000"/>
            <a:ext cx="8229600" cy="4987925"/>
          </a:xfrm>
        </p:spPr>
        <p:txBody>
          <a:bodyPr/>
          <a:lstStyle/>
          <a:p>
            <a:pPr algn="ctr" eaLnBrk="1" hangingPunct="1">
              <a:buFont typeface="Wingdings" pitchFamily="2" charset="2"/>
              <a:buNone/>
              <a:defRPr/>
            </a:pPr>
            <a:r>
              <a:rPr lang="en-US" dirty="0" smtClean="0"/>
              <a:t>Phenytoin / </a:t>
            </a:r>
            <a:r>
              <a:rPr lang="en-US" dirty="0" err="1" smtClean="0"/>
              <a:t>phenobarbitone</a:t>
            </a:r>
            <a:r>
              <a:rPr lang="en-US" dirty="0" smtClean="0"/>
              <a:t> / carbamazepine / </a:t>
            </a:r>
            <a:r>
              <a:rPr lang="en-US" dirty="0" err="1" smtClean="0"/>
              <a:t>topiramate</a:t>
            </a:r>
            <a:endParaRPr lang="en-US" dirty="0" smtClean="0"/>
          </a:p>
          <a:p>
            <a:pPr algn="ctr" eaLnBrk="1" hangingPunct="1">
              <a:buFont typeface="Wingdings" pitchFamily="2" charset="2"/>
              <a:buNone/>
              <a:defRPr/>
            </a:pPr>
            <a:r>
              <a:rPr lang="en-US" sz="2800" dirty="0" smtClean="0">
                <a:solidFill>
                  <a:schemeClr val="hlink"/>
                </a:solidFill>
              </a:rPr>
              <a:t>hepatic enzyme inducers</a:t>
            </a:r>
          </a:p>
          <a:p>
            <a:pPr eaLnBrk="1" hangingPunct="1">
              <a:buFont typeface="Wingdings" pitchFamily="2" charset="2"/>
              <a:buNone/>
              <a:defRPr/>
            </a:pPr>
            <a:endParaRPr lang="en-US" dirty="0" smtClean="0"/>
          </a:p>
          <a:p>
            <a:pPr algn="ctr" eaLnBrk="1" hangingPunct="1">
              <a:buFont typeface="Wingdings" pitchFamily="2" charset="2"/>
              <a:buNone/>
              <a:defRPr/>
            </a:pPr>
            <a:r>
              <a:rPr lang="en-US" sz="2800" dirty="0" smtClean="0"/>
              <a:t>Low-dose combined contraceptive pill or progesterone only OC</a:t>
            </a:r>
          </a:p>
          <a:p>
            <a:pPr algn="ctr" eaLnBrk="1" hangingPunct="1">
              <a:buFont typeface="Wingdings" pitchFamily="2" charset="2"/>
              <a:buNone/>
              <a:defRPr/>
            </a:pPr>
            <a:endParaRPr lang="en-US" sz="2800" dirty="0" smtClean="0"/>
          </a:p>
          <a:p>
            <a:pPr algn="ctr" eaLnBrk="1" hangingPunct="1">
              <a:buFont typeface="Wingdings" pitchFamily="2" charset="2"/>
              <a:buNone/>
              <a:defRPr/>
            </a:pPr>
            <a:r>
              <a:rPr lang="en-US" sz="2800" dirty="0" smtClean="0">
                <a:solidFill>
                  <a:schemeClr val="hlink"/>
                </a:solidFill>
              </a:rPr>
              <a:t>PILL FAILURE</a:t>
            </a:r>
          </a:p>
        </p:txBody>
      </p:sp>
      <p:sp>
        <p:nvSpPr>
          <p:cNvPr id="70660" name="Line 4"/>
          <p:cNvSpPr>
            <a:spLocks noChangeShapeType="1"/>
          </p:cNvSpPr>
          <p:nvPr/>
        </p:nvSpPr>
        <p:spPr bwMode="auto">
          <a:xfrm>
            <a:off x="4572000" y="2590800"/>
            <a:ext cx="0" cy="4572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61" name="Text Box 5"/>
          <p:cNvSpPr txBox="1">
            <a:spLocks noChangeArrowheads="1"/>
          </p:cNvSpPr>
          <p:nvPr/>
        </p:nvSpPr>
        <p:spPr bwMode="auto">
          <a:xfrm>
            <a:off x="457200" y="5029200"/>
            <a:ext cx="8458200" cy="13303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sz="2000" dirty="0">
                <a:solidFill>
                  <a:schemeClr val="tx2"/>
                </a:solidFill>
              </a:rPr>
              <a:t>Contraception in women taking hepatic enzyme inducers  </a:t>
            </a:r>
          </a:p>
          <a:p>
            <a:pPr algn="ctr">
              <a:spcBef>
                <a:spcPct val="50000"/>
              </a:spcBef>
            </a:pPr>
            <a:r>
              <a:rPr lang="en-US" sz="2000" i="1" dirty="0">
                <a:solidFill>
                  <a:schemeClr val="tx2"/>
                </a:solidFill>
              </a:rPr>
              <a:t>OC with higher </a:t>
            </a:r>
            <a:r>
              <a:rPr lang="en-US" sz="2000" i="1" dirty="0" err="1">
                <a:solidFill>
                  <a:schemeClr val="tx2"/>
                </a:solidFill>
              </a:rPr>
              <a:t>oestrogen</a:t>
            </a:r>
            <a:r>
              <a:rPr lang="en-US" sz="2000" i="1" dirty="0">
                <a:solidFill>
                  <a:schemeClr val="tx2"/>
                </a:solidFill>
              </a:rPr>
              <a:t> content (&gt; 50 µg) </a:t>
            </a:r>
          </a:p>
          <a:p>
            <a:pPr algn="ctr">
              <a:spcBef>
                <a:spcPct val="50000"/>
              </a:spcBef>
            </a:pPr>
            <a:r>
              <a:rPr lang="en-US" sz="2000" i="1" dirty="0">
                <a:solidFill>
                  <a:schemeClr val="tx2"/>
                </a:solidFill>
              </a:rPr>
              <a:t>or use alternative contraception</a:t>
            </a:r>
            <a:r>
              <a:rPr lang="en-US" sz="2000" dirty="0"/>
              <a:t> </a:t>
            </a:r>
          </a:p>
        </p:txBody>
      </p:sp>
      <p:sp>
        <p:nvSpPr>
          <p:cNvPr id="70662" name="Line 6"/>
          <p:cNvSpPr>
            <a:spLocks noChangeShapeType="1"/>
          </p:cNvSpPr>
          <p:nvPr/>
        </p:nvSpPr>
        <p:spPr bwMode="auto">
          <a:xfrm>
            <a:off x="4572000" y="4114800"/>
            <a:ext cx="0" cy="4572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277813"/>
            <a:ext cx="8229600" cy="331787"/>
          </a:xfrm>
        </p:spPr>
        <p:txBody>
          <a:bodyPr>
            <a:normAutofit fontScale="90000"/>
          </a:bodyPr>
          <a:lstStyle/>
          <a:p>
            <a:pPr eaLnBrk="1" hangingPunct="1"/>
            <a:r>
              <a:rPr lang="en-US" sz="3800" b="1" dirty="0" smtClean="0">
                <a:effectLst/>
              </a:rPr>
              <a:t>Pregnancy</a:t>
            </a:r>
          </a:p>
        </p:txBody>
      </p:sp>
      <p:sp>
        <p:nvSpPr>
          <p:cNvPr id="61443" name="Rectangle 3"/>
          <p:cNvSpPr>
            <a:spLocks noGrp="1" noChangeArrowheads="1"/>
          </p:cNvSpPr>
          <p:nvPr>
            <p:ph sz="quarter" idx="1"/>
          </p:nvPr>
        </p:nvSpPr>
        <p:spPr>
          <a:xfrm>
            <a:off x="457200" y="914400"/>
            <a:ext cx="8229600" cy="5943600"/>
          </a:xfrm>
        </p:spPr>
        <p:txBody>
          <a:bodyPr/>
          <a:lstStyle/>
          <a:p>
            <a:pPr eaLnBrk="1" hangingPunct="1">
              <a:defRPr/>
            </a:pPr>
            <a:r>
              <a:rPr lang="en-US" sz="2800" dirty="0" smtClean="0"/>
              <a:t>3 – 4 in 1000 pregnant women are epileptic</a:t>
            </a:r>
          </a:p>
          <a:p>
            <a:pPr eaLnBrk="1" hangingPunct="1">
              <a:defRPr/>
            </a:pPr>
            <a:r>
              <a:rPr lang="en-US" sz="2800" dirty="0" smtClean="0"/>
              <a:t>Concern – </a:t>
            </a:r>
            <a:r>
              <a:rPr lang="en-US" sz="2800" dirty="0" err="1" smtClean="0"/>
              <a:t>teratogenic</a:t>
            </a:r>
            <a:r>
              <a:rPr lang="en-US" sz="2800" dirty="0" smtClean="0"/>
              <a:t> effects of anti-epileptic drugs</a:t>
            </a:r>
          </a:p>
          <a:p>
            <a:pPr eaLnBrk="1" hangingPunct="1">
              <a:defRPr/>
            </a:pPr>
            <a:r>
              <a:rPr lang="en-US" sz="2800" dirty="0" smtClean="0"/>
              <a:t>Risk of major congenital malformations is 2x to 3x greater in epileptic women </a:t>
            </a:r>
          </a:p>
          <a:p>
            <a:pPr eaLnBrk="1" hangingPunct="1">
              <a:defRPr/>
            </a:pPr>
            <a:r>
              <a:rPr lang="en-US" sz="2800" dirty="0" smtClean="0">
                <a:solidFill>
                  <a:schemeClr val="tx2"/>
                </a:solidFill>
              </a:rPr>
              <a:t>BUT 90% of women with epilepsy have healthy, normal babies despite taking AEDs</a:t>
            </a:r>
          </a:p>
          <a:p>
            <a:pPr eaLnBrk="1" hangingPunct="1">
              <a:defRPr/>
            </a:pPr>
            <a:r>
              <a:rPr lang="en-US" sz="2800" dirty="0" smtClean="0"/>
              <a:t>Pregnancy and epilepsy **specialist care**</a:t>
            </a:r>
          </a:p>
          <a:p>
            <a:pPr eaLnBrk="1" hangingPunct="1">
              <a:defRPr/>
            </a:pPr>
            <a:r>
              <a:rPr lang="en-US" sz="2800" dirty="0" smtClean="0"/>
              <a:t>Pregnancy can alter seizure frequency  </a:t>
            </a:r>
          </a:p>
          <a:p>
            <a:pPr eaLnBrk="1" hangingPunct="1">
              <a:defRPr/>
            </a:pPr>
            <a:r>
              <a:rPr lang="en-US" sz="2800" dirty="0" smtClean="0"/>
              <a:t>Drug selection – benefit </a:t>
            </a:r>
            <a:r>
              <a:rPr lang="en-US" sz="2800" dirty="0" err="1" smtClean="0"/>
              <a:t>vs</a:t>
            </a:r>
            <a:r>
              <a:rPr lang="en-US" sz="2800" dirty="0" smtClean="0"/>
              <a:t> risk – must control seizures and </a:t>
            </a:r>
            <a:r>
              <a:rPr lang="en-US" sz="2800" dirty="0" err="1" smtClean="0"/>
              <a:t>minimise</a:t>
            </a:r>
            <a:r>
              <a:rPr lang="en-US" sz="2800" dirty="0" smtClean="0"/>
              <a:t> </a:t>
            </a:r>
            <a:r>
              <a:rPr lang="en-US" sz="2800" dirty="0" err="1" smtClean="0"/>
              <a:t>foetal</a:t>
            </a:r>
            <a:r>
              <a:rPr lang="en-US" sz="2800" dirty="0" smtClean="0"/>
              <a:t> risk</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28600" y="457200"/>
            <a:ext cx="8382000" cy="762000"/>
          </a:xfrm>
        </p:spPr>
        <p:txBody>
          <a:bodyPr/>
          <a:lstStyle/>
          <a:p>
            <a:pPr eaLnBrk="1" hangingPunct="1"/>
            <a:r>
              <a:rPr lang="en-GB" sz="3500" smtClean="0"/>
              <a:t>Incidence of Birth Defects….</a:t>
            </a:r>
            <a:endParaRPr lang="en-GB" smtClean="0"/>
          </a:p>
        </p:txBody>
      </p:sp>
      <p:sp>
        <p:nvSpPr>
          <p:cNvPr id="35843" name="Rectangle 3"/>
          <p:cNvSpPr>
            <a:spLocks noGrp="1" noChangeArrowheads="1"/>
          </p:cNvSpPr>
          <p:nvPr>
            <p:ph sz="quarter" idx="1"/>
          </p:nvPr>
        </p:nvSpPr>
        <p:spPr>
          <a:xfrm>
            <a:off x="304800" y="1600200"/>
            <a:ext cx="8610600" cy="4495800"/>
          </a:xfrm>
        </p:spPr>
        <p:txBody>
          <a:bodyPr/>
          <a:lstStyle/>
          <a:p>
            <a:pPr eaLnBrk="1" hangingPunct="1">
              <a:buClr>
                <a:schemeClr val="folHlink"/>
              </a:buClr>
              <a:buFont typeface="Wingdings" pitchFamily="2" charset="2"/>
              <a:buChar char="q"/>
            </a:pPr>
            <a:r>
              <a:rPr lang="en-GB" smtClean="0"/>
              <a:t>Incidence of </a:t>
            </a:r>
            <a:r>
              <a:rPr lang="en-GB" smtClean="0">
                <a:solidFill>
                  <a:schemeClr val="folHlink"/>
                </a:solidFill>
              </a:rPr>
              <a:t>spontaneous malformations</a:t>
            </a:r>
            <a:r>
              <a:rPr lang="en-GB" smtClean="0"/>
              <a:t> in neonates = </a:t>
            </a:r>
            <a:r>
              <a:rPr lang="en-GB" smtClean="0">
                <a:solidFill>
                  <a:schemeClr val="folHlink"/>
                </a:solidFill>
              </a:rPr>
              <a:t>2 - 3%</a:t>
            </a:r>
            <a:r>
              <a:rPr lang="en-GB" smtClean="0"/>
              <a:t> (</a:t>
            </a:r>
            <a:r>
              <a:rPr lang="en-GB" sz="2800" smtClean="0"/>
              <a:t>1:40 live births)</a:t>
            </a:r>
          </a:p>
          <a:p>
            <a:pPr eaLnBrk="1" hangingPunct="1">
              <a:buClr>
                <a:schemeClr val="folHlink"/>
              </a:buClr>
              <a:buFont typeface="Wingdings" pitchFamily="2" charset="2"/>
              <a:buChar char="q"/>
            </a:pPr>
            <a:r>
              <a:rPr lang="en-GB" smtClean="0"/>
              <a:t>Incidence of </a:t>
            </a:r>
            <a:r>
              <a:rPr lang="en-GB" smtClean="0">
                <a:solidFill>
                  <a:schemeClr val="folHlink"/>
                </a:solidFill>
              </a:rPr>
              <a:t>spontaneous miscarriage</a:t>
            </a:r>
            <a:r>
              <a:rPr lang="en-GB" smtClean="0"/>
              <a:t> rates = </a:t>
            </a:r>
            <a:r>
              <a:rPr lang="en-GB" smtClean="0">
                <a:solidFill>
                  <a:schemeClr val="folHlink"/>
                </a:solidFill>
              </a:rPr>
              <a:t>10 - 20%</a:t>
            </a:r>
          </a:p>
          <a:p>
            <a:pPr eaLnBrk="1" hangingPunct="1">
              <a:buClr>
                <a:schemeClr val="folHlink"/>
              </a:buClr>
              <a:buFont typeface="Wingdings" pitchFamily="2" charset="2"/>
              <a:buChar char="q"/>
            </a:pPr>
            <a:r>
              <a:rPr lang="en-GB" smtClean="0"/>
              <a:t>Incidence of </a:t>
            </a:r>
            <a:r>
              <a:rPr lang="en-GB" smtClean="0">
                <a:solidFill>
                  <a:srgbClr val="FF3300"/>
                </a:solidFill>
              </a:rPr>
              <a:t>drug-induced birth defects</a:t>
            </a:r>
            <a:r>
              <a:rPr lang="en-GB" smtClean="0"/>
              <a:t> estimated to be </a:t>
            </a:r>
            <a:r>
              <a:rPr lang="en-GB" smtClean="0">
                <a:solidFill>
                  <a:srgbClr val="FF3300"/>
                </a:solidFill>
              </a:rPr>
              <a:t>&lt; 1%</a:t>
            </a:r>
            <a:r>
              <a:rPr lang="en-GB" smtClean="0"/>
              <a:t> (</a:t>
            </a:r>
            <a:r>
              <a:rPr lang="en-GB" sz="2400" smtClean="0"/>
              <a:t>conservatively </a:t>
            </a:r>
            <a:r>
              <a:rPr lang="en-GB" sz="2400" smtClean="0">
                <a:solidFill>
                  <a:srgbClr val="FF3300"/>
                </a:solidFill>
              </a:rPr>
              <a:t>2 - 3%)</a:t>
            </a:r>
          </a:p>
          <a:p>
            <a:pPr eaLnBrk="1" hangingPunct="1">
              <a:buClr>
                <a:schemeClr val="tx2"/>
              </a:buClr>
            </a:pPr>
            <a:endParaRPr lang="en-GB" sz="2400" smtClean="0"/>
          </a:p>
          <a:p>
            <a:pPr eaLnBrk="1" hangingPunct="1">
              <a:buClr>
                <a:schemeClr val="tx2"/>
              </a:buClr>
              <a:buFont typeface="Wingdings" pitchFamily="2" charset="2"/>
              <a:buNone/>
            </a:pPr>
            <a:r>
              <a:rPr lang="en-GB" sz="2800" smtClean="0"/>
              <a:t>??? </a:t>
            </a:r>
            <a:r>
              <a:rPr lang="en-GB" sz="2400" smtClean="0"/>
              <a:t>Exaggerated risk of drug-induced teratogenicity </a:t>
            </a:r>
            <a:endParaRPr lang="en-GB" sz="2800" smtClean="0"/>
          </a:p>
          <a:p>
            <a:pPr eaLnBrk="1" hangingPunct="1">
              <a:buClr>
                <a:schemeClr val="tx2"/>
              </a:buClr>
              <a:buFont typeface="Wingdings" pitchFamily="2" charset="2"/>
              <a:buNone/>
            </a:pPr>
            <a:r>
              <a:rPr lang="en-GB" sz="2800" smtClean="0"/>
              <a:t>??? </a:t>
            </a:r>
            <a:r>
              <a:rPr lang="en-GB" sz="2400" smtClean="0"/>
              <a:t>Underestimated benefits of drug due in pregnancy</a:t>
            </a:r>
            <a:endParaRPr lang="en-GB" sz="2800" smtClean="0"/>
          </a:p>
        </p:txBody>
      </p:sp>
    </p:spTree>
    <p:extLst>
      <p:ext uri="{BB962C8B-B14F-4D97-AF65-F5344CB8AC3E}">
        <p14:creationId xmlns:p14="http://schemas.microsoft.com/office/powerpoint/2010/main" val="17272025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2146</TotalTime>
  <Words>4157</Words>
  <Application>Microsoft Office PowerPoint</Application>
  <PresentationFormat>On-screen Show (4:3)</PresentationFormat>
  <Paragraphs>915</Paragraphs>
  <Slides>109</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109</vt:i4>
      </vt:variant>
    </vt:vector>
  </HeadingPairs>
  <TitlesOfParts>
    <vt:vector size="119" baseType="lpstr">
      <vt:lpstr>Arial</vt:lpstr>
      <vt:lpstr>Calibri</vt:lpstr>
      <vt:lpstr>Georgia</vt:lpstr>
      <vt:lpstr>Impact</vt:lpstr>
      <vt:lpstr>Symbol</vt:lpstr>
      <vt:lpstr>Tahoma</vt:lpstr>
      <vt:lpstr>Times New Roman</vt:lpstr>
      <vt:lpstr>Wingdings</vt:lpstr>
      <vt:lpstr>Wingdings 2</vt:lpstr>
      <vt:lpstr>Civic</vt:lpstr>
      <vt:lpstr>ZCP301 Anti-seizure Drugs  &amp; Epilepsy</vt:lpstr>
      <vt:lpstr>Recommended reading</vt:lpstr>
      <vt:lpstr>PowerPoint Presentation</vt:lpstr>
      <vt:lpstr>Pathophysiology - Learning Outcomes</vt:lpstr>
      <vt:lpstr>PowerPoint Presentation</vt:lpstr>
      <vt:lpstr>Definitions….</vt:lpstr>
      <vt:lpstr>PowerPoint Presentation</vt:lpstr>
      <vt:lpstr>   Incidence</vt:lpstr>
      <vt:lpstr> Classification of seizures </vt:lpstr>
      <vt:lpstr>PowerPoint Presentation</vt:lpstr>
      <vt:lpstr>PowerPoint Presentation</vt:lpstr>
      <vt:lpstr>Pathophysiology </vt:lpstr>
      <vt:lpstr>Cellular Mechanisms involved in Seizure Activity</vt:lpstr>
      <vt:lpstr>Refer to Katzung – 14th edition (AccessPharmacy</vt:lpstr>
      <vt:lpstr>Common Causes of Seizures</vt:lpstr>
      <vt:lpstr>SEIZURE MANAGEMENT </vt:lpstr>
      <vt:lpstr>Acute Seizure Management</vt:lpstr>
      <vt:lpstr>Status epilepticus  (SA MANAGEMENT GUIDELINES; SAMF 2012; Di Piro Chap 57)</vt:lpstr>
      <vt:lpstr>SEIZURE MANAGEMENT </vt:lpstr>
      <vt:lpstr>Treatment of Epilepsy</vt:lpstr>
      <vt:lpstr>PHARMACOLOGY - Learning Outcomes</vt:lpstr>
      <vt:lpstr>Year of development of AEDs</vt:lpstr>
      <vt:lpstr>Epanutin®</vt:lpstr>
      <vt:lpstr>PHENYTOIN – Mechanism of Action</vt:lpstr>
      <vt:lpstr>Phenytoin’s mechanism of action</vt:lpstr>
      <vt:lpstr>Phenytoin - Pharmacokinetics</vt:lpstr>
      <vt:lpstr>Phenytoin - Pharmacokinetics</vt:lpstr>
      <vt:lpstr>Phenytoin  dosing</vt:lpstr>
      <vt:lpstr>Phenytoin – Adverse Effects</vt:lpstr>
      <vt:lpstr>Therapeutic Uses</vt:lpstr>
      <vt:lpstr>Drug interactions (refer to SAMF 2012)</vt:lpstr>
      <vt:lpstr>(Tegretol®)</vt:lpstr>
      <vt:lpstr>Carbamazepine – Mechanism of Action</vt:lpstr>
      <vt:lpstr>Carbamazepine - Pharmacokinetics</vt:lpstr>
      <vt:lpstr>PowerPoint Presentation</vt:lpstr>
      <vt:lpstr>Carbamazepine – Adverse effects</vt:lpstr>
      <vt:lpstr>Therapeutic Uses</vt:lpstr>
      <vt:lpstr>Drug interactions (SAMF 2012)</vt:lpstr>
      <vt:lpstr>Epilim®</vt:lpstr>
      <vt:lpstr>Sodium Valproate -Mechanism of Action</vt:lpstr>
      <vt:lpstr>Sodium Valproate --- Pharmacokinetics</vt:lpstr>
      <vt:lpstr>PowerPoint Presentation</vt:lpstr>
      <vt:lpstr>Drug interactions</vt:lpstr>
      <vt:lpstr>Carbapenems &amp; valproate</vt:lpstr>
      <vt:lpstr>Sodium Valproate – Adverse effects</vt:lpstr>
      <vt:lpstr>Theraputic uses – Sodium Valproate</vt:lpstr>
      <vt:lpstr>Drug interactions (SAMF 2012)</vt:lpstr>
      <vt:lpstr>Zarontin®</vt:lpstr>
      <vt:lpstr>Ethosuximide</vt:lpstr>
      <vt:lpstr>Ethosuximide - Pharmacokinetics</vt:lpstr>
      <vt:lpstr>Ethosuximide – Adverse effects</vt:lpstr>
      <vt:lpstr>PowerPoint Presentation</vt:lpstr>
      <vt:lpstr>Phenobarbitone (Barbiturate)</vt:lpstr>
      <vt:lpstr>Phenobarbitone - Pharmacokinetics</vt:lpstr>
      <vt:lpstr>Phenobarbitone - Adverse effects</vt:lpstr>
      <vt:lpstr>PowerPoint Presentation</vt:lpstr>
      <vt:lpstr>Benzodiazepines</vt:lpstr>
      <vt:lpstr>Anti-seizure activity</vt:lpstr>
      <vt:lpstr>Acute seizure control</vt:lpstr>
      <vt:lpstr>Benzodiazepines</vt:lpstr>
      <vt:lpstr>Lecture 3 - Learning Outcomes</vt:lpstr>
      <vt:lpstr>Why the need for more AED’s?</vt:lpstr>
      <vt:lpstr>Enhanced GABA  action</vt:lpstr>
      <vt:lpstr>Neurontin®</vt:lpstr>
      <vt:lpstr>GABAPENTIN (Neurontin®)</vt:lpstr>
      <vt:lpstr>Gabapentin</vt:lpstr>
      <vt:lpstr>Lyrica®</vt:lpstr>
      <vt:lpstr>PREGABALIN (Lyrica®)  </vt:lpstr>
      <vt:lpstr>Sabril®</vt:lpstr>
      <vt:lpstr>VIGABANTRIN (Sabril®)</vt:lpstr>
      <vt:lpstr>Vigabantrin </vt:lpstr>
      <vt:lpstr>?? ®</vt:lpstr>
      <vt:lpstr>TIAGABINE </vt:lpstr>
      <vt:lpstr>Tiagabine .. </vt:lpstr>
      <vt:lpstr>Sodium channel blockade</vt:lpstr>
      <vt:lpstr>Lamictin®</vt:lpstr>
      <vt:lpstr>LAMOTRIGINE (Lamictin®)</vt:lpstr>
      <vt:lpstr>Lamotrigine .....</vt:lpstr>
      <vt:lpstr>ADVERSE EFFECTS - lamotrigine</vt:lpstr>
      <vt:lpstr>DRUG INTERACTIONS - LAMOTRIGINE</vt:lpstr>
      <vt:lpstr>Trileptal®</vt:lpstr>
      <vt:lpstr>Oxcarbazepine (Trileptal®)</vt:lpstr>
      <vt:lpstr>Multiple or unknown mechanisms of action </vt:lpstr>
      <vt:lpstr>Topamax®</vt:lpstr>
      <vt:lpstr>TOPIRAMATE (Topamax®)</vt:lpstr>
      <vt:lpstr>Topiramate ... </vt:lpstr>
      <vt:lpstr>®</vt:lpstr>
      <vt:lpstr>FELBAMATE </vt:lpstr>
      <vt:lpstr>Keppra®</vt:lpstr>
      <vt:lpstr>LEVETIRACETAM - pharmacodynamics</vt:lpstr>
      <vt:lpstr>Pharmacokinetic OVERVIEW – LEVETIRACETAM</vt:lpstr>
      <vt:lpstr>Pharmacokinetic OVERVIEW – LEVETIRACETAM</vt:lpstr>
      <vt:lpstr>ELIMINATION OF LEVETIRACETAM</vt:lpstr>
      <vt:lpstr>Adverse effects - levetiracetam</vt:lpstr>
      <vt:lpstr>New developments ..</vt:lpstr>
      <vt:lpstr>Lecture 4 - Learning Outcomes</vt:lpstr>
      <vt:lpstr>Contraception</vt:lpstr>
      <vt:lpstr>Pregnancy</vt:lpstr>
      <vt:lpstr>Incidence of Birth Defects….</vt:lpstr>
      <vt:lpstr>Pregnancy continued</vt:lpstr>
      <vt:lpstr>3. Withdrawal of Anti-Epileptic Therapy</vt:lpstr>
      <vt:lpstr>Factors affecting the extent of  plasma protein binding</vt:lpstr>
      <vt:lpstr>Drugs to be avoided in Epilepsy  </vt:lpstr>
      <vt:lpstr>Factors leading to Non-compliance</vt:lpstr>
      <vt:lpstr>Factors leading to Non-compliance</vt:lpstr>
      <vt:lpstr>Factors leading to Non-compliance</vt:lpstr>
      <vt:lpstr>TDM (Therapeutic Drug Monitoring)</vt:lpstr>
      <vt:lpstr>CNS Adverse effects of AEDs</vt:lpstr>
      <vt:lpstr>Ketogenic Diet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ZCL303  Anti-Convulsant Drugs  and the Management of Epilepsy</dc:title>
  <dc:creator>Ryan McCartney</dc:creator>
  <cp:lastModifiedBy>JM</cp:lastModifiedBy>
  <cp:revision>252</cp:revision>
  <dcterms:created xsi:type="dcterms:W3CDTF">2005-01-06T08:38:43Z</dcterms:created>
  <dcterms:modified xsi:type="dcterms:W3CDTF">2018-04-25T02:32:43Z</dcterms:modified>
</cp:coreProperties>
</file>