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8" r:id="rId9"/>
    <p:sldId id="260" r:id="rId10"/>
    <p:sldId id="261" r:id="rId11"/>
    <p:sldId id="269" r:id="rId12"/>
    <p:sldId id="271" r:id="rId13"/>
    <p:sldId id="272" r:id="rId14"/>
    <p:sldId id="273" r:id="rId15"/>
    <p:sldId id="276" r:id="rId16"/>
    <p:sldId id="275" r:id="rId17"/>
    <p:sldId id="277" r:id="rId18"/>
    <p:sldId id="27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ogram.cs" id="{E8FD0993-7307-4679-915C-A151161DF443}">
          <p14:sldIdLst>
            <p14:sldId id="256"/>
            <p14:sldId id="257"/>
          </p14:sldIdLst>
        </p14:section>
        <p14:section name="модификаторы типа" id="{4966C864-5C9C-463B-83DE-95D972E96EF2}">
          <p14:sldIdLst>
            <p14:sldId id="263"/>
            <p14:sldId id="264"/>
            <p14:sldId id="265"/>
          </p14:sldIdLst>
        </p14:section>
        <p14:section name="модификаторы параметра" id="{7DB1EA2A-E246-4AC4-B219-B7186C9F603A}">
          <p14:sldIdLst>
            <p14:sldId id="266"/>
            <p14:sldId id="267"/>
            <p14:sldId id="268"/>
          </p14:sldIdLst>
        </p14:section>
        <p14:section name="производительность" id="{B643CD91-7771-403A-A1F4-45F300F24405}">
          <p14:sldIdLst>
            <p14:sldId id="260"/>
            <p14:sldId id="261"/>
            <p14:sldId id="269"/>
            <p14:sldId id="271"/>
            <p14:sldId id="272"/>
          </p14:sldIdLst>
        </p14:section>
        <p14:section name="рекомендации" id="{596F85A8-1164-4FC9-9A5E-E2FCC972299E}">
          <p14:sldIdLst>
            <p14:sldId id="273"/>
            <p14:sldId id="276"/>
            <p14:sldId id="275"/>
            <p14:sldId id="277"/>
            <p14:sldId id="2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6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E9DE-00ED-4481-9FF2-9935C45E97B2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17289-D05C-4FF2-8FFF-19E004BEDC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1412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E9DE-00ED-4481-9FF2-9935C45E97B2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17289-D05C-4FF2-8FFF-19E004BEDC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582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E9DE-00ED-4481-9FF2-9935C45E97B2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17289-D05C-4FF2-8FFF-19E004BEDC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0112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E9DE-00ED-4481-9FF2-9935C45E97B2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17289-D05C-4FF2-8FFF-19E004BEDC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641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E9DE-00ED-4481-9FF2-9935C45E97B2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17289-D05C-4FF2-8FFF-19E004BEDC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3661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E9DE-00ED-4481-9FF2-9935C45E97B2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17289-D05C-4FF2-8FFF-19E004BEDC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8886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E9DE-00ED-4481-9FF2-9935C45E97B2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17289-D05C-4FF2-8FFF-19E004BEDC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7388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E9DE-00ED-4481-9FF2-9935C45E97B2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17289-D05C-4FF2-8FFF-19E004BEDC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3330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E9DE-00ED-4481-9FF2-9935C45E97B2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17289-D05C-4FF2-8FFF-19E004BEDC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94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E9DE-00ED-4481-9FF2-9935C45E97B2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17289-D05C-4FF2-8FFF-19E004BEDC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5054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E9DE-00ED-4481-9FF2-9935C45E97B2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17289-D05C-4FF2-8FFF-19E004BEDC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165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">
              <a:schemeClr val="bg1"/>
            </a:gs>
            <a:gs pos="0">
              <a:schemeClr val="accent3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0E9DE-00ED-4481-9FF2-9935C45E97B2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17289-D05C-4FF2-8FFF-19E004BEDC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23309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ightmg/dotnet-cheatsheet/tree/main/structs/code/Benchmarks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lightmg/dotnet-cheatsheet/blob/main/structs/code/Examples/DefensiveCopy.cs" TargetMode="External"/><Relationship Id="rId1" Type="http://schemas.openxmlformats.org/officeDocument/2006/relationships/slideLayout" Target="../slideLayouts/slideLayout5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endParaRPr lang="ru-RU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 немного про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records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71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u-RU" dirty="0" smtClean="0">
                <a:solidFill>
                  <a:schemeClr val="accent3"/>
                </a:solidFill>
              </a:rPr>
              <a:t>производительность</a:t>
            </a:r>
            <a:r>
              <a:rPr lang="en-US" dirty="0" smtClean="0">
                <a:solidFill>
                  <a:schemeClr val="accent3"/>
                </a:solidFill>
              </a:rPr>
              <a:t>: GC</a:t>
            </a:r>
            <a:r>
              <a:rPr lang="ru-RU" u="sng" dirty="0">
                <a:solidFill>
                  <a:schemeClr val="accent3"/>
                </a:solidFill>
                <a:latin typeface="Verdana" panose="020B0604030504040204" pitchFamily="34" charset="0"/>
              </a:rPr>
              <a:t> </a:t>
            </a:r>
            <a:endParaRPr lang="ru-RU" b="1" dirty="0">
              <a:solidFill>
                <a:schemeClr val="accent3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1970" y="1690688"/>
            <a:ext cx="10723418" cy="4200957"/>
          </a:xfrm>
        </p:spPr>
        <p:txBody>
          <a:bodyPr>
            <a:noAutofit/>
          </a:bodyPr>
          <a:lstStyle/>
          <a:p>
            <a:pPr>
              <a:buClr>
                <a:schemeClr val="accent3"/>
              </a:buClr>
              <a:buSzPct val="60000"/>
              <a:buFont typeface="Lucida Sans Typewriter" panose="020B0509030504030204" pitchFamily="49" charset="0"/>
              <a:buChar char="&gt;"/>
            </a:pPr>
            <a:r>
              <a:rPr lang="ru-RU" dirty="0"/>
              <a:t>не нужно </a:t>
            </a:r>
            <a:r>
              <a:rPr lang="ru-RU" dirty="0" err="1"/>
              <a:t>аллоцировать</a:t>
            </a:r>
            <a:r>
              <a:rPr lang="ru-RU" dirty="0"/>
              <a:t> место в </a:t>
            </a:r>
            <a:r>
              <a:rPr lang="ru-RU" dirty="0" err="1" smtClean="0"/>
              <a:t>heap</a:t>
            </a:r>
            <a:endParaRPr lang="en-US" dirty="0" smtClean="0"/>
          </a:p>
          <a:p>
            <a:pPr>
              <a:buClr>
                <a:schemeClr val="accent3"/>
              </a:buClr>
              <a:buSzPct val="60000"/>
              <a:buFont typeface="Lucida Sans Typewriter" panose="020B0509030504030204" pitchFamily="49" charset="0"/>
              <a:buChar char="&gt;"/>
            </a:pPr>
            <a:r>
              <a:rPr lang="ru-RU" dirty="0" smtClean="0"/>
              <a:t>не </a:t>
            </a:r>
            <a:r>
              <a:rPr lang="ru-RU" dirty="0"/>
              <a:t>нужно отслеживать </a:t>
            </a:r>
            <a:r>
              <a:rPr lang="ru-RU" dirty="0" smtClean="0"/>
              <a:t>ссылки</a:t>
            </a:r>
            <a:endParaRPr lang="en-US" dirty="0" smtClean="0"/>
          </a:p>
          <a:p>
            <a:pPr>
              <a:buClr>
                <a:schemeClr val="accent3"/>
              </a:buClr>
              <a:buSzPct val="60000"/>
              <a:buFont typeface="Lucida Sans Typewriter" panose="020B0509030504030204" pitchFamily="49" charset="0"/>
              <a:buChar char="&gt;"/>
            </a:pPr>
            <a:r>
              <a:rPr lang="ru-RU" dirty="0" smtClean="0"/>
              <a:t>не </a:t>
            </a:r>
            <a:r>
              <a:rPr lang="ru-RU" dirty="0"/>
              <a:t>нужно делать дефрагментацию </a:t>
            </a:r>
            <a:r>
              <a:rPr lang="ru-RU" dirty="0" smtClean="0"/>
              <a:t>памяти</a:t>
            </a:r>
          </a:p>
          <a:p>
            <a:pPr marL="0" indent="0">
              <a:buClr>
                <a:schemeClr val="accent3"/>
              </a:buClr>
              <a:buSzPct val="60000"/>
              <a:buNone/>
            </a:pPr>
            <a:endParaRPr lang="ru-RU" dirty="0" smtClean="0"/>
          </a:p>
          <a:p>
            <a:pPr marL="0" indent="0">
              <a:buClr>
                <a:schemeClr val="accent3"/>
              </a:buClr>
              <a:buSzPct val="60000"/>
              <a:buNone/>
            </a:pPr>
            <a:endParaRPr lang="ru-RU" dirty="0" smtClean="0"/>
          </a:p>
          <a:p>
            <a:pPr>
              <a:buClr>
                <a:schemeClr val="accent3"/>
              </a:buClr>
              <a:buSzPct val="60000"/>
              <a:buFont typeface="Lucida Sans Typewriter" panose="020B0509030504030204" pitchFamily="49" charset="0"/>
              <a:buChar char="&gt;"/>
            </a:pPr>
            <a:r>
              <a:rPr lang="ru-RU" dirty="0" smtClean="0"/>
              <a:t>исключение – упаковка </a:t>
            </a:r>
            <a:r>
              <a:rPr lang="en-US" dirty="0" smtClean="0"/>
              <a:t>(boxing)</a:t>
            </a:r>
            <a:endParaRPr lang="ru-RU" dirty="0" smtClean="0"/>
          </a:p>
          <a:p>
            <a:pPr marL="0" indent="0">
              <a:buClr>
                <a:schemeClr val="accent3"/>
              </a:buClr>
              <a:buSzPct val="60000"/>
              <a:buNone/>
            </a:pPr>
            <a:endParaRPr lang="en-US" dirty="0" smtClean="0"/>
          </a:p>
          <a:p>
            <a:pPr>
              <a:buClr>
                <a:schemeClr val="accent3"/>
              </a:buClr>
              <a:buSzPct val="60000"/>
              <a:buFont typeface="Lucida Sans Typewriter" panose="020B0509030504030204" pitchFamily="49" charset="0"/>
              <a:buChar char="&gt;"/>
            </a:pPr>
            <a:endParaRPr lang="ru-RU" dirty="0" smtClean="0"/>
          </a:p>
          <a:p>
            <a:pPr marL="457200" lvl="1" indent="0">
              <a:buClr>
                <a:schemeClr val="accent3"/>
              </a:buClr>
              <a:buSzPct val="60000"/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719228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u-RU" dirty="0" smtClean="0">
                <a:solidFill>
                  <a:schemeClr val="accent3"/>
                </a:solidFill>
              </a:rPr>
              <a:t>производительность</a:t>
            </a:r>
            <a:r>
              <a:rPr lang="en-US" dirty="0" smtClean="0">
                <a:solidFill>
                  <a:schemeClr val="accent3"/>
                </a:solidFill>
              </a:rPr>
              <a:t>: </a:t>
            </a:r>
            <a:r>
              <a:rPr lang="ru-RU" dirty="0" smtClean="0">
                <a:solidFill>
                  <a:schemeClr val="accent3"/>
                </a:solidFill>
              </a:rPr>
              <a:t>копии</a:t>
            </a:r>
            <a:r>
              <a:rPr lang="ru-RU" u="sng" dirty="0">
                <a:solidFill>
                  <a:schemeClr val="accent3"/>
                </a:solidFill>
                <a:latin typeface="Verdana" panose="020B0604030504040204" pitchFamily="34" charset="0"/>
              </a:rPr>
              <a:t> </a:t>
            </a:r>
            <a:endParaRPr lang="ru-RU" b="1" dirty="0">
              <a:solidFill>
                <a:schemeClr val="accent3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1970" y="1690688"/>
            <a:ext cx="10723418" cy="4200957"/>
          </a:xfrm>
        </p:spPr>
        <p:txBody>
          <a:bodyPr>
            <a:noAutofit/>
          </a:bodyPr>
          <a:lstStyle/>
          <a:p>
            <a:pPr>
              <a:buClr>
                <a:schemeClr val="accent3"/>
              </a:buClr>
              <a:buSzPct val="60000"/>
              <a:buFont typeface="Lucida Sans Typewriter" panose="020B0509030504030204" pitchFamily="49" charset="0"/>
              <a:buChar char="&gt;"/>
            </a:pPr>
            <a:r>
              <a:rPr lang="ru-RU" dirty="0" smtClean="0"/>
              <a:t>частые копирования – потенциальный </a:t>
            </a:r>
            <a:r>
              <a:rPr lang="en-US" dirty="0" smtClean="0"/>
              <a:t>bottleneck</a:t>
            </a:r>
            <a:endParaRPr lang="ru-RU" dirty="0" smtClean="0"/>
          </a:p>
          <a:p>
            <a:pPr lvl="1">
              <a:buClr>
                <a:schemeClr val="accent3"/>
              </a:buClr>
              <a:buSzPct val="60000"/>
              <a:buFont typeface="Lucida Sans Typewriter" panose="020B0509030504030204" pitchFamily="49" charset="0"/>
              <a:buChar char="&gt;"/>
            </a:pPr>
            <a:r>
              <a:rPr lang="en-US" dirty="0" smtClean="0"/>
              <a:t>defensive copy</a:t>
            </a:r>
            <a:r>
              <a:rPr lang="ru-RU" dirty="0" smtClean="0"/>
              <a:t> – тоже</a:t>
            </a:r>
            <a:endParaRPr lang="en-US" dirty="0" smtClean="0"/>
          </a:p>
          <a:p>
            <a:pPr>
              <a:buClr>
                <a:schemeClr val="accent3"/>
              </a:buClr>
              <a:buSzPct val="60000"/>
              <a:buFont typeface="Lucida Sans Typewriter" panose="020B0509030504030204" pitchFamily="49" charset="0"/>
              <a:buChar char="&gt;"/>
            </a:pPr>
            <a:r>
              <a:rPr lang="ru-RU" dirty="0" smtClean="0"/>
              <a:t>нужно следить за размером структуры</a:t>
            </a:r>
          </a:p>
          <a:p>
            <a:pPr>
              <a:buClr>
                <a:schemeClr val="accent3"/>
              </a:buClr>
              <a:buSzPct val="60000"/>
              <a:buFont typeface="Lucida Sans Typewriter" panose="020B0509030504030204" pitchFamily="49" charset="0"/>
              <a:buChar char="&gt;"/>
            </a:pPr>
            <a:r>
              <a:rPr lang="ru-RU" dirty="0" smtClean="0"/>
              <a:t>по возможности использовать передачу ссылки</a:t>
            </a:r>
          </a:p>
          <a:p>
            <a:pPr marL="457200" lvl="1" indent="0">
              <a:buClr>
                <a:schemeClr val="accent3"/>
              </a:buClr>
              <a:buSzPct val="60000"/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712924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u-RU" dirty="0" smtClean="0">
                <a:solidFill>
                  <a:schemeClr val="accent3"/>
                </a:solidFill>
              </a:rPr>
              <a:t>производительность</a:t>
            </a:r>
            <a:r>
              <a:rPr lang="en-US" dirty="0" smtClean="0">
                <a:solidFill>
                  <a:schemeClr val="accent3"/>
                </a:solidFill>
              </a:rPr>
              <a:t>: </a:t>
            </a:r>
            <a:r>
              <a:rPr lang="ru-RU" dirty="0" smtClean="0">
                <a:solidFill>
                  <a:schemeClr val="accent3"/>
                </a:solidFill>
              </a:rPr>
              <a:t>массивы</a:t>
            </a:r>
            <a:r>
              <a:rPr lang="ru-RU" u="sng" dirty="0">
                <a:solidFill>
                  <a:schemeClr val="accent3"/>
                </a:solidFill>
                <a:latin typeface="Verdana" panose="020B0604030504040204" pitchFamily="34" charset="0"/>
              </a:rPr>
              <a:t> </a:t>
            </a:r>
            <a:endParaRPr lang="ru-RU" b="1" dirty="0">
              <a:solidFill>
                <a:schemeClr val="accent3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1970" y="1690688"/>
            <a:ext cx="10723418" cy="4200957"/>
          </a:xfrm>
        </p:spPr>
        <p:txBody>
          <a:bodyPr>
            <a:noAutofit/>
          </a:bodyPr>
          <a:lstStyle/>
          <a:p>
            <a:pPr>
              <a:buClr>
                <a:schemeClr val="accent3"/>
              </a:buClr>
              <a:buSzPct val="60000"/>
              <a:buFont typeface="Lucida Sans Typewriter" panose="020B0509030504030204" pitchFamily="49" charset="0"/>
              <a:buChar char="&gt;"/>
            </a:pPr>
            <a:r>
              <a:rPr lang="ru-RU" dirty="0" smtClean="0"/>
              <a:t>в массивах хранятся сами значения</a:t>
            </a:r>
          </a:p>
          <a:p>
            <a:pPr lvl="1">
              <a:buClr>
                <a:schemeClr val="accent3"/>
              </a:buClr>
              <a:buSzPct val="60000"/>
              <a:buFont typeface="Lucida Sans Typewriter" panose="020B0509030504030204" pitchFamily="49" charset="0"/>
              <a:buChar char="&gt;"/>
            </a:pPr>
            <a:r>
              <a:rPr lang="ru-RU" dirty="0" smtClean="0"/>
              <a:t>все нужные данные лежат непрерывным участком</a:t>
            </a:r>
          </a:p>
          <a:p>
            <a:pPr lvl="1">
              <a:buClr>
                <a:schemeClr val="accent3"/>
              </a:buClr>
              <a:buSzPct val="60000"/>
              <a:buFont typeface="Lucida Sans Typewriter" panose="020B0509030504030204" pitchFamily="49" charset="0"/>
              <a:buChar char="&gt;"/>
            </a:pPr>
            <a:r>
              <a:rPr lang="ru-RU" dirty="0" smtClean="0"/>
              <a:t>промахи </a:t>
            </a:r>
            <a:r>
              <a:rPr lang="ru-RU" dirty="0"/>
              <a:t>в </a:t>
            </a:r>
            <a:r>
              <a:rPr lang="en-US" dirty="0" smtClean="0"/>
              <a:t>CPU </a:t>
            </a:r>
            <a:r>
              <a:rPr lang="ru-RU" dirty="0" smtClean="0"/>
              <a:t>кэш </a:t>
            </a:r>
            <a:r>
              <a:rPr lang="ru-RU" dirty="0"/>
              <a:t>случаются </a:t>
            </a:r>
            <a:r>
              <a:rPr lang="ru-RU" dirty="0" smtClean="0"/>
              <a:t>реже</a:t>
            </a:r>
          </a:p>
          <a:p>
            <a:pPr marL="457200" lvl="1" indent="0">
              <a:buClr>
                <a:schemeClr val="accent3"/>
              </a:buClr>
              <a:buSzPct val="60000"/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15543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u-RU" dirty="0" smtClean="0">
                <a:solidFill>
                  <a:schemeClr val="accent3"/>
                </a:solidFill>
              </a:rPr>
              <a:t>производительность</a:t>
            </a:r>
            <a:r>
              <a:rPr lang="en-US" dirty="0" smtClean="0">
                <a:solidFill>
                  <a:schemeClr val="accent3"/>
                </a:solidFill>
              </a:rPr>
              <a:t>: </a:t>
            </a:r>
            <a:r>
              <a:rPr lang="ru-RU" dirty="0" err="1" smtClean="0">
                <a:solidFill>
                  <a:schemeClr val="accent3"/>
                </a:solidFill>
              </a:rPr>
              <a:t>бенчмарки</a:t>
            </a:r>
            <a:r>
              <a:rPr lang="ru-RU" u="sng" dirty="0">
                <a:solidFill>
                  <a:schemeClr val="accent3"/>
                </a:solidFill>
                <a:latin typeface="Verdana" panose="020B0604030504040204" pitchFamily="34" charset="0"/>
              </a:rPr>
              <a:t> </a:t>
            </a:r>
            <a:endParaRPr lang="ru-RU" b="1" dirty="0">
              <a:solidFill>
                <a:schemeClr val="accent3"/>
              </a:solidFill>
            </a:endParaRPr>
          </a:p>
        </p:txBody>
      </p:sp>
      <p:graphicFrame>
        <p:nvGraphicFramePr>
          <p:cNvPr id="3" name="Объект 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3880473"/>
              </p:ext>
            </p:extLst>
          </p:nvPr>
        </p:nvGraphicFramePr>
        <p:xfrm>
          <a:off x="735804" y="2469747"/>
          <a:ext cx="10619583" cy="389001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777473">
                  <a:extLst>
                    <a:ext uri="{9D8B030D-6E8A-4147-A177-3AD203B41FA5}">
                      <a16:colId xmlns:a16="http://schemas.microsoft.com/office/drawing/2014/main" val="2910050648"/>
                    </a:ext>
                  </a:extLst>
                </a:gridCol>
                <a:gridCol w="1352141">
                  <a:extLst>
                    <a:ext uri="{9D8B030D-6E8A-4147-A177-3AD203B41FA5}">
                      <a16:colId xmlns:a16="http://schemas.microsoft.com/office/drawing/2014/main" val="826389138"/>
                    </a:ext>
                  </a:extLst>
                </a:gridCol>
                <a:gridCol w="2223655">
                  <a:extLst>
                    <a:ext uri="{9D8B030D-6E8A-4147-A177-3AD203B41FA5}">
                      <a16:colId xmlns:a16="http://schemas.microsoft.com/office/drawing/2014/main" val="538901073"/>
                    </a:ext>
                  </a:extLst>
                </a:gridCol>
                <a:gridCol w="2161309">
                  <a:extLst>
                    <a:ext uri="{9D8B030D-6E8A-4147-A177-3AD203B41FA5}">
                      <a16:colId xmlns:a16="http://schemas.microsoft.com/office/drawing/2014/main" val="3652593406"/>
                    </a:ext>
                  </a:extLst>
                </a:gridCol>
                <a:gridCol w="1283151">
                  <a:extLst>
                    <a:ext uri="{9D8B030D-6E8A-4147-A177-3AD203B41FA5}">
                      <a16:colId xmlns:a16="http://schemas.microsoft.com/office/drawing/2014/main" val="206000318"/>
                    </a:ext>
                  </a:extLst>
                </a:gridCol>
                <a:gridCol w="1821854">
                  <a:extLst>
                    <a:ext uri="{9D8B030D-6E8A-4147-A177-3AD203B41FA5}">
                      <a16:colId xmlns:a16="http://schemas.microsoft.com/office/drawing/2014/main" val="2075992976"/>
                    </a:ext>
                  </a:extLst>
                </a:gridCol>
              </a:tblGrid>
              <a:tr h="47920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3"/>
                          </a:solidFill>
                          <a:effectLst/>
                        </a:rPr>
                        <a:t>namespace</a:t>
                      </a:r>
                      <a:endParaRPr lang="en-US" b="1" dirty="0">
                        <a:solidFill>
                          <a:schemeClr val="accent3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3"/>
                          </a:solidFill>
                          <a:effectLst/>
                        </a:rPr>
                        <a:t>type</a:t>
                      </a:r>
                      <a:endParaRPr lang="en-US" b="1" dirty="0">
                        <a:solidFill>
                          <a:schemeClr val="accent3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3"/>
                          </a:solidFill>
                          <a:effectLst/>
                        </a:rPr>
                        <a:t>mean</a:t>
                      </a:r>
                      <a:endParaRPr lang="en-US" b="1" dirty="0">
                        <a:solidFill>
                          <a:schemeClr val="accent3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>
                          <a:solidFill>
                            <a:schemeClr val="accent3"/>
                          </a:solidFill>
                          <a:effectLst/>
                        </a:rPr>
                        <a:t>stddev</a:t>
                      </a:r>
                      <a:endParaRPr lang="en-US" b="1" dirty="0">
                        <a:solidFill>
                          <a:schemeClr val="accent3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3"/>
                          </a:solidFill>
                          <a:effectLst/>
                        </a:rPr>
                        <a:t>gen 0</a:t>
                      </a:r>
                      <a:endParaRPr lang="en-US" b="1" dirty="0">
                        <a:solidFill>
                          <a:schemeClr val="accent3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3"/>
                          </a:solidFill>
                          <a:effectLst/>
                        </a:rPr>
                        <a:t>allocated</a:t>
                      </a:r>
                      <a:endParaRPr lang="en-US" b="1" dirty="0">
                        <a:solidFill>
                          <a:schemeClr val="accent3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42082774"/>
                  </a:ext>
                </a:extLst>
              </a:tr>
              <a:tr h="479204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flat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class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l-GR" dirty="0">
                          <a:effectLst/>
                        </a:rPr>
                        <a:t>18.564 μ</a:t>
                      </a:r>
                      <a:r>
                        <a:rPr lang="en-US" dirty="0">
                          <a:effectLst/>
                        </a:rPr>
                        <a:t>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l-GR" dirty="0">
                          <a:effectLst/>
                        </a:rPr>
                        <a:t>0.4812 μ</a:t>
                      </a:r>
                      <a:r>
                        <a:rPr lang="en-US" dirty="0">
                          <a:effectLst/>
                        </a:rPr>
                        <a:t>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>
                          <a:effectLst/>
                        </a:rPr>
                        <a:t>22.9492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96,000 B</a:t>
                      </a:r>
                    </a:p>
                  </a:txBody>
                  <a:tcPr marL="123825" marR="123825" marT="57150" marB="5715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36509768"/>
                  </a:ext>
                </a:extLst>
              </a:tr>
              <a:tr h="479204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flat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struct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l-GR" dirty="0">
                          <a:effectLst/>
                        </a:rPr>
                        <a:t>1.630 μ</a:t>
                      </a:r>
                      <a:r>
                        <a:rPr lang="en-US" dirty="0">
                          <a:effectLst/>
                        </a:rPr>
                        <a:t>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l-GR" dirty="0">
                          <a:effectLst/>
                        </a:rPr>
                        <a:t>0.0211 μ</a:t>
                      </a:r>
                      <a:r>
                        <a:rPr lang="en-US" dirty="0">
                          <a:effectLst/>
                        </a:rPr>
                        <a:t>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>
                          <a:effectLst/>
                        </a:rPr>
                        <a:t>-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>
                          <a:effectLst/>
                        </a:rPr>
                        <a:t>-</a:t>
                      </a:r>
                    </a:p>
                  </a:txBody>
                  <a:tcPr marL="123825" marR="123825" marT="57150" marB="5715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62849678"/>
                  </a:ext>
                </a:extLst>
              </a:tr>
              <a:tr h="817466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flat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struct</a:t>
                      </a:r>
                      <a:br>
                        <a:rPr lang="en-US" dirty="0" smtClean="0">
                          <a:effectLst/>
                        </a:rPr>
                      </a:br>
                      <a:r>
                        <a:rPr lang="en-US" dirty="0" smtClean="0">
                          <a:effectLst/>
                        </a:rPr>
                        <a:t>within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l-GR" dirty="0">
                          <a:effectLst/>
                        </a:rPr>
                        <a:t>1.627 μ</a:t>
                      </a:r>
                      <a:r>
                        <a:rPr lang="en-US" dirty="0">
                          <a:effectLst/>
                        </a:rPr>
                        <a:t>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l-GR" dirty="0">
                          <a:effectLst/>
                        </a:rPr>
                        <a:t>0.0191 μ</a:t>
                      </a:r>
                      <a:r>
                        <a:rPr lang="en-US" dirty="0">
                          <a:effectLst/>
                        </a:rPr>
                        <a:t>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>
                          <a:effectLst/>
                        </a:rPr>
                        <a:t>-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>
                          <a:effectLst/>
                        </a:rPr>
                        <a:t>-</a:t>
                      </a:r>
                    </a:p>
                  </a:txBody>
                  <a:tcPr marL="123825" marR="123825" marT="57150" marB="5715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82003520"/>
                  </a:ext>
                </a:extLst>
              </a:tr>
              <a:tr h="817466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array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class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l-GR" dirty="0">
                          <a:effectLst/>
                        </a:rPr>
                        <a:t>434,739.486 μ</a:t>
                      </a:r>
                      <a:r>
                        <a:rPr lang="en-US" dirty="0">
                          <a:effectLst/>
                        </a:rPr>
                        <a:t>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l-GR" dirty="0">
                          <a:effectLst/>
                        </a:rPr>
                        <a:t>4,186.1347 μ</a:t>
                      </a:r>
                      <a:r>
                        <a:rPr lang="en-US" dirty="0">
                          <a:effectLst/>
                        </a:rPr>
                        <a:t>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>
                          <a:effectLst/>
                        </a:rPr>
                        <a:t>-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>
                          <a:effectLst/>
                        </a:rPr>
                        <a:t>-</a:t>
                      </a:r>
                    </a:p>
                  </a:txBody>
                  <a:tcPr marL="123825" marR="123825" marT="57150" marB="5715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71436691"/>
                  </a:ext>
                </a:extLst>
              </a:tr>
              <a:tr h="817466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array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struct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l-GR" dirty="0">
                          <a:effectLst/>
                        </a:rPr>
                        <a:t>359,919.719 μ</a:t>
                      </a:r>
                      <a:r>
                        <a:rPr lang="en-US" dirty="0">
                          <a:effectLst/>
                        </a:rPr>
                        <a:t>s</a:t>
                      </a:r>
                    </a:p>
                  </a:txBody>
                  <a:tcPr marL="123825" marR="123825" marT="57150" marB="5715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l-GR">
                          <a:effectLst/>
                        </a:rPr>
                        <a:t>6,914.3816 μ</a:t>
                      </a:r>
                      <a:r>
                        <a:rPr lang="en-US">
                          <a:effectLst/>
                        </a:rPr>
                        <a:t>s</a:t>
                      </a:r>
                    </a:p>
                  </a:txBody>
                  <a:tcPr marL="123825" marR="123825" marT="57150" marB="5715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>
                          <a:effectLst/>
                        </a:rPr>
                        <a:t>-</a:t>
                      </a:r>
                    </a:p>
                  </a:txBody>
                  <a:tcPr marL="123825" marR="123825" marT="57150" marB="5715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1,384 B</a:t>
                      </a:r>
                    </a:p>
                  </a:txBody>
                  <a:tcPr marL="123825" marR="123825" marT="57150" marB="5715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117567"/>
                  </a:ext>
                </a:extLst>
              </a:tr>
            </a:tbl>
          </a:graphicData>
        </a:graphic>
      </p:graphicFrame>
      <p:sp>
        <p:nvSpPr>
          <p:cNvPr id="7" name="Объект 3"/>
          <p:cNvSpPr>
            <a:spLocks noGrp="1"/>
          </p:cNvSpPr>
          <p:nvPr>
            <p:ph sz="half" idx="2"/>
          </p:nvPr>
        </p:nvSpPr>
        <p:spPr>
          <a:xfrm>
            <a:off x="631970" y="1690689"/>
            <a:ext cx="10723418" cy="481012"/>
          </a:xfrm>
        </p:spPr>
        <p:txBody>
          <a:bodyPr anchor="ctr">
            <a:noAutofit/>
          </a:bodyPr>
          <a:lstStyle/>
          <a:p>
            <a:pPr>
              <a:buClr>
                <a:schemeClr val="accent3"/>
              </a:buClr>
              <a:buSzPct val="60000"/>
              <a:buFont typeface="Lucida Sans Typewriter" panose="020B0509030504030204" pitchFamily="49" charset="0"/>
              <a:buChar char="&gt;"/>
            </a:pPr>
            <a:r>
              <a:rPr lang="en-US" sz="1600" dirty="0" smtClean="0">
                <a:hlinkClick r:id="rId2"/>
              </a:rPr>
              <a:t>dotnet-cheatsheet/structs/code/Benchmarks</a:t>
            </a:r>
            <a:endParaRPr lang="ru-RU" sz="1600" dirty="0" smtClean="0"/>
          </a:p>
        </p:txBody>
      </p:sp>
    </p:spTree>
    <p:extLst>
      <p:ext uri="{BB962C8B-B14F-4D97-AF65-F5344CB8AC3E}">
        <p14:creationId xmlns:p14="http://schemas.microsoft.com/office/powerpoint/2010/main" val="315151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3"/>
                </a:solidFill>
              </a:rPr>
              <a:t>применение</a:t>
            </a:r>
            <a:r>
              <a:rPr lang="ru-RU" u="sng" dirty="0">
                <a:solidFill>
                  <a:schemeClr val="accent3"/>
                </a:solidFill>
                <a:latin typeface="Verdana" panose="020B0604030504040204" pitchFamily="34" charset="0"/>
              </a:rPr>
              <a:t> </a:t>
            </a:r>
            <a:endParaRPr lang="ru-RU" b="1" u="sng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23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u-RU" dirty="0" smtClean="0">
                <a:solidFill>
                  <a:schemeClr val="accent3"/>
                </a:solidFill>
              </a:rPr>
              <a:t>применение: рекомендации</a:t>
            </a:r>
            <a:r>
              <a:rPr lang="ru-RU" u="sng" dirty="0" smtClean="0">
                <a:solidFill>
                  <a:schemeClr val="accent3"/>
                </a:solidFill>
                <a:latin typeface="Verdana" panose="020B0604030504040204" pitchFamily="34" charset="0"/>
              </a:rPr>
              <a:t> </a:t>
            </a:r>
            <a:endParaRPr lang="ru-RU" b="1" dirty="0">
              <a:solidFill>
                <a:schemeClr val="accent3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1970" y="1690688"/>
            <a:ext cx="10723418" cy="4502294"/>
          </a:xfrm>
        </p:spPr>
        <p:txBody>
          <a:bodyPr>
            <a:normAutofit/>
          </a:bodyPr>
          <a:lstStyle/>
          <a:p>
            <a:pPr>
              <a:buClr>
                <a:schemeClr val="accent3"/>
              </a:buClr>
              <a:buSzPct val="60000"/>
              <a:buFont typeface="Lucida Sans Typewriter" panose="020B0509030504030204" pitchFamily="49" charset="0"/>
              <a:buChar char="&gt;"/>
            </a:pPr>
            <a:r>
              <a:rPr lang="ru-RU" dirty="0" smtClean="0"/>
              <a:t>все </a:t>
            </a:r>
            <a:r>
              <a:rPr lang="ru-RU" dirty="0"/>
              <a:t>структуры рекомендуется делать </a:t>
            </a:r>
            <a:r>
              <a:rPr lang="ru-RU" dirty="0" smtClean="0">
                <a:solidFill>
                  <a:schemeClr val="accent3"/>
                </a:solidFill>
              </a:rPr>
              <a:t>readonly</a:t>
            </a:r>
          </a:p>
          <a:p>
            <a:pPr lvl="1">
              <a:buClr>
                <a:schemeClr val="accent3"/>
              </a:buClr>
              <a:buSzPct val="60000"/>
              <a:buFont typeface="Lucida Sans Typewriter" panose="020B0509030504030204" pitchFamily="49" charset="0"/>
              <a:buChar char="&gt;"/>
            </a:pPr>
            <a:r>
              <a:rPr lang="ru-RU" dirty="0" smtClean="0"/>
              <a:t>меньше копирований</a:t>
            </a:r>
          </a:p>
          <a:p>
            <a:pPr lvl="1">
              <a:buClr>
                <a:schemeClr val="accent3"/>
              </a:buClr>
              <a:buSzPct val="60000"/>
              <a:buFont typeface="Lucida Sans Typewriter" panose="020B0509030504030204" pitchFamily="49" charset="0"/>
              <a:buChar char="&gt;"/>
            </a:pPr>
            <a:r>
              <a:rPr lang="ru-RU" dirty="0" smtClean="0"/>
              <a:t>нет </a:t>
            </a:r>
            <a:r>
              <a:rPr lang="en-US" dirty="0" smtClean="0"/>
              <a:t>defensive copy</a:t>
            </a:r>
            <a:endParaRPr lang="ru-RU" dirty="0" smtClean="0"/>
          </a:p>
          <a:p>
            <a:pPr>
              <a:buClr>
                <a:schemeClr val="accent3"/>
              </a:buClr>
              <a:buSzPct val="60000"/>
              <a:buFont typeface="Lucida Sans Typewriter" panose="020B0509030504030204" pitchFamily="49" charset="0"/>
              <a:buChar char="&gt;"/>
            </a:pPr>
            <a:r>
              <a:rPr lang="en-US" dirty="0" smtClean="0">
                <a:solidFill>
                  <a:schemeClr val="accent3"/>
                </a:solidFill>
              </a:rPr>
              <a:t>in</a:t>
            </a:r>
            <a:r>
              <a:rPr lang="en-US" dirty="0" smtClean="0"/>
              <a:t>-</a:t>
            </a:r>
            <a:r>
              <a:rPr lang="ru-RU" dirty="0" smtClean="0"/>
              <a:t>параметры для часто вызываемых методов на одних данных</a:t>
            </a:r>
          </a:p>
          <a:p>
            <a:pPr>
              <a:buClr>
                <a:schemeClr val="accent3"/>
              </a:buClr>
              <a:buSzPct val="60000"/>
              <a:buFont typeface="Lucida Sans Typewriter" panose="020B0509030504030204" pitchFamily="49" charset="0"/>
              <a:buChar char="&gt;"/>
            </a:pPr>
            <a:r>
              <a:rPr lang="ru-RU" dirty="0" smtClean="0"/>
              <a:t>свойства </a:t>
            </a:r>
            <a:r>
              <a:rPr lang="en-US" dirty="0" smtClean="0"/>
              <a:t>-&gt; </a:t>
            </a:r>
            <a:r>
              <a:rPr lang="ru-RU" dirty="0" smtClean="0"/>
              <a:t>поля (особенно для </a:t>
            </a:r>
            <a:r>
              <a:rPr lang="en-US" dirty="0" smtClean="0"/>
              <a:t>mutable!)</a:t>
            </a:r>
            <a:endParaRPr lang="ru-RU" dirty="0" smtClean="0"/>
          </a:p>
          <a:p>
            <a:pPr>
              <a:buClr>
                <a:schemeClr val="accent3"/>
              </a:buClr>
              <a:buSzPct val="60000"/>
              <a:buFont typeface="Lucida Sans Typewriter" panose="020B0509030504030204" pitchFamily="49" charset="0"/>
              <a:buChar char="&gt;"/>
            </a:pPr>
            <a:r>
              <a:rPr lang="ru-RU" dirty="0" smtClean="0"/>
              <a:t>размер </a:t>
            </a:r>
            <a:r>
              <a:rPr lang="en-US" dirty="0" smtClean="0"/>
              <a:t>&lt; </a:t>
            </a:r>
            <a:r>
              <a:rPr lang="en-US" dirty="0" smtClean="0">
                <a:solidFill>
                  <a:schemeClr val="accent3"/>
                </a:solidFill>
              </a:rPr>
              <a:t>16 </a:t>
            </a:r>
            <a:r>
              <a:rPr lang="ru-RU" dirty="0" smtClean="0">
                <a:solidFill>
                  <a:schemeClr val="accent3"/>
                </a:solidFill>
              </a:rPr>
              <a:t>байт</a:t>
            </a:r>
          </a:p>
          <a:p>
            <a:pPr lvl="1">
              <a:buClr>
                <a:schemeClr val="accent3"/>
              </a:buClr>
              <a:buSzPct val="60000"/>
              <a:buFont typeface="Lucida Sans Typewriter" panose="020B0509030504030204" pitchFamily="49" charset="0"/>
              <a:buChar char="&gt;"/>
            </a:pPr>
            <a:r>
              <a:rPr lang="ru-RU" dirty="0" smtClean="0"/>
              <a:t>больше – можно, если осторожно</a:t>
            </a:r>
            <a:endParaRPr lang="en-US" dirty="0" smtClean="0"/>
          </a:p>
          <a:p>
            <a:pPr>
              <a:buClr>
                <a:schemeClr val="accent3"/>
              </a:buClr>
              <a:buSzPct val="60000"/>
              <a:buFont typeface="Lucida Sans Typewriter" panose="020B0509030504030204" pitchFamily="49" charset="0"/>
              <a:buChar char="&gt;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68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u-RU" dirty="0" smtClean="0">
                <a:solidFill>
                  <a:schemeClr val="accent3"/>
                </a:solidFill>
              </a:rPr>
              <a:t>применение: кейсы</a:t>
            </a:r>
            <a:r>
              <a:rPr lang="ru-RU" u="sng" dirty="0" smtClean="0">
                <a:solidFill>
                  <a:schemeClr val="accent3"/>
                </a:solidFill>
                <a:latin typeface="Verdana" panose="020B0604030504040204" pitchFamily="34" charset="0"/>
              </a:rPr>
              <a:t> </a:t>
            </a:r>
            <a:endParaRPr lang="ru-RU" b="1" dirty="0">
              <a:solidFill>
                <a:schemeClr val="accent3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1970" y="1690688"/>
            <a:ext cx="10723418" cy="4502294"/>
          </a:xfrm>
        </p:spPr>
        <p:txBody>
          <a:bodyPr>
            <a:normAutofit/>
          </a:bodyPr>
          <a:lstStyle/>
          <a:p>
            <a:pPr>
              <a:buClr>
                <a:schemeClr val="accent3"/>
              </a:buClr>
              <a:buSzPct val="60000"/>
              <a:buFont typeface="Lucida Sans Typewriter" panose="020B0509030504030204" pitchFamily="49" charset="0"/>
              <a:buChar char="&gt;"/>
            </a:pPr>
            <a:r>
              <a:rPr lang="ru-RU" dirty="0" smtClean="0"/>
              <a:t>как параметр/возвращаемое методом значение</a:t>
            </a:r>
          </a:p>
          <a:p>
            <a:pPr>
              <a:buClr>
                <a:schemeClr val="accent3"/>
              </a:buClr>
              <a:buSzPct val="60000"/>
              <a:buFont typeface="Lucida Sans Typewriter" panose="020B0509030504030204" pitchFamily="49" charset="0"/>
              <a:buChar char="&gt;"/>
            </a:pPr>
            <a:r>
              <a:rPr lang="ru-RU" dirty="0" smtClean="0"/>
              <a:t>типы, похожие на примитивы</a:t>
            </a:r>
          </a:p>
          <a:p>
            <a:pPr>
              <a:buClr>
                <a:schemeClr val="accent3"/>
              </a:buClr>
              <a:buSzPct val="60000"/>
              <a:buFont typeface="Lucida Sans Typewriter" panose="020B0509030504030204" pitchFamily="49" charset="0"/>
              <a:buChar char="&gt;"/>
            </a:pPr>
            <a:r>
              <a:rPr lang="en-US" dirty="0" smtClean="0"/>
              <a:t>fluent api</a:t>
            </a:r>
            <a:endParaRPr lang="ru-RU" dirty="0" smtClean="0"/>
          </a:p>
          <a:p>
            <a:pPr>
              <a:buClr>
                <a:schemeClr val="accent3"/>
              </a:buClr>
              <a:buSzPct val="60000"/>
              <a:buFont typeface="Lucida Sans Typewriter" panose="020B0509030504030204" pitchFamily="49" charset="0"/>
              <a:buChar char="&gt;"/>
            </a:pPr>
            <a:r>
              <a:rPr lang="ru-RU" dirty="0" smtClean="0"/>
              <a:t>обёртка над примитивами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397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u-RU" dirty="0" smtClean="0">
                <a:solidFill>
                  <a:schemeClr val="accent3"/>
                </a:solidFill>
              </a:rPr>
              <a:t>применение: </a:t>
            </a:r>
            <a:r>
              <a:rPr lang="en-US" dirty="0" smtClean="0">
                <a:solidFill>
                  <a:schemeClr val="accent3"/>
                </a:solidFill>
              </a:rPr>
              <a:t>defensive copy</a:t>
            </a:r>
            <a:r>
              <a:rPr lang="ru-RU" u="sng" dirty="0" smtClean="0">
                <a:solidFill>
                  <a:schemeClr val="accent3"/>
                </a:solidFill>
                <a:latin typeface="Verdana" panose="020B0604030504040204" pitchFamily="34" charset="0"/>
              </a:rPr>
              <a:t> </a:t>
            </a:r>
            <a:endParaRPr lang="ru-RU" b="1" dirty="0">
              <a:solidFill>
                <a:schemeClr val="accent3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1970" y="1690687"/>
            <a:ext cx="6326522" cy="4772457"/>
          </a:xfrm>
        </p:spPr>
        <p:txBody>
          <a:bodyPr>
            <a:normAutofit/>
          </a:bodyPr>
          <a:lstStyle/>
          <a:p>
            <a:pPr>
              <a:buClr>
                <a:schemeClr val="accent3"/>
              </a:buClr>
              <a:buSzPct val="60000"/>
              <a:buFont typeface="Lucida Sans Typewriter" panose="020B0509030504030204" pitchFamily="49" charset="0"/>
              <a:buChar char="&gt;"/>
            </a:pPr>
            <a:r>
              <a:rPr lang="ru-RU" dirty="0" smtClean="0">
                <a:hlinkClick r:id="rId2"/>
              </a:rPr>
              <a:t>пример </a:t>
            </a:r>
            <a:r>
              <a:rPr lang="en-US" dirty="0" smtClean="0">
                <a:hlinkClick r:id="rId2"/>
              </a:rPr>
              <a:t>defensive copy</a:t>
            </a:r>
            <a:endParaRPr lang="ru-RU" dirty="0" smtClean="0"/>
          </a:p>
          <a:p>
            <a:pPr marL="0" indent="0">
              <a:buClr>
                <a:schemeClr val="accent3"/>
              </a:buClr>
              <a:buSzPct val="60000"/>
              <a:buNone/>
            </a:pPr>
            <a:endParaRPr lang="ru-RU" dirty="0" smtClean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9788" y="2338800"/>
            <a:ext cx="6118704" cy="4029072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1" name="Объект 10"/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65975" y="2338800"/>
            <a:ext cx="3825875" cy="768572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12" name="Объект 3"/>
          <p:cNvSpPr>
            <a:spLocks noGrp="1"/>
          </p:cNvSpPr>
          <p:nvPr>
            <p:ph sz="half" idx="2"/>
          </p:nvPr>
        </p:nvSpPr>
        <p:spPr>
          <a:xfrm>
            <a:off x="7165974" y="3243741"/>
            <a:ext cx="3825875" cy="3124131"/>
          </a:xfrm>
        </p:spPr>
        <p:txBody>
          <a:bodyPr>
            <a:noAutofit/>
          </a:bodyPr>
          <a:lstStyle/>
          <a:p>
            <a:pPr marL="0" indent="0">
              <a:buClr>
                <a:schemeClr val="accent3"/>
              </a:buClr>
              <a:buSzPct val="60000"/>
              <a:buNone/>
            </a:pPr>
            <a:r>
              <a:rPr lang="ru-RU" dirty="0" smtClean="0"/>
              <a:t>результат – 0</a:t>
            </a:r>
          </a:p>
          <a:p>
            <a:pPr marL="0" indent="0">
              <a:buClr>
                <a:schemeClr val="accent3"/>
              </a:buClr>
              <a:buSzPct val="60000"/>
              <a:buNone/>
            </a:pPr>
            <a:endParaRPr lang="en-US" dirty="0" smtClean="0"/>
          </a:p>
          <a:p>
            <a:pPr marL="0" indent="0">
              <a:buClr>
                <a:schemeClr val="accent3"/>
              </a:buClr>
              <a:buSzPct val="60000"/>
              <a:buNone/>
            </a:pPr>
            <a:r>
              <a:rPr lang="en-US" dirty="0" smtClean="0">
                <a:solidFill>
                  <a:schemeClr val="accent3"/>
                </a:solidFill>
              </a:rPr>
              <a:t>_enumerator</a:t>
            </a:r>
            <a:r>
              <a:rPr lang="en-US" dirty="0" smtClean="0"/>
              <a:t> – mutable struct, </a:t>
            </a:r>
            <a:r>
              <a:rPr lang="ru-RU" dirty="0" smtClean="0"/>
              <a:t>вызов </a:t>
            </a:r>
            <a:r>
              <a:rPr lang="en-US" dirty="0" smtClean="0">
                <a:solidFill>
                  <a:schemeClr val="accent3"/>
                </a:solidFill>
              </a:rPr>
              <a:t>MoveNext()</a:t>
            </a:r>
            <a:r>
              <a:rPr lang="en-US" dirty="0" smtClean="0"/>
              <a:t> </a:t>
            </a:r>
            <a:r>
              <a:rPr lang="ru-RU" dirty="0" smtClean="0"/>
              <a:t>создает </a:t>
            </a:r>
            <a:r>
              <a:rPr lang="en-US" dirty="0" smtClean="0"/>
              <a:t>defensive copy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830888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accent3"/>
                </a:solidFill>
              </a:rPr>
              <a:t>dotnet 6 features</a:t>
            </a:r>
            <a:r>
              <a:rPr lang="ru-RU" u="sng" dirty="0" smtClean="0">
                <a:solidFill>
                  <a:schemeClr val="accent3"/>
                </a:solidFill>
                <a:latin typeface="Verdana" panose="020B0604030504040204" pitchFamily="34" charset="0"/>
              </a:rPr>
              <a:t> </a:t>
            </a:r>
            <a:endParaRPr lang="ru-RU" b="1" dirty="0">
              <a:solidFill>
                <a:schemeClr val="accent3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1970" y="1690687"/>
            <a:ext cx="10723418" cy="4595813"/>
          </a:xfrm>
        </p:spPr>
        <p:txBody>
          <a:bodyPr>
            <a:normAutofit/>
          </a:bodyPr>
          <a:lstStyle/>
          <a:p>
            <a:pPr>
              <a:buClr>
                <a:schemeClr val="accent3"/>
              </a:buClr>
              <a:buSzPct val="60000"/>
              <a:buFont typeface="Lucida Sans Typewriter" panose="020B0509030504030204" pitchFamily="49" charset="0"/>
              <a:buChar char="&gt;"/>
            </a:pPr>
            <a:r>
              <a:rPr lang="ru-RU" dirty="0" smtClean="0"/>
              <a:t>можно переопределить безпараметрический конструктор</a:t>
            </a:r>
          </a:p>
          <a:p>
            <a:pPr>
              <a:buClr>
                <a:schemeClr val="accent3"/>
              </a:buClr>
              <a:buSzPct val="60000"/>
              <a:buFont typeface="Lucida Sans Typewriter" panose="020B0509030504030204" pitchFamily="49" charset="0"/>
              <a:buChar char="&gt;"/>
            </a:pPr>
            <a:r>
              <a:rPr lang="ru-RU" dirty="0" smtClean="0"/>
              <a:t>можно использовать оператор </a:t>
            </a:r>
            <a:r>
              <a:rPr lang="en-US" dirty="0" smtClean="0">
                <a:solidFill>
                  <a:schemeClr val="accent3"/>
                </a:solidFill>
              </a:rPr>
              <a:t>with</a:t>
            </a:r>
            <a:r>
              <a:rPr lang="en-US" dirty="0" smtClean="0"/>
              <a:t> </a:t>
            </a:r>
            <a:r>
              <a:rPr lang="ru-RU" dirty="0" smtClean="0"/>
              <a:t>со структурами</a:t>
            </a:r>
          </a:p>
          <a:p>
            <a:pPr>
              <a:buClr>
                <a:schemeClr val="accent3"/>
              </a:buClr>
              <a:buSzPct val="60000"/>
              <a:buFont typeface="Lucida Sans Typewriter" panose="020B0509030504030204" pitchFamily="49" charset="0"/>
              <a:buChar char="&gt;"/>
            </a:pPr>
            <a:r>
              <a:rPr lang="en-US" dirty="0" smtClean="0">
                <a:solidFill>
                  <a:schemeClr val="accent3"/>
                </a:solidFill>
              </a:rPr>
              <a:t>records</a:t>
            </a:r>
            <a:r>
              <a:rPr lang="en-US" dirty="0" smtClean="0"/>
              <a:t> </a:t>
            </a:r>
            <a:r>
              <a:rPr lang="ru-RU" dirty="0" smtClean="0"/>
              <a:t>могут быть </a:t>
            </a:r>
            <a:r>
              <a:rPr lang="en-US" dirty="0" smtClean="0">
                <a:solidFill>
                  <a:schemeClr val="accent3"/>
                </a:solidFill>
              </a:rPr>
              <a:t>struct</a:t>
            </a:r>
            <a:endParaRPr lang="ru-RU" dirty="0" smtClean="0">
              <a:solidFill>
                <a:schemeClr val="accent3"/>
              </a:solidFill>
            </a:endParaRPr>
          </a:p>
          <a:p>
            <a:pPr marL="0" indent="0">
              <a:buClr>
                <a:schemeClr val="accent3"/>
              </a:buClr>
              <a:buSzPct val="60000"/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834776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accent3"/>
                </a:solidFill>
              </a:rPr>
              <a:t>struct vs</a:t>
            </a:r>
            <a:r>
              <a:rPr lang="ru-RU" dirty="0" smtClean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class</a:t>
            </a:r>
            <a:r>
              <a:rPr lang="ru-RU" u="sng" dirty="0">
                <a:solidFill>
                  <a:schemeClr val="accent3"/>
                </a:solidFill>
                <a:latin typeface="Verdana" panose="020B0604030504040204" pitchFamily="34" charset="0"/>
              </a:rPr>
              <a:t> </a:t>
            </a:r>
            <a:endParaRPr lang="ru-RU" b="1" dirty="0">
              <a:solidFill>
                <a:schemeClr val="accent3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1970" y="1398380"/>
            <a:ext cx="4792085" cy="878095"/>
          </a:xfrm>
        </p:spPr>
        <p:txBody>
          <a:bodyPr/>
          <a:lstStyle/>
          <a:p>
            <a:r>
              <a:rPr lang="en-US" sz="3200" b="0" dirty="0" smtClean="0">
                <a:solidFill>
                  <a:schemeClr val="accent3"/>
                </a:solidFill>
              </a:rPr>
              <a:t>struct</a:t>
            </a:r>
            <a:endParaRPr lang="ru-RU" sz="3200" b="0" dirty="0">
              <a:solidFill>
                <a:schemeClr val="accent3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1970" y="2276475"/>
            <a:ext cx="4792085" cy="447468"/>
          </a:xfrm>
        </p:spPr>
        <p:txBody>
          <a:bodyPr>
            <a:noAutofit/>
          </a:bodyPr>
          <a:lstStyle/>
          <a:p>
            <a:pPr>
              <a:buClr>
                <a:schemeClr val="accent3"/>
              </a:buClr>
              <a:buSzPct val="60000"/>
              <a:buFont typeface="Lucida Sans Typewriter" panose="020B0509030504030204" pitchFamily="49" charset="0"/>
              <a:buChar char="&gt;"/>
            </a:pPr>
            <a:r>
              <a:rPr lang="ru-RU" dirty="0" smtClean="0"/>
              <a:t>передается значение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539703" y="1398380"/>
            <a:ext cx="4815685" cy="878095"/>
          </a:xfrm>
        </p:spPr>
        <p:txBody>
          <a:bodyPr>
            <a:normAutofit/>
          </a:bodyPr>
          <a:lstStyle/>
          <a:p>
            <a:r>
              <a:rPr lang="en-US" sz="3200" b="0" dirty="0" smtClean="0">
                <a:solidFill>
                  <a:schemeClr val="accent3"/>
                </a:solidFill>
              </a:rPr>
              <a:t>class</a:t>
            </a:r>
            <a:endParaRPr lang="ru-RU" sz="3200" b="0" dirty="0">
              <a:solidFill>
                <a:schemeClr val="accent3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539702" y="2276475"/>
            <a:ext cx="4815685" cy="3926898"/>
          </a:xfrm>
        </p:spPr>
        <p:txBody>
          <a:bodyPr/>
          <a:lstStyle/>
          <a:p>
            <a:pPr>
              <a:buClr>
                <a:schemeClr val="accent3"/>
              </a:buClr>
              <a:buSzPct val="60000"/>
              <a:buFont typeface="Lucida Sans Typewriter" panose="020B0509030504030204" pitchFamily="49" charset="0"/>
              <a:buChar char="&gt;"/>
            </a:pPr>
            <a:r>
              <a:rPr lang="ru-RU" dirty="0" smtClean="0"/>
              <a:t>передается ссылка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31970" y="2862262"/>
            <a:ext cx="5581794" cy="1264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Clr>
                <a:srgbClr val="3D9CCC"/>
              </a:buClr>
              <a:buSzPct val="60000"/>
              <a:buFont typeface="Lucida Sans Typewriter" panose="020B0509030504030204" pitchFamily="49" charset="0"/>
              <a:buChar char="&gt;"/>
            </a:pPr>
            <a:r>
              <a:rPr lang="ru-RU" sz="2800" dirty="0">
                <a:solidFill>
                  <a:prstClr val="white"/>
                </a:solidFill>
              </a:rPr>
              <a:t>по умолчанию размещается на стеке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Clr>
                <a:srgbClr val="3D9CCC"/>
              </a:buClr>
              <a:buSzPct val="60000"/>
              <a:buFont typeface="Lucida Sans Typewriter" panose="020B0509030504030204" pitchFamily="49" charset="0"/>
              <a:buChar char="&gt;"/>
            </a:pPr>
            <a:r>
              <a:rPr lang="ru-RU" sz="2400" i="1" dirty="0">
                <a:solidFill>
                  <a:prstClr val="white"/>
                </a:solidFill>
              </a:rPr>
              <a:t>исключение – </a:t>
            </a:r>
            <a:r>
              <a:rPr lang="ru-RU" sz="2400" i="1" dirty="0" smtClean="0">
                <a:solidFill>
                  <a:prstClr val="white"/>
                </a:solidFill>
              </a:rPr>
              <a:t>упаковка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31970" y="4265030"/>
            <a:ext cx="6096000" cy="187384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Clr>
                <a:srgbClr val="3D9CCC"/>
              </a:buClr>
              <a:buSzPct val="60000"/>
              <a:buFont typeface="Lucida Sans Typewriter" panose="020B0509030504030204" pitchFamily="49" charset="0"/>
              <a:buChar char="&gt;"/>
            </a:pPr>
            <a:r>
              <a:rPr lang="ru-RU" sz="2800" dirty="0" err="1">
                <a:solidFill>
                  <a:prstClr val="white"/>
                </a:solidFill>
              </a:rPr>
              <a:t>defensive</a:t>
            </a:r>
            <a:r>
              <a:rPr lang="ru-RU" sz="2800" dirty="0">
                <a:solidFill>
                  <a:prstClr val="white"/>
                </a:solidFill>
              </a:rPr>
              <a:t> </a:t>
            </a:r>
            <a:r>
              <a:rPr lang="ru-RU" sz="2800" dirty="0" err="1">
                <a:solidFill>
                  <a:prstClr val="white"/>
                </a:solidFill>
              </a:rPr>
              <a:t>copy</a:t>
            </a:r>
            <a:r>
              <a:rPr lang="ru-RU" sz="2800" dirty="0">
                <a:solidFill>
                  <a:prstClr val="white"/>
                </a:solidFill>
              </a:rPr>
              <a:t> </a:t>
            </a:r>
            <a:endParaRPr lang="en-US" sz="2800" dirty="0">
              <a:solidFill>
                <a:prstClr val="white"/>
              </a:solidFill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Clr>
                <a:srgbClr val="3D9CCC"/>
              </a:buClr>
              <a:buSzPct val="60000"/>
              <a:buFont typeface="Lucida Sans Typewriter" panose="020B0509030504030204" pitchFamily="49" charset="0"/>
              <a:buChar char="&gt;"/>
            </a:pPr>
            <a:r>
              <a:rPr lang="ru-RU" sz="2400" dirty="0">
                <a:solidFill>
                  <a:prstClr val="white"/>
                </a:solidFill>
              </a:rPr>
              <a:t>При обращении к свойствам и методам </a:t>
            </a:r>
            <a:r>
              <a:rPr lang="en-US" sz="2400" dirty="0">
                <a:solidFill>
                  <a:srgbClr val="3D9CCC"/>
                </a:solidFill>
              </a:rPr>
              <a:t>mutable</a:t>
            </a:r>
            <a:r>
              <a:rPr lang="ru-RU" sz="2400" dirty="0">
                <a:solidFill>
                  <a:prstClr val="white"/>
                </a:solidFill>
              </a:rPr>
              <a:t> структуры, хранимой в </a:t>
            </a:r>
            <a:r>
              <a:rPr lang="ru-RU" sz="2400" dirty="0">
                <a:solidFill>
                  <a:srgbClr val="3D9CCC"/>
                </a:solidFill>
              </a:rPr>
              <a:t>readonly</a:t>
            </a:r>
            <a:r>
              <a:rPr lang="ru-RU" sz="2400" dirty="0">
                <a:solidFill>
                  <a:prstClr val="white"/>
                </a:solidFill>
              </a:rPr>
              <a:t>-поле, создается копия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6539702" y="2836787"/>
            <a:ext cx="4815685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Clr>
                <a:srgbClr val="3D9CCC"/>
              </a:buClr>
              <a:buSzPct val="60000"/>
              <a:buFont typeface="Lucida Sans Typewriter" panose="020B0509030504030204" pitchFamily="49" charset="0"/>
              <a:buChar char="&gt;"/>
            </a:pPr>
            <a:r>
              <a:rPr lang="ru-RU" sz="2800" dirty="0">
                <a:solidFill>
                  <a:prstClr val="white"/>
                </a:solidFill>
              </a:rPr>
              <a:t>по умолчанию размещается в куче</a:t>
            </a:r>
          </a:p>
        </p:txBody>
      </p:sp>
    </p:spTree>
    <p:extLst>
      <p:ext uri="{BB962C8B-B14F-4D97-AF65-F5344CB8AC3E}">
        <p14:creationId xmlns:p14="http://schemas.microsoft.com/office/powerpoint/2010/main" val="124770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  <p:bldP spid="8" grpId="0"/>
      <p:bldP spid="10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3"/>
                </a:solidFill>
              </a:rPr>
              <a:t>модификаторы </a:t>
            </a:r>
            <a:r>
              <a:rPr lang="ru-RU" dirty="0" smtClean="0">
                <a:solidFill>
                  <a:schemeClr val="accent3"/>
                </a:solidFill>
              </a:rPr>
              <a:t>типа</a:t>
            </a:r>
            <a:r>
              <a:rPr lang="ru-RU" u="sng" dirty="0">
                <a:solidFill>
                  <a:schemeClr val="accent3"/>
                </a:solidFill>
                <a:latin typeface="Verdana" panose="020B0604030504040204" pitchFamily="34" charset="0"/>
              </a:rPr>
              <a:t> </a:t>
            </a:r>
            <a:endParaRPr lang="ru-RU" b="1" u="sng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23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u-RU" dirty="0" smtClean="0">
                <a:solidFill>
                  <a:schemeClr val="accent3"/>
                </a:solidFill>
              </a:rPr>
              <a:t>ключевое слово</a:t>
            </a:r>
            <a:r>
              <a:rPr lang="en-US" dirty="0" smtClean="0">
                <a:solidFill>
                  <a:schemeClr val="accent3"/>
                </a:solidFill>
              </a:rPr>
              <a:t> readonly</a:t>
            </a:r>
            <a:r>
              <a:rPr lang="ru-RU" u="sng" dirty="0" smtClean="0">
                <a:solidFill>
                  <a:schemeClr val="accent3"/>
                </a:solidFill>
                <a:latin typeface="Verdana" panose="020B0604030504040204" pitchFamily="34" charset="0"/>
              </a:rPr>
              <a:t> </a:t>
            </a:r>
            <a:endParaRPr lang="ru-RU" b="1" dirty="0">
              <a:solidFill>
                <a:schemeClr val="accent3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1970" y="1690688"/>
            <a:ext cx="10723418" cy="1588943"/>
          </a:xfrm>
        </p:spPr>
        <p:txBody>
          <a:bodyPr/>
          <a:lstStyle/>
          <a:p>
            <a:pPr>
              <a:buClr>
                <a:schemeClr val="accent3"/>
              </a:buClr>
              <a:buSzPct val="60000"/>
              <a:buFont typeface="Lucida Sans Typewriter" panose="020B0509030504030204" pitchFamily="49" charset="0"/>
              <a:buChar char="&gt;"/>
            </a:pPr>
            <a:r>
              <a:rPr lang="en-US" dirty="0"/>
              <a:t>make structs immutable </a:t>
            </a:r>
            <a:r>
              <a:rPr lang="en-US" strike="sngStrike" dirty="0"/>
              <a:t>again</a:t>
            </a:r>
            <a:endParaRPr lang="ru-RU" dirty="0"/>
          </a:p>
          <a:p>
            <a:pPr>
              <a:buClr>
                <a:schemeClr val="accent3"/>
              </a:buClr>
              <a:buSzPct val="60000"/>
              <a:buFont typeface="Lucida Sans Typewriter" panose="020B0509030504030204" pitchFamily="49" charset="0"/>
              <a:buChar char="&gt;"/>
            </a:pPr>
            <a:r>
              <a:rPr lang="ru-RU" dirty="0" smtClean="0"/>
              <a:t>поля </a:t>
            </a:r>
            <a:r>
              <a:rPr lang="ru-RU" dirty="0"/>
              <a:t>и </a:t>
            </a:r>
            <a:r>
              <a:rPr lang="ru-RU" dirty="0" smtClean="0"/>
              <a:t>свойства - </a:t>
            </a:r>
            <a:r>
              <a:rPr lang="ru-RU" dirty="0" smtClean="0">
                <a:solidFill>
                  <a:schemeClr val="accent3"/>
                </a:solidFill>
              </a:rPr>
              <a:t>readonly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31970" y="3529013"/>
            <a:ext cx="10723418" cy="517301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3500" b="0" dirty="0" smtClean="0">
                <a:solidFill>
                  <a:schemeClr val="accent3"/>
                </a:solidFill>
              </a:rPr>
              <a:t>profit</a:t>
            </a:r>
            <a:r>
              <a:rPr lang="en-US" b="0" dirty="0" smtClean="0">
                <a:solidFill>
                  <a:schemeClr val="accent3"/>
                </a:solidFill>
              </a:rPr>
              <a:t>:</a:t>
            </a:r>
            <a:endParaRPr lang="ru-RU" b="0" dirty="0">
              <a:solidFill>
                <a:schemeClr val="accent3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31970" y="4109525"/>
            <a:ext cx="10723418" cy="2452656"/>
          </a:xfrm>
        </p:spPr>
        <p:txBody>
          <a:bodyPr/>
          <a:lstStyle/>
          <a:p>
            <a:pPr>
              <a:buClr>
                <a:schemeClr val="accent3"/>
              </a:buClr>
              <a:buSzPct val="60000"/>
              <a:buFont typeface="Lucida Sans Typewriter" panose="020B0509030504030204" pitchFamily="49" charset="0"/>
              <a:buChar char="&gt;"/>
            </a:pPr>
            <a:r>
              <a:rPr lang="ru-RU" dirty="0" smtClean="0"/>
              <a:t>оптимизации компилятора</a:t>
            </a:r>
          </a:p>
          <a:p>
            <a:pPr>
              <a:buClr>
                <a:schemeClr val="accent3"/>
              </a:buClr>
              <a:buSzPct val="60000"/>
              <a:buFont typeface="Lucida Sans Typewriter" panose="020B0509030504030204" pitchFamily="49" charset="0"/>
              <a:buChar char="&gt;"/>
            </a:pPr>
            <a:r>
              <a:rPr lang="ru-RU" dirty="0" smtClean="0"/>
              <a:t>меньше багов</a:t>
            </a:r>
            <a:r>
              <a:rPr lang="en-US" dirty="0" smtClean="0"/>
              <a:t> </a:t>
            </a:r>
            <a:r>
              <a:rPr lang="ru-RU" dirty="0" smtClean="0"/>
              <a:t>из-за </a:t>
            </a:r>
            <a:r>
              <a:rPr lang="en-US" dirty="0" smtClean="0"/>
              <a:t>defensive copy</a:t>
            </a:r>
            <a:endParaRPr lang="ru-RU" dirty="0" smtClean="0"/>
          </a:p>
          <a:p>
            <a:pPr>
              <a:buClr>
                <a:schemeClr val="accent3"/>
              </a:buClr>
              <a:buSzPct val="60000"/>
              <a:buFont typeface="Lucida Sans Typewriter" panose="020B0509030504030204" pitchFamily="49" charset="0"/>
              <a:buChar char="&gt;"/>
            </a:pPr>
            <a:r>
              <a:rPr lang="ru-RU" dirty="0" smtClean="0"/>
              <a:t>производительность</a:t>
            </a:r>
          </a:p>
          <a:p>
            <a:pPr>
              <a:buClr>
                <a:schemeClr val="accent3"/>
              </a:buClr>
              <a:buSzPct val="60000"/>
              <a:buFont typeface="Lucida Sans Typewriter" panose="020B0509030504030204" pitchFamily="49" charset="0"/>
              <a:buChar char="&gt;"/>
            </a:pPr>
            <a:r>
              <a:rPr lang="en-US" dirty="0" smtClean="0"/>
              <a:t>thread-safety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936103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u-RU" dirty="0" smtClean="0">
                <a:solidFill>
                  <a:schemeClr val="accent3"/>
                </a:solidFill>
              </a:rPr>
              <a:t>ключевое слово</a:t>
            </a:r>
            <a:r>
              <a:rPr lang="en-US" dirty="0" smtClean="0">
                <a:solidFill>
                  <a:schemeClr val="accent3"/>
                </a:solidFill>
              </a:rPr>
              <a:t> ref</a:t>
            </a:r>
            <a:r>
              <a:rPr lang="ru-RU" u="sng" dirty="0" smtClean="0">
                <a:solidFill>
                  <a:schemeClr val="accent3"/>
                </a:solidFill>
                <a:latin typeface="Verdana" panose="020B0604030504040204" pitchFamily="34" charset="0"/>
              </a:rPr>
              <a:t> </a:t>
            </a:r>
            <a:endParaRPr lang="ru-RU" b="1" dirty="0">
              <a:solidFill>
                <a:schemeClr val="accent3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1970" y="1690687"/>
            <a:ext cx="10723418" cy="4533467"/>
          </a:xfrm>
        </p:spPr>
        <p:txBody>
          <a:bodyPr>
            <a:normAutofit/>
          </a:bodyPr>
          <a:lstStyle/>
          <a:p>
            <a:pPr>
              <a:buClr>
                <a:schemeClr val="accent3"/>
              </a:buClr>
              <a:buSzPct val="60000"/>
              <a:buFont typeface="Lucida Sans Typewriter" panose="020B0509030504030204" pitchFamily="49" charset="0"/>
              <a:buChar char="&gt;"/>
            </a:pPr>
            <a:r>
              <a:rPr lang="ru-RU" dirty="0" smtClean="0"/>
              <a:t>может быть размещена только в куче</a:t>
            </a:r>
          </a:p>
          <a:p>
            <a:pPr lvl="1">
              <a:buClr>
                <a:schemeClr val="accent3"/>
              </a:buClr>
              <a:buSzPct val="60000"/>
              <a:buFont typeface="Lucida Sans Typewriter" panose="020B0509030504030204" pitchFamily="49" charset="0"/>
              <a:buChar char="&gt;"/>
            </a:pPr>
            <a:r>
              <a:rPr lang="ru-RU" dirty="0" smtClean="0"/>
              <a:t>не может быть упакована</a:t>
            </a:r>
          </a:p>
          <a:p>
            <a:pPr lvl="1">
              <a:buClr>
                <a:schemeClr val="accent3"/>
              </a:buClr>
              <a:buSzPct val="60000"/>
              <a:buFont typeface="Lucida Sans Typewriter" panose="020B0509030504030204" pitchFamily="49" charset="0"/>
              <a:buChar char="&gt;"/>
            </a:pPr>
            <a:r>
              <a:rPr lang="ru-RU" dirty="0" smtClean="0"/>
              <a:t>может храниться только в переменных и в другой </a:t>
            </a:r>
            <a:r>
              <a:rPr lang="en-US" dirty="0" smtClean="0">
                <a:solidFill>
                  <a:schemeClr val="accent3"/>
                </a:solidFill>
              </a:rPr>
              <a:t>ref struct</a:t>
            </a:r>
          </a:p>
          <a:p>
            <a:pPr lvl="1">
              <a:buClr>
                <a:schemeClr val="accent3"/>
              </a:buClr>
              <a:buSzPct val="60000"/>
              <a:buFont typeface="Lucida Sans Typewriter" panose="020B0509030504030204" pitchFamily="49" charset="0"/>
              <a:buChar char="&gt;"/>
            </a:pPr>
            <a:r>
              <a:rPr lang="ru-RU" dirty="0" smtClean="0"/>
              <a:t>нельзя использовать в </a:t>
            </a:r>
            <a:r>
              <a:rPr lang="ru-RU" dirty="0" smtClean="0">
                <a:solidFill>
                  <a:schemeClr val="accent3"/>
                </a:solidFill>
              </a:rPr>
              <a:t>async</a:t>
            </a:r>
            <a:r>
              <a:rPr lang="ru-RU" dirty="0" smtClean="0"/>
              <a:t>, </a:t>
            </a:r>
            <a:r>
              <a:rPr lang="ru-RU" dirty="0"/>
              <a:t>в итераторах, лямбдах или локальных методах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00089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3"/>
                </a:solidFill>
              </a:rPr>
              <a:t>модификаторы </a:t>
            </a:r>
            <a:r>
              <a:rPr lang="ru-RU" dirty="0" smtClean="0">
                <a:solidFill>
                  <a:schemeClr val="accent3"/>
                </a:solidFill>
              </a:rPr>
              <a:t>типа</a:t>
            </a:r>
            <a:r>
              <a:rPr lang="ru-RU" u="sng" dirty="0">
                <a:solidFill>
                  <a:schemeClr val="accent3"/>
                </a:solidFill>
                <a:latin typeface="Verdana" panose="020B0604030504040204" pitchFamily="34" charset="0"/>
              </a:rPr>
              <a:t> </a:t>
            </a:r>
            <a:endParaRPr lang="ru-RU" b="1" u="sng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64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u-RU" dirty="0" smtClean="0">
                <a:solidFill>
                  <a:schemeClr val="accent3"/>
                </a:solidFill>
              </a:rPr>
              <a:t>ключевое слово</a:t>
            </a:r>
            <a:r>
              <a:rPr lang="en-US" dirty="0" smtClean="0">
                <a:solidFill>
                  <a:schemeClr val="accent3"/>
                </a:solidFill>
              </a:rPr>
              <a:t> ref</a:t>
            </a:r>
            <a:r>
              <a:rPr lang="ru-RU" u="sng" dirty="0" smtClean="0">
                <a:solidFill>
                  <a:schemeClr val="accent3"/>
                </a:solidFill>
                <a:latin typeface="Verdana" panose="020B0604030504040204" pitchFamily="34" charset="0"/>
              </a:rPr>
              <a:t> </a:t>
            </a:r>
            <a:endParaRPr lang="ru-RU" b="1" dirty="0">
              <a:solidFill>
                <a:schemeClr val="accent3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1970" y="1690688"/>
            <a:ext cx="10723418" cy="1775114"/>
          </a:xfrm>
        </p:spPr>
        <p:txBody>
          <a:bodyPr>
            <a:noAutofit/>
          </a:bodyPr>
          <a:lstStyle/>
          <a:p>
            <a:pPr>
              <a:buClr>
                <a:schemeClr val="accent3"/>
              </a:buClr>
              <a:buSzPct val="60000"/>
              <a:buFont typeface="Lucida Sans Typewriter" panose="020B0509030504030204" pitchFamily="49" charset="0"/>
              <a:buChar char="&gt;"/>
            </a:pPr>
            <a:r>
              <a:rPr lang="ru-RU" dirty="0" smtClean="0"/>
              <a:t>вместо копирования передается ссылка</a:t>
            </a:r>
            <a:endParaRPr lang="ru-RU" dirty="0"/>
          </a:p>
          <a:p>
            <a:pPr>
              <a:buClr>
                <a:schemeClr val="accent3"/>
              </a:buClr>
              <a:buSzPct val="60000"/>
              <a:buFont typeface="Lucida Sans Typewriter" panose="020B0509030504030204" pitchFamily="49" charset="0"/>
              <a:buChar char="&gt;"/>
            </a:pPr>
            <a:r>
              <a:rPr lang="ru-RU" dirty="0" smtClean="0"/>
              <a:t>применимо к параметрам, свойствам и </a:t>
            </a:r>
            <a:r>
              <a:rPr lang="en-US" dirty="0" smtClean="0">
                <a:solidFill>
                  <a:schemeClr val="accent3"/>
                </a:solidFill>
              </a:rPr>
              <a:t>return</a:t>
            </a:r>
            <a:r>
              <a:rPr lang="en-US" dirty="0" smtClean="0"/>
              <a:t> value</a:t>
            </a:r>
            <a:endParaRPr lang="ru-RU" dirty="0" smtClean="0"/>
          </a:p>
          <a:p>
            <a:pPr>
              <a:buClr>
                <a:schemeClr val="accent3"/>
              </a:buClr>
              <a:buSzPct val="60000"/>
              <a:buFont typeface="Lucida Sans Typewriter" panose="020B0509030504030204" pitchFamily="49" charset="0"/>
              <a:buChar char="&gt;"/>
            </a:pPr>
            <a:r>
              <a:rPr lang="ru-RU" dirty="0" smtClean="0"/>
              <a:t>значение может быть изменено извне</a:t>
            </a:r>
          </a:p>
        </p:txBody>
      </p:sp>
    </p:spTree>
    <p:extLst>
      <p:ext uri="{BB962C8B-B14F-4D97-AF65-F5344CB8AC3E}">
        <p14:creationId xmlns:p14="http://schemas.microsoft.com/office/powerpoint/2010/main" val="357656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u-RU" dirty="0" smtClean="0">
                <a:solidFill>
                  <a:schemeClr val="accent3"/>
                </a:solidFill>
              </a:rPr>
              <a:t>ключевое слово</a:t>
            </a:r>
            <a:r>
              <a:rPr lang="en-US" dirty="0" smtClean="0">
                <a:solidFill>
                  <a:schemeClr val="accent3"/>
                </a:solidFill>
              </a:rPr>
              <a:t> in</a:t>
            </a:r>
            <a:r>
              <a:rPr lang="ru-RU" u="sng" dirty="0" smtClean="0">
                <a:solidFill>
                  <a:schemeClr val="accent3"/>
                </a:solidFill>
                <a:latin typeface="Verdana" panose="020B0604030504040204" pitchFamily="34" charset="0"/>
              </a:rPr>
              <a:t> </a:t>
            </a:r>
            <a:endParaRPr lang="ru-RU" b="1" dirty="0">
              <a:solidFill>
                <a:schemeClr val="accent3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1970" y="1690687"/>
            <a:ext cx="10723418" cy="4450339"/>
          </a:xfrm>
        </p:spPr>
        <p:txBody>
          <a:bodyPr>
            <a:normAutofit/>
          </a:bodyPr>
          <a:lstStyle/>
          <a:p>
            <a:pPr>
              <a:buClr>
                <a:schemeClr val="accent3"/>
              </a:buClr>
              <a:buSzPct val="60000"/>
              <a:buFont typeface="Lucida Sans Typewriter" panose="020B0509030504030204" pitchFamily="49" charset="0"/>
              <a:buChar char="&gt;"/>
            </a:pPr>
            <a:r>
              <a:rPr lang="ru-RU" dirty="0" smtClean="0"/>
              <a:t>тот же самый </a:t>
            </a:r>
            <a:r>
              <a:rPr lang="en-US" dirty="0" smtClean="0">
                <a:solidFill>
                  <a:schemeClr val="accent3"/>
                </a:solidFill>
              </a:rPr>
              <a:t>ref</a:t>
            </a:r>
            <a:r>
              <a:rPr lang="en-US" dirty="0" smtClean="0"/>
              <a:t>, </a:t>
            </a:r>
            <a:r>
              <a:rPr lang="ru-RU" dirty="0" smtClean="0"/>
              <a:t>но </a:t>
            </a:r>
            <a:r>
              <a:rPr lang="en-US" dirty="0" smtClean="0">
                <a:solidFill>
                  <a:schemeClr val="accent3"/>
                </a:solidFill>
              </a:rPr>
              <a:t>immutable</a:t>
            </a:r>
            <a:endParaRPr lang="ru-RU" dirty="0" smtClean="0">
              <a:solidFill>
                <a:schemeClr val="accent3"/>
              </a:solidFill>
            </a:endParaRPr>
          </a:p>
          <a:p>
            <a:pPr lvl="1">
              <a:buClr>
                <a:schemeClr val="accent3"/>
              </a:buClr>
              <a:buSzPct val="60000"/>
              <a:buFont typeface="Lucida Sans Typewriter" panose="020B0509030504030204" pitchFamily="49" charset="0"/>
              <a:buChar char="&gt;"/>
            </a:pPr>
            <a:r>
              <a:rPr lang="ru-RU" dirty="0" smtClean="0"/>
              <a:t>значение не может быть изменено/</a:t>
            </a:r>
            <a:r>
              <a:rPr lang="ru-RU" dirty="0" err="1" smtClean="0"/>
              <a:t>переприсвоено</a:t>
            </a:r>
            <a:endParaRPr lang="ru-RU" dirty="0" smtClean="0"/>
          </a:p>
          <a:p>
            <a:pPr>
              <a:buClr>
                <a:schemeClr val="accent3"/>
              </a:buClr>
              <a:buSzPct val="60000"/>
              <a:buFont typeface="Lucida Sans Typewriter" panose="020B0509030504030204" pitchFamily="49" charset="0"/>
              <a:buChar char="&gt;"/>
            </a:pPr>
            <a:r>
              <a:rPr lang="ru-RU" dirty="0" smtClean="0"/>
              <a:t>та же самая область применения</a:t>
            </a:r>
          </a:p>
          <a:p>
            <a:pPr lvl="1">
              <a:buClr>
                <a:schemeClr val="accent3"/>
              </a:buClr>
              <a:buSzPct val="60000"/>
              <a:buFont typeface="Lucida Sans Typewriter" panose="020B0509030504030204" pitchFamily="49" charset="0"/>
              <a:buChar char="&gt;"/>
            </a:pPr>
            <a:r>
              <a:rPr lang="ru-RU" dirty="0" smtClean="0"/>
              <a:t>в </a:t>
            </a:r>
            <a:r>
              <a:rPr lang="en-US" dirty="0" smtClean="0">
                <a:solidFill>
                  <a:schemeClr val="accent3"/>
                </a:solidFill>
              </a:rPr>
              <a:t>return</a:t>
            </a:r>
            <a:r>
              <a:rPr lang="en-US" dirty="0" smtClean="0"/>
              <a:t> value </a:t>
            </a:r>
            <a:r>
              <a:rPr lang="ru-RU" dirty="0" smtClean="0"/>
              <a:t>и локальных переменных вместо </a:t>
            </a:r>
            <a:r>
              <a:rPr lang="en-US" dirty="0" smtClean="0">
                <a:solidFill>
                  <a:schemeClr val="accent3"/>
                </a:solidFill>
              </a:rPr>
              <a:t>in</a:t>
            </a:r>
            <a:r>
              <a:rPr lang="en-US" dirty="0" smtClean="0"/>
              <a:t> </a:t>
            </a:r>
            <a:r>
              <a:rPr lang="ru-RU" dirty="0" smtClean="0"/>
              <a:t>используется ключевое слово </a:t>
            </a:r>
            <a:r>
              <a:rPr lang="en-US" dirty="0" smtClean="0">
                <a:solidFill>
                  <a:schemeClr val="accent3"/>
                </a:solidFill>
              </a:rPr>
              <a:t>readonly ref</a:t>
            </a:r>
            <a:endParaRPr lang="ru-RU" dirty="0" smtClean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92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3"/>
                </a:solidFill>
              </a:rPr>
              <a:t>производительность</a:t>
            </a:r>
            <a:r>
              <a:rPr lang="ru-RU" u="sng" dirty="0">
                <a:solidFill>
                  <a:schemeClr val="accent3"/>
                </a:solidFill>
                <a:latin typeface="Verdana" panose="020B0604030504040204" pitchFamily="34" charset="0"/>
              </a:rPr>
              <a:t> </a:t>
            </a:r>
            <a:endParaRPr lang="ru-RU" b="1" u="sng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94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Другая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3D9CCC"/>
      </a:hlink>
      <a:folHlink>
        <a:srgbClr val="3D9CCC"/>
      </a:folHlink>
    </a:clrScheme>
    <a:fontScheme name="Другая 3">
      <a:majorFont>
        <a:latin typeface="Courier New"/>
        <a:ea typeface=""/>
        <a:cs typeface=""/>
      </a:majorFont>
      <a:minorFont>
        <a:latin typeface="Courier New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</TotalTime>
  <Words>405</Words>
  <Application>Microsoft Office PowerPoint</Application>
  <PresentationFormat>Широкоэкранный</PresentationFormat>
  <Paragraphs>115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Courier New</vt:lpstr>
      <vt:lpstr>Lucida Sans Typewriter</vt:lpstr>
      <vt:lpstr>Verdana</vt:lpstr>
      <vt:lpstr>Office Theme</vt:lpstr>
      <vt:lpstr>struct</vt:lpstr>
      <vt:lpstr>struct vs class </vt:lpstr>
      <vt:lpstr>модификаторы типа </vt:lpstr>
      <vt:lpstr>ключевое слово readonly </vt:lpstr>
      <vt:lpstr>ключевое слово ref </vt:lpstr>
      <vt:lpstr>модификаторы типа </vt:lpstr>
      <vt:lpstr>ключевое слово ref </vt:lpstr>
      <vt:lpstr>ключевое слово in </vt:lpstr>
      <vt:lpstr>производительность </vt:lpstr>
      <vt:lpstr>производительность: GC </vt:lpstr>
      <vt:lpstr>производительность: копии </vt:lpstr>
      <vt:lpstr>производительность: массивы </vt:lpstr>
      <vt:lpstr>производительность: бенчмарки </vt:lpstr>
      <vt:lpstr>применение </vt:lpstr>
      <vt:lpstr>применение: рекомендации </vt:lpstr>
      <vt:lpstr>применение: кейсы </vt:lpstr>
      <vt:lpstr>применение: defensive copy </vt:lpstr>
      <vt:lpstr>dotnet 6 features </vt:lpstr>
    </vt:vector>
  </TitlesOfParts>
  <Company>SKB Kontur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</dc:title>
  <dc:creator>Уваров Сергей Анатольевич</dc:creator>
  <cp:lastModifiedBy>Уваров Сергей Анатольевич</cp:lastModifiedBy>
  <cp:revision>14</cp:revision>
  <dcterms:created xsi:type="dcterms:W3CDTF">2021-12-02T10:43:35Z</dcterms:created>
  <dcterms:modified xsi:type="dcterms:W3CDTF">2021-12-02T12:54:43Z</dcterms:modified>
</cp:coreProperties>
</file>