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0" r:id="rId10"/>
    <p:sldId id="261" r:id="rId11"/>
    <p:sldId id="269" r:id="rId12"/>
    <p:sldId id="271" r:id="rId13"/>
    <p:sldId id="272" r:id="rId14"/>
    <p:sldId id="273" r:id="rId15"/>
    <p:sldId id="276" r:id="rId16"/>
    <p:sldId id="275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ram.cs" id="{E8FD0993-7307-4679-915C-A151161DF443}">
          <p14:sldIdLst>
            <p14:sldId id="256"/>
            <p14:sldId id="257"/>
          </p14:sldIdLst>
        </p14:section>
        <p14:section name="модификаторы типа" id="{4966C864-5C9C-463B-83DE-95D972E96EF2}">
          <p14:sldIdLst>
            <p14:sldId id="263"/>
            <p14:sldId id="264"/>
            <p14:sldId id="265"/>
          </p14:sldIdLst>
        </p14:section>
        <p14:section name="модификаторы параметра" id="{7DB1EA2A-E246-4AC4-B219-B7186C9F603A}">
          <p14:sldIdLst>
            <p14:sldId id="266"/>
            <p14:sldId id="267"/>
            <p14:sldId id="268"/>
          </p14:sldIdLst>
        </p14:section>
        <p14:section name="производительность" id="{B643CD91-7771-403A-A1F4-45F300F24405}">
          <p14:sldIdLst>
            <p14:sldId id="260"/>
            <p14:sldId id="261"/>
            <p14:sldId id="269"/>
            <p14:sldId id="271"/>
            <p14:sldId id="272"/>
          </p14:sldIdLst>
        </p14:section>
        <p14:section name="рекомендации" id="{596F85A8-1164-4FC9-9A5E-E2FCC972299E}">
          <p14:sldIdLst>
            <p14:sldId id="273"/>
            <p14:sldId id="276"/>
            <p14:sldId id="275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24FAC-C6BC-47BE-82F9-2321662BDF4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DBE5-22E8-49C6-9E16-7DF565C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3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Поговорим</a:t>
            </a:r>
            <a:r>
              <a:rPr lang="ru-RU" baseline="0" dirty="0" smtClean="0"/>
              <a:t> про структуры</a:t>
            </a:r>
            <a:br>
              <a:rPr lang="ru-RU" baseline="0" dirty="0" smtClean="0"/>
            </a:br>
            <a:r>
              <a:rPr lang="ru-RU" baseline="0" dirty="0" smtClean="0"/>
              <a:t>Обсудим чем они отличаются от классов, какие дают преимущества, затронем основные возможности и поговорим о сценариях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DBE5-22E8-49C6-9E16-7DF565CD21B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72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 короче </a:t>
            </a:r>
            <a:r>
              <a:rPr lang="ru-RU" dirty="0" err="1" smtClean="0"/>
              <a:t>бенчмарки</a:t>
            </a:r>
            <a:r>
              <a:rPr lang="ru-RU" dirty="0" smtClean="0"/>
              <a:t> – тык по ссылке и погнали, встраивать их сюда нет смысла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DBE5-22E8-49C6-9E16-7DF565CD21B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190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поговорим</a:t>
            </a:r>
            <a:r>
              <a:rPr lang="ru-RU" baseline="0" dirty="0" smtClean="0"/>
              <a:t> о том, как и когда применять структуры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DBE5-22E8-49C6-9E16-7DF565CD21B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408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Дадим</a:t>
            </a:r>
            <a:r>
              <a:rPr lang="ru-RU" baseline="0" dirty="0" smtClean="0"/>
              <a:t> общие рекомендации, которые помогут избежать багов (в частности связанных с </a:t>
            </a:r>
            <a:r>
              <a:rPr lang="en-US" baseline="0" dirty="0" smtClean="0"/>
              <a:t>defensive copy)</a:t>
            </a:r>
            <a:r>
              <a:rPr lang="ru-RU" baseline="0" dirty="0" smtClean="0"/>
              <a:t> и сохранить производительность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DBE5-22E8-49C6-9E16-7DF565CD21B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48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Примеры,</a:t>
            </a:r>
            <a:r>
              <a:rPr lang="ru-RU" baseline="0" dirty="0" smtClean="0"/>
              <a:t> когда структура точно хорошо подойдёт (можно открыть</a:t>
            </a:r>
            <a:r>
              <a:rPr lang="en-US" baseline="0" dirty="0" smtClean="0"/>
              <a:t> Samples </a:t>
            </a:r>
            <a:r>
              <a:rPr lang="ru-RU" baseline="0" dirty="0" smtClean="0"/>
              <a:t>и поковыряться там) </a:t>
            </a:r>
          </a:p>
          <a:p>
            <a:r>
              <a:rPr lang="en-US" baseline="0" dirty="0" smtClean="0"/>
              <a:t>https://github.com/lightmg/dotnet-cheatsheet/tree/main/structs/code/Examples/CommonCases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DBE5-22E8-49C6-9E16-7DF565CD21B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479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отдельно остановимся на примере,</a:t>
            </a:r>
            <a:r>
              <a:rPr lang="ru-RU" baseline="0" dirty="0" smtClean="0"/>
              <a:t> когда может возникать </a:t>
            </a:r>
            <a:r>
              <a:rPr lang="en-US" baseline="0" dirty="0" smtClean="0"/>
              <a:t>defensive copy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DBE5-22E8-49C6-9E16-7DF565CD21B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689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 тут </a:t>
            </a:r>
            <a:r>
              <a:rPr lang="ru-RU" dirty="0" err="1" smtClean="0"/>
              <a:t>фичи</a:t>
            </a:r>
            <a:r>
              <a:rPr lang="ru-RU" baseline="0" dirty="0" smtClean="0"/>
              <a:t> </a:t>
            </a:r>
            <a:r>
              <a:rPr lang="en-US" baseline="0" dirty="0" smtClean="0"/>
              <a:t>.NET 6 </a:t>
            </a:r>
            <a:r>
              <a:rPr lang="ru-RU" baseline="0" dirty="0" smtClean="0"/>
              <a:t>и </a:t>
            </a:r>
            <a:r>
              <a:rPr lang="en-US" baseline="0" dirty="0" smtClean="0"/>
              <a:t>C# 10</a:t>
            </a:r>
            <a:r>
              <a:rPr lang="ru-RU" baseline="0" dirty="0" smtClean="0"/>
              <a:t>, ну 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DBE5-22E8-49C6-9E16-7DF565CD21B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93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Структура,</a:t>
            </a:r>
            <a:r>
              <a:rPr lang="ru-RU" baseline="0" dirty="0" smtClean="0"/>
              <a:t> в отличие от класса, передается по значению</a:t>
            </a:r>
            <a:br>
              <a:rPr lang="ru-RU" baseline="0" dirty="0" smtClean="0"/>
            </a:br>
            <a:r>
              <a:rPr lang="ru-RU" baseline="0" dirty="0" smtClean="0"/>
              <a:t>По умолчанию структура размещается по месту, т.е. для методов – на стеке, а если как член типа – то там же, где и родитель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DBE5-22E8-49C6-9E16-7DF565CD21B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52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Помечает</a:t>
            </a:r>
            <a:r>
              <a:rPr lang="ru-RU" baseline="0" dirty="0" smtClean="0"/>
              <a:t> структуру как неизменяемую</a:t>
            </a:r>
            <a:br>
              <a:rPr lang="ru-RU" baseline="0" dirty="0" smtClean="0"/>
            </a:br>
            <a:r>
              <a:rPr lang="ru-RU" baseline="0" dirty="0" smtClean="0"/>
              <a:t>Это накладывает определенные ограничения – члены структуры не могут быть изменены: поля обязаны быть </a:t>
            </a:r>
            <a:r>
              <a:rPr lang="en-US" baseline="0" dirty="0" smtClean="0"/>
              <a:t>readonly</a:t>
            </a:r>
            <a:r>
              <a:rPr lang="ru-RU" baseline="0" dirty="0" smtClean="0"/>
              <a:t>, а свойства не могу иметь </a:t>
            </a:r>
            <a:r>
              <a:rPr lang="en-US" baseline="0" dirty="0" smtClean="0"/>
              <a:t>set </a:t>
            </a:r>
            <a:r>
              <a:rPr lang="en-US" baseline="0" dirty="0" err="1" smtClean="0"/>
              <a:t>accessor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DBE5-22E8-49C6-9E16-7DF565CD21B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1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Говорит компилятору что данная</a:t>
            </a:r>
            <a:r>
              <a:rPr lang="ru-RU" baseline="0" dirty="0" smtClean="0"/>
              <a:t> структура может быть размещена только в куче, что накладывает ряд ограничений</a:t>
            </a:r>
            <a:br>
              <a:rPr lang="ru-RU" baseline="0" dirty="0" smtClean="0"/>
            </a:br>
            <a:r>
              <a:rPr lang="ru-RU" baseline="0" dirty="0" smtClean="0"/>
              <a:t>Бывает нужно в очень специфичных кейсах (например, </a:t>
            </a:r>
            <a:r>
              <a:rPr lang="en-US" baseline="0" dirty="0" smtClean="0"/>
              <a:t>Span&lt;&gt;)</a:t>
            </a:r>
            <a:r>
              <a:rPr lang="ru-RU" baseline="0" dirty="0" smtClean="0"/>
              <a:t>, и самому вряд ли придётся её определять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DBE5-22E8-49C6-9E16-7DF565CD21B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91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Говорит</a:t>
            </a:r>
            <a:r>
              <a:rPr lang="ru-RU" baseline="0" dirty="0" smtClean="0"/>
              <a:t> что вместо самого значения следует передать ссылку на исходное значение. </a:t>
            </a:r>
            <a:br>
              <a:rPr lang="ru-RU" baseline="0" dirty="0" smtClean="0"/>
            </a:br>
            <a:r>
              <a:rPr lang="ru-RU" baseline="0" dirty="0" smtClean="0"/>
              <a:t>Может быть применено к параметрам, возвращаемым значениям, свойствам и локальным переменным.</a:t>
            </a:r>
            <a:br>
              <a:rPr lang="ru-RU" baseline="0" dirty="0" smtClean="0"/>
            </a:br>
            <a:r>
              <a:rPr lang="ru-RU" baseline="0" dirty="0" smtClean="0"/>
              <a:t>Структуры начинают вести себя как классы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DBE5-22E8-49C6-9E16-7DF565CD21B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20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 капотом</a:t>
            </a:r>
            <a:r>
              <a:rPr lang="ru-RU" baseline="0" dirty="0" smtClean="0"/>
              <a:t> это </a:t>
            </a:r>
            <a:r>
              <a:rPr lang="en-US" baseline="0" dirty="0" smtClean="0"/>
              <a:t>ref, </a:t>
            </a:r>
            <a:r>
              <a:rPr lang="ru-RU" baseline="0" dirty="0" smtClean="0"/>
              <a:t>но </a:t>
            </a:r>
            <a:r>
              <a:rPr lang="en-US" baseline="0" dirty="0" smtClean="0"/>
              <a:t>C# </a:t>
            </a:r>
            <a:r>
              <a:rPr lang="ru-RU" baseline="0" dirty="0" smtClean="0"/>
              <a:t>компилятор дополнительно проверяет что нигде в теле метода не происходит изменения исходного значения</a:t>
            </a:r>
            <a:br>
              <a:rPr lang="ru-RU" baseline="0" dirty="0" smtClean="0"/>
            </a:br>
            <a:r>
              <a:rPr lang="ru-RU" baseline="0" dirty="0" smtClean="0"/>
              <a:t>По сути, ведет себя как </a:t>
            </a:r>
            <a:r>
              <a:rPr lang="en-US" baseline="0" dirty="0" smtClean="0"/>
              <a:t>readonly field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DBE5-22E8-49C6-9E16-7DF565CD21B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37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создании структуры </a:t>
            </a:r>
            <a:r>
              <a:rPr lang="en-US" dirty="0" smtClean="0"/>
              <a:t>GC </a:t>
            </a:r>
            <a:r>
              <a:rPr lang="ru-RU" dirty="0" smtClean="0"/>
              <a:t>не</a:t>
            </a:r>
            <a:r>
              <a:rPr lang="ru-RU" baseline="0" dirty="0" smtClean="0"/>
              <a:t> нужно выделять место в куче</a:t>
            </a:r>
            <a:br>
              <a:rPr lang="ru-RU" baseline="0" dirty="0" smtClean="0"/>
            </a:br>
            <a:r>
              <a:rPr lang="ru-RU" baseline="0" dirty="0" smtClean="0"/>
              <a:t>Структуры хранятся «по месту», поэтому они не собираются </a:t>
            </a:r>
            <a:r>
              <a:rPr lang="en-US" baseline="0" dirty="0" smtClean="0"/>
              <a:t>GC</a:t>
            </a: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Не нужно выполнять дефрагментацию памяти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DBE5-22E8-49C6-9E16-7DF565CD21B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655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Копирование памяти – пусть и дешёвая,</a:t>
            </a:r>
            <a:r>
              <a:rPr lang="ru-RU" baseline="0" dirty="0" smtClean="0"/>
              <a:t> но не бесплатная операция</a:t>
            </a:r>
            <a:br>
              <a:rPr lang="ru-RU" baseline="0" dirty="0" smtClean="0"/>
            </a:br>
            <a:r>
              <a:rPr lang="ru-RU" baseline="0" dirty="0" smtClean="0"/>
              <a:t>Т.к. структуры – </a:t>
            </a:r>
            <a:r>
              <a:rPr lang="en-US" baseline="0" dirty="0" smtClean="0"/>
              <a:t>value type, </a:t>
            </a:r>
            <a:r>
              <a:rPr lang="ru-RU" baseline="0" dirty="0" smtClean="0"/>
              <a:t>то время копирования прямо пропорционально размеру структуры</a:t>
            </a:r>
            <a:br>
              <a:rPr lang="ru-RU" baseline="0" dirty="0" smtClean="0"/>
            </a:br>
            <a:r>
              <a:rPr lang="ru-RU" baseline="0" dirty="0" smtClean="0"/>
              <a:t>Если структура малая – можно безболезненно её передавать, но для больших крайне желательно использовать </a:t>
            </a:r>
            <a:r>
              <a:rPr lang="en-US" baseline="0" dirty="0" smtClean="0"/>
              <a:t>ref/in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DBE5-22E8-49C6-9E16-7DF565CD21B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575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случае со структурами в массиве хранятся сами значения, а не ссылки на них</a:t>
            </a:r>
            <a:r>
              <a:rPr lang="ru-RU" baseline="0" dirty="0" smtClean="0"/>
              <a:t>, т.е. при итерации по массиву все нужны данные лежат в одном непрерывном участке памяти</a:t>
            </a:r>
            <a:br>
              <a:rPr lang="ru-RU" baseline="0" dirty="0" smtClean="0"/>
            </a:b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Отступление: обращение к </a:t>
            </a:r>
            <a:r>
              <a:rPr lang="en-US" baseline="0" dirty="0" smtClean="0"/>
              <a:t>RAM – </a:t>
            </a:r>
            <a:r>
              <a:rPr lang="ru-RU" baseline="0" dirty="0" smtClean="0"/>
              <a:t>дорогая операция, поэтому запрашиваемые данные записываются в кэш </a:t>
            </a:r>
            <a:r>
              <a:rPr lang="en-US" baseline="0" dirty="0" smtClean="0"/>
              <a:t>CPU</a:t>
            </a:r>
            <a:r>
              <a:rPr lang="ru-RU" baseline="0" dirty="0" smtClean="0"/>
              <a:t> </a:t>
            </a:r>
            <a:r>
              <a:rPr lang="en-US" baseline="0" dirty="0" smtClean="0"/>
              <a:t>(L0/L1/L2)</a:t>
            </a:r>
            <a:r>
              <a:rPr lang="ru-RU" baseline="0" dirty="0" smtClean="0"/>
              <a:t>, а потом используются оттуда. </a:t>
            </a:r>
            <a:br>
              <a:rPr lang="ru-RU" baseline="0" dirty="0" smtClean="0"/>
            </a:br>
            <a:r>
              <a:rPr lang="ru-RU" baseline="0" dirty="0" smtClean="0"/>
              <a:t>При этом, при промахе в кэш (когда данных не оказалось в кэше </a:t>
            </a:r>
            <a:r>
              <a:rPr lang="en-US" baseline="0" dirty="0" smtClean="0"/>
              <a:t>CPU) </a:t>
            </a:r>
            <a:r>
              <a:rPr lang="ru-RU" baseline="0" dirty="0" smtClean="0"/>
              <a:t>из </a:t>
            </a:r>
            <a:r>
              <a:rPr lang="en-US" baseline="0" dirty="0" smtClean="0"/>
              <a:t>RAM </a:t>
            </a:r>
            <a:r>
              <a:rPr lang="ru-RU" baseline="0" dirty="0" smtClean="0"/>
              <a:t>копируются не только нужные данные, а целые страницы</a:t>
            </a:r>
            <a:br>
              <a:rPr lang="ru-RU" baseline="0" dirty="0" smtClean="0"/>
            </a:b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В случае со структурами это приведет к тому что данные будут помещены в </a:t>
            </a:r>
            <a:r>
              <a:rPr lang="en-US" baseline="0" dirty="0" smtClean="0"/>
              <a:t>CPU </a:t>
            </a:r>
            <a:r>
              <a:rPr lang="ru-RU" baseline="0" dirty="0" smtClean="0"/>
              <a:t>кэш, что положительно скажется на быстродействии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DBE5-22E8-49C6-9E16-7DF565CD21B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06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41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8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11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4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66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88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38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3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94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05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6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bg1"/>
            </a:gs>
            <a:gs pos="0">
              <a:schemeClr val="accent3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330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mg/dotnet-cheatsheet/tree/main/structs/code/Benchmark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mg/dotnet-cheatsheet/blob/main/structs/code/Examples/DefensiveCopy.cs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ru-RU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 немного про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records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производительность</a:t>
            </a:r>
            <a:r>
              <a:rPr lang="en-US" dirty="0" smtClean="0">
                <a:solidFill>
                  <a:schemeClr val="accent3"/>
                </a:solidFill>
              </a:rPr>
              <a:t>: GC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8"/>
            <a:ext cx="10723418" cy="4200957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/>
              <a:t>не нужно </a:t>
            </a:r>
            <a:r>
              <a:rPr lang="ru-RU" dirty="0" err="1"/>
              <a:t>аллоцировать</a:t>
            </a:r>
            <a:r>
              <a:rPr lang="ru-RU" dirty="0"/>
              <a:t> место в </a:t>
            </a:r>
            <a:r>
              <a:rPr lang="ru-RU" dirty="0" err="1" smtClean="0"/>
              <a:t>heap</a:t>
            </a:r>
            <a:endParaRPr lang="en-US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не </a:t>
            </a:r>
            <a:r>
              <a:rPr lang="ru-RU" dirty="0"/>
              <a:t>нужно отслеживать </a:t>
            </a:r>
            <a:r>
              <a:rPr lang="ru-RU" dirty="0" smtClean="0"/>
              <a:t>ссылки</a:t>
            </a:r>
            <a:endParaRPr lang="en-US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не </a:t>
            </a:r>
            <a:r>
              <a:rPr lang="ru-RU" dirty="0"/>
              <a:t>нужно делать дефрагментацию </a:t>
            </a:r>
            <a:r>
              <a:rPr lang="ru-RU" dirty="0" smtClean="0"/>
              <a:t>памяти</a:t>
            </a:r>
          </a:p>
          <a:p>
            <a:pPr marL="0" indent="0">
              <a:buClr>
                <a:schemeClr val="accent3"/>
              </a:buClr>
              <a:buSzPct val="60000"/>
              <a:buNone/>
            </a:pPr>
            <a:endParaRPr lang="ru-RU" dirty="0" smtClean="0"/>
          </a:p>
          <a:p>
            <a:pPr marL="0" indent="0">
              <a:buClr>
                <a:schemeClr val="accent3"/>
              </a:buClr>
              <a:buSzPct val="60000"/>
              <a:buNone/>
            </a:pPr>
            <a:endParaRPr lang="ru-RU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исключение – упаковка </a:t>
            </a:r>
            <a:r>
              <a:rPr lang="en-US" dirty="0" smtClean="0"/>
              <a:t>(boxing)</a:t>
            </a:r>
            <a:endParaRPr lang="ru-RU" dirty="0" smtClean="0"/>
          </a:p>
          <a:p>
            <a:pPr marL="0" indent="0">
              <a:buClr>
                <a:schemeClr val="accent3"/>
              </a:buClr>
              <a:buSzPct val="60000"/>
              <a:buNone/>
            </a:pPr>
            <a:endParaRPr lang="en-US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endParaRPr lang="ru-RU" dirty="0" smtClean="0"/>
          </a:p>
          <a:p>
            <a:pPr marL="457200" lvl="1" indent="0">
              <a:buClr>
                <a:schemeClr val="accent3"/>
              </a:buClr>
              <a:buSzPct val="6000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922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производительность</a:t>
            </a:r>
            <a:r>
              <a:rPr lang="en-US" dirty="0" smtClean="0">
                <a:solidFill>
                  <a:schemeClr val="accent3"/>
                </a:solidFill>
              </a:rPr>
              <a:t>: </a:t>
            </a:r>
            <a:r>
              <a:rPr lang="ru-RU" dirty="0" smtClean="0">
                <a:solidFill>
                  <a:schemeClr val="accent3"/>
                </a:solidFill>
              </a:rPr>
              <a:t>копии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8"/>
            <a:ext cx="10723418" cy="4200957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частые копирования – потенциальный </a:t>
            </a:r>
            <a:r>
              <a:rPr lang="en-US" dirty="0" smtClean="0"/>
              <a:t>bottleneck</a:t>
            </a:r>
            <a:endParaRPr lang="ru-RU" dirty="0" smtClean="0"/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en-US" dirty="0" smtClean="0"/>
              <a:t>defensive copy</a:t>
            </a:r>
            <a:r>
              <a:rPr lang="ru-RU" dirty="0" smtClean="0"/>
              <a:t> – тоже</a:t>
            </a:r>
            <a:endParaRPr lang="en-US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нужно следить за размером структуры</a:t>
            </a:r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по возможности использовать передачу ссылки</a:t>
            </a:r>
          </a:p>
          <a:p>
            <a:pPr marL="457200" lvl="1" indent="0">
              <a:buClr>
                <a:schemeClr val="accent3"/>
              </a:buClr>
              <a:buSzPct val="6000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1292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производительность</a:t>
            </a:r>
            <a:r>
              <a:rPr lang="en-US" dirty="0" smtClean="0">
                <a:solidFill>
                  <a:schemeClr val="accent3"/>
                </a:solidFill>
              </a:rPr>
              <a:t>: </a:t>
            </a:r>
            <a:r>
              <a:rPr lang="ru-RU" dirty="0" smtClean="0">
                <a:solidFill>
                  <a:schemeClr val="accent3"/>
                </a:solidFill>
              </a:rPr>
              <a:t>массивы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8"/>
            <a:ext cx="10723418" cy="4200957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в массивах хранятся сами значения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все нужные данные лежат непрерывным участком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промахи </a:t>
            </a:r>
            <a:r>
              <a:rPr lang="ru-RU" dirty="0"/>
              <a:t>в </a:t>
            </a:r>
            <a:r>
              <a:rPr lang="en-US" dirty="0" smtClean="0"/>
              <a:t>CPU </a:t>
            </a:r>
            <a:r>
              <a:rPr lang="ru-RU" dirty="0" smtClean="0"/>
              <a:t>кэш </a:t>
            </a:r>
            <a:r>
              <a:rPr lang="ru-RU" dirty="0"/>
              <a:t>случаются </a:t>
            </a:r>
            <a:r>
              <a:rPr lang="ru-RU" dirty="0" smtClean="0"/>
              <a:t>реже</a:t>
            </a:r>
          </a:p>
          <a:p>
            <a:pPr marL="457200" lvl="1" indent="0">
              <a:buClr>
                <a:schemeClr val="accent3"/>
              </a:buClr>
              <a:buSzPct val="6000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54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производительность</a:t>
            </a:r>
            <a:r>
              <a:rPr lang="en-US" dirty="0" smtClean="0">
                <a:solidFill>
                  <a:schemeClr val="accent3"/>
                </a:solidFill>
              </a:rPr>
              <a:t>: </a:t>
            </a:r>
            <a:r>
              <a:rPr lang="ru-RU" dirty="0" err="1" smtClean="0">
                <a:solidFill>
                  <a:schemeClr val="accent3"/>
                </a:solidFill>
              </a:rPr>
              <a:t>бенчмарки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880473"/>
              </p:ext>
            </p:extLst>
          </p:nvPr>
        </p:nvGraphicFramePr>
        <p:xfrm>
          <a:off x="735804" y="2469747"/>
          <a:ext cx="10619583" cy="389001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77473">
                  <a:extLst>
                    <a:ext uri="{9D8B030D-6E8A-4147-A177-3AD203B41FA5}">
                      <a16:colId xmlns:a16="http://schemas.microsoft.com/office/drawing/2014/main" val="2910050648"/>
                    </a:ext>
                  </a:extLst>
                </a:gridCol>
                <a:gridCol w="1352141">
                  <a:extLst>
                    <a:ext uri="{9D8B030D-6E8A-4147-A177-3AD203B41FA5}">
                      <a16:colId xmlns:a16="http://schemas.microsoft.com/office/drawing/2014/main" val="826389138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538901073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652593406"/>
                    </a:ext>
                  </a:extLst>
                </a:gridCol>
                <a:gridCol w="1283151">
                  <a:extLst>
                    <a:ext uri="{9D8B030D-6E8A-4147-A177-3AD203B41FA5}">
                      <a16:colId xmlns:a16="http://schemas.microsoft.com/office/drawing/2014/main" val="206000318"/>
                    </a:ext>
                  </a:extLst>
                </a:gridCol>
                <a:gridCol w="1821854">
                  <a:extLst>
                    <a:ext uri="{9D8B030D-6E8A-4147-A177-3AD203B41FA5}">
                      <a16:colId xmlns:a16="http://schemas.microsoft.com/office/drawing/2014/main" val="2075992976"/>
                    </a:ext>
                  </a:extLst>
                </a:gridCol>
              </a:tblGrid>
              <a:tr h="47920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/>
                          </a:solidFill>
                          <a:effectLst/>
                        </a:rPr>
                        <a:t>namespace</a:t>
                      </a:r>
                      <a:endParaRPr lang="en-US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/>
                          </a:solidFill>
                          <a:effectLst/>
                        </a:rPr>
                        <a:t>type</a:t>
                      </a:r>
                      <a:endParaRPr lang="en-US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3"/>
                          </a:solidFill>
                          <a:effectLst/>
                        </a:rPr>
                        <a:t>mean</a:t>
                      </a:r>
                      <a:endParaRPr lang="en-US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accent3"/>
                          </a:solidFill>
                          <a:effectLst/>
                        </a:rPr>
                        <a:t>stddev</a:t>
                      </a:r>
                      <a:endParaRPr lang="en-US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3"/>
                          </a:solidFill>
                          <a:effectLst/>
                        </a:rPr>
                        <a:t>gen 0</a:t>
                      </a:r>
                      <a:endParaRPr lang="en-US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3"/>
                          </a:solidFill>
                          <a:effectLst/>
                        </a:rPr>
                        <a:t>allocated</a:t>
                      </a:r>
                      <a:endParaRPr lang="en-US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2082774"/>
                  </a:ext>
                </a:extLst>
              </a:tr>
              <a:tr h="479204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flat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class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18.564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0.4812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effectLst/>
                        </a:rPr>
                        <a:t>22.9492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96,000 B</a:t>
                      </a:r>
                    </a:p>
                  </a:txBody>
                  <a:tcPr marL="123825" marR="123825" marT="57150" marB="5715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6509768"/>
                  </a:ext>
                </a:extLst>
              </a:tr>
              <a:tr h="479204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flat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struct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1.630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0.0211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62849678"/>
                  </a:ext>
                </a:extLst>
              </a:tr>
              <a:tr h="817466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flat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struct</a:t>
                      </a:r>
                      <a:br>
                        <a:rPr lang="en-US" dirty="0" smtClean="0">
                          <a:effectLst/>
                        </a:rPr>
                      </a:br>
                      <a:r>
                        <a:rPr lang="en-US" dirty="0" smtClean="0">
                          <a:effectLst/>
                        </a:rPr>
                        <a:t>within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1.627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0.0191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2003520"/>
                  </a:ext>
                </a:extLst>
              </a:tr>
              <a:tr h="817466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array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class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434,739.486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4,186.1347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71436691"/>
                  </a:ext>
                </a:extLst>
              </a:tr>
              <a:tr h="817466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array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struct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359,919.719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>
                          <a:effectLst/>
                        </a:rPr>
                        <a:t>6,914.3816 μ</a:t>
                      </a:r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1,384 B</a:t>
                      </a:r>
                    </a:p>
                  </a:txBody>
                  <a:tcPr marL="123825" marR="123825" marT="57150" marB="5715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17567"/>
                  </a:ext>
                </a:extLst>
              </a:tr>
            </a:tbl>
          </a:graphicData>
        </a:graphic>
      </p:graphicFrame>
      <p:sp>
        <p:nvSpPr>
          <p:cNvPr id="7" name="Объект 3"/>
          <p:cNvSpPr>
            <a:spLocks noGrp="1"/>
          </p:cNvSpPr>
          <p:nvPr>
            <p:ph sz="half" idx="2"/>
          </p:nvPr>
        </p:nvSpPr>
        <p:spPr>
          <a:xfrm>
            <a:off x="631970" y="1690689"/>
            <a:ext cx="10723418" cy="481012"/>
          </a:xfrm>
        </p:spPr>
        <p:txBody>
          <a:bodyPr anchor="ctr">
            <a:no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en-US" sz="1600" dirty="0" smtClean="0">
                <a:hlinkClick r:id="rId3"/>
              </a:rPr>
              <a:t>dotnet-cheatsheet/structs/code/Benchmarks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1515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3"/>
                </a:solidFill>
              </a:rPr>
              <a:t>применение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применение: рекомендации</a:t>
            </a:r>
            <a:r>
              <a:rPr lang="ru-RU" u="sng" dirty="0" smtClean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8"/>
            <a:ext cx="10723418" cy="4502294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все </a:t>
            </a:r>
            <a:r>
              <a:rPr lang="ru-RU" dirty="0"/>
              <a:t>структуры рекомендуется делать </a:t>
            </a:r>
            <a:r>
              <a:rPr lang="ru-RU" dirty="0" smtClean="0">
                <a:solidFill>
                  <a:schemeClr val="accent3"/>
                </a:solidFill>
              </a:rPr>
              <a:t>readonly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меньше копирований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нет </a:t>
            </a:r>
            <a:r>
              <a:rPr lang="en-US" dirty="0" smtClean="0"/>
              <a:t>defensive copy</a:t>
            </a:r>
            <a:endParaRPr lang="ru-RU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en-US" dirty="0" smtClean="0">
                <a:solidFill>
                  <a:schemeClr val="accent3"/>
                </a:solidFill>
              </a:rPr>
              <a:t>in</a:t>
            </a:r>
            <a:r>
              <a:rPr lang="en-US" dirty="0" smtClean="0"/>
              <a:t>-</a:t>
            </a:r>
            <a:r>
              <a:rPr lang="ru-RU" dirty="0" smtClean="0"/>
              <a:t>параметры для часто вызываемых методов на одних данных</a:t>
            </a:r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свойства </a:t>
            </a:r>
            <a:r>
              <a:rPr lang="en-US" dirty="0" smtClean="0"/>
              <a:t>-&gt; </a:t>
            </a:r>
            <a:r>
              <a:rPr lang="ru-RU" dirty="0" smtClean="0"/>
              <a:t>поля (особенно для </a:t>
            </a:r>
            <a:r>
              <a:rPr lang="en-US" dirty="0" smtClean="0"/>
              <a:t>mutable!)</a:t>
            </a:r>
            <a:endParaRPr lang="ru-RU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размер </a:t>
            </a:r>
            <a:r>
              <a:rPr lang="en-US" dirty="0" smtClean="0"/>
              <a:t>&lt; </a:t>
            </a:r>
            <a:r>
              <a:rPr lang="en-US" dirty="0" smtClean="0">
                <a:solidFill>
                  <a:schemeClr val="accent3"/>
                </a:solidFill>
              </a:rPr>
              <a:t>16 </a:t>
            </a:r>
            <a:r>
              <a:rPr lang="ru-RU" dirty="0" smtClean="0">
                <a:solidFill>
                  <a:schemeClr val="accent3"/>
                </a:solidFill>
              </a:rPr>
              <a:t>байт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больше – можно, если осторожно</a:t>
            </a:r>
            <a:endParaRPr lang="en-US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8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применение: кейсы</a:t>
            </a:r>
            <a:r>
              <a:rPr lang="ru-RU" u="sng" dirty="0" smtClean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8"/>
            <a:ext cx="10723418" cy="4502294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как параметр/возвращаемое методом значение</a:t>
            </a:r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типы, похожие на примитивы</a:t>
            </a:r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en-US" dirty="0" smtClean="0"/>
              <a:t>fluent api</a:t>
            </a:r>
            <a:endParaRPr lang="ru-RU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обёртка над примитивами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9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defensive copy</a:t>
            </a:r>
            <a:r>
              <a:rPr lang="ru-RU" u="sng" dirty="0" smtClean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7"/>
            <a:ext cx="6326522" cy="4772457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>
                <a:hlinkClick r:id="rId3"/>
              </a:rPr>
              <a:t>пример </a:t>
            </a:r>
            <a:r>
              <a:rPr lang="en-US" dirty="0" smtClean="0">
                <a:hlinkClick r:id="rId3"/>
              </a:rPr>
              <a:t>defensive copy</a:t>
            </a:r>
            <a:endParaRPr lang="ru-RU" dirty="0" smtClean="0"/>
          </a:p>
          <a:p>
            <a:pPr marL="0" indent="0">
              <a:buClr>
                <a:schemeClr val="accent3"/>
              </a:buClr>
              <a:buSzPct val="60000"/>
              <a:buNone/>
            </a:pPr>
            <a:endParaRPr lang="ru-RU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788" y="2338800"/>
            <a:ext cx="6118704" cy="402907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5975" y="2338800"/>
            <a:ext cx="3825875" cy="76857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2" name="Объект 3"/>
          <p:cNvSpPr>
            <a:spLocks noGrp="1"/>
          </p:cNvSpPr>
          <p:nvPr>
            <p:ph sz="half" idx="2"/>
          </p:nvPr>
        </p:nvSpPr>
        <p:spPr>
          <a:xfrm>
            <a:off x="7165974" y="3243741"/>
            <a:ext cx="3825875" cy="3124131"/>
          </a:xfrm>
        </p:spPr>
        <p:txBody>
          <a:bodyPr>
            <a:noAutofit/>
          </a:bodyPr>
          <a:lstStyle/>
          <a:p>
            <a:pPr marL="0" indent="0">
              <a:buClr>
                <a:schemeClr val="accent3"/>
              </a:buClr>
              <a:buSzPct val="60000"/>
              <a:buNone/>
            </a:pPr>
            <a:r>
              <a:rPr lang="ru-RU" dirty="0" smtClean="0"/>
              <a:t>результат – 0</a:t>
            </a:r>
          </a:p>
          <a:p>
            <a:pPr marL="0" indent="0">
              <a:buClr>
                <a:schemeClr val="accent3"/>
              </a:buClr>
              <a:buSzPct val="60000"/>
              <a:buNone/>
            </a:pPr>
            <a:endParaRPr lang="en-US" dirty="0" smtClean="0"/>
          </a:p>
          <a:p>
            <a:pPr marL="0" indent="0">
              <a:buClr>
                <a:schemeClr val="accent3"/>
              </a:buClr>
              <a:buSzPct val="60000"/>
              <a:buNone/>
            </a:pPr>
            <a:r>
              <a:rPr lang="en-US" dirty="0" smtClean="0">
                <a:solidFill>
                  <a:schemeClr val="accent3"/>
                </a:solidFill>
              </a:rPr>
              <a:t>_enumerator</a:t>
            </a:r>
            <a:r>
              <a:rPr lang="en-US" dirty="0" smtClean="0"/>
              <a:t> – mutable struct, </a:t>
            </a:r>
            <a:r>
              <a:rPr lang="ru-RU" dirty="0" smtClean="0"/>
              <a:t>вызов </a:t>
            </a:r>
            <a:r>
              <a:rPr lang="en-US" dirty="0" smtClean="0">
                <a:solidFill>
                  <a:schemeClr val="accent3"/>
                </a:solidFill>
              </a:rPr>
              <a:t>MoveNext()</a:t>
            </a:r>
            <a:r>
              <a:rPr lang="en-US" dirty="0" smtClean="0"/>
              <a:t> </a:t>
            </a:r>
            <a:r>
              <a:rPr lang="ru-RU" dirty="0" smtClean="0"/>
              <a:t>создает </a:t>
            </a:r>
            <a:r>
              <a:rPr lang="en-US" dirty="0" smtClean="0"/>
              <a:t>defensive copy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3088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dotnet 6 features</a:t>
            </a:r>
            <a:r>
              <a:rPr lang="ru-RU" u="sng" dirty="0" smtClean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7"/>
            <a:ext cx="10723418" cy="4595813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можно переопределить безпараметрический конструктор</a:t>
            </a:r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можно использовать оператор </a:t>
            </a:r>
            <a:r>
              <a:rPr lang="en-US" dirty="0" smtClean="0">
                <a:solidFill>
                  <a:schemeClr val="accent3"/>
                </a:solidFill>
              </a:rPr>
              <a:t>with</a:t>
            </a:r>
            <a:r>
              <a:rPr lang="en-US" dirty="0" smtClean="0"/>
              <a:t> </a:t>
            </a:r>
            <a:r>
              <a:rPr lang="ru-RU" dirty="0" smtClean="0"/>
              <a:t>со структурами</a:t>
            </a:r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en-US" dirty="0" smtClean="0">
                <a:solidFill>
                  <a:schemeClr val="accent3"/>
                </a:solidFill>
              </a:rPr>
              <a:t>records</a:t>
            </a:r>
            <a:r>
              <a:rPr lang="en-US" dirty="0" smtClean="0"/>
              <a:t> </a:t>
            </a:r>
            <a:r>
              <a:rPr lang="ru-RU" dirty="0" smtClean="0"/>
              <a:t>могут быть </a:t>
            </a:r>
            <a:r>
              <a:rPr lang="en-US" dirty="0" smtClean="0">
                <a:solidFill>
                  <a:schemeClr val="accent3"/>
                </a:solidFill>
              </a:rPr>
              <a:t>struct</a:t>
            </a:r>
            <a:endParaRPr lang="ru-RU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accent3"/>
              </a:buClr>
              <a:buSzPct val="6000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3477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struct vs</a:t>
            </a:r>
            <a:r>
              <a:rPr lang="ru-RU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class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1970" y="1398380"/>
            <a:ext cx="4792085" cy="878095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3"/>
                </a:solidFill>
              </a:rPr>
              <a:t>struct</a:t>
            </a:r>
            <a:endParaRPr lang="ru-RU" sz="3200" b="0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2276475"/>
            <a:ext cx="4792085" cy="447468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передается значение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39703" y="1398380"/>
            <a:ext cx="4815685" cy="878095"/>
          </a:xfrm>
        </p:spPr>
        <p:txBody>
          <a:bodyPr>
            <a:normAutofit/>
          </a:bodyPr>
          <a:lstStyle/>
          <a:p>
            <a:r>
              <a:rPr lang="en-US" sz="3200" b="0" dirty="0" smtClean="0">
                <a:solidFill>
                  <a:schemeClr val="accent3"/>
                </a:solidFill>
              </a:rPr>
              <a:t>class</a:t>
            </a:r>
            <a:endParaRPr lang="ru-RU" sz="3200" b="0" dirty="0">
              <a:solidFill>
                <a:schemeClr val="accent3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39702" y="2276475"/>
            <a:ext cx="4815685" cy="3926898"/>
          </a:xfrm>
        </p:spPr>
        <p:txBody>
          <a:bodyPr/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передается ссылка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1970" y="2862262"/>
            <a:ext cx="5581794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Clr>
                <a:srgbClr val="3D9CCC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sz="2800" dirty="0" smtClean="0">
                <a:solidFill>
                  <a:prstClr val="white"/>
                </a:solidFill>
              </a:rPr>
              <a:t>размещается «по месту»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3D9CCC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sz="2400" i="1" dirty="0" smtClean="0">
                <a:solidFill>
                  <a:prstClr val="white"/>
                </a:solidFill>
              </a:rPr>
              <a:t>исключение – упаковка, тогда размещается в куче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31970" y="4265030"/>
            <a:ext cx="6096000" cy="18738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Clr>
                <a:srgbClr val="3D9CCC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sz="2800" dirty="0" err="1">
                <a:solidFill>
                  <a:prstClr val="white"/>
                </a:solidFill>
              </a:rPr>
              <a:t>defensive</a:t>
            </a:r>
            <a:r>
              <a:rPr lang="ru-RU" sz="2800" dirty="0">
                <a:solidFill>
                  <a:prstClr val="white"/>
                </a:solidFill>
              </a:rPr>
              <a:t> </a:t>
            </a:r>
            <a:r>
              <a:rPr lang="ru-RU" sz="2800" dirty="0" err="1">
                <a:solidFill>
                  <a:prstClr val="white"/>
                </a:solidFill>
              </a:rPr>
              <a:t>copy</a:t>
            </a:r>
            <a:r>
              <a:rPr lang="ru-RU" sz="2800" dirty="0">
                <a:solidFill>
                  <a:prstClr val="white"/>
                </a:solidFill>
              </a:rPr>
              <a:t> </a:t>
            </a:r>
            <a:endParaRPr lang="en-US" sz="2800" dirty="0">
              <a:solidFill>
                <a:prstClr val="white"/>
              </a:solidFill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3D9CCC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sz="2400" dirty="0">
                <a:solidFill>
                  <a:prstClr val="white"/>
                </a:solidFill>
              </a:rPr>
              <a:t>При обращении к свойствам и методам </a:t>
            </a:r>
            <a:r>
              <a:rPr lang="en-US" sz="2400" dirty="0">
                <a:solidFill>
                  <a:srgbClr val="3D9CCC"/>
                </a:solidFill>
              </a:rPr>
              <a:t>mutable</a:t>
            </a:r>
            <a:r>
              <a:rPr lang="ru-RU" sz="2400" dirty="0">
                <a:solidFill>
                  <a:prstClr val="white"/>
                </a:solidFill>
              </a:rPr>
              <a:t> структуры, хранимой в </a:t>
            </a:r>
            <a:r>
              <a:rPr lang="ru-RU" sz="2400" dirty="0">
                <a:solidFill>
                  <a:srgbClr val="3D9CCC"/>
                </a:solidFill>
              </a:rPr>
              <a:t>readonly</a:t>
            </a:r>
            <a:r>
              <a:rPr lang="ru-RU" sz="2400" dirty="0">
                <a:solidFill>
                  <a:prstClr val="white"/>
                </a:solidFill>
              </a:rPr>
              <a:t>-поле, создается копия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539702" y="2836787"/>
            <a:ext cx="4815685" cy="49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Clr>
                <a:srgbClr val="3D9CCC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sz="2800" dirty="0" smtClean="0">
                <a:solidFill>
                  <a:prstClr val="white"/>
                </a:solidFill>
              </a:rPr>
              <a:t>размещается в куче</a:t>
            </a:r>
            <a:endParaRPr lang="ru-RU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8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3"/>
                </a:solidFill>
              </a:rPr>
              <a:t>модификаторы </a:t>
            </a:r>
            <a:r>
              <a:rPr lang="ru-RU" dirty="0" smtClean="0">
                <a:solidFill>
                  <a:schemeClr val="accent3"/>
                </a:solidFill>
              </a:rPr>
              <a:t>типа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ключевое слово</a:t>
            </a:r>
            <a:r>
              <a:rPr lang="en-US" dirty="0" smtClean="0">
                <a:solidFill>
                  <a:schemeClr val="accent3"/>
                </a:solidFill>
              </a:rPr>
              <a:t> readonly</a:t>
            </a:r>
            <a:r>
              <a:rPr lang="ru-RU" u="sng" dirty="0" smtClean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8"/>
            <a:ext cx="10723418" cy="1588943"/>
          </a:xfrm>
        </p:spPr>
        <p:txBody>
          <a:bodyPr/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en-US" dirty="0"/>
              <a:t>make structs immutable </a:t>
            </a:r>
            <a:r>
              <a:rPr lang="en-US" strike="sngStrike" dirty="0"/>
              <a:t>again</a:t>
            </a:r>
            <a:endParaRPr lang="ru-RU" dirty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поля </a:t>
            </a:r>
            <a:r>
              <a:rPr lang="ru-RU" dirty="0"/>
              <a:t>и </a:t>
            </a:r>
            <a:r>
              <a:rPr lang="ru-RU" dirty="0" smtClean="0"/>
              <a:t>свойства – </a:t>
            </a:r>
            <a:r>
              <a:rPr lang="ru-RU" dirty="0" smtClean="0">
                <a:solidFill>
                  <a:schemeClr val="accent3"/>
                </a:solidFill>
              </a:rPr>
              <a:t>readonly</a:t>
            </a:r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en-US" dirty="0" smtClean="0">
                <a:solidFill>
                  <a:schemeClr val="accent3"/>
                </a:solidFill>
              </a:rPr>
              <a:t>readonly struct </a:t>
            </a:r>
            <a:r>
              <a:rPr lang="ru-RU" dirty="0" smtClean="0"/>
              <a:t>не подвержен </a:t>
            </a:r>
            <a:r>
              <a:rPr lang="en-US" dirty="0" smtClean="0"/>
              <a:t>defensive copy</a:t>
            </a: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1970" y="3529013"/>
            <a:ext cx="10723418" cy="517301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500" b="0" dirty="0" smtClean="0">
                <a:solidFill>
                  <a:schemeClr val="accent3"/>
                </a:solidFill>
              </a:rPr>
              <a:t>profit</a:t>
            </a:r>
            <a:r>
              <a:rPr lang="en-US" b="0" dirty="0" smtClean="0">
                <a:solidFill>
                  <a:schemeClr val="accent3"/>
                </a:solidFill>
              </a:rPr>
              <a:t>:</a:t>
            </a:r>
            <a:endParaRPr lang="ru-RU" b="0" dirty="0">
              <a:solidFill>
                <a:schemeClr val="accent3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1970" y="4109525"/>
            <a:ext cx="10723418" cy="2452656"/>
          </a:xfrm>
        </p:spPr>
        <p:txBody>
          <a:bodyPr/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оптимизации компилятора</a:t>
            </a:r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меньше багов</a:t>
            </a:r>
            <a:r>
              <a:rPr lang="en-US" dirty="0" smtClean="0"/>
              <a:t> </a:t>
            </a:r>
            <a:r>
              <a:rPr lang="ru-RU" dirty="0" smtClean="0"/>
              <a:t>из-за </a:t>
            </a:r>
            <a:r>
              <a:rPr lang="en-US" dirty="0" smtClean="0"/>
              <a:t>defensive copy</a:t>
            </a:r>
            <a:endParaRPr lang="ru-RU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производительность</a:t>
            </a:r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en-US" dirty="0" smtClean="0"/>
              <a:t>thread-safety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610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ключевое слово</a:t>
            </a:r>
            <a:r>
              <a:rPr lang="en-US" dirty="0" smtClean="0">
                <a:solidFill>
                  <a:schemeClr val="accent3"/>
                </a:solidFill>
              </a:rPr>
              <a:t> ref</a:t>
            </a:r>
            <a:r>
              <a:rPr lang="ru-RU" u="sng" dirty="0" smtClean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7"/>
            <a:ext cx="10723418" cy="4533467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может быть размещена только в куче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не может быть упакована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может храниться только в переменных и в другой </a:t>
            </a:r>
            <a:r>
              <a:rPr lang="en-US" dirty="0" smtClean="0">
                <a:solidFill>
                  <a:schemeClr val="accent3"/>
                </a:solidFill>
              </a:rPr>
              <a:t>ref struct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нельзя использовать в </a:t>
            </a:r>
            <a:r>
              <a:rPr lang="ru-RU" dirty="0" smtClean="0">
                <a:solidFill>
                  <a:schemeClr val="accent3"/>
                </a:solidFill>
              </a:rPr>
              <a:t>async</a:t>
            </a:r>
            <a:r>
              <a:rPr lang="ru-RU" dirty="0" smtClean="0"/>
              <a:t>, </a:t>
            </a:r>
            <a:r>
              <a:rPr lang="ru-RU" dirty="0"/>
              <a:t>в итераторах, лямбдах или локальных методах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0089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3"/>
                </a:solidFill>
              </a:rPr>
              <a:t>модификаторы </a:t>
            </a:r>
            <a:r>
              <a:rPr lang="ru-RU" dirty="0" smtClean="0">
                <a:solidFill>
                  <a:schemeClr val="accent3"/>
                </a:solidFill>
              </a:rPr>
              <a:t>параметра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ключевое слово</a:t>
            </a:r>
            <a:r>
              <a:rPr lang="en-US" dirty="0" smtClean="0">
                <a:solidFill>
                  <a:schemeClr val="accent3"/>
                </a:solidFill>
              </a:rPr>
              <a:t> ref</a:t>
            </a:r>
            <a:r>
              <a:rPr lang="ru-RU" u="sng" dirty="0" smtClean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8"/>
            <a:ext cx="10723418" cy="1775114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вместо копирования передается ссылка</a:t>
            </a:r>
            <a:endParaRPr lang="ru-RU" dirty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применимо к параметрам, свойствам и </a:t>
            </a:r>
            <a:r>
              <a:rPr lang="en-US" dirty="0" smtClean="0">
                <a:solidFill>
                  <a:schemeClr val="accent3"/>
                </a:solidFill>
              </a:rPr>
              <a:t>return</a:t>
            </a:r>
            <a:r>
              <a:rPr lang="en-US" dirty="0" smtClean="0"/>
              <a:t> value</a:t>
            </a:r>
            <a:endParaRPr lang="ru-RU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значение может быть изменено извне</a:t>
            </a:r>
          </a:p>
        </p:txBody>
      </p:sp>
    </p:spTree>
    <p:extLst>
      <p:ext uri="{BB962C8B-B14F-4D97-AF65-F5344CB8AC3E}">
        <p14:creationId xmlns:p14="http://schemas.microsoft.com/office/powerpoint/2010/main" val="357656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ключевое слово</a:t>
            </a:r>
            <a:r>
              <a:rPr lang="en-US" dirty="0" smtClean="0">
                <a:solidFill>
                  <a:schemeClr val="accent3"/>
                </a:solidFill>
              </a:rPr>
              <a:t> in</a:t>
            </a:r>
            <a:r>
              <a:rPr lang="ru-RU" u="sng" dirty="0" smtClean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7"/>
            <a:ext cx="10723418" cy="4450339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тот же самый </a:t>
            </a:r>
            <a:r>
              <a:rPr lang="en-US" dirty="0" smtClean="0">
                <a:solidFill>
                  <a:schemeClr val="accent3"/>
                </a:solidFill>
              </a:rPr>
              <a:t>ref</a:t>
            </a:r>
            <a:r>
              <a:rPr lang="en-US" dirty="0" smtClean="0"/>
              <a:t>, </a:t>
            </a:r>
            <a:r>
              <a:rPr lang="ru-RU" dirty="0" smtClean="0"/>
              <a:t>но </a:t>
            </a:r>
            <a:r>
              <a:rPr lang="en-US" dirty="0" smtClean="0">
                <a:solidFill>
                  <a:schemeClr val="accent3"/>
                </a:solidFill>
              </a:rPr>
              <a:t>immutable</a:t>
            </a:r>
            <a:endParaRPr lang="ru-RU" dirty="0" smtClean="0">
              <a:solidFill>
                <a:schemeClr val="accent3"/>
              </a:solidFill>
            </a:endParaRP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значение не может быть изменено/</a:t>
            </a:r>
            <a:r>
              <a:rPr lang="ru-RU" dirty="0" err="1" smtClean="0"/>
              <a:t>переприсвоено</a:t>
            </a:r>
            <a:endParaRPr lang="ru-RU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та же самая область применения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в </a:t>
            </a:r>
            <a:r>
              <a:rPr lang="en-US" dirty="0" smtClean="0">
                <a:solidFill>
                  <a:schemeClr val="accent3"/>
                </a:solidFill>
              </a:rPr>
              <a:t>return</a:t>
            </a:r>
            <a:r>
              <a:rPr lang="en-US" dirty="0" smtClean="0"/>
              <a:t> value </a:t>
            </a:r>
            <a:r>
              <a:rPr lang="ru-RU" dirty="0" smtClean="0"/>
              <a:t>и локальных переменных вместо </a:t>
            </a:r>
            <a:r>
              <a:rPr lang="en-US" dirty="0" smtClean="0">
                <a:solidFill>
                  <a:schemeClr val="accent3"/>
                </a:solidFill>
              </a:rPr>
              <a:t>in</a:t>
            </a:r>
            <a:r>
              <a:rPr lang="en-US" dirty="0" smtClean="0"/>
              <a:t> </a:t>
            </a:r>
            <a:r>
              <a:rPr lang="ru-RU" dirty="0" smtClean="0"/>
              <a:t>используется ключевое слово </a:t>
            </a:r>
            <a:r>
              <a:rPr lang="en-US" dirty="0" smtClean="0">
                <a:solidFill>
                  <a:schemeClr val="accent3"/>
                </a:solidFill>
              </a:rPr>
              <a:t>readonly ref</a:t>
            </a:r>
            <a:endParaRPr lang="ru-RU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9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3"/>
                </a:solidFill>
              </a:rPr>
              <a:t>производительность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3D9CCC"/>
      </a:hlink>
      <a:folHlink>
        <a:srgbClr val="3D9CCC"/>
      </a:folHlink>
    </a:clrScheme>
    <a:fontScheme name="Другая 3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882</Words>
  <Application>Microsoft Office PowerPoint</Application>
  <PresentationFormat>Широкоэкранный</PresentationFormat>
  <Paragraphs>147</Paragraphs>
  <Slides>18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Lucida Sans Typewriter</vt:lpstr>
      <vt:lpstr>Verdana</vt:lpstr>
      <vt:lpstr>Office Theme</vt:lpstr>
      <vt:lpstr>struct</vt:lpstr>
      <vt:lpstr>struct vs class </vt:lpstr>
      <vt:lpstr>модификаторы типа </vt:lpstr>
      <vt:lpstr>ключевое слово readonly </vt:lpstr>
      <vt:lpstr>ключевое слово ref </vt:lpstr>
      <vt:lpstr>модификаторы параметра </vt:lpstr>
      <vt:lpstr>ключевое слово ref </vt:lpstr>
      <vt:lpstr>ключевое слово in </vt:lpstr>
      <vt:lpstr>производительность </vt:lpstr>
      <vt:lpstr>производительность: GC </vt:lpstr>
      <vt:lpstr>производительность: копии </vt:lpstr>
      <vt:lpstr>производительность: массивы </vt:lpstr>
      <vt:lpstr>производительность: бенчмарки </vt:lpstr>
      <vt:lpstr>применение </vt:lpstr>
      <vt:lpstr>применение: рекомендации </vt:lpstr>
      <vt:lpstr>применение: кейсы </vt:lpstr>
      <vt:lpstr>defensive copy </vt:lpstr>
      <vt:lpstr>dotnet 6 features </vt:lpstr>
    </vt:vector>
  </TitlesOfParts>
  <Company>SKB Kontur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</dc:title>
  <dc:creator>Уваров Сергей Анатольевич</dc:creator>
  <cp:lastModifiedBy>Уваров Сергей Анатольевич</cp:lastModifiedBy>
  <cp:revision>17</cp:revision>
  <dcterms:created xsi:type="dcterms:W3CDTF">2021-12-02T10:43:35Z</dcterms:created>
  <dcterms:modified xsi:type="dcterms:W3CDTF">2021-12-02T13:43:26Z</dcterms:modified>
</cp:coreProperties>
</file>