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72EF-EC2D-4158-97CD-BB78795F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7201F-FFE7-4B1C-9C05-223902D2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3AA7-1838-431E-922B-C490A3F5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9856-F0BC-4A12-9ADE-C8F07C23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FC16-D3B1-4B2D-A2C5-884AFBD3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1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08CA-68F5-436F-BB28-5083D1B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0DF81-BED7-47FA-A665-09627841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CAFE-6548-4C02-84CF-152840BF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E442-0DEC-460F-B8EF-27783E3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4DE-2011-4A1C-B053-23B699B9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87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1ADE2-C0D5-4B11-AA48-D243EE500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AA8E5-B2B1-46C0-A188-4A11E401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0737-F9A7-47BF-887B-F4CB304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7BBB-632D-4359-B286-E156E100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D7DA-D2F5-40DD-9454-CDBE197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6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B42-2519-431E-BD8B-00D6CDF0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0D3-2DAF-4069-BC80-A0310EA5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EF1-C9E1-453B-B39D-E643C2A2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723F-97AF-4ED0-B164-AF0F8DE4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F717-B35D-4169-8969-E0DA2F5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0D3-367F-40FC-83DA-746D8BC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CE61-6149-4E7A-B0A4-F434D6FF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C46-C00F-4A18-B962-FDD22CFE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AB98-9DEB-45D2-800F-2CDB53D3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45CB-71C1-4876-B923-3AEEFE88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7339-AD01-43CD-9E54-5125995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5267-9671-41F9-9036-A2B92EBE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D85E-6E28-4D85-A3D6-B9A7B842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83A78-F52E-40FD-BEC6-F4D6A9EB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F9C9-2120-41E6-BA6C-9BFAE303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49E6-BC6C-4F0F-8235-DE52FCF6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0F3-A8D2-4BEF-AC4A-3EBF55F6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049D-5527-4825-8BBF-C5B38D43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900D4-768D-4691-9B7C-8BF9A90A4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89A0B-3752-493A-A5F3-96A764775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05DE-75EA-403B-AFD9-CBEC609B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D261A-662F-4DCA-8285-918A5332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E3216-021E-49E2-A8B2-8E1568CD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097CA-1C0F-4802-9FA0-C5B0111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3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670-D118-4B6B-AD1C-DF5EFE5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C22E-DE90-4EB0-8B98-F2E981C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2B702-F39E-4B0B-A016-5630FBD0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994D3-4C2C-4B2D-8211-C651BDBD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35B20-E874-449D-9777-B6764E8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22F13-4E53-4863-8D93-63B07A32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B392-7DBA-4343-84DB-6278D43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9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2C2B-9976-4FB2-9B71-F966E227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08ED-F18A-4CF3-946B-A5D31169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604E-A450-48D3-A64B-E1C8E60F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5BC9-40EF-46E5-B3B0-BD8EC085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E369-A73F-43EE-A24B-EC63C5C3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F9B7-8DC9-4DA7-8743-72B47CDA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CFD8-1269-4560-B12E-D68DBCFE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498A-9411-4A61-A32A-EB4415B45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EB07-E35F-4D78-A51C-45173126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5E90-DFC4-4D30-86FC-FC185ED8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9E5D-9305-4C4A-B21F-B458F450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3CC7-3133-4FB1-9203-82DCF505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9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C1473-5F66-4D31-82DA-3B239ED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F086-B7CC-4E20-BAB0-FB4DA34B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F842-AF20-454B-8D33-E3A441293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1551-7F48-4236-8341-2D2F8A161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2A12-FFCA-4415-A753-C0A594AB5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lectronic_data_interchang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E6F25-CC03-443A-9BDD-1C288519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PANIMALAR ENGINEERING COLLEGE 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FED1A-1D98-49E8-9DFF-1C69D53C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31925"/>
            <a:ext cx="11296650" cy="529544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CS8811 PROJECT WORK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IN" sz="3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AUTONOMOUS VULNERABILITY SCANNER </a:t>
            </a:r>
          </a:p>
          <a:p>
            <a:pPr marL="0" indent="0">
              <a:buNone/>
            </a:pPr>
            <a:r>
              <a:rPr lang="en-IN" sz="3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FOR NETWORK SECURITY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Guide Name: </a:t>
            </a:r>
            <a:r>
              <a:rPr lang="en-IN" sz="29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Dr.S.BALAJI,BTech,M.E,Ph.D</a:t>
            </a:r>
            <a:endParaRPr lang="en-IN" sz="29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           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             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b="1" dirty="0">
                <a:solidFill>
                  <a:srgbClr val="0070C0"/>
                </a:solidFill>
              </a:rPr>
              <a:t>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1.MUKUNTH VENKATESH N G – 211418104161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2.SANTHOSHKUMAR A -211418104228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3.MATHESWARAN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-211418104149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 D1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F1C9D-027B-413E-B109-FD9E102A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7" y="365125"/>
            <a:ext cx="1285550" cy="1078914"/>
          </a:xfrm>
          <a:prstGeom prst="rect">
            <a:avLst/>
          </a:prstGeom>
        </p:spPr>
      </p:pic>
      <p:pic>
        <p:nvPicPr>
          <p:cNvPr id="7" name="Picture 8" descr="Anna University - Wikipedia">
            <a:extLst>
              <a:ext uri="{FF2B5EF4-FFF2-40B4-BE49-F238E27FC236}">
                <a16:creationId xmlns:a16="http://schemas.microsoft.com/office/drawing/2014/main" id="{265EE857-5634-4972-8EF1-5E969305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7" y="230188"/>
            <a:ext cx="10715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9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EAD-B988-B581-16C3-A7DE49A3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"/>
            <a:ext cx="91440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FF30B6D-1D64-982E-02EF-43DDD9A05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699"/>
            <a:ext cx="12192000" cy="6096001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1.</a:t>
            </a:r>
            <a:r>
              <a:rPr lang="en-US" b="1" dirty="0"/>
              <a:t>JSON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(JavaScript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 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Notation),  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 standard</a:t>
            </a:r>
            <a:r>
              <a:rPr lang="en-US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format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interchange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that uses human-readable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to store and transmit data objects consisting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attribute-value pairs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arrays(or other serializable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values).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language-independent data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endParaRPr lang="en-US" spc="3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 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JavaScript,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spc="350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  code    to   generate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parse</a:t>
            </a:r>
            <a:r>
              <a:rPr lang="en-US" spc="13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JSON-format</a:t>
            </a:r>
            <a:r>
              <a:rPr lang="en-US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filenames</a:t>
            </a:r>
            <a:r>
              <a:rPr lang="en-US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.json</a:t>
            </a:r>
            <a:r>
              <a:rPr lang="en-US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BBD1-2DF2-6C12-F6C9-27EF0DAF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"/>
            <a:ext cx="3228975" cy="48577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ASYNCIO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650F5-0C30-AC1B-5E59-5BA0AC8E2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57250"/>
            <a:ext cx="12192000" cy="6000750"/>
          </a:xfrm>
        </p:spPr>
        <p:txBody>
          <a:bodyPr/>
          <a:lstStyle/>
          <a:p>
            <a:pPr marL="713105" marR="147320" indent="-342900" algn="just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library to write concurrent code using the async/await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syntax.asyncio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as 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high-performance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and web-servers, database connection libraries, distributed task queues, etc.</a:t>
            </a:r>
          </a:p>
          <a:p>
            <a:pPr marL="713105" marR="147320" indent="-342900" algn="just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often a perfect fit for IO-bound and high-level structured network code.</a:t>
            </a:r>
          </a:p>
          <a:p>
            <a:pPr marL="713105" marR="147320" indent="-342900" algn="just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provides a set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high-level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2000" spc="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0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B8DE-4FA1-19BE-80E2-405807B3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086100" cy="52387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FOLIUM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272D-B3ED-B44F-4151-A1AB2E55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875"/>
            <a:ext cx="12192000" cy="6334125"/>
          </a:xfrm>
        </p:spPr>
        <p:txBody>
          <a:bodyPr>
            <a:noAutofit/>
          </a:bodyPr>
          <a:lstStyle/>
          <a:p>
            <a:pPr marL="877570" marR="139700" indent="-342900" algn="just">
              <a:lnSpc>
                <a:spcPct val="170000"/>
              </a:lnSpc>
              <a:spcBef>
                <a:spcPts val="11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Folium is a powerful Python library that helps you create several types of Leaflet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maps.By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default, Folium creates a map in a separate HTML file.</a:t>
            </a:r>
          </a:p>
          <a:p>
            <a:pPr marL="877570" marR="139700" indent="-342900" algn="just">
              <a:lnSpc>
                <a:spcPct val="170000"/>
              </a:lnSpc>
              <a:spcBef>
                <a:spcPts val="11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Folium builds on the data wrangling strengths of the Python ecosystem and the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 strengths of the Leaflet.js library.</a:t>
            </a:r>
          </a:p>
          <a:p>
            <a:pPr marL="877570" marR="139700" indent="-342900" algn="just">
              <a:lnSpc>
                <a:spcPct val="170000"/>
              </a:lnSpc>
              <a:spcBef>
                <a:spcPts val="11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Folium, you can manipulate your data in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Python, then visualize it in a Leaflet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map.Folium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enables you to generate a base map of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specified width and height with either default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tilesets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(i.e., map styles) or a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tileset</a:t>
            </a:r>
            <a:r>
              <a:rPr lang="en-US" sz="2000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337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83CE-A100-EBCD-26F2-FEE12CAA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85925" cy="5429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URLLIB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5F37-6301-7A36-B89F-F69282C1E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925"/>
            <a:ext cx="12192000" cy="6315075"/>
          </a:xfrm>
        </p:spPr>
        <p:txBody>
          <a:bodyPr/>
          <a:lstStyle/>
          <a:p>
            <a:pPr marL="941705" marR="15748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2F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1705" marR="15748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package is the URL handling module for python.</a:t>
            </a:r>
          </a:p>
          <a:p>
            <a:pPr marL="941705" marR="15748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used to fetch URLs (Uniform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Locators).</a:t>
            </a:r>
          </a:p>
          <a:p>
            <a:pPr marL="941705" marR="15748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uses the urlopen</a:t>
            </a:r>
            <a:r>
              <a:rPr lang="en-US" sz="2000" i="1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and is able to fetch URLs using a variety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5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000" spc="3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5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04E5-7595-B2E5-04BE-1055FF60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875"/>
            <a:ext cx="1524000" cy="39052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REGEX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BD48-2845-32EB-E1C1-2D96BD396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33425"/>
            <a:ext cx="12192000" cy="6124575"/>
          </a:xfrm>
        </p:spPr>
        <p:txBody>
          <a:bodyPr>
            <a:normAutofit/>
          </a:bodyPr>
          <a:lstStyle/>
          <a:p>
            <a:pPr marL="941705" marR="137795" indent="-342900" algn="just">
              <a:lnSpc>
                <a:spcPct val="150000"/>
              </a:lnSpc>
              <a:spcBef>
                <a:spcPts val="1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Regular Expressions (</a:t>
            </a:r>
            <a:r>
              <a:rPr lang="en-US" sz="2000" dirty="0" err="1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a special sequence of characters that uses a search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to find a string or set of strings.</a:t>
            </a:r>
          </a:p>
          <a:p>
            <a:pPr marL="941705" marR="137795" indent="-342900" algn="just">
              <a:lnSpc>
                <a:spcPct val="150000"/>
              </a:lnSpc>
              <a:spcBef>
                <a:spcPts val="1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can detect the presence or absence of a text by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matching with a particular pattern, and also can split a pattern into one or more sub-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patterns.</a:t>
            </a:r>
          </a:p>
          <a:p>
            <a:pPr marL="941705" marR="137795" indent="-342900" algn="just">
              <a:lnSpc>
                <a:spcPct val="150000"/>
              </a:lnSpc>
              <a:spcBef>
                <a:spcPts val="1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provides a re module that supports the use of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function is to offer a search, where it takes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expression and a</a:t>
            </a:r>
            <a:r>
              <a:rPr lang="en-US" sz="2000" spc="35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spc="5" dirty="0">
                <a:solidFill>
                  <a:srgbClr val="272F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4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D85C-109E-4F5D-05BE-B39D06275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6675"/>
            <a:ext cx="2076450" cy="51435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TELNET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1BEAA-5A52-B801-D9A6-EA6B1515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14375"/>
            <a:ext cx="12192000" cy="6143625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telnetlib</a:t>
            </a: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module provides a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class that implements the Telnet protocol. In addition, it provides symbolic constants for the protocol </a:t>
            </a:r>
            <a:r>
              <a:rPr lang="en-IN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characters,and</a:t>
            </a: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telnet options.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symbolic constants for the telnet commands are: IAC, DONT, DO, WONT, WILL, SE (</a:t>
            </a:r>
            <a:r>
              <a:rPr lang="en-IN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Subnegotiation</a:t>
            </a: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End), NOP (No Operation), DM (Data Mark), BRK (Break), IP (Interrupt process), AO (Abort output), AYT (Are You There), EC (Erase Character), EL (Erase Line), GA (Go Ahead), SB (</a:t>
            </a:r>
            <a:r>
              <a:rPr lang="en-IN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Subnegotiation</a:t>
            </a:r>
            <a:r>
              <a:rPr lang="en-IN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Begin).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7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896A-C974-2874-88B5-6AC8F945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2600325" cy="66675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FTPLIB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9777-B6F7-148B-60F2-3223B6FB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5349"/>
            <a:ext cx="12192000" cy="596264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defines the class 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and a few related items. The 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class implements the client side of the FTP protocol.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write the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programs that perform a variety of automated FTP jobs, such as mirroring other FTP servers.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also used by the module 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urllib.request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to handle URLs that use FTP.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28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69CE-4D4C-4CFF-C99D-5C0D086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0BC0D-5A55-C579-27CE-A7EB4F82B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1" y="895350"/>
            <a:ext cx="11134724" cy="5703392"/>
          </a:xfrm>
        </p:spPr>
      </p:pic>
    </p:spTree>
    <p:extLst>
      <p:ext uri="{BB962C8B-B14F-4D97-AF65-F5344CB8AC3E}">
        <p14:creationId xmlns:p14="http://schemas.microsoft.com/office/powerpoint/2010/main" val="244199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05AC-302B-8D4C-7FC4-1BF4A435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74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55FA7F-727B-8920-CE9B-293E0A3DE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00025"/>
            <a:ext cx="10848975" cy="5976938"/>
          </a:xfrm>
        </p:spPr>
      </p:pic>
    </p:spTree>
    <p:extLst>
      <p:ext uri="{BB962C8B-B14F-4D97-AF65-F5344CB8AC3E}">
        <p14:creationId xmlns:p14="http://schemas.microsoft.com/office/powerpoint/2010/main" val="174868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155-311E-7251-1414-DD45508F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4826C-ACE4-F598-7784-20C2ADD0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33932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DBF2-936E-4D65-0E5C-F686FC27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8810625" cy="55245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AAF1D-8288-7C9B-FA05-ECB9FEB82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5775"/>
            <a:ext cx="12192000" cy="6372225"/>
          </a:xfrm>
        </p:spPr>
        <p:txBody>
          <a:bodyPr>
            <a:normAutofit/>
          </a:bodyPr>
          <a:lstStyle/>
          <a:p>
            <a:pPr marL="598805" marR="140970" indent="-457200" algn="just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8805" marR="140970" indent="-457200" algn="just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Scanning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devise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methodologies,To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 Software developer to security breaches to which the user is prone to. </a:t>
            </a:r>
          </a:p>
          <a:p>
            <a:pPr marL="598805" marR="140970" indent="-457200" algn="just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only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developed with flaws makes the user vulnerable to attacks, most often network also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of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 The use of vulnerability scanners to detect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vulnerabilities is quite prominent today. </a:t>
            </a:r>
          </a:p>
          <a:p>
            <a:pPr marL="598805" marR="140970" indent="-457200" algn="just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ulnerability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,however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factors.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  <a:buSzPts val="1400"/>
              <a:tabLst>
                <a:tab pos="5994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Type</a:t>
            </a:r>
            <a:r>
              <a:rPr lang="en-US" sz="2000" spc="1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connection:Remote</a:t>
            </a:r>
            <a:r>
              <a:rPr lang="en-US" sz="2000" spc="19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local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  <a:spcBef>
                <a:spcPts val="780"/>
              </a:spcBef>
              <a:buSzPts val="1400"/>
              <a:tabLst>
                <a:tab pos="68770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Authentication:Unauthoried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scan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6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8DCF-282D-1840-F252-13BC35A9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E3864-63CB-1746-BC7E-9F67ACD96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163130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A115-943F-438E-D4C2-6877427D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D6EB9-2DB8-71D0-BDCC-85963F68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65125"/>
            <a:ext cx="10648950" cy="5811838"/>
          </a:xfrm>
        </p:spPr>
      </p:pic>
    </p:spTree>
    <p:extLst>
      <p:ext uri="{BB962C8B-B14F-4D97-AF65-F5344CB8AC3E}">
        <p14:creationId xmlns:p14="http://schemas.microsoft.com/office/powerpoint/2010/main" val="277096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D03C-41D1-8971-808B-43D2965B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5"/>
            <a:ext cx="9144000" cy="5715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7A7D-AC31-70E7-7FCA-37C35362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1123949"/>
            <a:ext cx="11468100" cy="5362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project, We scan the IP address and update the data to the public whether the IP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vulnerable or not.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IP addresses are scanned and then stored in a database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enters a specific IP address and submits the IP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address,the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scanned data is retrieved from the database.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compiled data from the database can be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viewed in the map and it shows whether the IP is vulnerable or not.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last it displays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05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27AC-0E80-AFEA-4EB4-173690DC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26"/>
            <a:ext cx="9144000" cy="70485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ED622-41BE-BFE9-F517-728C91822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99" y="1057275"/>
            <a:ext cx="11191875" cy="52959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Computer Emergency Response Team (CERT-In), “Annual Report-2017”, Ministry of Electronics &amp; Information Technology, Government of India, 2018.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Z. Li, et Al.,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VulPecker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automated vulnerability detection system based on code similarity analysis”, ACM, Proc. of the 32 Annual Conference on Computer Security Applications, pp. 201- 213, 2016.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S.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Uwagbole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J. Buchanan, &amp; L. Fan, “Applied machine learning predictive analytics to SQL injection attack detection and prevention”, IEEE, Symposium on Integrated Network and Service Management (IM), 2017 IFIP/IEEE, pp. 1087-1090, 2017.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I. Medeiros, N. Neves, &amp; M. Correia, “Detecting and removing  application vulnerabilities with static analysis and data mining”, IEEE, IEEE Transactions on Reliability, Vol 65, Issue 1, pp. 54-69, 2016.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Alqahtani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“SV-AF—A Security Vulnerability Analysis Framework”, IEEE, 27th International Symposium on Software Reliability Engineering (ISSRE), pp. 219- 229, 2016.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6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232A-24FB-F457-88B4-32141E0B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000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945F5-5C47-36F8-B7F5-B38AEA16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12192000" cy="6191250"/>
          </a:xfrm>
        </p:spPr>
        <p:txBody>
          <a:bodyPr/>
          <a:lstStyle/>
          <a:p>
            <a:pPr algn="l"/>
            <a:r>
              <a:rPr lang="en-IN" dirty="0"/>
              <a:t>TABLE: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957C39-A093-2BEE-3E7C-B62E4684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4360"/>
              </p:ext>
            </p:extLst>
          </p:nvPr>
        </p:nvGraphicFramePr>
        <p:xfrm>
          <a:off x="390525" y="1104899"/>
          <a:ext cx="9769475" cy="4163135"/>
        </p:xfrm>
        <a:graphic>
          <a:graphicData uri="http://schemas.openxmlformats.org/drawingml/2006/table">
            <a:tbl>
              <a:tblPr firstRow="1" bandRow="1"/>
              <a:tblGrid>
                <a:gridCol w="9769475">
                  <a:extLst>
                    <a:ext uri="{9D8B030D-6E8A-4147-A177-3AD203B41FA5}">
                      <a16:colId xmlns:a16="http://schemas.microsoft.com/office/drawing/2014/main" val="4002850786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of web vulnerability scanner</a:t>
                      </a: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48386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cost-effective approach to evaluating security vulnerability scanner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47283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Automatic Vulnerability Scanner for Web Applications</a:t>
                      </a: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31504"/>
                  </a:ext>
                </a:extLst>
              </a:tr>
              <a:tr h="123350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Systematic Literature Review on the Characteristics and Effectiveness of Web Application Vulnerability Scanners</a:t>
                      </a: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7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9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5366-D0BD-DD57-346C-FA8896B4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425"/>
            <a:ext cx="9144000" cy="65722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0B24-0200-031E-5FAE-3E28D7A2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9201"/>
            <a:ext cx="12087225" cy="5562600"/>
          </a:xfrm>
        </p:spPr>
        <p:txBody>
          <a:bodyPr>
            <a:normAutofit fontScale="25000" lnSpcReduction="20000"/>
          </a:bodyPr>
          <a:lstStyle/>
          <a:p>
            <a:pPr marL="514350" indent="-514350" algn="just">
              <a:lnSpc>
                <a:spcPct val="17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progressive development of technology and the urgent requirement of network security, vulnerability scanner has been particularly emphasized, which is regarded as a fundamental component for network security assurance. </a:t>
            </a:r>
          </a:p>
          <a:p>
            <a:pPr marL="514350" indent="-514350" algn="just">
              <a:lnSpc>
                <a:spcPct val="17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scanners are developed with the intention of that discovering the possible vulnerabilities in advance to avoid malicious attacks.</a:t>
            </a:r>
          </a:p>
          <a:p>
            <a:pPr marL="514350" indent="-514350" algn="just">
              <a:lnSpc>
                <a:spcPct val="17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However most of them focus on a single target. In this project, an effective network vulnerability scanner that integrates the information collection with the vulnerability detection is proposed to verify whether the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which is available globally are vulnerable or not.</a:t>
            </a:r>
          </a:p>
          <a:p>
            <a:pPr marL="514350" indent="-514350" algn="just">
              <a:lnSpc>
                <a:spcPct val="17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experimental results show that, by guiding the detection process with the useful collected information, our tool achieves great web vulnerability detection capability with a large scanning scope.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5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5685-77C5-01A0-15CB-931D1D71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775"/>
            <a:ext cx="9144000" cy="609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6694-ECC1-70D4-EB65-3C8BE653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81050"/>
            <a:ext cx="12192000" cy="6076950"/>
          </a:xfrm>
        </p:spPr>
        <p:txBody>
          <a:bodyPr/>
          <a:lstStyle/>
          <a:p>
            <a:pPr algn="l"/>
            <a:r>
              <a:rPr lang="en-IN" dirty="0"/>
              <a:t>HARDWARE REQUIREMENTS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/>
              <a:t>SOFTWARE REQUIREMENTS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E54FA7-0ABC-3611-C220-60613BBF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0553"/>
              </p:ext>
            </p:extLst>
          </p:nvPr>
        </p:nvGraphicFramePr>
        <p:xfrm>
          <a:off x="104775" y="1209675"/>
          <a:ext cx="7153276" cy="1962148"/>
        </p:xfrm>
        <a:graphic>
          <a:graphicData uri="http://schemas.openxmlformats.org/drawingml/2006/table">
            <a:tbl>
              <a:tblPr firstRow="1" bandRow="1"/>
              <a:tblGrid>
                <a:gridCol w="3576638">
                  <a:extLst>
                    <a:ext uri="{9D8B030D-6E8A-4147-A177-3AD203B41FA5}">
                      <a16:colId xmlns:a16="http://schemas.microsoft.com/office/drawing/2014/main" val="2338271091"/>
                    </a:ext>
                  </a:extLst>
                </a:gridCol>
                <a:gridCol w="3576638">
                  <a:extLst>
                    <a:ext uri="{9D8B030D-6E8A-4147-A177-3AD203B41FA5}">
                      <a16:colId xmlns:a16="http://schemas.microsoft.com/office/drawing/2014/main" val="1592226817"/>
                    </a:ext>
                  </a:extLst>
                </a:gridCol>
              </a:tblGrid>
              <a:tr h="4905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5833"/>
                  </a:ext>
                </a:extLst>
              </a:tr>
              <a:tr h="4905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309"/>
                  </a:ext>
                </a:extLst>
              </a:tr>
              <a:tr h="4905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24681"/>
                  </a:ext>
                </a:extLst>
              </a:tr>
              <a:tr h="4905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2031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015E86-FF41-1B6D-6EB0-83AA97A5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75856"/>
              </p:ext>
            </p:extLst>
          </p:nvPr>
        </p:nvGraphicFramePr>
        <p:xfrm>
          <a:off x="104775" y="4000500"/>
          <a:ext cx="7153276" cy="2760716"/>
        </p:xfrm>
        <a:graphic>
          <a:graphicData uri="http://schemas.openxmlformats.org/drawingml/2006/table">
            <a:tbl>
              <a:tblPr firstRow="1" bandRow="1"/>
              <a:tblGrid>
                <a:gridCol w="3576638">
                  <a:extLst>
                    <a:ext uri="{9D8B030D-6E8A-4147-A177-3AD203B41FA5}">
                      <a16:colId xmlns:a16="http://schemas.microsoft.com/office/drawing/2014/main" val="691986041"/>
                    </a:ext>
                  </a:extLst>
                </a:gridCol>
                <a:gridCol w="3576638">
                  <a:extLst>
                    <a:ext uri="{9D8B030D-6E8A-4147-A177-3AD203B41FA5}">
                      <a16:colId xmlns:a16="http://schemas.microsoft.com/office/drawing/2014/main" val="3619290674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89443"/>
                  </a:ext>
                </a:extLst>
              </a:tr>
              <a:tr h="6374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(BACKEND)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42658"/>
                  </a:ext>
                </a:extLst>
              </a:tr>
              <a:tr h="6374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(FRONTEND)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HTML,CSS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4366"/>
                  </a:ext>
                </a:extLst>
              </a:tr>
              <a:tr h="4202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 DB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95783"/>
                  </a:ext>
                </a:extLst>
              </a:tr>
              <a:tr h="6374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PROGRAMMING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INTERFACE(API)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87B5-38C6-84E7-351E-DA8FCE20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5381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05DF6-7CCD-BB44-F695-995702BB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000124"/>
            <a:ext cx="11220451" cy="5709043"/>
          </a:xfrm>
        </p:spPr>
      </p:pic>
    </p:spTree>
    <p:extLst>
      <p:ext uri="{BB962C8B-B14F-4D97-AF65-F5344CB8AC3E}">
        <p14:creationId xmlns:p14="http://schemas.microsoft.com/office/powerpoint/2010/main" val="208912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85C2-BF35-0C32-B272-B1B21989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55721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A855-1ABC-C981-4C20-ED04824A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681036"/>
            <a:ext cx="12011025" cy="605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E6D86-B31A-4EDC-8431-3C06FC9B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3489"/>
            <a:ext cx="11049000" cy="54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47D1-2433-B2BB-58E1-8366968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7650"/>
            <a:ext cx="4743450" cy="533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40F57-4580-5AE1-09B4-EA15939E9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066800"/>
            <a:ext cx="10182225" cy="5314886"/>
          </a:xfrm>
        </p:spPr>
      </p:pic>
    </p:spTree>
    <p:extLst>
      <p:ext uri="{BB962C8B-B14F-4D97-AF65-F5344CB8AC3E}">
        <p14:creationId xmlns:p14="http://schemas.microsoft.com/office/powerpoint/2010/main" val="23038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DE42-89B7-21D5-6E75-CB124C9C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51"/>
            <a:ext cx="3867150" cy="5476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68D72-1566-C1F1-4761-CA2D69E9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681037"/>
            <a:ext cx="10782300" cy="5824538"/>
          </a:xfrm>
        </p:spPr>
      </p:pic>
    </p:spTree>
    <p:extLst>
      <p:ext uri="{BB962C8B-B14F-4D97-AF65-F5344CB8AC3E}">
        <p14:creationId xmlns:p14="http://schemas.microsoft.com/office/powerpoint/2010/main" val="376367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1269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PANIMALAR ENGINEERING COLLEGE  </vt:lpstr>
      <vt:lpstr>INTRODUCTION</vt:lpstr>
      <vt:lpstr>LITERATURE SURVEY</vt:lpstr>
      <vt:lpstr>PROBLEM STATEMENT</vt:lpstr>
      <vt:lpstr>DEVELOPMENT ENVIRONMENT</vt:lpstr>
      <vt:lpstr>SYSTEM ARCHITECTURE</vt:lpstr>
      <vt:lpstr>SYSTEM DESIGN</vt:lpstr>
      <vt:lpstr>SEQUENCE DIAGRAM</vt:lpstr>
      <vt:lpstr>DATA FLOW DIAGRAM</vt:lpstr>
      <vt:lpstr>MODULE DESCRIPTION</vt:lpstr>
      <vt:lpstr>2. ASYNCIO</vt:lpstr>
      <vt:lpstr>3. FOLIUM</vt:lpstr>
      <vt:lpstr>4. URLLIB</vt:lpstr>
      <vt:lpstr>5. REGEX</vt:lpstr>
      <vt:lpstr>6. TELNET</vt:lpstr>
      <vt:lpstr>7. FTPLIB</vt:lpstr>
      <vt:lpstr>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ENGINEERING COLLEGE</dc:title>
  <dc:creator>9402</dc:creator>
  <cp:lastModifiedBy>Mukunth Venkatesh</cp:lastModifiedBy>
  <cp:revision>35</cp:revision>
  <dcterms:created xsi:type="dcterms:W3CDTF">2021-12-30T12:43:11Z</dcterms:created>
  <dcterms:modified xsi:type="dcterms:W3CDTF">2022-05-25T10:29:40Z</dcterms:modified>
</cp:coreProperties>
</file>