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87D6D3-8481-4D9B-AB8E-FAC675BE6CA8}">
  <a:tblStyle styleId="{4B87D6D3-8481-4D9B-AB8E-FAC675BE6C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f9bfca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ff9bfca5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ieeexplore.ieee.org/document/8577217/" TargetMode="External"/><Relationship Id="rId10" Type="http://schemas.openxmlformats.org/officeDocument/2006/relationships/hyperlink" Target="https://ieeexplore.ieee.org/abstract/document/8302003" TargetMode="External"/><Relationship Id="rId13" Type="http://schemas.openxmlformats.org/officeDocument/2006/relationships/hyperlink" Target="https://ieeexplore.ieee.org/abstract/document/8623035" TargetMode="External"/><Relationship Id="rId12" Type="http://schemas.openxmlformats.org/officeDocument/2006/relationships/hyperlink" Target="https://www.mdpi.com/2076-3417/12/14/7303https://www.mdpi.com/2076-3417/12/14/7303"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KoljaB/RealtimeSTT" TargetMode="External"/><Relationship Id="rId4" Type="http://schemas.openxmlformats.org/officeDocument/2006/relationships/hyperlink" Target="https://ieeexplore.ieee.org/abstract/document/8302003" TargetMode="External"/><Relationship Id="rId9" Type="http://schemas.openxmlformats.org/officeDocument/2006/relationships/hyperlink" Target="https://ieeexplore.ieee.org/document/8577217/" TargetMode="External"/><Relationship Id="rId5" Type="http://schemas.openxmlformats.org/officeDocument/2006/relationships/hyperlink" Target="https://ieeexplore.ieee.org/abstract/document/9116915" TargetMode="External"/><Relationship Id="rId6" Type="http://schemas.openxmlformats.org/officeDocument/2006/relationships/hyperlink" Target="https://ieeexplore.ieee.org/abstract/document/8301910" TargetMode="External"/><Relationship Id="rId7" Type="http://schemas.openxmlformats.org/officeDocument/2006/relationships/hyperlink" Target="https://ieeexplore.ieee.org/document/8577217/" TargetMode="External"/><Relationship Id="rId8" Type="http://schemas.openxmlformats.org/officeDocument/2006/relationships/hyperlink" Target="https://ieeexplore.ieee.org/document/85772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Smart Home System</a:t>
            </a:r>
            <a:endParaRPr/>
          </a:p>
          <a:p>
            <a:pPr indent="0" lvl="0" marL="0" rtl="0" algn="ctr">
              <a:lnSpc>
                <a:spcPct val="100000"/>
              </a:lnSpc>
              <a:spcBef>
                <a:spcPts val="0"/>
              </a:spcBef>
              <a:spcAft>
                <a:spcPts val="0"/>
              </a:spcAft>
              <a:buSzPct val="238948"/>
              <a:buNone/>
            </a:pPr>
            <a:r>
              <a:rPr lang="en" sz="2511"/>
              <a:t>B1-4</a:t>
            </a:r>
            <a:endParaRPr sz="2511"/>
          </a:p>
        </p:txBody>
      </p:sp>
      <p:sp>
        <p:nvSpPr>
          <p:cNvPr id="67" name="Google Shape;67;p13"/>
          <p:cNvSpPr txBox="1"/>
          <p:nvPr>
            <p:ph idx="1" type="subTitle"/>
          </p:nvPr>
        </p:nvSpPr>
        <p:spPr>
          <a:xfrm>
            <a:off x="2137225" y="2850050"/>
            <a:ext cx="2906400" cy="117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SzPts val="2400"/>
              <a:buNone/>
            </a:pPr>
            <a:r>
              <a:rPr lang="en" sz="1600"/>
              <a:t>Team Members:</a:t>
            </a:r>
            <a:endParaRPr sz="1500"/>
          </a:p>
          <a:p>
            <a:pPr indent="0" lvl="0" marL="0" rtl="0" algn="l">
              <a:lnSpc>
                <a:spcPct val="80000"/>
              </a:lnSpc>
              <a:spcBef>
                <a:spcPts val="0"/>
              </a:spcBef>
              <a:spcAft>
                <a:spcPts val="0"/>
              </a:spcAft>
              <a:buSzPts val="2400"/>
              <a:buNone/>
            </a:pPr>
            <a:r>
              <a:rPr lang="en" sz="1500"/>
              <a:t>Shubham Sarkar </a:t>
            </a:r>
            <a:endParaRPr sz="1500"/>
          </a:p>
          <a:p>
            <a:pPr indent="0" lvl="0" marL="0" rtl="0" algn="l">
              <a:lnSpc>
                <a:spcPct val="80000"/>
              </a:lnSpc>
              <a:spcBef>
                <a:spcPts val="0"/>
              </a:spcBef>
              <a:spcAft>
                <a:spcPts val="0"/>
              </a:spcAft>
              <a:buSzPts val="2400"/>
              <a:buNone/>
            </a:pPr>
            <a:r>
              <a:rPr lang="en" sz="1500"/>
              <a:t>Akash Mohapatra</a:t>
            </a:r>
            <a:endParaRPr sz="1500"/>
          </a:p>
          <a:p>
            <a:pPr indent="0" lvl="0" marL="0" rtl="0" algn="l">
              <a:lnSpc>
                <a:spcPct val="80000"/>
              </a:lnSpc>
              <a:spcBef>
                <a:spcPts val="0"/>
              </a:spcBef>
              <a:spcAft>
                <a:spcPts val="0"/>
              </a:spcAft>
              <a:buSzPts val="2400"/>
              <a:buNone/>
            </a:pPr>
            <a:r>
              <a:rPr lang="en" sz="1500"/>
              <a:t>Chaitanya Dumbre</a:t>
            </a:r>
            <a:endParaRPr sz="1500"/>
          </a:p>
          <a:p>
            <a:pPr indent="0" lvl="0" marL="0" rtl="0" algn="l">
              <a:lnSpc>
                <a:spcPct val="80000"/>
              </a:lnSpc>
              <a:spcBef>
                <a:spcPts val="0"/>
              </a:spcBef>
              <a:spcAft>
                <a:spcPts val="0"/>
              </a:spcAft>
              <a:buSzPts val="2400"/>
              <a:buNone/>
            </a:pPr>
            <a:r>
              <a:rPr lang="en" sz="1500"/>
              <a:t>Neha Mendhekar</a:t>
            </a:r>
            <a:endParaRPr sz="1500"/>
          </a:p>
          <a:p>
            <a:pPr indent="0" lvl="0" marL="0" rtl="0" algn="l">
              <a:lnSpc>
                <a:spcPct val="80000"/>
              </a:lnSpc>
              <a:spcBef>
                <a:spcPts val="0"/>
              </a:spcBef>
              <a:spcAft>
                <a:spcPts val="0"/>
              </a:spcAft>
              <a:buSzPts val="2400"/>
              <a:buNone/>
            </a:pPr>
            <a:r>
              <a:t/>
            </a:r>
            <a:endParaRPr sz="1500"/>
          </a:p>
        </p:txBody>
      </p:sp>
      <p:sp>
        <p:nvSpPr>
          <p:cNvPr id="68" name="Google Shape;68;p13"/>
          <p:cNvSpPr txBox="1"/>
          <p:nvPr>
            <p:ph idx="1" type="subTitle"/>
          </p:nvPr>
        </p:nvSpPr>
        <p:spPr>
          <a:xfrm>
            <a:off x="4697625" y="2850050"/>
            <a:ext cx="2434800" cy="11712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2400"/>
              <a:buNone/>
            </a:pPr>
            <a:r>
              <a:rPr lang="en" sz="1600"/>
              <a:t>Guided By:</a:t>
            </a:r>
            <a:endParaRPr sz="1600"/>
          </a:p>
          <a:p>
            <a:pPr indent="0" lvl="0" marL="0" rtl="0" algn="ctr">
              <a:lnSpc>
                <a:spcPct val="80000"/>
              </a:lnSpc>
              <a:spcBef>
                <a:spcPts val="0"/>
              </a:spcBef>
              <a:spcAft>
                <a:spcPts val="0"/>
              </a:spcAft>
              <a:buSzPts val="2400"/>
              <a:buNone/>
            </a:pPr>
            <a:r>
              <a:rPr lang="en" sz="1600"/>
              <a:t>Seema Patil</a:t>
            </a:r>
            <a:endParaRPr sz="1600"/>
          </a:p>
          <a:p>
            <a:pPr indent="0" lvl="0" marL="0" rtl="0" algn="ctr">
              <a:lnSpc>
                <a:spcPct val="80000"/>
              </a:lnSpc>
              <a:spcBef>
                <a:spcPts val="0"/>
              </a:spcBef>
              <a:spcAft>
                <a:spcPts val="0"/>
              </a:spcAft>
              <a:buSzPts val="2400"/>
              <a:buNone/>
            </a:pPr>
            <a:r>
              <a:rPr lang="en" sz="1600"/>
              <a:t>Dhananjay Bhagat</a:t>
            </a:r>
            <a:endParaRPr sz="1600"/>
          </a:p>
        </p:txBody>
      </p:sp>
      <p:pic>
        <p:nvPicPr>
          <p:cNvPr id="69" name="Google Shape;69;p13"/>
          <p:cNvPicPr preferRelativeResize="0"/>
          <p:nvPr/>
        </p:nvPicPr>
        <p:blipFill rotWithShape="1">
          <a:blip r:embed="rId3">
            <a:alphaModFix/>
          </a:blip>
          <a:srcRect b="0" l="0" r="0" t="0"/>
          <a:stretch/>
        </p:blipFill>
        <p:spPr>
          <a:xfrm>
            <a:off x="3280775" y="58450"/>
            <a:ext cx="2774523" cy="856226"/>
          </a:xfrm>
          <a:prstGeom prst="rect">
            <a:avLst/>
          </a:prstGeom>
          <a:noFill/>
          <a:ln>
            <a:noFill/>
          </a:ln>
        </p:spPr>
      </p:pic>
      <p:sp>
        <p:nvSpPr>
          <p:cNvPr id="70" name="Google Shape;70;p13"/>
          <p:cNvSpPr txBox="1"/>
          <p:nvPr/>
        </p:nvSpPr>
        <p:spPr>
          <a:xfrm>
            <a:off x="199150" y="1180575"/>
            <a:ext cx="8474700" cy="57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11"/>
              <a:buFont typeface="Arial"/>
              <a:buNone/>
            </a:pPr>
            <a:r>
              <a:rPr b="1" i="0" lang="en" sz="2511" u="none" cap="none" strike="noStrike">
                <a:solidFill>
                  <a:schemeClr val="accent1"/>
                </a:solidFill>
                <a:latin typeface="PT Sans Narrow"/>
                <a:ea typeface="PT Sans Narrow"/>
                <a:cs typeface="PT Sans Narrow"/>
                <a:sym typeface="PT Sans Narrow"/>
              </a:rPr>
              <a:t>ESIoT Lab Mini Project Presentation 2022-23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Implementation and Experimental Setup</a:t>
            </a:r>
            <a:endParaRPr/>
          </a:p>
        </p:txBody>
      </p:sp>
      <p:sp>
        <p:nvSpPr>
          <p:cNvPr id="124" name="Google Shape;124;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In our current implementation, the speech, hand gestures and facial recognition models run locally on our laptop and use the laptop’s peripherals to get user input. </a:t>
            </a:r>
            <a:endParaRPr/>
          </a:p>
          <a:p>
            <a:pPr indent="0" lvl="0" marL="0" rtl="0" algn="l">
              <a:lnSpc>
                <a:spcPct val="115000"/>
              </a:lnSpc>
              <a:spcBef>
                <a:spcPts val="1200"/>
              </a:spcBef>
              <a:spcAft>
                <a:spcPts val="0"/>
              </a:spcAft>
              <a:buSzPts val="1800"/>
              <a:buNone/>
            </a:pPr>
            <a:r>
              <a:rPr lang="en"/>
              <a:t>Once a suitable action is decided, an api call is made to the esp connected to the same WiFi, and its actuators are triggered. </a:t>
            </a:r>
            <a:endParaRPr/>
          </a:p>
          <a:p>
            <a:pPr indent="0" lvl="0" marL="0" rtl="0" algn="l">
              <a:lnSpc>
                <a:spcPct val="115000"/>
              </a:lnSpc>
              <a:spcBef>
                <a:spcPts val="1200"/>
              </a:spcBef>
              <a:spcAft>
                <a:spcPts val="1200"/>
              </a:spcAft>
              <a:buSzPts val="1800"/>
              <a:buNone/>
            </a:pPr>
            <a:r>
              <a:rPr lang="en"/>
              <a:t>We plan to replace the laptop with a Raspberry Pi if possible.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and Conclusion</a:t>
            </a:r>
            <a:endParaRPr/>
          </a:p>
        </p:txBody>
      </p:sp>
      <p:sp>
        <p:nvSpPr>
          <p:cNvPr id="130" name="Google Shape;130;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Preliminary tests show that the system accurately recognizes authorized users within a certain range and responds to both voice and gesture commands with minimal latency. The wireless communication reliably triggers appliances, and the face recognition module effectively prevents unauthorized access. This system combines security and convenience, offering a smart home solution that is both user-friendly and secure.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36" name="Google Shape;136;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Clr>
                <a:srgbClr val="000000"/>
              </a:buClr>
              <a:buSzPts val="1800"/>
              <a:buAutoNum type="arabicPeriod"/>
            </a:pPr>
            <a:r>
              <a:rPr lang="en" sz="1100" u="sng">
                <a:solidFill>
                  <a:schemeClr val="hlink"/>
                </a:solidFill>
                <a:latin typeface="Arial"/>
                <a:ea typeface="Arial"/>
                <a:cs typeface="Arial"/>
                <a:sym typeface="Arial"/>
                <a:hlinkClick r:id="rId3"/>
              </a:rPr>
              <a:t>Realtime STT</a:t>
            </a:r>
            <a:endParaRPr/>
          </a:p>
          <a:p>
            <a:pPr indent="-342900" lvl="0" marL="457200" rtl="0" algn="l">
              <a:lnSpc>
                <a:spcPct val="115000"/>
              </a:lnSpc>
              <a:spcBef>
                <a:spcPts val="0"/>
              </a:spcBef>
              <a:spcAft>
                <a:spcPts val="0"/>
              </a:spcAft>
              <a:buClr>
                <a:srgbClr val="000000"/>
              </a:buClr>
              <a:buSzPts val="1800"/>
              <a:buAutoNum type="arabicPeriod"/>
            </a:pPr>
            <a:r>
              <a:rPr lang="en" sz="1100" u="sng">
                <a:solidFill>
                  <a:schemeClr val="hlink"/>
                </a:solidFill>
                <a:latin typeface="Arial"/>
                <a:ea typeface="Arial"/>
                <a:cs typeface="Arial"/>
                <a:sym typeface="Arial"/>
                <a:hlinkClick r:id="rId4"/>
              </a:rPr>
              <a:t>Face recognition based on convolution siamese networks | IEEE Conference Publication | IEEE Xplore</a:t>
            </a:r>
            <a:endParaRPr/>
          </a:p>
          <a:p>
            <a:pPr indent="-342900" lvl="0" marL="457200" rtl="0" algn="l">
              <a:lnSpc>
                <a:spcPct val="115000"/>
              </a:lnSpc>
              <a:spcBef>
                <a:spcPts val="0"/>
              </a:spcBef>
              <a:spcAft>
                <a:spcPts val="0"/>
              </a:spcAft>
              <a:buClr>
                <a:srgbClr val="000000"/>
              </a:buClr>
              <a:buSzPts val="1800"/>
              <a:buAutoNum type="arabicPeriod"/>
            </a:pPr>
            <a:r>
              <a:rPr lang="en" sz="1100" u="sng">
                <a:solidFill>
                  <a:schemeClr val="hlink"/>
                </a:solidFill>
                <a:latin typeface="Arial"/>
                <a:ea typeface="Arial"/>
                <a:cs typeface="Arial"/>
                <a:sym typeface="Arial"/>
                <a:hlinkClick r:id="rId5"/>
              </a:rPr>
              <a:t>Using Siamese Networks with Transfer Learning for Face Recognition on Small-Samples Datasets | IEEE Conference Publication | IEEE Xplore</a:t>
            </a:r>
            <a:endParaRPr b="1" sz="1100">
              <a:solidFill>
                <a:srgbClr val="333333"/>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AutoNum type="arabicPeriod"/>
            </a:pPr>
            <a:r>
              <a:rPr lang="en" sz="1100" u="sng">
                <a:solidFill>
                  <a:schemeClr val="hlink"/>
                </a:solidFill>
                <a:highlight>
                  <a:srgbClr val="FFFFFF"/>
                </a:highlight>
                <a:latin typeface="Arial"/>
                <a:ea typeface="Arial"/>
                <a:cs typeface="Arial"/>
                <a:sym typeface="Arial"/>
                <a:hlinkClick r:id="rId6"/>
              </a:rPr>
              <a:t>Real-time human gesture grading based on OpenPose</a:t>
            </a:r>
            <a:endParaRPr sz="1100" u="sng">
              <a:solidFill>
                <a:schemeClr val="dk1"/>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sz="1100" u="sng">
                <a:solidFill>
                  <a:schemeClr val="accent5"/>
                </a:solidFill>
                <a:latin typeface="Arial"/>
                <a:ea typeface="Arial"/>
                <a:cs typeface="Arial"/>
                <a:sym typeface="Arial"/>
                <a:hlinkClick r:id="rId7">
                  <a:extLst>
                    <a:ext uri="{A12FA001-AC4F-418D-AE19-62706E023703}">
                      <ahyp:hlinkClr val="tx"/>
                    </a:ext>
                  </a:extLst>
                </a:hlinkClick>
              </a:rPr>
              <a:t>Design of Home Appliance Control System</a:t>
            </a:r>
            <a:r>
              <a:rPr lang="en" sz="1100" u="sng">
                <a:solidFill>
                  <a:schemeClr val="accent3"/>
                </a:solidFill>
                <a:highlight>
                  <a:srgbClr val="FFFFFF"/>
                </a:highlight>
                <a:latin typeface="Arial"/>
                <a:ea typeface="Arial"/>
                <a:cs typeface="Arial"/>
                <a:sym typeface="Arial"/>
                <a:hlinkClick r:id="rId8">
                  <a:extLst>
                    <a:ext uri="{A12FA001-AC4F-418D-AE19-62706E023703}">
                      <ahyp:hlinkClr val="tx"/>
                    </a:ext>
                  </a:extLst>
                </a:hlinkClick>
              </a:rPr>
              <a:t> </a:t>
            </a:r>
            <a:r>
              <a:rPr lang="en" sz="1100" u="sng">
                <a:solidFill>
                  <a:schemeClr val="accent5"/>
                </a:solidFill>
                <a:highlight>
                  <a:srgbClr val="FFFFFF"/>
                </a:highlight>
                <a:latin typeface="Arial"/>
                <a:ea typeface="Arial"/>
                <a:cs typeface="Arial"/>
                <a:sym typeface="Arial"/>
                <a:hlinkClick r:id="rId9">
                  <a:extLst>
                    <a:ext uri="{A12FA001-AC4F-418D-AE19-62706E023703}">
                      <ahyp:hlinkClr val="tx"/>
                    </a:ext>
                  </a:extLst>
                </a:hlinkClick>
              </a:rPr>
              <a:t>in Smart Home based on WiFi IoT</a:t>
            </a:r>
            <a:r>
              <a:rPr lang="en" sz="1100" u="sng">
                <a:solidFill>
                  <a:schemeClr val="accent5"/>
                </a:solidFill>
                <a:latin typeface="Arial"/>
                <a:ea typeface="Arial"/>
                <a:cs typeface="Arial"/>
                <a:sym typeface="Arial"/>
                <a:hlinkClick r:id="rId10">
                  <a:extLst>
                    <a:ext uri="{A12FA001-AC4F-418D-AE19-62706E023703}">
                      <ahyp:hlinkClr val="tx"/>
                    </a:ext>
                  </a:extLst>
                </a:hlinkClick>
              </a:rPr>
              <a:t>| IEEE Conference Publication |</a:t>
            </a:r>
            <a:r>
              <a:rPr lang="en" sz="1100" u="sng">
                <a:solidFill>
                  <a:schemeClr val="accent5"/>
                </a:solidFill>
                <a:latin typeface="Arial"/>
                <a:ea typeface="Arial"/>
                <a:cs typeface="Arial"/>
                <a:sym typeface="Arial"/>
                <a:hlinkClick r:id="rId11">
                  <a:extLst>
                    <a:ext uri="{A12FA001-AC4F-418D-AE19-62706E023703}">
                      <ahyp:hlinkClr val="tx"/>
                    </a:ext>
                  </a:extLst>
                </a:hlinkClick>
              </a:rPr>
              <a:t>IEEE Xplore</a:t>
            </a:r>
            <a:endParaRPr sz="800" u="sng">
              <a:solidFill>
                <a:schemeClr val="dk1"/>
              </a:solidFill>
              <a:latin typeface="Arial"/>
              <a:ea typeface="Arial"/>
              <a:cs typeface="Arial"/>
              <a:sym typeface="Arial"/>
            </a:endParaRPr>
          </a:p>
          <a:p>
            <a:pPr indent="-342900" lvl="0" marL="457200" rtl="0" algn="l">
              <a:lnSpc>
                <a:spcPct val="123000"/>
              </a:lnSpc>
              <a:spcBef>
                <a:spcPts val="0"/>
              </a:spcBef>
              <a:spcAft>
                <a:spcPts val="0"/>
              </a:spcAft>
              <a:buClr>
                <a:srgbClr val="000000"/>
              </a:buClr>
              <a:buSzPts val="1800"/>
              <a:buFont typeface="Arial"/>
              <a:buAutoNum type="arabicPeriod"/>
            </a:pPr>
            <a:r>
              <a:rPr lang="en" sz="1250" u="sng">
                <a:solidFill>
                  <a:schemeClr val="hlink"/>
                </a:solidFill>
                <a:highlight>
                  <a:srgbClr val="FFFFFF"/>
                </a:highlight>
                <a:latin typeface="Arial"/>
                <a:ea typeface="Arial"/>
                <a:cs typeface="Arial"/>
                <a:sym typeface="Arial"/>
                <a:hlinkClick r:id="rId12"/>
              </a:rPr>
              <a:t>Sign Language Gesture Recognition with Convolutional-Type Features on Ensemble Classifiers and Hybrid Artificial Neural Network</a:t>
            </a:r>
            <a:endParaRPr sz="1250" u="sng">
              <a:solidFill>
                <a:srgbClr val="000000"/>
              </a:solidFill>
              <a:highlight>
                <a:srgbClr val="FFFFFF"/>
              </a:highlight>
              <a:latin typeface="Arial"/>
              <a:ea typeface="Arial"/>
              <a:cs typeface="Arial"/>
              <a:sym typeface="Arial"/>
            </a:endParaRPr>
          </a:p>
          <a:p>
            <a:pPr indent="-342900" lvl="0" marL="457200" rtl="0" algn="l">
              <a:lnSpc>
                <a:spcPct val="123913"/>
              </a:lnSpc>
              <a:spcBef>
                <a:spcPts val="0"/>
              </a:spcBef>
              <a:spcAft>
                <a:spcPts val="0"/>
              </a:spcAft>
              <a:buClr>
                <a:srgbClr val="000000"/>
              </a:buClr>
              <a:buSzPts val="1800"/>
              <a:buFont typeface="Arial"/>
              <a:buAutoNum type="arabicPeriod"/>
            </a:pPr>
            <a:r>
              <a:rPr lang="en" sz="1100" u="sng">
                <a:solidFill>
                  <a:schemeClr val="hlink"/>
                </a:solidFill>
                <a:highlight>
                  <a:srgbClr val="FFFFFF"/>
                </a:highlight>
                <a:latin typeface="Arial"/>
                <a:ea typeface="Arial"/>
                <a:cs typeface="Arial"/>
                <a:sym typeface="Arial"/>
                <a:hlinkClick r:id="rId13"/>
              </a:rPr>
              <a:t>Dynamic Gesture Recognition Based on LSTM-CNN</a:t>
            </a:r>
            <a:endParaRPr sz="1100">
              <a:solidFill>
                <a:srgbClr val="333333"/>
              </a:solidFill>
              <a:highlight>
                <a:srgbClr val="FFFFFF"/>
              </a:highlight>
              <a:latin typeface="Arial"/>
              <a:ea typeface="Arial"/>
              <a:cs typeface="Arial"/>
              <a:sym typeface="Arial"/>
            </a:endParaRPr>
          </a:p>
          <a:p>
            <a:pPr indent="0" lvl="0" marL="457200" rtl="0" algn="l">
              <a:spcBef>
                <a:spcPts val="2400"/>
              </a:spcBef>
              <a:spcAft>
                <a:spcPts val="600"/>
              </a:spcAft>
              <a:buNone/>
            </a:pPr>
            <a:r>
              <a:t/>
            </a:r>
            <a:endParaRPr sz="800" u="sng">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a:t>
            </a:r>
            <a:endParaRPr/>
          </a:p>
        </p:txBody>
      </p:sp>
      <p:sp>
        <p:nvSpPr>
          <p:cNvPr id="76" name="Google Shape;76;p14"/>
          <p:cNvSpPr txBox="1"/>
          <p:nvPr>
            <p:ph idx="1" type="body"/>
          </p:nvPr>
        </p:nvSpPr>
        <p:spPr>
          <a:xfrm>
            <a:off x="180225" y="118897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Introduction and Motivation</a:t>
            </a:r>
            <a:endParaRPr/>
          </a:p>
          <a:p>
            <a:pPr indent="-342900" lvl="0" marL="457200" rtl="0" algn="l">
              <a:lnSpc>
                <a:spcPct val="115000"/>
              </a:lnSpc>
              <a:spcBef>
                <a:spcPts val="0"/>
              </a:spcBef>
              <a:spcAft>
                <a:spcPts val="0"/>
              </a:spcAft>
              <a:buSzPts val="1800"/>
              <a:buChar char="●"/>
            </a:pPr>
            <a:r>
              <a:rPr lang="en"/>
              <a:t>Problem Statement and Objectives</a:t>
            </a:r>
            <a:endParaRPr/>
          </a:p>
          <a:p>
            <a:pPr indent="-342900" lvl="0" marL="457200" rtl="0" algn="l">
              <a:lnSpc>
                <a:spcPct val="115000"/>
              </a:lnSpc>
              <a:spcBef>
                <a:spcPts val="0"/>
              </a:spcBef>
              <a:spcAft>
                <a:spcPts val="0"/>
              </a:spcAft>
              <a:buSzPts val="1800"/>
              <a:buChar char="●"/>
            </a:pPr>
            <a:r>
              <a:rPr lang="en"/>
              <a:t>Individual Contribution</a:t>
            </a:r>
            <a:endParaRPr/>
          </a:p>
          <a:p>
            <a:pPr indent="-342900" lvl="0" marL="457200" rtl="0" algn="l">
              <a:lnSpc>
                <a:spcPct val="115000"/>
              </a:lnSpc>
              <a:spcBef>
                <a:spcPts val="0"/>
              </a:spcBef>
              <a:spcAft>
                <a:spcPts val="0"/>
              </a:spcAft>
              <a:buSzPts val="1800"/>
              <a:buChar char="●"/>
            </a:pPr>
            <a:r>
              <a:rPr lang="en"/>
              <a:t>Summary of Literature Survey</a:t>
            </a:r>
            <a:endParaRPr/>
          </a:p>
          <a:p>
            <a:pPr indent="-342900" lvl="0" marL="457200" rtl="0" algn="l">
              <a:lnSpc>
                <a:spcPct val="115000"/>
              </a:lnSpc>
              <a:spcBef>
                <a:spcPts val="0"/>
              </a:spcBef>
              <a:spcAft>
                <a:spcPts val="0"/>
              </a:spcAft>
              <a:buSzPts val="1800"/>
              <a:buChar char="●"/>
            </a:pPr>
            <a:r>
              <a:rPr lang="en"/>
              <a:t>Proposed System</a:t>
            </a:r>
            <a:endParaRPr/>
          </a:p>
          <a:p>
            <a:pPr indent="-342900" lvl="0" marL="457200" rtl="0" algn="l">
              <a:lnSpc>
                <a:spcPct val="115000"/>
              </a:lnSpc>
              <a:spcBef>
                <a:spcPts val="0"/>
              </a:spcBef>
              <a:spcAft>
                <a:spcPts val="0"/>
              </a:spcAft>
              <a:buSzPts val="1800"/>
              <a:buChar char="●"/>
            </a:pPr>
            <a:r>
              <a:rPr lang="en"/>
              <a:t>Hardware and Software Requirements</a:t>
            </a:r>
            <a:endParaRPr/>
          </a:p>
          <a:p>
            <a:pPr indent="-342900" lvl="0" marL="457200" rtl="0" algn="l">
              <a:lnSpc>
                <a:spcPct val="115000"/>
              </a:lnSpc>
              <a:spcBef>
                <a:spcPts val="0"/>
              </a:spcBef>
              <a:spcAft>
                <a:spcPts val="0"/>
              </a:spcAft>
              <a:buSzPts val="1800"/>
              <a:buChar char="●"/>
            </a:pPr>
            <a:r>
              <a:rPr lang="en"/>
              <a:t>Implementation and Experimental Setup</a:t>
            </a:r>
            <a:endParaRPr/>
          </a:p>
          <a:p>
            <a:pPr indent="-342900" lvl="0" marL="457200" rtl="0" algn="l">
              <a:lnSpc>
                <a:spcPct val="115000"/>
              </a:lnSpc>
              <a:spcBef>
                <a:spcPts val="0"/>
              </a:spcBef>
              <a:spcAft>
                <a:spcPts val="0"/>
              </a:spcAft>
              <a:buSzPts val="1800"/>
              <a:buChar char="●"/>
            </a:pPr>
            <a:r>
              <a:rPr lang="en"/>
              <a:t>Results and Conclusions</a:t>
            </a:r>
            <a:endParaRPr/>
          </a:p>
          <a:p>
            <a:pPr indent="-342900" lvl="0" marL="457200" rtl="0" algn="l">
              <a:lnSpc>
                <a:spcPct val="115000"/>
              </a:lnSpc>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and Motivation</a:t>
            </a:r>
            <a:endParaRPr/>
          </a:p>
        </p:txBody>
      </p:sp>
      <p:sp>
        <p:nvSpPr>
          <p:cNvPr id="82" name="Google Shape;82;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Home automation has evolved significantly in recent years, providing convenience, energy efficiency, and enhanced security. This project aims to develop a smart home system that integrates voice and gesture commands with face recognition to control home appliances like lights and fans, ensuring only authorized users can access the system. Wireless IoT communication is employed for seamless control of appliances, making the system both practical and secure.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 and Objectives</a:t>
            </a:r>
            <a:endParaRPr/>
          </a:p>
        </p:txBody>
      </p:sp>
      <p:sp>
        <p:nvSpPr>
          <p:cNvPr id="88" name="Google Shape;88;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Traditional smart home systems either focus on convenience or security, but often lack the ability to combine both. This project addresses that gap by incorporating face recognition for security alongside voice and gesture commands for ease of use. The system ensures that only authorized individuals can control the appliances and uses wireless IoT communication to trigger devices such as lights and fans.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Objectives</a:t>
            </a:r>
            <a:r>
              <a:rPr lang="en"/>
              <a:t>:</a:t>
            </a:r>
            <a:endParaRPr/>
          </a:p>
          <a:p>
            <a:pPr indent="-325755" lvl="0" marL="457200" rtl="0" algn="l">
              <a:spcBef>
                <a:spcPts val="1200"/>
              </a:spcBef>
              <a:spcAft>
                <a:spcPts val="0"/>
              </a:spcAft>
              <a:buSzPct val="100000"/>
              <a:buChar char="●"/>
            </a:pPr>
            <a:r>
              <a:rPr lang="en"/>
              <a:t>Develop a system that can detect and process voice and gesture commands.</a:t>
            </a:r>
            <a:endParaRPr/>
          </a:p>
          <a:p>
            <a:pPr indent="-325755" lvl="0" marL="457200" rtl="0" algn="l">
              <a:spcBef>
                <a:spcPts val="0"/>
              </a:spcBef>
              <a:spcAft>
                <a:spcPts val="0"/>
              </a:spcAft>
              <a:buSzPct val="100000"/>
              <a:buChar char="●"/>
            </a:pPr>
            <a:r>
              <a:rPr lang="en"/>
              <a:t>Ensure wireless communication for reliable control of household appliances.</a:t>
            </a:r>
            <a:endParaRPr/>
          </a:p>
          <a:p>
            <a:pPr indent="-325755" lvl="0" marL="457200" rtl="0" algn="l">
              <a:spcBef>
                <a:spcPts val="0"/>
              </a:spcBef>
              <a:spcAft>
                <a:spcPts val="0"/>
              </a:spcAft>
              <a:buSzPct val="100000"/>
              <a:buChar char="●"/>
            </a:pPr>
            <a:r>
              <a:rPr lang="en"/>
              <a:t>Implement access control using face recognition to prevent unauthorized use.</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Individual Contribution</a:t>
            </a:r>
            <a:endParaRPr/>
          </a:p>
        </p:txBody>
      </p:sp>
      <p:graphicFrame>
        <p:nvGraphicFramePr>
          <p:cNvPr id="94" name="Google Shape;94;p17"/>
          <p:cNvGraphicFramePr/>
          <p:nvPr/>
        </p:nvGraphicFramePr>
        <p:xfrm>
          <a:off x="952500" y="1264700"/>
          <a:ext cx="3000000" cy="3000000"/>
        </p:xfrm>
        <a:graphic>
          <a:graphicData uri="http://schemas.openxmlformats.org/drawingml/2006/table">
            <a:tbl>
              <a:tblPr>
                <a:noFill/>
                <a:tableStyleId>{4B87D6D3-8481-4D9B-AB8E-FAC675BE6CA8}</a:tableStyleId>
              </a:tblPr>
              <a:tblGrid>
                <a:gridCol w="3619500"/>
                <a:gridCol w="3619500"/>
              </a:tblGrid>
              <a:tr h="7888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Name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Work</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t>(Report/Presentation/Algorithm Design/Implementation) </a:t>
                      </a:r>
                      <a:endParaRPr b="1" sz="1400" u="none" cap="none" strike="noStrike"/>
                    </a:p>
                  </a:txBody>
                  <a:tcPr marT="91425" marB="91425" marR="91425" marL="91425"/>
                </a:tc>
              </a:tr>
              <a:tr h="550775">
                <a:tc>
                  <a:txBody>
                    <a:bodyPr/>
                    <a:lstStyle/>
                    <a:p>
                      <a:pPr indent="0" lvl="0" marL="0" marR="0" rtl="0" algn="l">
                        <a:lnSpc>
                          <a:spcPct val="100000"/>
                        </a:lnSpc>
                        <a:spcBef>
                          <a:spcPts val="0"/>
                        </a:spcBef>
                        <a:spcAft>
                          <a:spcPts val="0"/>
                        </a:spcAft>
                        <a:buClr>
                          <a:srgbClr val="000000"/>
                        </a:buClr>
                        <a:buSzPts val="1400"/>
                        <a:buFont typeface="Arial"/>
                        <a:buNone/>
                      </a:pPr>
                      <a:r>
                        <a:rPr lang="en"/>
                        <a:t>Shubham Sarkar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Flow Planning + Hardware Implementation + Command bias in STT</a:t>
                      </a:r>
                      <a:endParaRPr sz="1400" u="none" cap="none" strike="noStrike"/>
                    </a:p>
                  </a:txBody>
                  <a:tcPr marT="91425" marB="91425" marR="91425" marL="91425"/>
                </a:tc>
              </a:tr>
              <a:tr h="550775">
                <a:tc>
                  <a:txBody>
                    <a:bodyPr/>
                    <a:lstStyle/>
                    <a:p>
                      <a:pPr indent="0" lvl="0" marL="0" marR="0" rtl="0" algn="l">
                        <a:lnSpc>
                          <a:spcPct val="100000"/>
                        </a:lnSpc>
                        <a:spcBef>
                          <a:spcPts val="0"/>
                        </a:spcBef>
                        <a:spcAft>
                          <a:spcPts val="0"/>
                        </a:spcAft>
                        <a:buClr>
                          <a:srgbClr val="000000"/>
                        </a:buClr>
                        <a:buSzPts val="1400"/>
                        <a:buFont typeface="Arial"/>
                        <a:buNone/>
                      </a:pPr>
                      <a:r>
                        <a:rPr lang="en"/>
                        <a:t>Akash Mohapatra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Face Recognition and Text to Speech + </a:t>
                      </a:r>
                      <a:r>
                        <a:rPr lang="en"/>
                        <a:t>Hardware</a:t>
                      </a:r>
                      <a:r>
                        <a:rPr lang="en"/>
                        <a:t> Implementation</a:t>
                      </a:r>
                      <a:endParaRPr sz="1400" u="none" cap="none" strike="noStrike"/>
                    </a:p>
                  </a:txBody>
                  <a:tcPr marT="91425" marB="91425" marR="91425" marL="91425"/>
                </a:tc>
              </a:tr>
              <a:tr h="550775">
                <a:tc>
                  <a:txBody>
                    <a:bodyPr/>
                    <a:lstStyle/>
                    <a:p>
                      <a:pPr indent="0" lvl="0" marL="0" marR="0" rtl="0" algn="l">
                        <a:lnSpc>
                          <a:spcPct val="100000"/>
                        </a:lnSpc>
                        <a:spcBef>
                          <a:spcPts val="0"/>
                        </a:spcBef>
                        <a:spcAft>
                          <a:spcPts val="0"/>
                        </a:spcAft>
                        <a:buClr>
                          <a:srgbClr val="000000"/>
                        </a:buClr>
                        <a:buSzPts val="1400"/>
                        <a:buFont typeface="Arial"/>
                        <a:buNone/>
                      </a:pPr>
                      <a:r>
                        <a:rPr lang="en"/>
                        <a:t>Chaitanya Dumbre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Gesture recognition + Hardware Implementation</a:t>
                      </a:r>
                      <a:endParaRPr sz="1400" u="none" cap="none" strike="noStrike"/>
                    </a:p>
                  </a:txBody>
                  <a:tcPr marT="91425" marB="91425" marR="91425" marL="91425"/>
                </a:tc>
              </a:tr>
              <a:tr h="550775">
                <a:tc>
                  <a:txBody>
                    <a:bodyPr/>
                    <a:lstStyle/>
                    <a:p>
                      <a:pPr indent="0" lvl="0" marL="0" marR="0" rtl="0" algn="l">
                        <a:lnSpc>
                          <a:spcPct val="100000"/>
                        </a:lnSpc>
                        <a:spcBef>
                          <a:spcPts val="0"/>
                        </a:spcBef>
                        <a:spcAft>
                          <a:spcPts val="0"/>
                        </a:spcAft>
                        <a:buClr>
                          <a:srgbClr val="000000"/>
                        </a:buClr>
                        <a:buSzPts val="1400"/>
                        <a:buFont typeface="Arial"/>
                        <a:buNone/>
                      </a:pPr>
                      <a:r>
                        <a:rPr lang="en"/>
                        <a:t>Neha Mendhekar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ESP code </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Summary of Literature Survey</a:t>
            </a:r>
            <a:endParaRPr/>
          </a:p>
        </p:txBody>
      </p:sp>
      <p:graphicFrame>
        <p:nvGraphicFramePr>
          <p:cNvPr id="100" name="Google Shape;100;p18"/>
          <p:cNvGraphicFramePr/>
          <p:nvPr/>
        </p:nvGraphicFramePr>
        <p:xfrm>
          <a:off x="414100" y="1152425"/>
          <a:ext cx="3000000" cy="3000000"/>
        </p:xfrm>
        <a:graphic>
          <a:graphicData uri="http://schemas.openxmlformats.org/drawingml/2006/table">
            <a:tbl>
              <a:tblPr>
                <a:noFill/>
                <a:tableStyleId>{4B87D6D3-8481-4D9B-AB8E-FAC675BE6CA8}</a:tableStyleId>
              </a:tblPr>
              <a:tblGrid>
                <a:gridCol w="1969950"/>
                <a:gridCol w="1969950"/>
                <a:gridCol w="1969950"/>
                <a:gridCol w="1969950"/>
              </a:tblGrid>
              <a:tr h="6095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Paper Ref.</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(as per order of references)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Title of Paper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Method Used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How is it useful for your project</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a:t>Siamese Network</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Face Recognition using Siamese Network</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Finds face embeddings and does the face matching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Uses less dataset to train the model giving better results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a:t>ESP8266 in IoT System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Design of Home Appliance Control System in Smart Home based on WiFi IoT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a:t>ESP8266 enabled remote WiFi control.</a:t>
                      </a:r>
                      <a:endParaRPr sz="1400" u="none" cap="none" strike="noStrike"/>
                    </a:p>
                  </a:txBody>
                  <a:tcPr marT="91425" marB="91425" marR="91425" marL="91425"/>
                </a:tc>
                <a:tc>
                  <a:txBody>
                    <a:bodyPr/>
                    <a:lstStyle/>
                    <a:p>
                      <a:pPr indent="0" lvl="0" marL="0" rtl="0" algn="ctr">
                        <a:spcBef>
                          <a:spcPts val="0"/>
                        </a:spcBef>
                        <a:spcAft>
                          <a:spcPts val="0"/>
                        </a:spcAft>
                        <a:buClr>
                          <a:srgbClr val="000000"/>
                        </a:buClr>
                        <a:buSzPts val="1400"/>
                        <a:buFont typeface="Arial"/>
                        <a:buNone/>
                      </a:pPr>
                      <a:r>
                        <a:rPr lang="en"/>
                        <a:t>Hardware Integration</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242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System</a:t>
            </a:r>
            <a:endParaRPr/>
          </a:p>
        </p:txBody>
      </p:sp>
      <p:pic>
        <p:nvPicPr>
          <p:cNvPr id="106" name="Google Shape;106;p19"/>
          <p:cNvPicPr preferRelativeResize="0"/>
          <p:nvPr/>
        </p:nvPicPr>
        <p:blipFill>
          <a:blip r:embed="rId3">
            <a:alphaModFix/>
          </a:blip>
          <a:stretch>
            <a:fillRect/>
          </a:stretch>
        </p:blipFill>
        <p:spPr>
          <a:xfrm>
            <a:off x="311700" y="728627"/>
            <a:ext cx="7905749" cy="415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90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System</a:t>
            </a:r>
            <a:endParaRPr/>
          </a:p>
        </p:txBody>
      </p:sp>
      <p:sp>
        <p:nvSpPr>
          <p:cNvPr id="112" name="Google Shape;112;p20"/>
          <p:cNvSpPr txBox="1"/>
          <p:nvPr/>
        </p:nvSpPr>
        <p:spPr>
          <a:xfrm>
            <a:off x="494875" y="1026400"/>
            <a:ext cx="7938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Open Sans"/>
              <a:buAutoNum type="arabicPeriod"/>
            </a:pPr>
            <a:r>
              <a:rPr b="1" lang="en" sz="1800">
                <a:solidFill>
                  <a:schemeClr val="dk2"/>
                </a:solidFill>
                <a:latin typeface="Open Sans"/>
                <a:ea typeface="Open Sans"/>
                <a:cs typeface="Open Sans"/>
                <a:sym typeface="Open Sans"/>
              </a:rPr>
              <a:t>Person Detection</a:t>
            </a:r>
            <a:r>
              <a:rPr lang="en" sz="1800">
                <a:solidFill>
                  <a:schemeClr val="dk2"/>
                </a:solidFill>
                <a:latin typeface="Open Sans"/>
                <a:ea typeface="Open Sans"/>
                <a:cs typeface="Open Sans"/>
                <a:sym typeface="Open Sans"/>
              </a:rPr>
              <a:t>: PIR Motion Sensor will be used to detect entry and exit of a room</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b="1" lang="en" sz="1800">
                <a:solidFill>
                  <a:schemeClr val="dk2"/>
                </a:solidFill>
                <a:latin typeface="Open Sans"/>
                <a:ea typeface="Open Sans"/>
                <a:cs typeface="Open Sans"/>
                <a:sym typeface="Open Sans"/>
              </a:rPr>
              <a:t>Face Recognition</a:t>
            </a:r>
            <a:r>
              <a:rPr lang="en" sz="1800">
                <a:solidFill>
                  <a:schemeClr val="dk2"/>
                </a:solidFill>
                <a:latin typeface="Open Sans"/>
                <a:ea typeface="Open Sans"/>
                <a:cs typeface="Open Sans"/>
                <a:sym typeface="Open Sans"/>
              </a:rPr>
              <a:t>: Use Siamese Networks to compare extracted features from face to features of faces stored in the model weights.</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b="1" lang="en" sz="1800">
                <a:solidFill>
                  <a:schemeClr val="dk2"/>
                </a:solidFill>
                <a:latin typeface="Open Sans"/>
                <a:ea typeface="Open Sans"/>
                <a:cs typeface="Open Sans"/>
                <a:sym typeface="Open Sans"/>
              </a:rPr>
              <a:t>Gesture Recognition</a:t>
            </a:r>
            <a:r>
              <a:rPr lang="en" sz="1800">
                <a:solidFill>
                  <a:schemeClr val="dk2"/>
                </a:solidFill>
                <a:latin typeface="Open Sans"/>
                <a:ea typeface="Open Sans"/>
                <a:cs typeface="Open Sans"/>
                <a:sym typeface="Open Sans"/>
              </a:rPr>
              <a:t>: Each action (turn on/off led) or (increase/decrease fan speed) has its own gesture.</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b="1" lang="en" sz="1800">
                <a:solidFill>
                  <a:schemeClr val="dk2"/>
                </a:solidFill>
                <a:latin typeface="Open Sans"/>
                <a:ea typeface="Open Sans"/>
                <a:cs typeface="Open Sans"/>
                <a:sym typeface="Open Sans"/>
              </a:rPr>
              <a:t>Speech Recognition</a:t>
            </a:r>
            <a:r>
              <a:rPr lang="en" sz="1800">
                <a:solidFill>
                  <a:schemeClr val="dk2"/>
                </a:solidFill>
                <a:latin typeface="Open Sans"/>
                <a:ea typeface="Open Sans"/>
                <a:cs typeface="Open Sans"/>
                <a:sym typeface="Open Sans"/>
              </a:rPr>
              <a:t>: Using Realtime STT, speech recognition is performed for voice commands</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eriod"/>
            </a:pPr>
            <a:r>
              <a:rPr b="1" lang="en" sz="1800">
                <a:solidFill>
                  <a:schemeClr val="dk2"/>
                </a:solidFill>
                <a:latin typeface="Open Sans"/>
                <a:ea typeface="Open Sans"/>
                <a:cs typeface="Open Sans"/>
                <a:sym typeface="Open Sans"/>
              </a:rPr>
              <a:t>Actuation</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342900" lvl="1" marL="914400" rtl="0" algn="l">
              <a:spcBef>
                <a:spcPts val="0"/>
              </a:spcBef>
              <a:spcAft>
                <a:spcPts val="0"/>
              </a:spcAft>
              <a:buClr>
                <a:schemeClr val="dk2"/>
              </a:buClr>
              <a:buSzPts val="1800"/>
              <a:buFont typeface="Open Sans"/>
              <a:buAutoNum type="alphaLcPeriod"/>
            </a:pPr>
            <a:r>
              <a:rPr lang="en" sz="1800">
                <a:solidFill>
                  <a:schemeClr val="dk2"/>
                </a:solidFill>
                <a:latin typeface="Open Sans"/>
                <a:ea typeface="Open Sans"/>
                <a:cs typeface="Open Sans"/>
                <a:sym typeface="Open Sans"/>
              </a:rPr>
              <a:t>After the ESP receives an API request, it performs the respective action.</a:t>
            </a:r>
            <a:endParaRPr sz="1800">
              <a:solidFill>
                <a:schemeClr val="dk2"/>
              </a:solidFill>
              <a:latin typeface="Open Sans"/>
              <a:ea typeface="Open Sans"/>
              <a:cs typeface="Open Sans"/>
              <a:sym typeface="Open Sans"/>
            </a:endParaRPr>
          </a:p>
          <a:p>
            <a:pPr indent="-342900" lvl="1" marL="914400" rtl="0" algn="l">
              <a:spcBef>
                <a:spcPts val="0"/>
              </a:spcBef>
              <a:spcAft>
                <a:spcPts val="0"/>
              </a:spcAft>
              <a:buClr>
                <a:schemeClr val="dk2"/>
              </a:buClr>
              <a:buSzPts val="1800"/>
              <a:buFont typeface="Open Sans"/>
              <a:buAutoNum type="alphaLcPeriod"/>
            </a:pPr>
            <a:r>
              <a:rPr lang="en" sz="1800">
                <a:solidFill>
                  <a:schemeClr val="dk2"/>
                </a:solidFill>
                <a:latin typeface="Open Sans"/>
                <a:ea typeface="Open Sans"/>
                <a:cs typeface="Open Sans"/>
                <a:sym typeface="Open Sans"/>
              </a:rPr>
              <a:t>For fans, a float value is received indicating the direction and velocity, while for lights, a binary setting is passed.</a:t>
            </a:r>
            <a:endParaRPr sz="18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42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Hardware and Software Requirements</a:t>
            </a:r>
            <a:endParaRPr/>
          </a:p>
        </p:txBody>
      </p:sp>
      <p:graphicFrame>
        <p:nvGraphicFramePr>
          <p:cNvPr id="118" name="Google Shape;118;p21"/>
          <p:cNvGraphicFramePr/>
          <p:nvPr/>
        </p:nvGraphicFramePr>
        <p:xfrm>
          <a:off x="422325" y="1021650"/>
          <a:ext cx="3000000" cy="3000000"/>
        </p:xfrm>
        <a:graphic>
          <a:graphicData uri="http://schemas.openxmlformats.org/drawingml/2006/table">
            <a:tbl>
              <a:tblPr>
                <a:noFill/>
                <a:tableStyleId>{4B87D6D3-8481-4D9B-AB8E-FAC675BE6CA8}</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Hardware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Model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Justification w.r.t project</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a:t>ESP Board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8266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Performs </a:t>
                      </a:r>
                      <a:r>
                        <a:rPr lang="en"/>
                        <a:t>actuation after receiving api calls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a:t>PC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i7-12650H, RTX3050Ti and 32GB ram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Runs the models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a:t>Raspberry Pi / ESP Cam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Raspberry Pi 2 Model 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Acts as the smart device which communicates with pc and esp wirelessly</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Software</a:t>
                      </a:r>
                      <a:endParaRPr b="1" sz="1400" u="none" cap="none" strike="noStrike"/>
                    </a:p>
                  </a:txBody>
                  <a:tcPr marT="91425" marB="91425" marR="91425" marL="91425"/>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Justification w.r.t project</a:t>
                      </a:r>
                      <a:endParaRPr sz="1400" u="none" cap="none" strike="noStrike"/>
                    </a:p>
                  </a:txBody>
                  <a:tcPr marT="91425" marB="91425" marR="91425" marL="91425"/>
                </a:tc>
                <a:tc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a:t>Python Env</a:t>
                      </a:r>
                      <a:endParaRPr sz="1400" u="none" cap="none" strike="noStrike"/>
                    </a:p>
                  </a:txBody>
                  <a:tcPr marT="91425" marB="91425" marR="91425" marL="91425"/>
                </a:tc>
                <a:tc gridSpan="2">
                  <a:txBody>
                    <a:bodyPr/>
                    <a:lstStyle/>
                    <a:p>
                      <a:pPr indent="0" lvl="0" marL="0" marR="0" rtl="0" algn="ctr">
                        <a:lnSpc>
                          <a:spcPct val="100000"/>
                        </a:lnSpc>
                        <a:spcBef>
                          <a:spcPts val="0"/>
                        </a:spcBef>
                        <a:spcAft>
                          <a:spcPts val="0"/>
                        </a:spcAft>
                        <a:buClr>
                          <a:srgbClr val="000000"/>
                        </a:buClr>
                        <a:buSzPts val="1400"/>
                        <a:buFont typeface="Arial"/>
                        <a:buNone/>
                      </a:pPr>
                      <a:r>
                        <a:rPr lang="en"/>
                        <a:t>Has all necessary libraries </a:t>
                      </a:r>
                      <a:r>
                        <a:rPr lang="en"/>
                        <a:t>to run all the models </a:t>
                      </a:r>
                      <a:endParaRPr sz="1400" u="none" cap="none" strike="noStrike"/>
                    </a:p>
                  </a:txBody>
                  <a:tcPr marT="91425" marB="91425" marR="91425" marL="91425"/>
                </a:tc>
                <a:tc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a:t>Arduino I</a:t>
                      </a:r>
                      <a:r>
                        <a:rPr lang="en"/>
                        <a:t>DE </a:t>
                      </a:r>
                      <a:endParaRPr sz="1400" u="none" cap="none" strike="noStrike"/>
                    </a:p>
                  </a:txBody>
                  <a:tcPr marT="91425" marB="91425" marR="91425" marL="91425"/>
                </a:tc>
                <a:tc gridSpan="2">
                  <a:txBody>
                    <a:bodyPr/>
                    <a:lstStyle/>
                    <a:p>
                      <a:pPr indent="0" lvl="0" marL="0" marR="0" rtl="0" algn="ctr">
                        <a:lnSpc>
                          <a:spcPct val="100000"/>
                        </a:lnSpc>
                        <a:spcBef>
                          <a:spcPts val="0"/>
                        </a:spcBef>
                        <a:spcAft>
                          <a:spcPts val="0"/>
                        </a:spcAft>
                        <a:buClr>
                          <a:srgbClr val="000000"/>
                        </a:buClr>
                        <a:buSzPts val="1400"/>
                        <a:buFont typeface="Arial"/>
                        <a:buNone/>
                      </a:pPr>
                      <a:r>
                        <a:rPr lang="en"/>
                        <a:t>Used to program t</a:t>
                      </a:r>
                      <a:r>
                        <a:rPr lang="en"/>
                        <a:t>he ESP 8266 with wifi server and actuation</a:t>
                      </a:r>
                      <a:endParaRPr sz="1400" u="none" cap="none" strike="noStrike"/>
                    </a:p>
                  </a:txBody>
                  <a:tcPr marT="91425" marB="91425" marR="91425" marL="91425"/>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