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mmexport161085910291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62505" y="875030"/>
            <a:ext cx="7666990" cy="51079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 descr="mmexport161085911141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40" y="875030"/>
            <a:ext cx="7666355" cy="51219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true"/>
          <p:nvPr/>
        </p:nvSpPr>
        <p:spPr>
          <a:xfrm>
            <a:off x="3746500" y="2686050"/>
            <a:ext cx="3629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6" name="文本框 15"/>
          <p:cNvSpPr txBox="true"/>
          <p:nvPr/>
        </p:nvSpPr>
        <p:spPr>
          <a:xfrm>
            <a:off x="4932680" y="2559685"/>
            <a:ext cx="2091055" cy="175323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3600" b="1"/>
              <a:t>左右两图为美国国会暴乱</a:t>
            </a:r>
            <a:endParaRPr lang="zh-CN" altLang="en-US" sz="3600" b="1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82865 -0.0012963 " pathEditMode="relative" ptsTypes="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0677 -0.00527778 " pathEditMode="relative" ptsTypes="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tru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mmexport161085911494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583305" y="923925"/>
            <a:ext cx="5024755" cy="50101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true"/>
          <p:nvPr/>
        </p:nvSpPr>
        <p:spPr>
          <a:xfrm>
            <a:off x="3051810" y="151765"/>
            <a:ext cx="3399155" cy="6554470"/>
          </a:xfrm>
          <a:prstGeom prst="rect">
            <a:avLst/>
          </a:prstGeom>
          <a:solidFill>
            <a:schemeClr val="bg1"/>
          </a:solidFill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p>
            <a:pPr algn="l"/>
            <a:r>
              <a:rPr lang="zh-CN" altLang="en-US" sz="2800" b="1"/>
              <a:t>中文名</a:t>
            </a:r>
            <a:endParaRPr lang="zh-CN" altLang="en-US" sz="2800" b="1"/>
          </a:p>
          <a:p>
            <a:pPr algn="l"/>
            <a:r>
              <a:rPr lang="zh-CN" altLang="en-US" sz="2800" b="1"/>
              <a:t>美国国会</a:t>
            </a:r>
            <a:endParaRPr lang="zh-CN" altLang="en-US" sz="2800" b="1"/>
          </a:p>
          <a:p>
            <a:pPr algn="l"/>
            <a:r>
              <a:rPr lang="zh-CN" altLang="en-US" sz="2800" b="1"/>
              <a:t>外文名</a:t>
            </a:r>
            <a:endParaRPr lang="zh-CN" altLang="en-US" sz="2800" b="1"/>
          </a:p>
          <a:p>
            <a:pPr algn="l"/>
            <a:r>
              <a:rPr lang="zh-CN" altLang="en-US" sz="2800" b="1"/>
              <a:t>Congress of the United States of America</a:t>
            </a:r>
            <a:endParaRPr lang="zh-CN" altLang="en-US" sz="2800" b="1"/>
          </a:p>
          <a:p>
            <a:pPr algn="l"/>
            <a:r>
              <a:rPr lang="zh-CN" altLang="en-US" sz="2800" b="1"/>
              <a:t>国会地位</a:t>
            </a:r>
            <a:endParaRPr lang="zh-CN" altLang="en-US" sz="2800" b="1"/>
          </a:p>
          <a:p>
            <a:pPr algn="l"/>
            <a:r>
              <a:rPr lang="zh-CN" altLang="en-US" sz="2800" b="1"/>
              <a:t>美国最高立法机关</a:t>
            </a:r>
            <a:endParaRPr lang="zh-CN" altLang="en-US" sz="2800" b="1"/>
          </a:p>
          <a:p>
            <a:pPr algn="l"/>
            <a:r>
              <a:rPr lang="zh-CN" altLang="en-US" sz="2800" b="1"/>
              <a:t>国会构成</a:t>
            </a:r>
            <a:endParaRPr lang="zh-CN" altLang="en-US" sz="2800" b="1"/>
          </a:p>
          <a:p>
            <a:pPr algn="l"/>
            <a:r>
              <a:rPr lang="zh-CN" altLang="en-US" sz="2800" b="1"/>
              <a:t>美国参议院、美国众议院</a:t>
            </a:r>
            <a:endParaRPr lang="zh-CN" altLang="en-US" sz="2800" b="1"/>
          </a:p>
          <a:p>
            <a:pPr algn="l"/>
            <a:r>
              <a:rPr lang="zh-CN" altLang="en-US" sz="2800" b="1"/>
              <a:t>权力</a:t>
            </a:r>
            <a:endParaRPr lang="zh-CN" altLang="en-US" sz="2800" b="1"/>
          </a:p>
          <a:p>
            <a:pPr algn="l"/>
            <a:r>
              <a:rPr lang="zh-CN" altLang="en-US" sz="2800" b="1"/>
              <a:t>立法权</a:t>
            </a:r>
            <a:endParaRPr lang="zh-CN" altLang="en-US" sz="2800" b="1"/>
          </a:p>
          <a:p>
            <a:pPr algn="l"/>
            <a:r>
              <a:rPr lang="zh-CN" altLang="en-US" sz="2800" b="1"/>
              <a:t>所在地</a:t>
            </a:r>
            <a:endParaRPr lang="zh-CN" altLang="en-US" sz="2800" b="1"/>
          </a:p>
          <a:p>
            <a:pPr algn="l"/>
            <a:r>
              <a:rPr lang="zh-CN" altLang="en-US" sz="2800" b="1"/>
              <a:t>华盛顿特区国会山</a:t>
            </a:r>
            <a:endParaRPr lang="zh-CN" altLang="en-US" sz="2800" b="1"/>
          </a:p>
        </p:txBody>
      </p:sp>
      <p:sp>
        <p:nvSpPr>
          <p:cNvPr id="6" name="文本框 5"/>
          <p:cNvSpPr txBox="true"/>
          <p:nvPr/>
        </p:nvSpPr>
        <p:spPr>
          <a:xfrm>
            <a:off x="6903720" y="1552575"/>
            <a:ext cx="3024000" cy="3969385"/>
          </a:xfrm>
          <a:prstGeom prst="rect">
            <a:avLst/>
          </a:prstGeom>
          <a:solidFill>
            <a:schemeClr val="bg1"/>
          </a:solidFill>
          <a:effectLst>
            <a:outerShdw blurRad="2667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p>
            <a:pPr algn="l"/>
            <a:r>
              <a:rPr lang="zh-CN" altLang="en-US" sz="2800" b="1"/>
              <a:t>国会职责</a:t>
            </a:r>
            <a:endParaRPr lang="zh-CN" altLang="en-US" sz="2800" b="1"/>
          </a:p>
          <a:p>
            <a:pPr algn="l"/>
            <a:r>
              <a:rPr lang="zh-CN" altLang="en-US" sz="2800" b="1"/>
              <a:t>美国宪法规定国会具有立法、代表选民发言、监督、公众教育、调解冲突等任务，其中立法和代表权是最重要的两个法定职责。</a:t>
            </a:r>
            <a:endParaRPr lang="zh-CN" altLang="en-US" sz="2800" b="1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55208 0.0369444 L -0.423229 -0.376204 " pathEditMode="relative" rAng="0" ptsTypes="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" y="-25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ldLvl="0" animBg="true"/>
      <p:bldP spid="5" grpId="2" bldLvl="0" animBg="true"/>
      <p:bldP spid="6" grpId="0" bldLvl="0" animBg="true"/>
      <p:bldP spid="6" grpId="1" animBg="tru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2328545" y="1413510"/>
            <a:ext cx="7534910" cy="4030980"/>
          </a:xfrm>
          <a:prstGeom prst="rect">
            <a:avLst/>
          </a:prstGeom>
          <a:solidFill>
            <a:schemeClr val="bg1"/>
          </a:solidFill>
          <a:effectLst>
            <a:reflection blurRad="165100" stA="30000" endA="300" endPos="22000" dir="5400000" sy="-100000" algn="bl" rotWithShape="0"/>
          </a:effectLst>
        </p:spPr>
        <p:txBody>
          <a:bodyPr wrap="square" rtlCol="0" anchor="t">
            <a:spAutoFit/>
          </a:bodyPr>
          <a:p>
            <a:r>
              <a:rPr lang="zh-CN" altLang="en-US" sz="3200" b="1"/>
              <a:t>根据美国宪法，美国为立法、司法、行政“三权分立”的联邦制国家，国会行使立法权，以总统为首的政府行使行政权，法院行使司法权。国会是联邦最高立法机构，由参议院和众议院组成，每两年为一届。首届国会于1789年召开，如今是第111届国会。美国会享有以下职权：立法权，监督权，人事权，弹劾权</a:t>
            </a:r>
            <a:endParaRPr lang="zh-CN" altLang="en-US" sz="3200" b="1"/>
          </a:p>
        </p:txBody>
      </p:sp>
      <p:sp>
        <p:nvSpPr>
          <p:cNvPr id="5" name="文本框 4"/>
          <p:cNvSpPr txBox="true"/>
          <p:nvPr/>
        </p:nvSpPr>
        <p:spPr>
          <a:xfrm>
            <a:off x="4826000" y="412115"/>
            <a:ext cx="2540000" cy="706755"/>
          </a:xfrm>
          <a:prstGeom prst="rect">
            <a:avLst/>
          </a:prstGeom>
          <a:solidFill>
            <a:schemeClr val="bg1"/>
          </a:solidFill>
          <a:effectLst>
            <a:outerShdw blurRad="3810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p>
            <a:pPr algn="ctr"/>
            <a:r>
              <a:rPr lang="zh-CN" altLang="en-US" sz="4000" b="1"/>
              <a:t>国会权力</a:t>
            </a:r>
            <a:endParaRPr lang="zh-CN" altLang="en-US" sz="4000" b="1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true"/>
      <p:bldP spid="4" grpId="0" animBg="tru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mmexport16108591071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633980" y="1384300"/>
            <a:ext cx="6924040" cy="40887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true"/>
          <p:nvPr/>
        </p:nvSpPr>
        <p:spPr>
          <a:xfrm>
            <a:off x="4300855" y="3137535"/>
            <a:ext cx="35902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200" b="1"/>
              <a:t>放张国会的照片</a:t>
            </a:r>
            <a:endParaRPr lang="zh-CN" altLang="en-US" sz="3200" b="1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9375 -0.319444 " pathEditMode="relative" ptsTypes="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472222 L 0.0009375 0.0855556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WPS 演示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Linux Libertine O</vt:lpstr>
      <vt:lpstr>宋体</vt:lpstr>
      <vt:lpstr>Arial Unicode MS</vt:lpstr>
      <vt:lpstr>Arial Black</vt:lpstr>
      <vt:lpstr>文泉驿微米黑</vt:lpstr>
      <vt:lpstr>微软雅黑</vt:lpstr>
      <vt:lpstr>Nimbus Roman No9 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huangziyan1361045687</dc:creator>
  <cp:lastModifiedBy>huangziyan1361045687</cp:lastModifiedBy>
  <cp:revision>2</cp:revision>
  <dcterms:created xsi:type="dcterms:W3CDTF">2021-01-17T05:34:54Z</dcterms:created>
  <dcterms:modified xsi:type="dcterms:W3CDTF">2021-01-17T05:34:54Z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2052-11.1.0.9719</vt:lpwstr>
  </property>
</Properties>
</file>