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C8DFF1"/>
    <a:srgbClr val="307BBA"/>
    <a:srgbClr val="B2B2B2"/>
    <a:srgbClr val="202020"/>
    <a:srgbClr val="323232"/>
    <a:srgbClr val="CC3300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true">
          <a:gsLst>
            <a:gs pos="43000">
              <a:schemeClr val="bg1">
                <a:lumMod val="85000"/>
              </a:schemeClr>
            </a:gs>
            <a:gs pos="0">
              <a:schemeClr val="bg1"/>
            </a:gs>
            <a:gs pos="74000">
              <a:schemeClr val="bg1"/>
            </a:gs>
            <a:gs pos="82000">
              <a:schemeClr val="bg1">
                <a:lumMod val="95000"/>
                <a:alpha val="96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2735580"/>
            <a:ext cx="9144000" cy="1386205"/>
          </a:xfrm>
          <a:solidFill>
            <a:schemeClr val="bg1">
              <a:lumMod val="95000"/>
            </a:schemeClr>
          </a:solidFill>
          <a:ln>
            <a:solidFill>
              <a:schemeClr val="bg2">
                <a:alpha val="24000"/>
              </a:schemeClr>
            </a:solidFill>
          </a:ln>
          <a:effectLst>
            <a:reflection blurRad="228600" stA="52000" endA="300" endPos="35000" dir="5400000" sy="-100000" algn="bl" rotWithShape="0"/>
            <a:softEdge rad="190500"/>
          </a:effectLst>
        </p:spPr>
        <p:txBody>
          <a:bodyPr/>
          <a:p>
            <a:r>
              <a:rPr lang="zh-CN" altLang="x-none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九章算数量子计算机</a:t>
            </a:r>
            <a:endParaRPr lang="zh-CN" altLang="x-none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true"/>
      <p:bldP spid="2" grpId="2" animBg="true"/>
      <p:bldP spid="2" grpId="3" animBg="tru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20000"/>
                <a:lumOff val="80000"/>
              </a:schemeClr>
            </a:gs>
            <a:gs pos="87000">
              <a:srgbClr val="C8DFF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Screenshot 2020-12-19 at 20.21.4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534670"/>
            <a:ext cx="10058400" cy="2221865"/>
          </a:xfrm>
          <a:prstGeom prst="rect">
            <a:avLst/>
          </a:prstGeom>
          <a:effectLst>
            <a:outerShdw blurRad="381000" dist="88900" dir="5400000" algn="t" rotWithShape="0">
              <a:prstClr val="black">
                <a:alpha val="40000"/>
              </a:prstClr>
            </a:outerShdw>
            <a:reflection blurRad="215900" stA="52000" endA="300" endPos="35000" dir="5400000" sy="-100000" algn="bl" rotWithShape="0"/>
            <a:softEdge rad="63500"/>
          </a:effectLst>
        </p:spPr>
      </p:pic>
      <p:pic>
        <p:nvPicPr>
          <p:cNvPr id="5" name="图片 4" descr="/home/huangziyan1361045687/信息`/Screenshot 2020-12-19 at 20.25.14.pngScreenshot 2020-12-19 at 20.25.14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54835" y="601345"/>
            <a:ext cx="8482330" cy="5655310"/>
          </a:xfrm>
          <a:prstGeom prst="rect">
            <a:avLst/>
          </a:prstGeom>
          <a:effectLst>
            <a:outerShdw blurRad="381000" dist="88900" dir="5400000" algn="t" rotWithShape="0">
              <a:prstClr val="black">
                <a:alpha val="40000"/>
              </a:prstClr>
            </a:outerShdw>
            <a:reflection blurRad="215900" stA="52000" endA="300" endPos="35000" dir="5400000" sy="-100000" algn="bl" rotWithShape="0"/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167130" y="1484630"/>
            <a:ext cx="9807575" cy="1198880"/>
          </a:xfrm>
          <a:prstGeom prst="rect">
            <a:avLst/>
          </a:prstGeom>
          <a:solidFill>
            <a:schemeClr val="bg1"/>
          </a:solidFill>
          <a:effectLst>
            <a:outerShdw blurRad="254000" dist="88900" dir="5400000" algn="t" rotWithShape="0">
              <a:prstClr val="black">
                <a:alpha val="28000"/>
              </a:prstClr>
            </a:outerShdw>
            <a:reflection blurRad="190500" stA="52000" endA="300" endPos="35000" dist="12700" dir="5400000" sy="-100000" algn="bl" rotWithShape="0"/>
            <a:softEdge rad="31750"/>
          </a:effectLst>
        </p:spPr>
        <p:txBody>
          <a:bodyPr wrap="square" rtlCol="0" anchor="t">
            <a:spAutoFit/>
          </a:bodyPr>
          <a:p>
            <a:r>
              <a:rPr lang="zh-CN" altLang="en-US" b="1"/>
              <a:t>九章开发团队称求解5000万个样本的高斯玻色取样问题时，九章只需200秒，而富岳需6亿年；当求解100亿个样本时，九章需10小时，而富岳需1200亿年[5]。中科大新闻稿还指出，根据目前最优的经典算法，“九章”对于处理高斯玻色取样的速度比超级计算机“富岳”快100万亿倍，等效地比</a:t>
            </a:r>
            <a:r>
              <a:rPr lang="zh-CN" altLang="en-US" b="1">
                <a:solidFill>
                  <a:schemeClr val="accent1"/>
                </a:solidFill>
              </a:rPr>
              <a:t>谷歌</a:t>
            </a:r>
            <a:r>
              <a:rPr lang="zh-CN" altLang="en-US" b="1"/>
              <a:t>的超导量子比特计算机“悬铃木”（Sycamore processor）快</a:t>
            </a:r>
            <a:r>
              <a:rPr lang="zh-CN" altLang="en-US" b="1">
                <a:solidFill>
                  <a:srgbClr val="FF3300"/>
                </a:solidFill>
              </a:rPr>
              <a:t>100亿</a:t>
            </a:r>
            <a:r>
              <a:rPr lang="zh-CN" altLang="en-US" b="1"/>
              <a:t>倍。[6]</a:t>
            </a:r>
            <a:endParaRPr lang="zh-CN" altLang="en-US" b="1"/>
          </a:p>
        </p:txBody>
      </p:sp>
      <p:sp>
        <p:nvSpPr>
          <p:cNvPr id="5" name="文本框 4"/>
          <p:cNvSpPr txBox="true"/>
          <p:nvPr/>
        </p:nvSpPr>
        <p:spPr>
          <a:xfrm>
            <a:off x="695960" y="297180"/>
            <a:ext cx="1130935" cy="583565"/>
          </a:xfrm>
          <a:prstGeom prst="rect">
            <a:avLst/>
          </a:prstGeom>
          <a:solidFill>
            <a:schemeClr val="bg1"/>
          </a:solidFill>
          <a:effectLst>
            <a:outerShdw blurRad="254000" dist="76200" dir="5400000" algn="t" rotWithShape="0">
              <a:prstClr val="black">
                <a:alpha val="17000"/>
              </a:prstClr>
            </a:outerShdw>
            <a:reflection blurRad="6350" stA="52000" endA="300" endPos="35000" dir="5400000" sy="-100000" algn="bl" rotWithShape="0"/>
            <a:softEdge rad="12700"/>
          </a:effectLst>
        </p:spPr>
        <p:txBody>
          <a:bodyPr wrap="square" rtlCol="0">
            <a:spAutoFit/>
          </a:bodyPr>
          <a:p>
            <a:r>
              <a:rPr lang="zh-CN" altLang="en-US" sz="3200" b="1">
                <a:latin typeface="+mj-ea"/>
                <a:ea typeface="+mj-ea"/>
              </a:rPr>
              <a:t>功能</a:t>
            </a:r>
            <a:endParaRPr lang="zh-CN" altLang="en-US" sz="3200" b="1"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2060" y="1237615"/>
            <a:ext cx="9757410" cy="8890"/>
          </a:xfrm>
          <a:prstGeom prst="line">
            <a:avLst/>
          </a:prstGeom>
          <a:ln w="50800" cmpd="thickThin">
            <a:solidFill>
              <a:schemeClr val="bg1">
                <a:lumMod val="85000"/>
              </a:schemeClr>
            </a:solidFill>
            <a:prstDash val="solid"/>
          </a:ln>
          <a:effectLst>
            <a:outerShdw blurRad="254000" dist="76200" dir="2700000" algn="tl" rotWithShape="0">
              <a:prstClr val="black">
                <a:alpha val="30000"/>
              </a:prstClr>
            </a:outerShdw>
            <a:reflection blurRad="3810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2020120610075652865"/>
          <p:cNvPicPr>
            <a:picLocks noChangeAspect="true"/>
          </p:cNvPicPr>
          <p:nvPr/>
        </p:nvPicPr>
        <p:blipFill>
          <a:blip r:embed="rId1"/>
          <a:srcRect b="50408"/>
          <a:stretch>
            <a:fillRect/>
          </a:stretch>
        </p:blipFill>
        <p:spPr>
          <a:xfrm>
            <a:off x="1191895" y="3051810"/>
            <a:ext cx="9758045" cy="3223895"/>
          </a:xfrm>
          <a:prstGeom prst="rect">
            <a:avLst/>
          </a:prstGeom>
          <a:effectLst>
            <a:outerShdw blurRad="292100" dist="76200" dir="2700000" algn="tl" rotWithShape="0">
              <a:prstClr val="black">
                <a:alpha val="40000"/>
              </a:prstClr>
            </a:outerShdw>
            <a:reflection blurRad="6350" stA="46000" endA="300" endPos="12000" dir="5400000" sy="-100000" algn="bl" rotWithShape="0"/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true"/>
      <p:bldP spid="5" grpId="1" animBg="true"/>
      <p:bldP spid="4" grpId="0" animBg="true"/>
      <p:bldP spid="4" grpId="1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24765" y="-216535"/>
            <a:ext cx="12240895" cy="1176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41300" dist="76200" dir="5400000" algn="t" rotWithShape="0">
              <a:prstClr val="black">
                <a:alpha val="17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270" y="18415"/>
            <a:ext cx="289560" cy="706120"/>
          </a:xfrm>
          <a:prstGeom prst="rect">
            <a:avLst/>
          </a:prstGeom>
          <a:ln>
            <a:noFill/>
          </a:ln>
          <a:effectLst>
            <a:outerShdw blurRad="203200" dist="25400" dir="5400000" algn="ctr" rotWithShape="0">
              <a:srgbClr val="000000">
                <a:alpha val="43000"/>
              </a:srgb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true"/>
          <p:nvPr/>
        </p:nvSpPr>
        <p:spPr>
          <a:xfrm>
            <a:off x="586740" y="140970"/>
            <a:ext cx="4498340" cy="460375"/>
          </a:xfrm>
          <a:prstGeom prst="rect">
            <a:avLst/>
          </a:prstGeom>
          <a:noFill/>
          <a:effectLst>
            <a:outerShdw blurRad="50800" dir="2700000" algn="tl" rotWithShape="0">
              <a:prstClr val="black">
                <a:alpha val="40000"/>
              </a:prstClr>
            </a:outerShdw>
            <a:reflection blurRad="76200" stA="50000" endA="300" endPos="47000" dir="5400000" sy="-100000" algn="bl" rotWithShape="0"/>
          </a:effectLst>
        </p:spPr>
        <p:txBody>
          <a:bodyPr wrap="square" rtlCol="0">
            <a:spAutoFit/>
          </a:bodyPr>
          <a:p>
            <a:r>
              <a:rPr lang="zh-CN" altLang="en-US" sz="2400" b="1"/>
              <a:t>为什么量子计算机这么重要？</a:t>
            </a:r>
            <a:endParaRPr lang="zh-CN" altLang="en-US" sz="2400" b="1"/>
          </a:p>
        </p:txBody>
      </p:sp>
      <p:sp>
        <p:nvSpPr>
          <p:cNvPr id="7" name="文本框 6"/>
          <p:cNvSpPr txBox="true"/>
          <p:nvPr/>
        </p:nvSpPr>
        <p:spPr>
          <a:xfrm>
            <a:off x="586740" y="1509395"/>
            <a:ext cx="3198495" cy="42786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20700" dist="12700" dir="6000000" sx="106000" sy="106000" algn="t" rotWithShape="0">
              <a:schemeClr val="tx1">
                <a:lumMod val="75000"/>
                <a:lumOff val="25000"/>
                <a:alpha val="33000"/>
              </a:schemeClr>
            </a:outerShdw>
          </a:effectLst>
        </p:spPr>
        <p:txBody>
          <a:bodyPr wrap="square" lIns="107950" tIns="107950" rIns="107950" bIns="107950" rtlCol="0" anchor="t">
            <a:spAutoFit/>
          </a:bodyPr>
          <a:p>
            <a:pPr algn="ctr"/>
            <a:r>
              <a:rPr lang="zh-CN" altLang="en-US" sz="2400" b="1"/>
              <a:t>据了解，量子计算机在原理上具有超快的并行计算能力，可望通过特定算法在一些具有重大社会和经济价值的问题方面（如密码破译、大数据优化、材料设计、药物分析等）相比经典计算机实现指数级别的加速。</a:t>
            </a:r>
            <a:endParaRPr lang="zh-CN" altLang="en-US" sz="2400" b="1"/>
          </a:p>
        </p:txBody>
      </p:sp>
      <p:pic>
        <p:nvPicPr>
          <p:cNvPr id="10" name="图片 9" descr="5fc98fec2a09c"/>
          <p:cNvPicPr>
            <a:picLocks noChangeAspect="true"/>
          </p:cNvPicPr>
          <p:nvPr/>
        </p:nvPicPr>
        <p:blipFill>
          <a:blip r:embed="rId1"/>
          <a:srcRect b="11276"/>
          <a:stretch>
            <a:fillRect/>
          </a:stretch>
        </p:blipFill>
        <p:spPr>
          <a:xfrm>
            <a:off x="4464685" y="1509395"/>
            <a:ext cx="6840220" cy="4248000"/>
          </a:xfrm>
          <a:prstGeom prst="rect">
            <a:avLst/>
          </a:prstGeom>
          <a:effectLst>
            <a:outerShdw blurRad="698500" dist="88900" dir="6000000" sx="105000" sy="105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true"/>
      <p:bldP spid="5" grpId="0" bldLvl="0" animBg="true"/>
      <p:bldP spid="6" grpId="0" bldLvl="0" animBg="true"/>
      <p:bldP spid="7" grpId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71575" y="152400"/>
            <a:ext cx="3140710" cy="65538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/>
              </a:gs>
              <a:gs pos="100000">
                <a:schemeClr val="bg2"/>
              </a:gs>
            </a:gsLst>
            <a:lin ang="5400000" scaled="false"/>
          </a:gradFill>
          <a:ln>
            <a:noFill/>
          </a:ln>
          <a:effectLst>
            <a:outerShdw blurRad="177800" dist="114300" algn="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8415" y="-46355"/>
            <a:ext cx="3321050" cy="69507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/>
              </a:gs>
              <a:gs pos="100000">
                <a:schemeClr val="bg2"/>
              </a:gs>
            </a:gsLst>
            <a:lin ang="5400000" scaled="false"/>
          </a:gradFill>
          <a:ln>
            <a:noFill/>
          </a:ln>
          <a:effectLst>
            <a:outerShdw blurRad="139700" dist="88900" dir="2154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981075" y="2171065"/>
            <a:ext cx="1322070" cy="251587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square" lIns="0" rtlCol="0">
            <a:spAutoFit/>
          </a:bodyPr>
          <a:p>
            <a:r>
              <a:rPr lang="zh-CN" altLang="en-US" sz="8000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小结</a:t>
            </a:r>
            <a:endParaRPr lang="zh-CN" altLang="en-US" sz="8000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4816475" y="459740"/>
            <a:ext cx="2810510" cy="59391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/>
              </a:gs>
              <a:gs pos="100000">
                <a:schemeClr val="bg2"/>
              </a:gs>
            </a:gsLst>
            <a:lin ang="5400000" scaled="false"/>
          </a:gradFill>
          <a:effectLst>
            <a:outerShdw blurRad="76200" dist="25400" dir="5400000" algn="t" rotWithShape="0">
              <a:prstClr val="black">
                <a:alpha val="40000"/>
              </a:prstClr>
            </a:outerShdw>
            <a:reflection blurRad="127000" stA="50000" endA="300" endPos="8000" dir="5400000" sy="-100000" algn="bl" rotWithShape="0"/>
            <a:softEdge rad="12700"/>
          </a:effectLst>
        </p:spPr>
        <p:txBody>
          <a:bodyPr wrap="square" rtlCol="0" anchor="t">
            <a:spAutoFit/>
          </a:bodyPr>
          <a:p>
            <a:r>
              <a:rPr lang="zh-CN" altLang="en-US" sz="2000" b="1"/>
              <a:t>眼下，量子计算还在科学研究领域不断突破，但要从实验室走向生活，还有很远的距离。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对此，上述成果的参与者陆朝阳教授在接受《知识分子》采访时表示，希望这个工作能够激发更多的经典算法模拟方面的工作，也预计将来会有提升的空间，量子优越性实验并不是一个一蹴而就的工作，而是更快的经典算法和不断提升的量子计算硬件之间的竞争，但最终量子并行性会产生经典计算机无法企及的算力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10" name="文本框 9"/>
          <p:cNvSpPr txBox="true"/>
          <p:nvPr/>
        </p:nvSpPr>
        <p:spPr>
          <a:xfrm>
            <a:off x="8156575" y="1691005"/>
            <a:ext cx="2540000" cy="47078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/>
              </a:gs>
              <a:gs pos="100000">
                <a:schemeClr val="bg2"/>
              </a:gs>
            </a:gsLst>
            <a:lin ang="5400000" scaled="false"/>
          </a:gradFill>
          <a:effectLst>
            <a:reflection blurRad="88900" stA="50000" endA="300" endPos="8000" dir="5400000" sy="-100000" algn="bl" rotWithShape="0"/>
          </a:effectLst>
        </p:spPr>
        <p:txBody>
          <a:bodyPr wrap="square" rtlCol="0" anchor="t">
            <a:spAutoFit/>
          </a:bodyPr>
          <a:p>
            <a:r>
              <a:rPr lang="zh-CN" altLang="en-US" sz="2000" b="1"/>
              <a:t>就像人们对激光的认识，从最初实验室里的工具到许多意想不到的领域中的应用，量子计算机也许会遵循相似的路径。在五年内，控制数百到数万个量子比特的技术将成为现实，因此产生的量子模拟器和专用量子计算机或将成为物理学家、化学家和工程师在材料应用和药物设计方面的重要工具。</a:t>
            </a:r>
            <a:endParaRPr lang="zh-CN" altLang="en-US" sz="2000" b="1"/>
          </a:p>
        </p:txBody>
      </p:sp>
      <p:sp>
        <p:nvSpPr>
          <p:cNvPr id="11" name="文本框 10"/>
          <p:cNvSpPr txBox="true"/>
          <p:nvPr/>
        </p:nvSpPr>
        <p:spPr>
          <a:xfrm>
            <a:off x="8156575" y="1292225"/>
            <a:ext cx="2540000" cy="3987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他还表示：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true"/>
      <p:bldP spid="7" grpId="0" animBg="true"/>
      <p:bldP spid="5" grpId="0" animBg="true"/>
      <p:bldP spid="8" grpId="0" animBg="true"/>
      <p:bldP spid="11" grpId="0" animBg="true"/>
      <p:bldP spid="10" grpId="0" animBg="true"/>
      <p:bldP spid="8" grpId="1" animBg="true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Linux Libertine O</vt:lpstr>
      <vt:lpstr>文泉驿微米黑</vt:lpstr>
      <vt:lpstr>Arial Black</vt:lpstr>
      <vt:lpstr>微软雅黑</vt:lpstr>
      <vt:lpstr>宋体</vt:lpstr>
      <vt:lpstr>Arial Unicode MS</vt:lpstr>
      <vt:lpstr>Nimbus Roman No9 L</vt:lpstr>
      <vt:lpstr>Office 主题​​</vt:lpstr>
      <vt:lpstr>九章算数量子计算机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huangziyan1361045687</dc:creator>
  <cp:lastModifiedBy>huangziyan1361045687</cp:lastModifiedBy>
  <cp:revision>10</cp:revision>
  <dcterms:created xsi:type="dcterms:W3CDTF">2021-01-07T04:27:17Z</dcterms:created>
  <dcterms:modified xsi:type="dcterms:W3CDTF">2021-01-07T04:27:17Z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