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Advent Pro SemiBold"/>
      <p:regular r:id="rId20"/>
      <p:bold r:id="rId21"/>
      <p:italic r:id="rId22"/>
      <p:boldItalic r:id="rId23"/>
    </p:embeddedFont>
    <p:embeddedFont>
      <p:font typeface="Fira Sans Extra Condensed Medium"/>
      <p:regular r:id="rId24"/>
      <p:bold r:id="rId25"/>
      <p:italic r:id="rId26"/>
      <p:boldItalic r:id="rId27"/>
    </p:embeddedFont>
    <p:embeddedFont>
      <p:font typeface="Fira Sans Condensed Medium"/>
      <p:regular r:id="rId28"/>
      <p:bold r:id="rId29"/>
      <p:italic r:id="rId30"/>
      <p:boldItalic r:id="rId31"/>
    </p:embeddedFont>
    <p:embeddedFont>
      <p:font typeface="Maven Pro"/>
      <p:regular r:id="rId32"/>
      <p:bold r:id="rId33"/>
    </p:embeddedFont>
    <p:embeddedFont>
      <p:font typeface="Share Tech"/>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dventProSemiBold-regular.fntdata"/><Relationship Id="rId22" Type="http://schemas.openxmlformats.org/officeDocument/2006/relationships/font" Target="fonts/AdventProSemiBold-italic.fntdata"/><Relationship Id="rId21" Type="http://schemas.openxmlformats.org/officeDocument/2006/relationships/font" Target="fonts/AdventProSemiBold-bold.fntdata"/><Relationship Id="rId24" Type="http://schemas.openxmlformats.org/officeDocument/2006/relationships/font" Target="fonts/FiraSansExtraCondensedMedium-regular.fntdata"/><Relationship Id="rId23" Type="http://schemas.openxmlformats.org/officeDocument/2006/relationships/font" Target="fonts/AdventProSemiBold-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ExtraCondensedMedium-italic.fntdata"/><Relationship Id="rId25" Type="http://schemas.openxmlformats.org/officeDocument/2006/relationships/font" Target="fonts/FiraSansExtraCondensedMedium-bold.fntdata"/><Relationship Id="rId28" Type="http://schemas.openxmlformats.org/officeDocument/2006/relationships/font" Target="fonts/FiraSansCondensedMedium-regular.fntdata"/><Relationship Id="rId27" Type="http://schemas.openxmlformats.org/officeDocument/2006/relationships/font" Target="fonts/FiraSansExtraCondensedMedium-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SansCondensedMedium-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iraSansCondensedMedium-boldItalic.fntdata"/><Relationship Id="rId30" Type="http://schemas.openxmlformats.org/officeDocument/2006/relationships/font" Target="fonts/FiraSansCondensedMedium-italic.fntdata"/><Relationship Id="rId11" Type="http://schemas.openxmlformats.org/officeDocument/2006/relationships/slide" Target="slides/slide7.xml"/><Relationship Id="rId33" Type="http://schemas.openxmlformats.org/officeDocument/2006/relationships/font" Target="fonts/MavenPro-bold.fntdata"/><Relationship Id="rId10" Type="http://schemas.openxmlformats.org/officeDocument/2006/relationships/slide" Target="slides/slide6.xml"/><Relationship Id="rId32" Type="http://schemas.openxmlformats.org/officeDocument/2006/relationships/font" Target="fonts/MavenPro-regular.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ShareTech-regular.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6c52a2e8d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6c52a2e8d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27121380c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27121380c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27121380c1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227121380c1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27121380c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227121380c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27121380c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227121380c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227121380c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227121380c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27121380c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27121380c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6c52a2e8d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6c52a2e8d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27121380c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27121380c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27121380c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27121380c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27121380c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227121380c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27121380c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27121380c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27121380c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27121380c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27121380c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227121380c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27121380c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227121380c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5" name="Shape 175"/>
        <p:cNvGrpSpPr/>
        <p:nvPr/>
      </p:nvGrpSpPr>
      <p:grpSpPr>
        <a:xfrm>
          <a:off x="0" y="0"/>
          <a:ext cx="0" cy="0"/>
          <a:chOff x="0" y="0"/>
          <a:chExt cx="0" cy="0"/>
        </a:xfrm>
      </p:grpSpPr>
      <p:sp>
        <p:nvSpPr>
          <p:cNvPr id="176" name="Google Shape;176;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7" name="Google Shape;177;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7" name="Shape 217"/>
        <p:cNvGrpSpPr/>
        <p:nvPr/>
      </p:nvGrpSpPr>
      <p:grpSpPr>
        <a:xfrm>
          <a:off x="0" y="0"/>
          <a:ext cx="0" cy="0"/>
          <a:chOff x="0" y="0"/>
          <a:chExt cx="0" cy="0"/>
        </a:xfrm>
      </p:grpSpPr>
      <p:sp>
        <p:nvSpPr>
          <p:cNvPr id="218" name="Google Shape;218;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6" name="Shape 256"/>
        <p:cNvGrpSpPr/>
        <p:nvPr/>
      </p:nvGrpSpPr>
      <p:grpSpPr>
        <a:xfrm>
          <a:off x="0" y="0"/>
          <a:ext cx="0" cy="0"/>
          <a:chOff x="0" y="0"/>
          <a:chExt cx="0" cy="0"/>
        </a:xfrm>
      </p:grpSpPr>
      <p:sp>
        <p:nvSpPr>
          <p:cNvPr id="257" name="Google Shape;257;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9" name="Google Shape;269;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2" name="Google Shape;272;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5" name="Google Shape;275;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6" name="Google Shape;276;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8" name="Shape 278"/>
        <p:cNvGrpSpPr/>
        <p:nvPr/>
      </p:nvGrpSpPr>
      <p:grpSpPr>
        <a:xfrm>
          <a:off x="0" y="0"/>
          <a:ext cx="0" cy="0"/>
          <a:chOff x="0" y="0"/>
          <a:chExt cx="0" cy="0"/>
        </a:xfrm>
      </p:grpSpPr>
      <p:sp>
        <p:nvSpPr>
          <p:cNvPr id="279" name="Google Shape;279;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0" name="Google Shape;280;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2" name="Google Shape;282;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3" name="Shape 293"/>
        <p:cNvGrpSpPr/>
        <p:nvPr/>
      </p:nvGrpSpPr>
      <p:grpSpPr>
        <a:xfrm>
          <a:off x="0" y="0"/>
          <a:ext cx="0" cy="0"/>
          <a:chOff x="0" y="0"/>
          <a:chExt cx="0" cy="0"/>
        </a:xfrm>
      </p:grpSpPr>
      <p:sp>
        <p:nvSpPr>
          <p:cNvPr id="294" name="Google Shape;294;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8" name="Google Shape;308;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0" name="Shape 310"/>
        <p:cNvGrpSpPr/>
        <p:nvPr/>
      </p:nvGrpSpPr>
      <p:grpSpPr>
        <a:xfrm>
          <a:off x="0" y="0"/>
          <a:ext cx="0" cy="0"/>
          <a:chOff x="0" y="0"/>
          <a:chExt cx="0" cy="0"/>
        </a:xfrm>
      </p:grpSpPr>
      <p:sp>
        <p:nvSpPr>
          <p:cNvPr id="311" name="Google Shape;311;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2" name="Google Shape;312;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3" name="Google Shape;313;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4" name="Google Shape;314;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6" name="Google Shape;316;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7" name="Google Shape;317;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8" name="Google Shape;318;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3" name="Shape 333"/>
        <p:cNvGrpSpPr/>
        <p:nvPr/>
      </p:nvGrpSpPr>
      <p:grpSpPr>
        <a:xfrm>
          <a:off x="0" y="0"/>
          <a:ext cx="0" cy="0"/>
          <a:chOff x="0" y="0"/>
          <a:chExt cx="0" cy="0"/>
        </a:xfrm>
      </p:grpSpPr>
      <p:sp>
        <p:nvSpPr>
          <p:cNvPr id="334" name="Google Shape;334;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5" name="Google Shape;335;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7" name="Google Shape;337;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9" name="Google Shape;339;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1" name="Google Shape;341;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3" name="Shape 353"/>
        <p:cNvGrpSpPr/>
        <p:nvPr/>
      </p:nvGrpSpPr>
      <p:grpSpPr>
        <a:xfrm>
          <a:off x="0" y="0"/>
          <a:ext cx="0" cy="0"/>
          <a:chOff x="0" y="0"/>
          <a:chExt cx="0" cy="0"/>
        </a:xfrm>
      </p:grpSpPr>
      <p:sp>
        <p:nvSpPr>
          <p:cNvPr id="354" name="Google Shape;354;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5" name="Google Shape;355;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7" name="Google Shape;357;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9" name="Google Shape;359;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1" name="Google Shape;361;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3" name="Shape 373"/>
        <p:cNvGrpSpPr/>
        <p:nvPr/>
      </p:nvGrpSpPr>
      <p:grpSpPr>
        <a:xfrm>
          <a:off x="0" y="0"/>
          <a:ext cx="0" cy="0"/>
          <a:chOff x="0" y="0"/>
          <a:chExt cx="0" cy="0"/>
        </a:xfrm>
      </p:grpSpPr>
      <p:sp>
        <p:nvSpPr>
          <p:cNvPr id="374" name="Google Shape;374;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5" name="Google Shape;375;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6" name="Google Shape;376;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09" name="Shape 409"/>
        <p:cNvGrpSpPr/>
        <p:nvPr/>
      </p:nvGrpSpPr>
      <p:grpSpPr>
        <a:xfrm>
          <a:off x="0" y="0"/>
          <a:ext cx="0" cy="0"/>
          <a:chOff x="0" y="0"/>
          <a:chExt cx="0" cy="0"/>
        </a:xfrm>
      </p:grpSpPr>
      <p:sp>
        <p:nvSpPr>
          <p:cNvPr id="410" name="Google Shape;410;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1" name="Google Shape;411;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2" name="Google Shape;412;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3" name="Google Shape;413;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14.png"/><Relationship Id="rId6" Type="http://schemas.openxmlformats.org/officeDocument/2006/relationships/image" Target="../media/image19.png"/><Relationship Id="rId7"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3.png"/><Relationship Id="rId4" Type="http://schemas.openxmlformats.org/officeDocument/2006/relationships/image" Target="../media/image11.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3"/>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Name: Lim Yu Yang Ian</a:t>
            </a:r>
            <a:endParaRPr/>
          </a:p>
          <a:p>
            <a:pPr indent="0" lvl="0" marL="0" rtl="0" algn="ctr">
              <a:spcBef>
                <a:spcPts val="0"/>
              </a:spcBef>
              <a:spcAft>
                <a:spcPts val="0"/>
              </a:spcAft>
              <a:buNone/>
            </a:pPr>
            <a:r>
              <a:rPr lang="en"/>
              <a:t>Admin No: 2201874</a:t>
            </a:r>
            <a:endParaRPr/>
          </a:p>
          <a:p>
            <a:pPr indent="0" lvl="0" marL="0" rtl="0" algn="ctr">
              <a:spcBef>
                <a:spcPts val="0"/>
              </a:spcBef>
              <a:spcAft>
                <a:spcPts val="0"/>
              </a:spcAft>
              <a:buNone/>
            </a:pPr>
            <a:r>
              <a:rPr lang="en"/>
              <a:t>Class: DAAA/FT/2A/02</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431" name="Google Shape;431;p23"/>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AIML CA1 </a:t>
            </a:r>
            <a:endParaRPr/>
          </a:p>
          <a:p>
            <a:pPr indent="0" lvl="0" marL="0" rtl="0" algn="ctr">
              <a:spcBef>
                <a:spcPts val="0"/>
              </a:spcBef>
              <a:spcAft>
                <a:spcPts val="0"/>
              </a:spcAft>
              <a:buNone/>
            </a:pPr>
            <a:r>
              <a:rPr lang="en">
                <a:solidFill>
                  <a:schemeClr val="accent2"/>
                </a:solidFill>
              </a:rPr>
              <a:t>Regression</a:t>
            </a:r>
            <a:endParaRPr/>
          </a:p>
        </p:txBody>
      </p:sp>
      <p:sp>
        <p:nvSpPr>
          <p:cNvPr id="432" name="Google Shape;432;p23"/>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8" name="Google Shape;438;p23"/>
          <p:cNvGrpSpPr/>
          <p:nvPr/>
        </p:nvGrpSpPr>
        <p:grpSpPr>
          <a:xfrm>
            <a:off x="6232314" y="3696331"/>
            <a:ext cx="121434" cy="1073147"/>
            <a:chOff x="6232314" y="3696331"/>
            <a:chExt cx="121434" cy="1073147"/>
          </a:xfrm>
        </p:grpSpPr>
        <p:sp>
          <p:nvSpPr>
            <p:cNvPr id="439" name="Google Shape;439;p23"/>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23"/>
          <p:cNvGrpSpPr/>
          <p:nvPr/>
        </p:nvGrpSpPr>
        <p:grpSpPr>
          <a:xfrm>
            <a:off x="6780548" y="337714"/>
            <a:ext cx="133252" cy="1952377"/>
            <a:chOff x="6780548" y="337714"/>
            <a:chExt cx="133252" cy="1952377"/>
          </a:xfrm>
        </p:grpSpPr>
        <p:sp>
          <p:nvSpPr>
            <p:cNvPr id="442" name="Google Shape;442;p2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23"/>
          <p:cNvGrpSpPr/>
          <p:nvPr/>
        </p:nvGrpSpPr>
        <p:grpSpPr>
          <a:xfrm>
            <a:off x="1608717" y="1280046"/>
            <a:ext cx="199237" cy="2828935"/>
            <a:chOff x="1608717" y="1280046"/>
            <a:chExt cx="199237" cy="2828935"/>
          </a:xfrm>
        </p:grpSpPr>
        <p:sp>
          <p:nvSpPr>
            <p:cNvPr id="445" name="Google Shape;445;p2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23"/>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 name="Google Shape;450;p23"/>
          <p:cNvGrpSpPr/>
          <p:nvPr/>
        </p:nvGrpSpPr>
        <p:grpSpPr>
          <a:xfrm>
            <a:off x="8008096" y="2108910"/>
            <a:ext cx="199001" cy="2139769"/>
            <a:chOff x="8008096" y="2108910"/>
            <a:chExt cx="199001" cy="2139769"/>
          </a:xfrm>
        </p:grpSpPr>
        <p:sp>
          <p:nvSpPr>
            <p:cNvPr id="451" name="Google Shape;451;p2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23"/>
          <p:cNvGrpSpPr/>
          <p:nvPr/>
        </p:nvGrpSpPr>
        <p:grpSpPr>
          <a:xfrm>
            <a:off x="4472500" y="3928605"/>
            <a:ext cx="199001" cy="867198"/>
            <a:chOff x="4475150" y="4052605"/>
            <a:chExt cx="199001" cy="867198"/>
          </a:xfrm>
        </p:grpSpPr>
        <p:sp>
          <p:nvSpPr>
            <p:cNvPr id="454" name="Google Shape;454;p23"/>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32"/>
          <p:cNvSpPr txBox="1"/>
          <p:nvPr>
            <p:ph type="ctrTitle"/>
          </p:nvPr>
        </p:nvSpPr>
        <p:spPr>
          <a:xfrm>
            <a:off x="0" y="0"/>
            <a:ext cx="1828800" cy="100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Learning</a:t>
            </a:r>
            <a:endParaRPr/>
          </a:p>
          <a:p>
            <a:pPr indent="0" lvl="0" marL="0" rtl="0" algn="l">
              <a:spcBef>
                <a:spcPts val="0"/>
              </a:spcBef>
              <a:spcAft>
                <a:spcPts val="0"/>
              </a:spcAft>
              <a:buNone/>
            </a:pPr>
            <a:r>
              <a:rPr lang="en"/>
              <a:t>Curves</a:t>
            </a:r>
            <a:endParaRPr/>
          </a:p>
        </p:txBody>
      </p:sp>
      <p:pic>
        <p:nvPicPr>
          <p:cNvPr id="533" name="Google Shape;533;p32"/>
          <p:cNvPicPr preferRelativeResize="0"/>
          <p:nvPr/>
        </p:nvPicPr>
        <p:blipFill>
          <a:blip r:embed="rId3">
            <a:alphaModFix/>
          </a:blip>
          <a:stretch>
            <a:fillRect/>
          </a:stretch>
        </p:blipFill>
        <p:spPr>
          <a:xfrm>
            <a:off x="4468964" y="362150"/>
            <a:ext cx="2324424" cy="1542422"/>
          </a:xfrm>
          <a:prstGeom prst="rect">
            <a:avLst/>
          </a:prstGeom>
          <a:noFill/>
          <a:ln>
            <a:noFill/>
          </a:ln>
        </p:spPr>
      </p:pic>
      <p:pic>
        <p:nvPicPr>
          <p:cNvPr id="534" name="Google Shape;534;p32"/>
          <p:cNvPicPr preferRelativeResize="0"/>
          <p:nvPr/>
        </p:nvPicPr>
        <p:blipFill>
          <a:blip r:embed="rId4">
            <a:alphaModFix/>
          </a:blip>
          <a:stretch>
            <a:fillRect/>
          </a:stretch>
        </p:blipFill>
        <p:spPr>
          <a:xfrm>
            <a:off x="3265482" y="3454331"/>
            <a:ext cx="2324413" cy="1542419"/>
          </a:xfrm>
          <a:prstGeom prst="rect">
            <a:avLst/>
          </a:prstGeom>
          <a:noFill/>
          <a:ln>
            <a:noFill/>
          </a:ln>
        </p:spPr>
      </p:pic>
      <p:pic>
        <p:nvPicPr>
          <p:cNvPr id="535" name="Google Shape;535;p32"/>
          <p:cNvPicPr preferRelativeResize="0"/>
          <p:nvPr/>
        </p:nvPicPr>
        <p:blipFill>
          <a:blip r:embed="rId5">
            <a:alphaModFix/>
          </a:blip>
          <a:stretch>
            <a:fillRect/>
          </a:stretch>
        </p:blipFill>
        <p:spPr>
          <a:xfrm>
            <a:off x="2144540" y="362152"/>
            <a:ext cx="2324421" cy="1542419"/>
          </a:xfrm>
          <a:prstGeom prst="rect">
            <a:avLst/>
          </a:prstGeom>
          <a:noFill/>
          <a:ln>
            <a:noFill/>
          </a:ln>
        </p:spPr>
      </p:pic>
      <p:pic>
        <p:nvPicPr>
          <p:cNvPr id="536" name="Google Shape;536;p32"/>
          <p:cNvPicPr preferRelativeResize="0"/>
          <p:nvPr/>
        </p:nvPicPr>
        <p:blipFill>
          <a:blip r:embed="rId6">
            <a:alphaModFix/>
          </a:blip>
          <a:stretch>
            <a:fillRect/>
          </a:stretch>
        </p:blipFill>
        <p:spPr>
          <a:xfrm>
            <a:off x="4468961" y="1897254"/>
            <a:ext cx="2324425" cy="1557060"/>
          </a:xfrm>
          <a:prstGeom prst="rect">
            <a:avLst/>
          </a:prstGeom>
          <a:noFill/>
          <a:ln>
            <a:noFill/>
          </a:ln>
        </p:spPr>
      </p:pic>
      <p:pic>
        <p:nvPicPr>
          <p:cNvPr id="537" name="Google Shape;537;p32"/>
          <p:cNvPicPr preferRelativeResize="0"/>
          <p:nvPr/>
        </p:nvPicPr>
        <p:blipFill>
          <a:blip r:embed="rId7">
            <a:alphaModFix/>
          </a:blip>
          <a:stretch>
            <a:fillRect/>
          </a:stretch>
        </p:blipFill>
        <p:spPr>
          <a:xfrm>
            <a:off x="2144537" y="1904568"/>
            <a:ext cx="2324424" cy="1542424"/>
          </a:xfrm>
          <a:prstGeom prst="rect">
            <a:avLst/>
          </a:prstGeom>
          <a:noFill/>
          <a:ln>
            <a:noFill/>
          </a:ln>
        </p:spPr>
      </p:pic>
      <p:cxnSp>
        <p:nvCxnSpPr>
          <p:cNvPr id="538" name="Google Shape;538;p32"/>
          <p:cNvCxnSpPr/>
          <p:nvPr/>
        </p:nvCxnSpPr>
        <p:spPr>
          <a:xfrm flipH="1" rot="10800000">
            <a:off x="-625187" y="1857800"/>
            <a:ext cx="10089000" cy="57600"/>
          </a:xfrm>
          <a:prstGeom prst="straightConnector1">
            <a:avLst/>
          </a:prstGeom>
          <a:noFill/>
          <a:ln cap="flat" cmpd="sng" w="9525">
            <a:solidFill>
              <a:schemeClr val="lt1"/>
            </a:solidFill>
            <a:prstDash val="solid"/>
            <a:round/>
            <a:headEnd len="med" w="med" type="none"/>
            <a:tailEnd len="med" w="med" type="none"/>
          </a:ln>
        </p:spPr>
      </p:cxnSp>
      <p:cxnSp>
        <p:nvCxnSpPr>
          <p:cNvPr id="539" name="Google Shape;539;p32"/>
          <p:cNvCxnSpPr/>
          <p:nvPr/>
        </p:nvCxnSpPr>
        <p:spPr>
          <a:xfrm flipH="1" rot="10800000">
            <a:off x="-435312" y="3434375"/>
            <a:ext cx="10204500" cy="8400"/>
          </a:xfrm>
          <a:prstGeom prst="straightConnector1">
            <a:avLst/>
          </a:prstGeom>
          <a:noFill/>
          <a:ln cap="flat" cmpd="sng" w="9525">
            <a:solidFill>
              <a:schemeClr val="lt1"/>
            </a:solidFill>
            <a:prstDash val="solid"/>
            <a:round/>
            <a:headEnd len="med" w="med" type="none"/>
            <a:tailEnd len="med" w="med" type="none"/>
          </a:ln>
        </p:spPr>
      </p:cxnSp>
      <p:sp>
        <p:nvSpPr>
          <p:cNvPr id="540" name="Google Shape;540;p32"/>
          <p:cNvSpPr txBox="1"/>
          <p:nvPr/>
        </p:nvSpPr>
        <p:spPr>
          <a:xfrm>
            <a:off x="198150" y="2115375"/>
            <a:ext cx="2150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Maven Pro"/>
                <a:ea typeface="Maven Pro"/>
                <a:cs typeface="Maven Pro"/>
                <a:sym typeface="Maven Pro"/>
              </a:rPr>
              <a:t>Linear Regression:</a:t>
            </a:r>
            <a:endParaRPr sz="1200">
              <a:solidFill>
                <a:schemeClr val="lt1"/>
              </a:solidFill>
              <a:latin typeface="Maven Pro"/>
              <a:ea typeface="Maven Pro"/>
              <a:cs typeface="Maven Pro"/>
              <a:sym typeface="Maven Pro"/>
            </a:endParaRPr>
          </a:p>
          <a:p>
            <a:pPr indent="0" lvl="0" marL="0" rtl="0" algn="l">
              <a:spcBef>
                <a:spcPts val="0"/>
              </a:spcBef>
              <a:spcAft>
                <a:spcPts val="0"/>
              </a:spcAft>
              <a:buNone/>
            </a:pPr>
            <a:r>
              <a:rPr lang="en" sz="1200">
                <a:solidFill>
                  <a:schemeClr val="lt1"/>
                </a:solidFill>
                <a:latin typeface="Maven Pro"/>
                <a:ea typeface="Maven Pro"/>
                <a:cs typeface="Maven Pro"/>
                <a:sym typeface="Maven Pro"/>
              </a:rPr>
              <a:t>Validation Score stagnates after about 60. And does not increase by much.</a:t>
            </a:r>
            <a:endParaRPr sz="12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200">
              <a:solidFill>
                <a:schemeClr val="lt1"/>
              </a:solidFill>
              <a:latin typeface="Maven Pro"/>
              <a:ea typeface="Maven Pro"/>
              <a:cs typeface="Maven Pro"/>
              <a:sym typeface="Maven Pro"/>
            </a:endParaRPr>
          </a:p>
          <a:p>
            <a:pPr indent="0" lvl="0" marL="0" rtl="0" algn="l">
              <a:spcBef>
                <a:spcPts val="0"/>
              </a:spcBef>
              <a:spcAft>
                <a:spcPts val="0"/>
              </a:spcAft>
              <a:buNone/>
            </a:pPr>
            <a:r>
              <a:rPr lang="en" sz="1200">
                <a:solidFill>
                  <a:schemeClr val="lt1"/>
                </a:solidFill>
                <a:latin typeface="Maven Pro"/>
                <a:ea typeface="Maven Pro"/>
                <a:cs typeface="Maven Pro"/>
                <a:sym typeface="Maven Pro"/>
              </a:rPr>
              <a:t>Eliminated.</a:t>
            </a:r>
            <a:endParaRPr sz="1200">
              <a:solidFill>
                <a:schemeClr val="lt1"/>
              </a:solidFill>
              <a:latin typeface="Maven Pro"/>
              <a:ea typeface="Maven Pro"/>
              <a:cs typeface="Maven Pro"/>
              <a:sym typeface="Maven Pro"/>
            </a:endParaRPr>
          </a:p>
        </p:txBody>
      </p:sp>
      <p:sp>
        <p:nvSpPr>
          <p:cNvPr id="541" name="Google Shape;541;p32"/>
          <p:cNvSpPr txBox="1"/>
          <p:nvPr/>
        </p:nvSpPr>
        <p:spPr>
          <a:xfrm>
            <a:off x="198150" y="983925"/>
            <a:ext cx="2150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Maven Pro"/>
                <a:ea typeface="Maven Pro"/>
                <a:cs typeface="Maven Pro"/>
                <a:sym typeface="Maven Pro"/>
              </a:rPr>
              <a:t>Gradient Boosting</a:t>
            </a:r>
            <a:r>
              <a:rPr lang="en" sz="1200">
                <a:solidFill>
                  <a:schemeClr val="lt1"/>
                </a:solidFill>
                <a:latin typeface="Maven Pro"/>
                <a:ea typeface="Maven Pro"/>
                <a:cs typeface="Maven Pro"/>
                <a:sym typeface="Maven Pro"/>
              </a:rPr>
              <a:t>:</a:t>
            </a:r>
            <a:endParaRPr sz="1200">
              <a:solidFill>
                <a:schemeClr val="lt1"/>
              </a:solidFill>
              <a:latin typeface="Maven Pro"/>
              <a:ea typeface="Maven Pro"/>
              <a:cs typeface="Maven Pro"/>
              <a:sym typeface="Maven Pro"/>
            </a:endParaRPr>
          </a:p>
          <a:p>
            <a:pPr indent="0" lvl="0" marL="0" rtl="0" algn="l">
              <a:spcBef>
                <a:spcPts val="0"/>
              </a:spcBef>
              <a:spcAft>
                <a:spcPts val="0"/>
              </a:spcAft>
              <a:buNone/>
            </a:pPr>
            <a:r>
              <a:rPr lang="en" sz="1200">
                <a:solidFill>
                  <a:schemeClr val="lt1"/>
                </a:solidFill>
                <a:latin typeface="Maven Pro"/>
                <a:ea typeface="Maven Pro"/>
                <a:cs typeface="Maven Pro"/>
                <a:sym typeface="Maven Pro"/>
              </a:rPr>
              <a:t>Validation score increases quite a bit. Good learning curve.</a:t>
            </a:r>
            <a:endParaRPr sz="1200">
              <a:solidFill>
                <a:schemeClr val="lt1"/>
              </a:solidFill>
              <a:latin typeface="Maven Pro"/>
              <a:ea typeface="Maven Pro"/>
              <a:cs typeface="Maven Pro"/>
              <a:sym typeface="Maven Pro"/>
            </a:endParaRPr>
          </a:p>
        </p:txBody>
      </p:sp>
      <p:sp>
        <p:nvSpPr>
          <p:cNvPr id="542" name="Google Shape;542;p32"/>
          <p:cNvSpPr txBox="1"/>
          <p:nvPr/>
        </p:nvSpPr>
        <p:spPr>
          <a:xfrm>
            <a:off x="6875925" y="749600"/>
            <a:ext cx="2150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Maven Pro"/>
                <a:ea typeface="Maven Pro"/>
                <a:cs typeface="Maven Pro"/>
                <a:sym typeface="Maven Pro"/>
              </a:rPr>
              <a:t>Hist </a:t>
            </a:r>
            <a:r>
              <a:rPr lang="en" sz="1200">
                <a:solidFill>
                  <a:schemeClr val="lt1"/>
                </a:solidFill>
                <a:latin typeface="Maven Pro"/>
                <a:ea typeface="Maven Pro"/>
                <a:cs typeface="Maven Pro"/>
                <a:sym typeface="Maven Pro"/>
              </a:rPr>
              <a:t>Gradient Boosting:</a:t>
            </a:r>
            <a:endParaRPr sz="1200">
              <a:solidFill>
                <a:schemeClr val="lt1"/>
              </a:solidFill>
              <a:latin typeface="Maven Pro"/>
              <a:ea typeface="Maven Pro"/>
              <a:cs typeface="Maven Pro"/>
              <a:sym typeface="Maven Pro"/>
            </a:endParaRPr>
          </a:p>
          <a:p>
            <a:pPr indent="0" lvl="0" marL="0" rtl="0" algn="l">
              <a:spcBef>
                <a:spcPts val="0"/>
              </a:spcBef>
              <a:spcAft>
                <a:spcPts val="0"/>
              </a:spcAft>
              <a:buNone/>
            </a:pPr>
            <a:r>
              <a:rPr lang="en" sz="1200">
                <a:solidFill>
                  <a:schemeClr val="lt1"/>
                </a:solidFill>
                <a:latin typeface="Maven Pro"/>
                <a:ea typeface="Maven Pro"/>
                <a:cs typeface="Maven Pro"/>
                <a:sym typeface="Maven Pro"/>
              </a:rPr>
              <a:t>Validation score stagnates after about 75. Training score increases a lot. Good learning curve.</a:t>
            </a:r>
            <a:endParaRPr sz="1200">
              <a:solidFill>
                <a:schemeClr val="lt1"/>
              </a:solidFill>
              <a:latin typeface="Maven Pro"/>
              <a:ea typeface="Maven Pro"/>
              <a:cs typeface="Maven Pro"/>
              <a:sym typeface="Maven Pro"/>
            </a:endParaRPr>
          </a:p>
        </p:txBody>
      </p:sp>
      <p:sp>
        <p:nvSpPr>
          <p:cNvPr id="543" name="Google Shape;543;p32"/>
          <p:cNvSpPr txBox="1"/>
          <p:nvPr/>
        </p:nvSpPr>
        <p:spPr>
          <a:xfrm>
            <a:off x="6875925" y="2303450"/>
            <a:ext cx="2150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Maven Pro"/>
                <a:ea typeface="Maven Pro"/>
                <a:cs typeface="Maven Pro"/>
                <a:sym typeface="Maven Pro"/>
              </a:rPr>
              <a:t>Ada Boost</a:t>
            </a:r>
            <a:r>
              <a:rPr lang="en" sz="1200">
                <a:solidFill>
                  <a:schemeClr val="lt1"/>
                </a:solidFill>
                <a:latin typeface="Maven Pro"/>
                <a:ea typeface="Maven Pro"/>
                <a:cs typeface="Maven Pro"/>
                <a:sym typeface="Maven Pro"/>
              </a:rPr>
              <a:t>:</a:t>
            </a:r>
            <a:endParaRPr sz="1200">
              <a:solidFill>
                <a:schemeClr val="lt1"/>
              </a:solidFill>
              <a:latin typeface="Maven Pro"/>
              <a:ea typeface="Maven Pro"/>
              <a:cs typeface="Maven Pro"/>
              <a:sym typeface="Maven Pro"/>
            </a:endParaRPr>
          </a:p>
          <a:p>
            <a:pPr indent="0" lvl="0" marL="0" rtl="0" algn="l">
              <a:spcBef>
                <a:spcPts val="0"/>
              </a:spcBef>
              <a:spcAft>
                <a:spcPts val="0"/>
              </a:spcAft>
              <a:buNone/>
            </a:pPr>
            <a:r>
              <a:rPr lang="en" sz="1200">
                <a:solidFill>
                  <a:schemeClr val="lt1"/>
                </a:solidFill>
                <a:latin typeface="Maven Pro"/>
                <a:ea typeface="Maven Pro"/>
                <a:cs typeface="Maven Pro"/>
                <a:sym typeface="Maven Pro"/>
              </a:rPr>
              <a:t>Validation score increases with training examples consistently. Good learning curve.</a:t>
            </a:r>
            <a:endParaRPr sz="1200">
              <a:solidFill>
                <a:schemeClr val="lt1"/>
              </a:solidFill>
              <a:latin typeface="Maven Pro"/>
              <a:ea typeface="Maven Pro"/>
              <a:cs typeface="Maven Pro"/>
              <a:sym typeface="Maven Pro"/>
            </a:endParaRPr>
          </a:p>
        </p:txBody>
      </p:sp>
      <p:sp>
        <p:nvSpPr>
          <p:cNvPr id="544" name="Google Shape;544;p32"/>
          <p:cNvSpPr txBox="1"/>
          <p:nvPr/>
        </p:nvSpPr>
        <p:spPr>
          <a:xfrm>
            <a:off x="5748650" y="3671438"/>
            <a:ext cx="2150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Maven Pro"/>
                <a:ea typeface="Maven Pro"/>
                <a:cs typeface="Maven Pro"/>
                <a:sym typeface="Maven Pro"/>
              </a:rPr>
              <a:t>Ridge:</a:t>
            </a:r>
            <a:endParaRPr sz="1200">
              <a:solidFill>
                <a:schemeClr val="lt1"/>
              </a:solidFill>
              <a:latin typeface="Maven Pro"/>
              <a:ea typeface="Maven Pro"/>
              <a:cs typeface="Maven Pro"/>
              <a:sym typeface="Maven Pro"/>
            </a:endParaRPr>
          </a:p>
          <a:p>
            <a:pPr indent="0" lvl="0" marL="0" rtl="0" algn="l">
              <a:spcBef>
                <a:spcPts val="0"/>
              </a:spcBef>
              <a:spcAft>
                <a:spcPts val="0"/>
              </a:spcAft>
              <a:buNone/>
            </a:pPr>
            <a:r>
              <a:rPr lang="en" sz="1200">
                <a:solidFill>
                  <a:schemeClr val="lt1"/>
                </a:solidFill>
                <a:latin typeface="Maven Pro"/>
                <a:ea typeface="Maven Pro"/>
                <a:cs typeface="Maven Pro"/>
                <a:sym typeface="Maven Pro"/>
              </a:rPr>
              <a:t>Validation score stagnates after about 75. Does not increase by much. </a:t>
            </a:r>
            <a:endParaRPr sz="12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200">
              <a:solidFill>
                <a:schemeClr val="lt1"/>
              </a:solidFill>
              <a:latin typeface="Maven Pro"/>
              <a:ea typeface="Maven Pro"/>
              <a:cs typeface="Maven Pro"/>
              <a:sym typeface="Maven Pro"/>
            </a:endParaRPr>
          </a:p>
          <a:p>
            <a:pPr indent="0" lvl="0" marL="0" rtl="0" algn="l">
              <a:spcBef>
                <a:spcPts val="0"/>
              </a:spcBef>
              <a:spcAft>
                <a:spcPts val="0"/>
              </a:spcAft>
              <a:buNone/>
            </a:pPr>
            <a:r>
              <a:rPr lang="en" sz="1200">
                <a:solidFill>
                  <a:schemeClr val="lt1"/>
                </a:solidFill>
                <a:latin typeface="Maven Pro"/>
                <a:ea typeface="Maven Pro"/>
                <a:cs typeface="Maven Pro"/>
                <a:sym typeface="Maven Pro"/>
              </a:rPr>
              <a:t>Eliminated.</a:t>
            </a:r>
            <a:endParaRPr sz="1200">
              <a:solidFill>
                <a:schemeClr val="lt1"/>
              </a:solidFill>
              <a:latin typeface="Maven Pro"/>
              <a:ea typeface="Maven Pro"/>
              <a:cs typeface="Maven Pro"/>
              <a:sym typeface="Maven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33"/>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Hyper Tuning</a:t>
            </a:r>
            <a:endParaRPr/>
          </a:p>
        </p:txBody>
      </p:sp>
      <p:pic>
        <p:nvPicPr>
          <p:cNvPr id="550" name="Google Shape;550;p33"/>
          <p:cNvPicPr preferRelativeResize="0"/>
          <p:nvPr/>
        </p:nvPicPr>
        <p:blipFill>
          <a:blip r:embed="rId3">
            <a:alphaModFix/>
          </a:blip>
          <a:stretch>
            <a:fillRect/>
          </a:stretch>
        </p:blipFill>
        <p:spPr>
          <a:xfrm>
            <a:off x="152400" y="1141875"/>
            <a:ext cx="5024124" cy="1099704"/>
          </a:xfrm>
          <a:prstGeom prst="rect">
            <a:avLst/>
          </a:prstGeom>
          <a:noFill/>
          <a:ln>
            <a:noFill/>
          </a:ln>
        </p:spPr>
      </p:pic>
      <p:pic>
        <p:nvPicPr>
          <p:cNvPr id="551" name="Google Shape;551;p33"/>
          <p:cNvPicPr preferRelativeResize="0"/>
          <p:nvPr/>
        </p:nvPicPr>
        <p:blipFill>
          <a:blip r:embed="rId4">
            <a:alphaModFix/>
          </a:blip>
          <a:stretch>
            <a:fillRect/>
          </a:stretch>
        </p:blipFill>
        <p:spPr>
          <a:xfrm>
            <a:off x="184628" y="3234192"/>
            <a:ext cx="4991897" cy="1298358"/>
          </a:xfrm>
          <a:prstGeom prst="rect">
            <a:avLst/>
          </a:prstGeom>
          <a:noFill/>
          <a:ln>
            <a:noFill/>
          </a:ln>
        </p:spPr>
      </p:pic>
      <p:pic>
        <p:nvPicPr>
          <p:cNvPr id="552" name="Google Shape;552;p33"/>
          <p:cNvPicPr preferRelativeResize="0"/>
          <p:nvPr/>
        </p:nvPicPr>
        <p:blipFill>
          <a:blip r:embed="rId5">
            <a:alphaModFix/>
          </a:blip>
          <a:stretch>
            <a:fillRect/>
          </a:stretch>
        </p:blipFill>
        <p:spPr>
          <a:xfrm>
            <a:off x="184624" y="2203021"/>
            <a:ext cx="4991898" cy="1031176"/>
          </a:xfrm>
          <a:prstGeom prst="rect">
            <a:avLst/>
          </a:prstGeom>
          <a:noFill/>
          <a:ln>
            <a:noFill/>
          </a:ln>
        </p:spPr>
      </p:pic>
      <p:cxnSp>
        <p:nvCxnSpPr>
          <p:cNvPr id="553" name="Google Shape;553;p33"/>
          <p:cNvCxnSpPr/>
          <p:nvPr/>
        </p:nvCxnSpPr>
        <p:spPr>
          <a:xfrm>
            <a:off x="-123850" y="2245625"/>
            <a:ext cx="9808200" cy="24900"/>
          </a:xfrm>
          <a:prstGeom prst="straightConnector1">
            <a:avLst/>
          </a:prstGeom>
          <a:noFill/>
          <a:ln cap="flat" cmpd="sng" w="9525">
            <a:solidFill>
              <a:schemeClr val="lt1"/>
            </a:solidFill>
            <a:prstDash val="solid"/>
            <a:round/>
            <a:headEnd len="med" w="med" type="none"/>
            <a:tailEnd len="med" w="med" type="none"/>
          </a:ln>
        </p:spPr>
      </p:cxnSp>
      <p:cxnSp>
        <p:nvCxnSpPr>
          <p:cNvPr id="554" name="Google Shape;554;p33"/>
          <p:cNvCxnSpPr/>
          <p:nvPr/>
        </p:nvCxnSpPr>
        <p:spPr>
          <a:xfrm>
            <a:off x="-107325" y="3294150"/>
            <a:ext cx="9965100" cy="0"/>
          </a:xfrm>
          <a:prstGeom prst="straightConnector1">
            <a:avLst/>
          </a:prstGeom>
          <a:noFill/>
          <a:ln cap="flat" cmpd="sng" w="9525">
            <a:solidFill>
              <a:schemeClr val="lt1"/>
            </a:solidFill>
            <a:prstDash val="solid"/>
            <a:round/>
            <a:headEnd len="med" w="med" type="none"/>
            <a:tailEnd len="med" w="med" type="none"/>
          </a:ln>
        </p:spPr>
      </p:cxnSp>
      <p:cxnSp>
        <p:nvCxnSpPr>
          <p:cNvPr id="555" name="Google Shape;555;p33"/>
          <p:cNvCxnSpPr/>
          <p:nvPr/>
        </p:nvCxnSpPr>
        <p:spPr>
          <a:xfrm flipH="1" rot="10800000">
            <a:off x="-24775" y="1131075"/>
            <a:ext cx="9395400" cy="16500"/>
          </a:xfrm>
          <a:prstGeom prst="straightConnector1">
            <a:avLst/>
          </a:prstGeom>
          <a:noFill/>
          <a:ln cap="flat" cmpd="sng" w="9525">
            <a:solidFill>
              <a:schemeClr val="lt1"/>
            </a:solidFill>
            <a:prstDash val="solid"/>
            <a:round/>
            <a:headEnd len="med" w="med" type="none"/>
            <a:tailEnd len="med" w="med" type="none"/>
          </a:ln>
        </p:spPr>
      </p:cxnSp>
      <p:sp>
        <p:nvSpPr>
          <p:cNvPr id="556" name="Google Shape;556;p33"/>
          <p:cNvSpPr txBox="1"/>
          <p:nvPr/>
        </p:nvSpPr>
        <p:spPr>
          <a:xfrm>
            <a:off x="5432425" y="730875"/>
            <a:ext cx="339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I Use the following parameters:</a:t>
            </a:r>
            <a:endParaRPr>
              <a:solidFill>
                <a:schemeClr val="lt1"/>
              </a:solidFill>
              <a:latin typeface="Maven Pro"/>
              <a:ea typeface="Maven Pro"/>
              <a:cs typeface="Maven Pro"/>
              <a:sym typeface="Maven Pro"/>
            </a:endParaRPr>
          </a:p>
        </p:txBody>
      </p:sp>
      <p:sp>
        <p:nvSpPr>
          <p:cNvPr id="557" name="Google Shape;557;p33"/>
          <p:cNvSpPr txBox="1"/>
          <p:nvPr/>
        </p:nvSpPr>
        <p:spPr>
          <a:xfrm>
            <a:off x="5477500" y="1221775"/>
            <a:ext cx="3393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Maven Pro"/>
                <a:ea typeface="Maven Pro"/>
                <a:cs typeface="Maven Pro"/>
                <a:sym typeface="Maven Pro"/>
              </a:rPr>
              <a:t>AdaBoostRegressor:</a:t>
            </a:r>
            <a:endParaRPr sz="1200">
              <a:solidFill>
                <a:schemeClr val="lt1"/>
              </a:solidFill>
              <a:latin typeface="Maven Pro"/>
              <a:ea typeface="Maven Pro"/>
              <a:cs typeface="Maven Pro"/>
              <a:sym typeface="Maven Pro"/>
            </a:endParaRPr>
          </a:p>
          <a:p>
            <a:pPr indent="0" lvl="0" marL="0" rtl="0" algn="l">
              <a:spcBef>
                <a:spcPts val="0"/>
              </a:spcBef>
              <a:spcAft>
                <a:spcPts val="0"/>
              </a:spcAft>
              <a:buNone/>
            </a:pPr>
            <a:r>
              <a:rPr lang="en" sz="1200">
                <a:solidFill>
                  <a:schemeClr val="lt1"/>
                </a:solidFill>
                <a:latin typeface="Maven Pro"/>
                <a:ea typeface="Maven Pro"/>
                <a:cs typeface="Maven Pro"/>
                <a:sym typeface="Maven Pro"/>
              </a:rPr>
              <a:t>n</a:t>
            </a:r>
            <a:r>
              <a:rPr lang="en" sz="1200">
                <a:solidFill>
                  <a:schemeClr val="lt1"/>
                </a:solidFill>
                <a:latin typeface="Maven Pro"/>
                <a:ea typeface="Maven Pro"/>
                <a:cs typeface="Maven Pro"/>
                <a:sym typeface="Maven Pro"/>
              </a:rPr>
              <a:t>_estimators</a:t>
            </a:r>
            <a:endParaRPr sz="1200">
              <a:solidFill>
                <a:schemeClr val="lt1"/>
              </a:solidFill>
              <a:latin typeface="Maven Pro"/>
              <a:ea typeface="Maven Pro"/>
              <a:cs typeface="Maven Pro"/>
              <a:sym typeface="Maven Pro"/>
            </a:endParaRPr>
          </a:p>
          <a:p>
            <a:pPr indent="0" lvl="0" marL="0" rtl="0" algn="l">
              <a:spcBef>
                <a:spcPts val="0"/>
              </a:spcBef>
              <a:spcAft>
                <a:spcPts val="0"/>
              </a:spcAft>
              <a:buNone/>
            </a:pPr>
            <a:r>
              <a:rPr lang="en" sz="1200">
                <a:solidFill>
                  <a:schemeClr val="lt1"/>
                </a:solidFill>
                <a:latin typeface="Maven Pro"/>
                <a:ea typeface="Maven Pro"/>
                <a:cs typeface="Maven Pro"/>
                <a:sym typeface="Maven Pro"/>
              </a:rPr>
              <a:t>learning_rate</a:t>
            </a:r>
            <a:endParaRPr sz="1200">
              <a:solidFill>
                <a:schemeClr val="lt1"/>
              </a:solidFill>
              <a:latin typeface="Maven Pro"/>
              <a:ea typeface="Maven Pro"/>
              <a:cs typeface="Maven Pro"/>
              <a:sym typeface="Maven Pro"/>
            </a:endParaRPr>
          </a:p>
        </p:txBody>
      </p:sp>
      <p:sp>
        <p:nvSpPr>
          <p:cNvPr id="558" name="Google Shape;558;p33"/>
          <p:cNvSpPr txBox="1"/>
          <p:nvPr/>
        </p:nvSpPr>
        <p:spPr>
          <a:xfrm>
            <a:off x="5477500" y="2256900"/>
            <a:ext cx="3393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Maven Pro"/>
                <a:ea typeface="Maven Pro"/>
                <a:cs typeface="Maven Pro"/>
                <a:sym typeface="Maven Pro"/>
              </a:rPr>
              <a:t>HistGradientBoostingRegressor</a:t>
            </a:r>
            <a:r>
              <a:rPr lang="en" sz="1200">
                <a:solidFill>
                  <a:schemeClr val="lt1"/>
                </a:solidFill>
                <a:latin typeface="Maven Pro"/>
                <a:ea typeface="Maven Pro"/>
                <a:cs typeface="Maven Pro"/>
                <a:sym typeface="Maven Pro"/>
              </a:rPr>
              <a:t>:</a:t>
            </a:r>
            <a:endParaRPr sz="1200">
              <a:solidFill>
                <a:schemeClr val="lt1"/>
              </a:solidFill>
              <a:latin typeface="Maven Pro"/>
              <a:ea typeface="Maven Pro"/>
              <a:cs typeface="Maven Pro"/>
              <a:sym typeface="Maven Pro"/>
            </a:endParaRPr>
          </a:p>
          <a:p>
            <a:pPr indent="0" lvl="0" marL="0" rtl="0" algn="l">
              <a:spcBef>
                <a:spcPts val="0"/>
              </a:spcBef>
              <a:spcAft>
                <a:spcPts val="0"/>
              </a:spcAft>
              <a:buNone/>
            </a:pPr>
            <a:r>
              <a:rPr lang="en" sz="1200">
                <a:solidFill>
                  <a:schemeClr val="lt1"/>
                </a:solidFill>
                <a:latin typeface="Maven Pro"/>
                <a:ea typeface="Maven Pro"/>
                <a:cs typeface="Maven Pro"/>
                <a:sym typeface="Maven Pro"/>
              </a:rPr>
              <a:t>m</a:t>
            </a:r>
            <a:r>
              <a:rPr lang="en" sz="1200">
                <a:solidFill>
                  <a:schemeClr val="lt1"/>
                </a:solidFill>
                <a:latin typeface="Maven Pro"/>
                <a:ea typeface="Maven Pro"/>
                <a:cs typeface="Maven Pro"/>
                <a:sym typeface="Maven Pro"/>
              </a:rPr>
              <a:t>ax_depth</a:t>
            </a:r>
            <a:endParaRPr sz="1200">
              <a:solidFill>
                <a:schemeClr val="lt1"/>
              </a:solidFill>
              <a:latin typeface="Maven Pro"/>
              <a:ea typeface="Maven Pro"/>
              <a:cs typeface="Maven Pro"/>
              <a:sym typeface="Maven Pro"/>
            </a:endParaRPr>
          </a:p>
          <a:p>
            <a:pPr indent="0" lvl="0" marL="0" rtl="0" algn="l">
              <a:spcBef>
                <a:spcPts val="0"/>
              </a:spcBef>
              <a:spcAft>
                <a:spcPts val="0"/>
              </a:spcAft>
              <a:buNone/>
            </a:pPr>
            <a:r>
              <a:rPr lang="en" sz="1200">
                <a:solidFill>
                  <a:schemeClr val="lt1"/>
                </a:solidFill>
                <a:latin typeface="Maven Pro"/>
                <a:ea typeface="Maven Pro"/>
                <a:cs typeface="Maven Pro"/>
                <a:sym typeface="Maven Pro"/>
              </a:rPr>
              <a:t>m</a:t>
            </a:r>
            <a:r>
              <a:rPr lang="en" sz="1200">
                <a:solidFill>
                  <a:schemeClr val="lt1"/>
                </a:solidFill>
                <a:latin typeface="Maven Pro"/>
                <a:ea typeface="Maven Pro"/>
                <a:cs typeface="Maven Pro"/>
                <a:sym typeface="Maven Pro"/>
              </a:rPr>
              <a:t>in_samples_leaf</a:t>
            </a:r>
            <a:endParaRPr sz="1200">
              <a:solidFill>
                <a:schemeClr val="lt1"/>
              </a:solidFill>
              <a:latin typeface="Maven Pro"/>
              <a:ea typeface="Maven Pro"/>
              <a:cs typeface="Maven Pro"/>
              <a:sym typeface="Maven Pro"/>
            </a:endParaRPr>
          </a:p>
          <a:p>
            <a:pPr indent="0" lvl="0" marL="0" rtl="0" algn="l">
              <a:spcBef>
                <a:spcPts val="0"/>
              </a:spcBef>
              <a:spcAft>
                <a:spcPts val="0"/>
              </a:spcAft>
              <a:buNone/>
            </a:pPr>
            <a:r>
              <a:rPr lang="en" sz="1200">
                <a:solidFill>
                  <a:schemeClr val="lt1"/>
                </a:solidFill>
                <a:latin typeface="Maven Pro"/>
                <a:ea typeface="Maven Pro"/>
                <a:cs typeface="Maven Pro"/>
                <a:sym typeface="Maven Pro"/>
              </a:rPr>
              <a:t>max_leaf_nodes</a:t>
            </a:r>
            <a:endParaRPr sz="1200">
              <a:solidFill>
                <a:schemeClr val="lt1"/>
              </a:solidFill>
              <a:latin typeface="Maven Pro"/>
              <a:ea typeface="Maven Pro"/>
              <a:cs typeface="Maven Pro"/>
              <a:sym typeface="Maven Pro"/>
            </a:endParaRPr>
          </a:p>
        </p:txBody>
      </p:sp>
      <p:sp>
        <p:nvSpPr>
          <p:cNvPr id="559" name="Google Shape;559;p33"/>
          <p:cNvSpPr txBox="1"/>
          <p:nvPr/>
        </p:nvSpPr>
        <p:spPr>
          <a:xfrm>
            <a:off x="5477500" y="3407988"/>
            <a:ext cx="3393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Maven Pro"/>
                <a:ea typeface="Maven Pro"/>
                <a:cs typeface="Maven Pro"/>
                <a:sym typeface="Maven Pro"/>
              </a:rPr>
              <a:t>GradientBoostingRegressor:</a:t>
            </a:r>
            <a:endParaRPr sz="1200">
              <a:solidFill>
                <a:schemeClr val="lt1"/>
              </a:solidFill>
              <a:latin typeface="Maven Pro"/>
              <a:ea typeface="Maven Pro"/>
              <a:cs typeface="Maven Pro"/>
              <a:sym typeface="Maven Pro"/>
            </a:endParaRPr>
          </a:p>
          <a:p>
            <a:pPr indent="0" lvl="0" marL="0" rtl="0" algn="l">
              <a:spcBef>
                <a:spcPts val="0"/>
              </a:spcBef>
              <a:spcAft>
                <a:spcPts val="0"/>
              </a:spcAft>
              <a:buNone/>
            </a:pPr>
            <a:r>
              <a:rPr lang="en" sz="1200">
                <a:solidFill>
                  <a:schemeClr val="lt1"/>
                </a:solidFill>
                <a:latin typeface="Maven Pro"/>
                <a:ea typeface="Maven Pro"/>
                <a:cs typeface="Maven Pro"/>
                <a:sym typeface="Maven Pro"/>
              </a:rPr>
              <a:t>n_estimators</a:t>
            </a:r>
            <a:endParaRPr sz="1200">
              <a:solidFill>
                <a:schemeClr val="lt1"/>
              </a:solidFill>
              <a:latin typeface="Maven Pro"/>
              <a:ea typeface="Maven Pro"/>
              <a:cs typeface="Maven Pro"/>
              <a:sym typeface="Maven Pro"/>
            </a:endParaRPr>
          </a:p>
          <a:p>
            <a:pPr indent="0" lvl="0" marL="0" rtl="0" algn="l">
              <a:spcBef>
                <a:spcPts val="0"/>
              </a:spcBef>
              <a:spcAft>
                <a:spcPts val="0"/>
              </a:spcAft>
              <a:buNone/>
            </a:pPr>
            <a:r>
              <a:rPr lang="en" sz="1200">
                <a:solidFill>
                  <a:schemeClr val="lt1"/>
                </a:solidFill>
                <a:latin typeface="Maven Pro"/>
                <a:ea typeface="Maven Pro"/>
                <a:cs typeface="Maven Pro"/>
                <a:sym typeface="Maven Pro"/>
              </a:rPr>
              <a:t>m</a:t>
            </a:r>
            <a:r>
              <a:rPr lang="en" sz="1200">
                <a:solidFill>
                  <a:schemeClr val="lt1"/>
                </a:solidFill>
                <a:latin typeface="Maven Pro"/>
                <a:ea typeface="Maven Pro"/>
                <a:cs typeface="Maven Pro"/>
                <a:sym typeface="Maven Pro"/>
              </a:rPr>
              <a:t>ax_depth</a:t>
            </a:r>
            <a:endParaRPr sz="1200">
              <a:solidFill>
                <a:schemeClr val="lt1"/>
              </a:solidFill>
              <a:latin typeface="Maven Pro"/>
              <a:ea typeface="Maven Pro"/>
              <a:cs typeface="Maven Pro"/>
              <a:sym typeface="Maven Pro"/>
            </a:endParaRPr>
          </a:p>
          <a:p>
            <a:pPr indent="0" lvl="0" marL="0" rtl="0" algn="l">
              <a:spcBef>
                <a:spcPts val="0"/>
              </a:spcBef>
              <a:spcAft>
                <a:spcPts val="0"/>
              </a:spcAft>
              <a:buNone/>
            </a:pPr>
            <a:r>
              <a:rPr lang="en" sz="1200">
                <a:solidFill>
                  <a:schemeClr val="lt1"/>
                </a:solidFill>
                <a:latin typeface="Maven Pro"/>
                <a:ea typeface="Maven Pro"/>
                <a:cs typeface="Maven Pro"/>
                <a:sym typeface="Maven Pro"/>
              </a:rPr>
              <a:t>min_samples_split</a:t>
            </a:r>
            <a:endParaRPr sz="1200">
              <a:solidFill>
                <a:schemeClr val="lt1"/>
              </a:solidFill>
              <a:latin typeface="Maven Pro"/>
              <a:ea typeface="Maven Pro"/>
              <a:cs typeface="Maven Pro"/>
              <a:sym typeface="Maven Pro"/>
            </a:endParaRPr>
          </a:p>
          <a:p>
            <a:pPr indent="0" lvl="0" marL="0" rtl="0" algn="l">
              <a:spcBef>
                <a:spcPts val="0"/>
              </a:spcBef>
              <a:spcAft>
                <a:spcPts val="0"/>
              </a:spcAft>
              <a:buNone/>
            </a:pPr>
            <a:r>
              <a:rPr lang="en" sz="1200">
                <a:solidFill>
                  <a:schemeClr val="lt1"/>
                </a:solidFill>
                <a:latin typeface="Maven Pro"/>
                <a:ea typeface="Maven Pro"/>
                <a:cs typeface="Maven Pro"/>
                <a:sym typeface="Maven Pro"/>
              </a:rPr>
              <a:t>m</a:t>
            </a:r>
            <a:r>
              <a:rPr lang="en" sz="1200">
                <a:solidFill>
                  <a:schemeClr val="lt1"/>
                </a:solidFill>
                <a:latin typeface="Maven Pro"/>
                <a:ea typeface="Maven Pro"/>
                <a:cs typeface="Maven Pro"/>
                <a:sym typeface="Maven Pro"/>
              </a:rPr>
              <a:t>in_samples_leaf</a:t>
            </a:r>
            <a:endParaRPr sz="1200">
              <a:solidFill>
                <a:schemeClr val="lt1"/>
              </a:solidFill>
              <a:latin typeface="Maven Pro"/>
              <a:ea typeface="Maven Pro"/>
              <a:cs typeface="Maven Pro"/>
              <a:sym typeface="Maven Pro"/>
            </a:endParaRPr>
          </a:p>
          <a:p>
            <a:pPr indent="0" lvl="0" marL="0" rtl="0" algn="l">
              <a:spcBef>
                <a:spcPts val="0"/>
              </a:spcBef>
              <a:spcAft>
                <a:spcPts val="0"/>
              </a:spcAft>
              <a:buNone/>
            </a:pPr>
            <a:r>
              <a:rPr lang="en" sz="1200">
                <a:solidFill>
                  <a:schemeClr val="lt1"/>
                </a:solidFill>
                <a:latin typeface="Maven Pro"/>
                <a:ea typeface="Maven Pro"/>
                <a:cs typeface="Maven Pro"/>
                <a:sym typeface="Maven Pro"/>
              </a:rPr>
              <a:t>max_leaf_nodes</a:t>
            </a:r>
            <a:endParaRPr sz="1200">
              <a:solidFill>
                <a:schemeClr val="lt1"/>
              </a:solidFill>
              <a:latin typeface="Maven Pro"/>
              <a:ea typeface="Maven Pro"/>
              <a:cs typeface="Maven Pro"/>
              <a:sym typeface="Maven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34"/>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Final Model</a:t>
            </a:r>
            <a:endParaRPr/>
          </a:p>
        </p:txBody>
      </p:sp>
      <p:pic>
        <p:nvPicPr>
          <p:cNvPr id="565" name="Google Shape;565;p34"/>
          <p:cNvPicPr preferRelativeResize="0"/>
          <p:nvPr/>
        </p:nvPicPr>
        <p:blipFill>
          <a:blip r:embed="rId3">
            <a:alphaModFix/>
          </a:blip>
          <a:stretch>
            <a:fillRect/>
          </a:stretch>
        </p:blipFill>
        <p:spPr>
          <a:xfrm>
            <a:off x="288975" y="952000"/>
            <a:ext cx="8042151" cy="1884675"/>
          </a:xfrm>
          <a:prstGeom prst="rect">
            <a:avLst/>
          </a:prstGeom>
          <a:noFill/>
          <a:ln>
            <a:noFill/>
          </a:ln>
        </p:spPr>
      </p:pic>
      <p:pic>
        <p:nvPicPr>
          <p:cNvPr id="566" name="Google Shape;566;p34"/>
          <p:cNvPicPr preferRelativeResize="0"/>
          <p:nvPr/>
        </p:nvPicPr>
        <p:blipFill>
          <a:blip r:embed="rId4">
            <a:alphaModFix/>
          </a:blip>
          <a:stretch>
            <a:fillRect/>
          </a:stretch>
        </p:blipFill>
        <p:spPr>
          <a:xfrm>
            <a:off x="288975" y="2906525"/>
            <a:ext cx="4027511" cy="2002025"/>
          </a:xfrm>
          <a:prstGeom prst="rect">
            <a:avLst/>
          </a:prstGeom>
          <a:noFill/>
          <a:ln>
            <a:noFill/>
          </a:ln>
        </p:spPr>
      </p:pic>
      <p:sp>
        <p:nvSpPr>
          <p:cNvPr id="567" name="Google Shape;567;p34"/>
          <p:cNvSpPr txBox="1"/>
          <p:nvPr/>
        </p:nvSpPr>
        <p:spPr>
          <a:xfrm>
            <a:off x="4552825" y="3008200"/>
            <a:ext cx="33933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Maven Pro"/>
                <a:ea typeface="Maven Pro"/>
                <a:cs typeface="Maven Pro"/>
                <a:sym typeface="Maven Pro"/>
              </a:rPr>
              <a:t>From the top image, we can see AdaBoostRegressor, </a:t>
            </a:r>
            <a:r>
              <a:rPr lang="en" sz="1200">
                <a:solidFill>
                  <a:schemeClr val="lt1"/>
                </a:solidFill>
                <a:latin typeface="Maven Pro"/>
                <a:ea typeface="Maven Pro"/>
                <a:cs typeface="Maven Pro"/>
                <a:sym typeface="Maven Pro"/>
              </a:rPr>
              <a:t>when tested against test data, provides the highest r^2 score.</a:t>
            </a:r>
            <a:endParaRPr sz="12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200">
              <a:solidFill>
                <a:schemeClr val="lt1"/>
              </a:solidFill>
              <a:latin typeface="Maven Pro"/>
              <a:ea typeface="Maven Pro"/>
              <a:cs typeface="Maven Pro"/>
              <a:sym typeface="Maven Pro"/>
            </a:endParaRPr>
          </a:p>
          <a:p>
            <a:pPr indent="0" lvl="0" marL="0" rtl="0" algn="l">
              <a:spcBef>
                <a:spcPts val="0"/>
              </a:spcBef>
              <a:spcAft>
                <a:spcPts val="0"/>
              </a:spcAft>
              <a:buNone/>
            </a:pPr>
            <a:r>
              <a:rPr lang="en" sz="1200">
                <a:solidFill>
                  <a:schemeClr val="lt1"/>
                </a:solidFill>
                <a:latin typeface="Maven Pro"/>
                <a:ea typeface="Maven Pro"/>
                <a:cs typeface="Maven Pro"/>
                <a:sym typeface="Maven Pro"/>
              </a:rPr>
              <a:t>From the image on the left, we can see</a:t>
            </a:r>
            <a:endParaRPr sz="1200">
              <a:solidFill>
                <a:schemeClr val="lt1"/>
              </a:solidFill>
              <a:latin typeface="Maven Pro"/>
              <a:ea typeface="Maven Pro"/>
              <a:cs typeface="Maven Pro"/>
              <a:sym typeface="Maven Pro"/>
            </a:endParaRPr>
          </a:p>
          <a:p>
            <a:pPr indent="0" lvl="0" marL="0" rtl="0" algn="l">
              <a:spcBef>
                <a:spcPts val="0"/>
              </a:spcBef>
              <a:spcAft>
                <a:spcPts val="0"/>
              </a:spcAft>
              <a:buNone/>
            </a:pPr>
            <a:r>
              <a:rPr lang="en" sz="1200">
                <a:solidFill>
                  <a:schemeClr val="lt1"/>
                </a:solidFill>
                <a:latin typeface="Maven Pro"/>
                <a:ea typeface="Maven Pro"/>
                <a:cs typeface="Maven Pro"/>
                <a:sym typeface="Maven Pro"/>
              </a:rPr>
              <a:t>that the tuned model provides a better r^2 value over the default AdaBoostRegressor and the dummy model</a:t>
            </a:r>
            <a:endParaRPr sz="1200">
              <a:solidFill>
                <a:schemeClr val="lt1"/>
              </a:solidFill>
              <a:latin typeface="Maven Pro"/>
              <a:ea typeface="Maven Pro"/>
              <a:cs typeface="Maven Pro"/>
              <a:sym typeface="Maven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35"/>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Error plotting</a:t>
            </a:r>
            <a:endParaRPr/>
          </a:p>
        </p:txBody>
      </p:sp>
      <p:sp>
        <p:nvSpPr>
          <p:cNvPr id="573" name="Google Shape;573;p35"/>
          <p:cNvSpPr txBox="1"/>
          <p:nvPr/>
        </p:nvSpPr>
        <p:spPr>
          <a:xfrm>
            <a:off x="618825" y="3690450"/>
            <a:ext cx="6291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The above graph is the errors plotted. We can see that the hyper tuned model has the closest best fit line to the identity line. And thus is the closest to following the trend of prices.</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a:p>
            <a:pPr indent="0" lvl="0" marL="0" rtl="0" algn="l">
              <a:spcBef>
                <a:spcPts val="0"/>
              </a:spcBef>
              <a:spcAft>
                <a:spcPts val="0"/>
              </a:spcAft>
              <a:buNone/>
            </a:pPr>
            <a:r>
              <a:rPr lang="en">
                <a:solidFill>
                  <a:schemeClr val="lt1"/>
                </a:solidFill>
                <a:latin typeface="Maven Pro"/>
                <a:ea typeface="Maven Pro"/>
                <a:cs typeface="Maven Pro"/>
                <a:sym typeface="Maven Pro"/>
              </a:rPr>
              <a:t>The dummy model does not follow the trend at all.</a:t>
            </a:r>
            <a:endParaRPr>
              <a:solidFill>
                <a:schemeClr val="lt1"/>
              </a:solidFill>
              <a:latin typeface="Maven Pro"/>
              <a:ea typeface="Maven Pro"/>
              <a:cs typeface="Maven Pro"/>
              <a:sym typeface="Maven Pro"/>
            </a:endParaRPr>
          </a:p>
        </p:txBody>
      </p:sp>
      <p:pic>
        <p:nvPicPr>
          <p:cNvPr id="574" name="Google Shape;574;p35"/>
          <p:cNvPicPr preferRelativeResize="0"/>
          <p:nvPr/>
        </p:nvPicPr>
        <p:blipFill>
          <a:blip r:embed="rId3">
            <a:alphaModFix/>
          </a:blip>
          <a:stretch>
            <a:fillRect/>
          </a:stretch>
        </p:blipFill>
        <p:spPr>
          <a:xfrm>
            <a:off x="581725" y="989475"/>
            <a:ext cx="7039445" cy="25485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3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 Importance</a:t>
            </a:r>
            <a:endParaRPr/>
          </a:p>
        </p:txBody>
      </p:sp>
      <p:sp>
        <p:nvSpPr>
          <p:cNvPr id="580" name="Google Shape;580;p36"/>
          <p:cNvSpPr txBox="1"/>
          <p:nvPr/>
        </p:nvSpPr>
        <p:spPr>
          <a:xfrm>
            <a:off x="6505750" y="998975"/>
            <a:ext cx="26583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We can see from the graph that the House Area, and No. of toilets were the most important features.</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a:p>
            <a:pPr indent="0" lvl="0" marL="0" rtl="0" algn="l">
              <a:spcBef>
                <a:spcPts val="0"/>
              </a:spcBef>
              <a:spcAft>
                <a:spcPts val="0"/>
              </a:spcAft>
              <a:buNone/>
            </a:pPr>
            <a:r>
              <a:rPr b="1" lang="en">
                <a:solidFill>
                  <a:schemeClr val="lt1"/>
                </a:solidFill>
                <a:latin typeface="Maven Pro"/>
                <a:ea typeface="Maven Pro"/>
                <a:cs typeface="Maven Pro"/>
                <a:sym typeface="Maven Pro"/>
              </a:rPr>
              <a:t>Engineered Features:</a:t>
            </a:r>
            <a:endParaRPr b="1">
              <a:solidFill>
                <a:schemeClr val="lt1"/>
              </a:solidFill>
              <a:latin typeface="Maven Pro"/>
              <a:ea typeface="Maven Pro"/>
              <a:cs typeface="Maven Pro"/>
              <a:sym typeface="Maven Pro"/>
            </a:endParaRPr>
          </a:p>
          <a:p>
            <a:pPr indent="0" lvl="0" marL="0" rtl="0" algn="l">
              <a:spcBef>
                <a:spcPts val="0"/>
              </a:spcBef>
              <a:spcAft>
                <a:spcPts val="0"/>
              </a:spcAft>
              <a:buNone/>
            </a:pPr>
            <a:r>
              <a:rPr lang="en">
                <a:solidFill>
                  <a:schemeClr val="lt1"/>
                </a:solidFill>
                <a:latin typeface="Maven Pro"/>
                <a:ea typeface="Maven Pro"/>
                <a:cs typeface="Maven Pro"/>
                <a:sym typeface="Maven Pro"/>
              </a:rPr>
              <a:t>Good:</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Area per floor (5%)</a:t>
            </a:r>
            <a:endParaRPr>
              <a:solidFill>
                <a:schemeClr val="lt1"/>
              </a:solidFill>
              <a:latin typeface="Maven Pro"/>
              <a:ea typeface="Maven Pro"/>
              <a:cs typeface="Maven Pro"/>
              <a:sym typeface="Maven Pro"/>
            </a:endParaRPr>
          </a:p>
          <a:p>
            <a:pPr indent="0" lvl="0" marL="0" rtl="0" algn="l">
              <a:spcBef>
                <a:spcPts val="0"/>
              </a:spcBef>
              <a:spcAft>
                <a:spcPts val="0"/>
              </a:spcAft>
              <a:buNone/>
            </a:pPr>
            <a:r>
              <a:rPr lang="en">
                <a:solidFill>
                  <a:schemeClr val="lt1"/>
                </a:solidFill>
                <a:latin typeface="Maven Pro"/>
                <a:ea typeface="Maven Pro"/>
                <a:cs typeface="Maven Pro"/>
                <a:sym typeface="Maven Pro"/>
              </a:rPr>
              <a:t>Bad:</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Toilets per bathroom (2%)</a:t>
            </a:r>
            <a:endParaRPr>
              <a:solidFill>
                <a:schemeClr val="lt1"/>
              </a:solidFill>
              <a:latin typeface="Maven Pro"/>
              <a:ea typeface="Maven Pro"/>
              <a:cs typeface="Maven Pro"/>
              <a:sym typeface="Maven Pro"/>
            </a:endParaRPr>
          </a:p>
        </p:txBody>
      </p:sp>
      <p:pic>
        <p:nvPicPr>
          <p:cNvPr id="581" name="Google Shape;581;p36"/>
          <p:cNvPicPr preferRelativeResize="0"/>
          <p:nvPr/>
        </p:nvPicPr>
        <p:blipFill>
          <a:blip r:embed="rId3">
            <a:alphaModFix/>
          </a:blip>
          <a:stretch>
            <a:fillRect/>
          </a:stretch>
        </p:blipFill>
        <p:spPr>
          <a:xfrm>
            <a:off x="152400" y="1141875"/>
            <a:ext cx="6200951" cy="316742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3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587" name="Google Shape;587;p37"/>
          <p:cNvSpPr txBox="1"/>
          <p:nvPr/>
        </p:nvSpPr>
        <p:spPr>
          <a:xfrm>
            <a:off x="618825" y="1065025"/>
            <a:ext cx="44373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Maven Pro"/>
                <a:ea typeface="Maven Pro"/>
                <a:cs typeface="Maven Pro"/>
                <a:sym typeface="Maven Pro"/>
              </a:rPr>
              <a:t>We have successfully created a model that is able to predict the price of houses. </a:t>
            </a:r>
            <a:endParaRPr sz="12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200">
              <a:solidFill>
                <a:schemeClr val="lt1"/>
              </a:solidFill>
              <a:latin typeface="Maven Pro"/>
              <a:ea typeface="Maven Pro"/>
              <a:cs typeface="Maven Pro"/>
              <a:sym typeface="Maven Pro"/>
            </a:endParaRPr>
          </a:p>
          <a:p>
            <a:pPr indent="0" lvl="0" marL="0" rtl="0" algn="l">
              <a:spcBef>
                <a:spcPts val="0"/>
              </a:spcBef>
              <a:spcAft>
                <a:spcPts val="0"/>
              </a:spcAft>
              <a:buNone/>
            </a:pPr>
            <a:r>
              <a:rPr lang="en" sz="1200">
                <a:solidFill>
                  <a:schemeClr val="lt1"/>
                </a:solidFill>
                <a:latin typeface="Maven Pro"/>
                <a:ea typeface="Maven Pro"/>
                <a:cs typeface="Maven Pro"/>
                <a:sym typeface="Maven Pro"/>
              </a:rPr>
              <a:t>Using the hyper tuned Ada Boosting Regressor model, I have obtained an r^2 value of 0.475, and a Mean Squared Error of 21459697854. </a:t>
            </a:r>
            <a:endParaRPr sz="12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200">
              <a:solidFill>
                <a:schemeClr val="lt1"/>
              </a:solidFill>
              <a:latin typeface="Maven Pro"/>
              <a:ea typeface="Maven Pro"/>
              <a:cs typeface="Maven Pro"/>
              <a:sym typeface="Maven Pro"/>
            </a:endParaRPr>
          </a:p>
          <a:p>
            <a:pPr indent="0" lvl="0" marL="0" rtl="0" algn="l">
              <a:spcBef>
                <a:spcPts val="0"/>
              </a:spcBef>
              <a:spcAft>
                <a:spcPts val="0"/>
              </a:spcAft>
              <a:buNone/>
            </a:pPr>
            <a:r>
              <a:rPr lang="en" sz="1200">
                <a:solidFill>
                  <a:schemeClr val="lt1"/>
                </a:solidFill>
                <a:latin typeface="Maven Pro"/>
                <a:ea typeface="Maven Pro"/>
                <a:cs typeface="Maven Pro"/>
                <a:sym typeface="Maven Pro"/>
              </a:rPr>
              <a:t>This means that my model can explain about 47.5% of the variance in my data.</a:t>
            </a:r>
            <a:endParaRPr sz="12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200">
              <a:solidFill>
                <a:schemeClr val="lt1"/>
              </a:solidFill>
              <a:latin typeface="Maven Pro"/>
              <a:ea typeface="Maven Pro"/>
              <a:cs typeface="Maven Pro"/>
              <a:sym typeface="Maven Pro"/>
            </a:endParaRPr>
          </a:p>
          <a:p>
            <a:pPr indent="0" lvl="0" marL="0" rtl="0" algn="l">
              <a:spcBef>
                <a:spcPts val="0"/>
              </a:spcBef>
              <a:spcAft>
                <a:spcPts val="0"/>
              </a:spcAft>
              <a:buNone/>
            </a:pPr>
            <a:r>
              <a:rPr lang="en" sz="1200">
                <a:solidFill>
                  <a:schemeClr val="lt1"/>
                </a:solidFill>
                <a:latin typeface="Maven Pro"/>
                <a:ea typeface="Maven Pro"/>
                <a:cs typeface="Maven Pro"/>
                <a:sym typeface="Maven Pro"/>
              </a:rPr>
              <a:t>My model is also a huge improvement from a dummy model, and the default ada boosting regressor model. </a:t>
            </a:r>
            <a:endParaRPr sz="12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200">
              <a:solidFill>
                <a:schemeClr val="lt1"/>
              </a:solidFill>
              <a:latin typeface="Maven Pro"/>
              <a:ea typeface="Maven Pro"/>
              <a:cs typeface="Maven Pro"/>
              <a:sym typeface="Maven Pro"/>
            </a:endParaRPr>
          </a:p>
          <a:p>
            <a:pPr indent="0" lvl="0" marL="0" rtl="0" algn="l">
              <a:spcBef>
                <a:spcPts val="0"/>
              </a:spcBef>
              <a:spcAft>
                <a:spcPts val="0"/>
              </a:spcAft>
              <a:buNone/>
            </a:pPr>
            <a:r>
              <a:rPr lang="en" sz="1200">
                <a:solidFill>
                  <a:schemeClr val="lt1"/>
                </a:solidFill>
                <a:latin typeface="Maven Pro"/>
                <a:ea typeface="Maven Pro"/>
                <a:cs typeface="Maven Pro"/>
                <a:sym typeface="Maven Pro"/>
              </a:rPr>
              <a:t>As shown in the error plot, there is still room to improve the model. However, in order for the model to be fully deployed, I believe that more data is needed in order to allow the model to train and test on more quality data.</a:t>
            </a:r>
            <a:endParaRPr sz="12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200">
              <a:solidFill>
                <a:schemeClr val="lt1"/>
              </a:solidFill>
              <a:latin typeface="Maven Pro"/>
              <a:ea typeface="Maven Pro"/>
              <a:cs typeface="Maven Pro"/>
              <a:sym typeface="Maven Pro"/>
            </a:endParaRPr>
          </a:p>
        </p:txBody>
      </p:sp>
      <p:pic>
        <p:nvPicPr>
          <p:cNvPr id="588" name="Google Shape;588;p37"/>
          <p:cNvPicPr preferRelativeResize="0"/>
          <p:nvPr/>
        </p:nvPicPr>
        <p:blipFill>
          <a:blip r:embed="rId3">
            <a:alphaModFix/>
          </a:blip>
          <a:stretch>
            <a:fillRect/>
          </a:stretch>
        </p:blipFill>
        <p:spPr>
          <a:xfrm>
            <a:off x="5056122" y="1218297"/>
            <a:ext cx="3863150" cy="2917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4"/>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Objectives and background</a:t>
            </a:r>
            <a:endParaRPr sz="3000"/>
          </a:p>
        </p:txBody>
      </p:sp>
      <p:sp>
        <p:nvSpPr>
          <p:cNvPr id="462" name="Google Shape;462;p24"/>
          <p:cNvSpPr txBox="1"/>
          <p:nvPr>
            <p:ph idx="1" type="subTitle"/>
          </p:nvPr>
        </p:nvSpPr>
        <p:spPr>
          <a:xfrm>
            <a:off x="1076805" y="2054550"/>
            <a:ext cx="1881300" cy="111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 predict the price of a house using the given attributes.</a:t>
            </a:r>
            <a:endParaRPr/>
          </a:p>
        </p:txBody>
      </p:sp>
      <p:sp>
        <p:nvSpPr>
          <p:cNvPr id="463" name="Google Shape;463;p24"/>
          <p:cNvSpPr txBox="1"/>
          <p:nvPr>
            <p:ph idx="3" type="subTitle"/>
          </p:nvPr>
        </p:nvSpPr>
        <p:spPr>
          <a:xfrm>
            <a:off x="3631350" y="2054550"/>
            <a:ext cx="1881300" cy="222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house has many factors that lead to determine. It’s location, surrounding amenities, size, number of different rooms, and many other factors.</a:t>
            </a:r>
            <a:endParaRPr/>
          </a:p>
        </p:txBody>
      </p:sp>
      <p:sp>
        <p:nvSpPr>
          <p:cNvPr id="464" name="Google Shape;464;p24"/>
          <p:cNvSpPr txBox="1"/>
          <p:nvPr>
            <p:ph idx="5" type="subTitle"/>
          </p:nvPr>
        </p:nvSpPr>
        <p:spPr>
          <a:xfrm>
            <a:off x="6245200" y="2054550"/>
            <a:ext cx="1881300" cy="278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For the real estate market, a buyer must </a:t>
            </a:r>
            <a:r>
              <a:rPr lang="en"/>
              <a:t>value</a:t>
            </a:r>
            <a:r>
              <a:rPr lang="en"/>
              <a:t> a property higher than the amount they are willing to trade for the property. At the same time, the seller must value the property at a price below the money offered.</a:t>
            </a:r>
            <a:endParaRPr/>
          </a:p>
        </p:txBody>
      </p:sp>
      <p:sp>
        <p:nvSpPr>
          <p:cNvPr id="465" name="Google Shape;465;p24"/>
          <p:cNvSpPr txBox="1"/>
          <p:nvPr>
            <p:ph idx="2" type="ctrTitle"/>
          </p:nvPr>
        </p:nvSpPr>
        <p:spPr>
          <a:xfrm>
            <a:off x="3689979" y="1485514"/>
            <a:ext cx="1881300" cy="42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accent2"/>
                </a:solidFill>
              </a:rPr>
              <a:t>Background</a:t>
            </a:r>
            <a:endParaRPr sz="2400">
              <a:solidFill>
                <a:schemeClr val="accent2"/>
              </a:solidFill>
            </a:endParaRPr>
          </a:p>
        </p:txBody>
      </p:sp>
      <p:sp>
        <p:nvSpPr>
          <p:cNvPr id="466" name="Google Shape;466;p24"/>
          <p:cNvSpPr txBox="1"/>
          <p:nvPr>
            <p:ph type="ctrTitle"/>
          </p:nvPr>
        </p:nvSpPr>
        <p:spPr>
          <a:xfrm>
            <a:off x="1076804" y="1478664"/>
            <a:ext cx="1881300" cy="42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accent1"/>
                </a:solidFill>
              </a:rPr>
              <a:t>Objective</a:t>
            </a:r>
            <a:endParaRPr sz="2400">
              <a:solidFill>
                <a:schemeClr val="accent1"/>
              </a:solidFill>
            </a:endParaRPr>
          </a:p>
        </p:txBody>
      </p:sp>
      <p:sp>
        <p:nvSpPr>
          <p:cNvPr id="467" name="Google Shape;467;p24"/>
          <p:cNvSpPr txBox="1"/>
          <p:nvPr>
            <p:ph idx="4" type="ctrTitle"/>
          </p:nvPr>
        </p:nvSpPr>
        <p:spPr>
          <a:xfrm>
            <a:off x="6245202" y="1485527"/>
            <a:ext cx="1881300" cy="42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accent3"/>
                </a:solidFill>
              </a:rPr>
              <a:t>Information</a:t>
            </a:r>
            <a:endParaRPr sz="2400">
              <a:solidFill>
                <a:schemeClr val="accent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25"/>
          <p:cNvSpPr txBox="1"/>
          <p:nvPr>
            <p:ph idx="1" type="body"/>
          </p:nvPr>
        </p:nvSpPr>
        <p:spPr>
          <a:xfrm>
            <a:off x="1989325" y="1159050"/>
            <a:ext cx="3534300" cy="109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There are no Null values in this dataset, thus there is no need do handling of Null values.</a:t>
            </a:r>
            <a:endParaRPr sz="1400"/>
          </a:p>
        </p:txBody>
      </p:sp>
      <p:sp>
        <p:nvSpPr>
          <p:cNvPr id="473" name="Google Shape;473;p25"/>
          <p:cNvSpPr txBox="1"/>
          <p:nvPr>
            <p:ph type="ctrTitle"/>
          </p:nvPr>
        </p:nvSpPr>
        <p:spPr>
          <a:xfrm>
            <a:off x="618825" y="411675"/>
            <a:ext cx="3649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Observations</a:t>
            </a:r>
            <a:endParaRPr/>
          </a:p>
        </p:txBody>
      </p:sp>
      <p:pic>
        <p:nvPicPr>
          <p:cNvPr id="474" name="Google Shape;474;p25"/>
          <p:cNvPicPr preferRelativeResize="0"/>
          <p:nvPr/>
        </p:nvPicPr>
        <p:blipFill>
          <a:blip r:embed="rId3">
            <a:alphaModFix/>
          </a:blip>
          <a:stretch>
            <a:fillRect/>
          </a:stretch>
        </p:blipFill>
        <p:spPr>
          <a:xfrm>
            <a:off x="194025" y="1101475"/>
            <a:ext cx="1695450" cy="2047875"/>
          </a:xfrm>
          <a:prstGeom prst="rect">
            <a:avLst/>
          </a:prstGeom>
          <a:noFill/>
          <a:ln>
            <a:noFill/>
          </a:ln>
        </p:spPr>
      </p:pic>
      <p:pic>
        <p:nvPicPr>
          <p:cNvPr id="475" name="Google Shape;475;p25"/>
          <p:cNvPicPr preferRelativeResize="0"/>
          <p:nvPr/>
        </p:nvPicPr>
        <p:blipFill>
          <a:blip r:embed="rId4">
            <a:alphaModFix/>
          </a:blip>
          <a:stretch>
            <a:fillRect/>
          </a:stretch>
        </p:blipFill>
        <p:spPr>
          <a:xfrm>
            <a:off x="6103850" y="2249425"/>
            <a:ext cx="2838225" cy="2722561"/>
          </a:xfrm>
          <a:prstGeom prst="rect">
            <a:avLst/>
          </a:prstGeom>
          <a:noFill/>
          <a:ln>
            <a:noFill/>
          </a:ln>
        </p:spPr>
      </p:pic>
      <p:sp>
        <p:nvSpPr>
          <p:cNvPr id="476" name="Google Shape;476;p25"/>
          <p:cNvSpPr txBox="1"/>
          <p:nvPr>
            <p:ph idx="1" type="body"/>
          </p:nvPr>
        </p:nvSpPr>
        <p:spPr>
          <a:xfrm>
            <a:off x="932925" y="3261350"/>
            <a:ext cx="5004300" cy="1090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400"/>
              <a:t>As shown on the right.</a:t>
            </a:r>
            <a:endParaRPr sz="1400"/>
          </a:p>
          <a:p>
            <a:pPr indent="0" lvl="0" marL="0" rtl="0" algn="r">
              <a:spcBef>
                <a:spcPts val="0"/>
              </a:spcBef>
              <a:spcAft>
                <a:spcPts val="0"/>
              </a:spcAft>
              <a:buNone/>
            </a:pPr>
            <a:r>
              <a:rPr lang="en" sz="1400"/>
              <a:t>There are 545 data entries</a:t>
            </a:r>
            <a:endParaRPr sz="1400"/>
          </a:p>
          <a:p>
            <a:pPr indent="0" lvl="0" marL="0" rtl="0" algn="r">
              <a:spcBef>
                <a:spcPts val="0"/>
              </a:spcBef>
              <a:spcAft>
                <a:spcPts val="0"/>
              </a:spcAft>
              <a:buNone/>
            </a:pPr>
            <a:r>
              <a:rPr lang="en" sz="1400"/>
              <a:t>Our target attribute here is Price ($)</a:t>
            </a:r>
            <a:endParaRPr sz="1400"/>
          </a:p>
          <a:p>
            <a:pPr indent="0" lvl="0" marL="0" rtl="0" algn="r">
              <a:spcBef>
                <a:spcPts val="0"/>
              </a:spcBef>
              <a:spcAft>
                <a:spcPts val="0"/>
              </a:spcAft>
              <a:buNone/>
            </a:pPr>
            <a:r>
              <a:rPr lang="en" sz="1400"/>
              <a:t>The dataset provided has very few values</a:t>
            </a:r>
            <a:endParaRPr sz="1400"/>
          </a:p>
          <a:p>
            <a:pPr indent="0" lvl="0" marL="0" rtl="0" algn="r">
              <a:spcBef>
                <a:spcPts val="0"/>
              </a:spcBef>
              <a:spcAft>
                <a:spcPts val="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26"/>
          <p:cNvSpPr txBox="1"/>
          <p:nvPr>
            <p:ph idx="1" type="subTitle"/>
          </p:nvPr>
        </p:nvSpPr>
        <p:spPr>
          <a:xfrm>
            <a:off x="148325" y="1395283"/>
            <a:ext cx="2620500" cy="236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see the distribution of price and area per square meter. We can also see them sorted by city.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Price, our target variable is very skewed to the left.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Thus I will need to use a log function to resolve this issue.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82" name="Google Shape;482;p26"/>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Observations</a:t>
            </a:r>
            <a:endParaRPr/>
          </a:p>
        </p:txBody>
      </p:sp>
      <p:pic>
        <p:nvPicPr>
          <p:cNvPr id="483" name="Google Shape;483;p26"/>
          <p:cNvPicPr preferRelativeResize="0"/>
          <p:nvPr/>
        </p:nvPicPr>
        <p:blipFill>
          <a:blip r:embed="rId3">
            <a:alphaModFix/>
          </a:blip>
          <a:stretch>
            <a:fillRect/>
          </a:stretch>
        </p:blipFill>
        <p:spPr>
          <a:xfrm>
            <a:off x="2768824" y="1395275"/>
            <a:ext cx="6375176" cy="28235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27"/>
          <p:cNvSpPr txBox="1"/>
          <p:nvPr>
            <p:ph idx="1" type="subTitle"/>
          </p:nvPr>
        </p:nvSpPr>
        <p:spPr>
          <a:xfrm>
            <a:off x="931862" y="989475"/>
            <a:ext cx="5400600" cy="111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Added: </a:t>
            </a:r>
            <a:endParaRPr/>
          </a:p>
          <a:p>
            <a:pPr indent="-292100" lvl="0" marL="457200" rtl="0" algn="l">
              <a:spcBef>
                <a:spcPts val="0"/>
              </a:spcBef>
              <a:spcAft>
                <a:spcPts val="0"/>
              </a:spcAft>
              <a:buClr>
                <a:schemeClr val="lt1"/>
              </a:buClr>
              <a:buSzPts val="1000"/>
              <a:buChar char="-"/>
            </a:pPr>
            <a:r>
              <a:rPr lang="en"/>
              <a:t>Toilets per bedroom: Ratio of toilets to bedrooms</a:t>
            </a:r>
            <a:endParaRPr/>
          </a:p>
          <a:p>
            <a:pPr indent="-292100" lvl="0" marL="457200" rtl="0" algn="l">
              <a:spcBef>
                <a:spcPts val="0"/>
              </a:spcBef>
              <a:spcAft>
                <a:spcPts val="0"/>
              </a:spcAft>
              <a:buClr>
                <a:schemeClr val="lt1"/>
              </a:buClr>
              <a:buSzPts val="1000"/>
              <a:buChar char="-"/>
            </a:pPr>
            <a:r>
              <a:rPr lang="en"/>
              <a:t>Area per floor: Average area on each floor</a:t>
            </a:r>
            <a:endParaRPr/>
          </a:p>
          <a:p>
            <a:pPr indent="0" lvl="0" marL="0" rtl="0" algn="l">
              <a:spcBef>
                <a:spcPts val="0"/>
              </a:spcBef>
              <a:spcAft>
                <a:spcPts val="0"/>
              </a:spcAft>
              <a:buNone/>
            </a:pPr>
            <a:r>
              <a:rPr lang="en"/>
              <a:t>Dropped:</a:t>
            </a:r>
            <a:endParaRPr/>
          </a:p>
          <a:p>
            <a:pPr indent="-292100" lvl="0" marL="457200" rtl="0" algn="l">
              <a:spcBef>
                <a:spcPts val="0"/>
              </a:spcBef>
              <a:spcAft>
                <a:spcPts val="0"/>
              </a:spcAft>
              <a:buClr>
                <a:schemeClr val="lt1"/>
              </a:buClr>
              <a:buSzPts val="1000"/>
              <a:buChar char="-"/>
            </a:pPr>
            <a:r>
              <a:rPr lang="en"/>
              <a:t>House ID: No correlation</a:t>
            </a:r>
            <a:endParaRPr/>
          </a:p>
          <a:p>
            <a:pPr indent="0" lvl="0" marL="0" rtl="0" algn="l">
              <a:spcBef>
                <a:spcPts val="0"/>
              </a:spcBef>
              <a:spcAft>
                <a:spcPts val="0"/>
              </a:spcAft>
              <a:buNone/>
            </a:pPr>
            <a:r>
              <a:t/>
            </a:r>
            <a:endParaRPr/>
          </a:p>
        </p:txBody>
      </p:sp>
      <p:sp>
        <p:nvSpPr>
          <p:cNvPr id="489" name="Google Shape;489;p27"/>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 Engineering</a:t>
            </a:r>
            <a:endParaRPr/>
          </a:p>
        </p:txBody>
      </p:sp>
      <p:pic>
        <p:nvPicPr>
          <p:cNvPr id="490" name="Google Shape;490;p27"/>
          <p:cNvPicPr preferRelativeResize="0"/>
          <p:nvPr/>
        </p:nvPicPr>
        <p:blipFill>
          <a:blip r:embed="rId3">
            <a:alphaModFix/>
          </a:blip>
          <a:stretch>
            <a:fillRect/>
          </a:stretch>
        </p:blipFill>
        <p:spPr>
          <a:xfrm>
            <a:off x="638175" y="2716625"/>
            <a:ext cx="7867650" cy="133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28"/>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Correlation</a:t>
            </a:r>
            <a:endParaRPr/>
          </a:p>
        </p:txBody>
      </p:sp>
      <p:pic>
        <p:nvPicPr>
          <p:cNvPr id="496" name="Google Shape;496;p28"/>
          <p:cNvPicPr preferRelativeResize="0"/>
          <p:nvPr/>
        </p:nvPicPr>
        <p:blipFill>
          <a:blip r:embed="rId3">
            <a:alphaModFix/>
          </a:blip>
          <a:stretch>
            <a:fillRect/>
          </a:stretch>
        </p:blipFill>
        <p:spPr>
          <a:xfrm>
            <a:off x="152400" y="1760625"/>
            <a:ext cx="4255274" cy="3230476"/>
          </a:xfrm>
          <a:prstGeom prst="rect">
            <a:avLst/>
          </a:prstGeom>
          <a:noFill/>
          <a:ln>
            <a:noFill/>
          </a:ln>
        </p:spPr>
      </p:pic>
      <p:cxnSp>
        <p:nvCxnSpPr>
          <p:cNvPr id="497" name="Google Shape;497;p28"/>
          <p:cNvCxnSpPr>
            <a:stCxn id="496" idx="3"/>
            <a:endCxn id="498" idx="1"/>
          </p:cNvCxnSpPr>
          <p:nvPr/>
        </p:nvCxnSpPr>
        <p:spPr>
          <a:xfrm>
            <a:off x="4407674" y="3375863"/>
            <a:ext cx="834900" cy="8100"/>
          </a:xfrm>
          <a:prstGeom prst="straightConnector1">
            <a:avLst/>
          </a:prstGeom>
          <a:noFill/>
          <a:ln cap="flat" cmpd="sng" w="9525">
            <a:solidFill>
              <a:schemeClr val="lt1"/>
            </a:solidFill>
            <a:prstDash val="solid"/>
            <a:round/>
            <a:headEnd len="med" w="med" type="none"/>
            <a:tailEnd len="med" w="med" type="triangle"/>
          </a:ln>
        </p:spPr>
      </p:cxnSp>
      <p:sp>
        <p:nvSpPr>
          <p:cNvPr id="499" name="Google Shape;499;p28"/>
          <p:cNvSpPr txBox="1"/>
          <p:nvPr/>
        </p:nvSpPr>
        <p:spPr>
          <a:xfrm>
            <a:off x="1528900" y="1360425"/>
            <a:ext cx="1271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Before</a:t>
            </a:r>
            <a:endParaRPr>
              <a:solidFill>
                <a:schemeClr val="lt1"/>
              </a:solidFill>
              <a:latin typeface="Maven Pro"/>
              <a:ea typeface="Maven Pro"/>
              <a:cs typeface="Maven Pro"/>
              <a:sym typeface="Maven Pro"/>
            </a:endParaRPr>
          </a:p>
        </p:txBody>
      </p:sp>
      <p:sp>
        <p:nvSpPr>
          <p:cNvPr id="500" name="Google Shape;500;p28"/>
          <p:cNvSpPr txBox="1"/>
          <p:nvPr/>
        </p:nvSpPr>
        <p:spPr>
          <a:xfrm>
            <a:off x="6276875" y="1360425"/>
            <a:ext cx="1271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After</a:t>
            </a:r>
            <a:endParaRPr>
              <a:solidFill>
                <a:schemeClr val="lt1"/>
              </a:solidFill>
              <a:latin typeface="Maven Pro"/>
              <a:ea typeface="Maven Pro"/>
              <a:cs typeface="Maven Pro"/>
              <a:sym typeface="Maven Pro"/>
            </a:endParaRPr>
          </a:p>
        </p:txBody>
      </p:sp>
      <p:pic>
        <p:nvPicPr>
          <p:cNvPr id="498" name="Google Shape;498;p28"/>
          <p:cNvPicPr preferRelativeResize="0"/>
          <p:nvPr/>
        </p:nvPicPr>
        <p:blipFill>
          <a:blip r:embed="rId4">
            <a:alphaModFix/>
          </a:blip>
          <a:stretch>
            <a:fillRect/>
          </a:stretch>
        </p:blipFill>
        <p:spPr>
          <a:xfrm>
            <a:off x="5242576" y="1760624"/>
            <a:ext cx="3616399" cy="3246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29"/>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Encoding</a:t>
            </a:r>
            <a:endParaRPr/>
          </a:p>
        </p:txBody>
      </p:sp>
      <p:pic>
        <p:nvPicPr>
          <p:cNvPr id="506" name="Google Shape;506;p29"/>
          <p:cNvPicPr preferRelativeResize="0"/>
          <p:nvPr/>
        </p:nvPicPr>
        <p:blipFill>
          <a:blip r:embed="rId3">
            <a:alphaModFix/>
          </a:blip>
          <a:stretch>
            <a:fillRect/>
          </a:stretch>
        </p:blipFill>
        <p:spPr>
          <a:xfrm>
            <a:off x="152400" y="2328650"/>
            <a:ext cx="8839200" cy="778436"/>
          </a:xfrm>
          <a:prstGeom prst="rect">
            <a:avLst/>
          </a:prstGeom>
          <a:noFill/>
          <a:ln>
            <a:noFill/>
          </a:ln>
        </p:spPr>
      </p:pic>
      <p:sp>
        <p:nvSpPr>
          <p:cNvPr id="507" name="Google Shape;507;p29"/>
          <p:cNvSpPr txBox="1"/>
          <p:nvPr/>
        </p:nvSpPr>
        <p:spPr>
          <a:xfrm>
            <a:off x="705600" y="1135713"/>
            <a:ext cx="7303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I use One Hot Encoding (OHE) to encode my categorical data.</a:t>
            </a:r>
            <a:endParaRPr>
              <a:solidFill>
                <a:schemeClr val="lt1"/>
              </a:solidFill>
              <a:latin typeface="Maven Pro"/>
              <a:ea typeface="Maven Pro"/>
              <a:cs typeface="Maven Pro"/>
              <a:sym typeface="Maven Pro"/>
            </a:endParaRPr>
          </a:p>
          <a:p>
            <a:pPr indent="0" lvl="0" marL="0" rtl="0" algn="l">
              <a:spcBef>
                <a:spcPts val="0"/>
              </a:spcBef>
              <a:spcAft>
                <a:spcPts val="0"/>
              </a:spcAft>
              <a:buNone/>
            </a:pPr>
            <a:r>
              <a:rPr lang="en">
                <a:solidFill>
                  <a:schemeClr val="lt1"/>
                </a:solidFill>
                <a:latin typeface="Maven Pro"/>
                <a:ea typeface="Maven Pro"/>
                <a:cs typeface="Maven Pro"/>
                <a:sym typeface="Maven Pro"/>
              </a:rPr>
              <a:t>My categorical data does not have a large number of categories, and thus makes OHE appropriate to use.</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p:txBody>
      </p:sp>
      <p:sp>
        <p:nvSpPr>
          <p:cNvPr id="508" name="Google Shape;508;p29"/>
          <p:cNvSpPr txBox="1"/>
          <p:nvPr/>
        </p:nvSpPr>
        <p:spPr>
          <a:xfrm>
            <a:off x="618825" y="3384975"/>
            <a:ext cx="711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I also split my data into 70% for training, and 30% for testing</a:t>
            </a:r>
            <a:endParaRPr>
              <a:solidFill>
                <a:schemeClr val="lt1"/>
              </a:solidFill>
              <a:latin typeface="Maven Pro"/>
              <a:ea typeface="Maven Pro"/>
              <a:cs typeface="Maven Pro"/>
              <a:sym typeface="Maven Pro"/>
            </a:endParaRPr>
          </a:p>
        </p:txBody>
      </p:sp>
      <p:pic>
        <p:nvPicPr>
          <p:cNvPr id="509" name="Google Shape;509;p29"/>
          <p:cNvPicPr preferRelativeResize="0"/>
          <p:nvPr/>
        </p:nvPicPr>
        <p:blipFill>
          <a:blip r:embed="rId4">
            <a:alphaModFix/>
          </a:blip>
          <a:stretch>
            <a:fillRect/>
          </a:stretch>
        </p:blipFill>
        <p:spPr>
          <a:xfrm>
            <a:off x="725250" y="3905300"/>
            <a:ext cx="4514850" cy="676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3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Standard Scaling</a:t>
            </a:r>
            <a:endParaRPr/>
          </a:p>
        </p:txBody>
      </p:sp>
      <p:pic>
        <p:nvPicPr>
          <p:cNvPr id="515" name="Google Shape;515;p30"/>
          <p:cNvPicPr preferRelativeResize="0"/>
          <p:nvPr/>
        </p:nvPicPr>
        <p:blipFill>
          <a:blip r:embed="rId3">
            <a:alphaModFix/>
          </a:blip>
          <a:stretch>
            <a:fillRect/>
          </a:stretch>
        </p:blipFill>
        <p:spPr>
          <a:xfrm>
            <a:off x="1652588" y="1406075"/>
            <a:ext cx="5838825" cy="1343025"/>
          </a:xfrm>
          <a:prstGeom prst="rect">
            <a:avLst/>
          </a:prstGeom>
          <a:noFill/>
          <a:ln>
            <a:noFill/>
          </a:ln>
        </p:spPr>
      </p:pic>
      <p:pic>
        <p:nvPicPr>
          <p:cNvPr id="516" name="Google Shape;516;p30"/>
          <p:cNvPicPr preferRelativeResize="0"/>
          <p:nvPr/>
        </p:nvPicPr>
        <p:blipFill>
          <a:blip r:embed="rId4">
            <a:alphaModFix/>
          </a:blip>
          <a:stretch>
            <a:fillRect/>
          </a:stretch>
        </p:blipFill>
        <p:spPr>
          <a:xfrm>
            <a:off x="1743075" y="3165700"/>
            <a:ext cx="5657850" cy="1333500"/>
          </a:xfrm>
          <a:prstGeom prst="rect">
            <a:avLst/>
          </a:prstGeom>
          <a:noFill/>
          <a:ln>
            <a:noFill/>
          </a:ln>
        </p:spPr>
      </p:pic>
      <p:cxnSp>
        <p:nvCxnSpPr>
          <p:cNvPr id="517" name="Google Shape;517;p30"/>
          <p:cNvCxnSpPr>
            <a:stCxn id="515" idx="2"/>
            <a:endCxn id="516" idx="0"/>
          </p:cNvCxnSpPr>
          <p:nvPr/>
        </p:nvCxnSpPr>
        <p:spPr>
          <a:xfrm>
            <a:off x="4572000" y="2749100"/>
            <a:ext cx="0" cy="416700"/>
          </a:xfrm>
          <a:prstGeom prst="straightConnector1">
            <a:avLst/>
          </a:prstGeom>
          <a:noFill/>
          <a:ln cap="flat" cmpd="sng" w="9525">
            <a:solidFill>
              <a:schemeClr val="lt1"/>
            </a:solidFill>
            <a:prstDash val="solid"/>
            <a:round/>
            <a:headEnd len="med" w="med" type="none"/>
            <a:tailEnd len="med" w="med" type="triangle"/>
          </a:ln>
        </p:spPr>
      </p:cxnSp>
      <p:sp>
        <p:nvSpPr>
          <p:cNvPr id="518" name="Google Shape;518;p30"/>
          <p:cNvSpPr txBox="1"/>
          <p:nvPr/>
        </p:nvSpPr>
        <p:spPr>
          <a:xfrm>
            <a:off x="2194213" y="875150"/>
            <a:ext cx="4755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I use standard scaling to make it easier for my model to work.</a:t>
            </a:r>
            <a:endParaRPr>
              <a:solidFill>
                <a:schemeClr val="lt1"/>
              </a:solidFill>
              <a:latin typeface="Maven Pro"/>
              <a:ea typeface="Maven Pro"/>
              <a:cs typeface="Maven Pro"/>
              <a:sym typeface="Maven Pro"/>
            </a:endParaRPr>
          </a:p>
        </p:txBody>
      </p:sp>
      <p:sp>
        <p:nvSpPr>
          <p:cNvPr id="519" name="Google Shape;519;p30"/>
          <p:cNvSpPr txBox="1"/>
          <p:nvPr/>
        </p:nvSpPr>
        <p:spPr>
          <a:xfrm>
            <a:off x="2194188" y="4499200"/>
            <a:ext cx="47556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Above is the output of my train data after being Standardized </a:t>
            </a:r>
            <a:endParaRPr>
              <a:solidFill>
                <a:schemeClr val="lt1"/>
              </a:solidFill>
              <a:latin typeface="Maven Pro"/>
              <a:ea typeface="Maven Pro"/>
              <a:cs typeface="Maven Pro"/>
              <a:sym typeface="Maven Pro"/>
            </a:endParaRPr>
          </a:p>
          <a:p>
            <a:pPr indent="0" lvl="0" marL="0" rtl="0" algn="ctr">
              <a:spcBef>
                <a:spcPts val="0"/>
              </a:spcBef>
              <a:spcAft>
                <a:spcPts val="0"/>
              </a:spcAft>
              <a:buNone/>
            </a:pPr>
            <a:r>
              <a:t/>
            </a:r>
            <a:endParaRPr>
              <a:solidFill>
                <a:schemeClr val="lt1"/>
              </a:solidFill>
              <a:latin typeface="Maven Pro"/>
              <a:ea typeface="Maven Pro"/>
              <a:cs typeface="Maven Pro"/>
              <a:sym typeface="Maven Pro"/>
            </a:endParaRPr>
          </a:p>
          <a:p>
            <a:pPr indent="0" lvl="0" marL="0" rtl="0" algn="ctr">
              <a:spcBef>
                <a:spcPts val="0"/>
              </a:spcBef>
              <a:spcAft>
                <a:spcPts val="0"/>
              </a:spcAft>
              <a:buNone/>
            </a:pPr>
            <a:r>
              <a:t/>
            </a:r>
            <a:endParaRPr>
              <a:solidFill>
                <a:schemeClr val="lt1"/>
              </a:solidFill>
              <a:latin typeface="Maven Pro"/>
              <a:ea typeface="Maven Pro"/>
              <a:cs typeface="Maven Pro"/>
              <a:sym typeface="Maven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31"/>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Selection</a:t>
            </a:r>
            <a:endParaRPr/>
          </a:p>
        </p:txBody>
      </p:sp>
      <p:sp>
        <p:nvSpPr>
          <p:cNvPr id="525" name="Google Shape;525;p31"/>
          <p:cNvSpPr txBox="1"/>
          <p:nvPr/>
        </p:nvSpPr>
        <p:spPr>
          <a:xfrm>
            <a:off x="454075" y="1093600"/>
            <a:ext cx="8235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After running all my models, using the cross_validate function, I get the values below.</a:t>
            </a:r>
            <a:endParaRPr>
              <a:solidFill>
                <a:schemeClr val="lt1"/>
              </a:solidFill>
              <a:latin typeface="Maven Pro"/>
              <a:ea typeface="Maven Pro"/>
              <a:cs typeface="Maven Pro"/>
              <a:sym typeface="Maven Pro"/>
            </a:endParaRPr>
          </a:p>
          <a:p>
            <a:pPr indent="0" lvl="0" marL="0" rtl="0" algn="ctr">
              <a:spcBef>
                <a:spcPts val="0"/>
              </a:spcBef>
              <a:spcAft>
                <a:spcPts val="0"/>
              </a:spcAft>
              <a:buNone/>
            </a:pPr>
            <a:r>
              <a:rPr lang="en">
                <a:solidFill>
                  <a:schemeClr val="lt1"/>
                </a:solidFill>
                <a:latin typeface="Maven Pro"/>
                <a:ea typeface="Maven Pro"/>
                <a:cs typeface="Maven Pro"/>
                <a:sym typeface="Maven Pro"/>
              </a:rPr>
              <a:t>I will be using r^2 as my scoring metric. </a:t>
            </a:r>
            <a:endParaRPr>
              <a:solidFill>
                <a:schemeClr val="lt1"/>
              </a:solidFill>
              <a:latin typeface="Maven Pro"/>
              <a:ea typeface="Maven Pro"/>
              <a:cs typeface="Maven Pro"/>
              <a:sym typeface="Maven Pro"/>
            </a:endParaRPr>
          </a:p>
        </p:txBody>
      </p:sp>
      <p:pic>
        <p:nvPicPr>
          <p:cNvPr id="526" name="Google Shape;526;p31"/>
          <p:cNvPicPr preferRelativeResize="0"/>
          <p:nvPr/>
        </p:nvPicPr>
        <p:blipFill>
          <a:blip r:embed="rId3">
            <a:alphaModFix/>
          </a:blip>
          <a:stretch>
            <a:fillRect/>
          </a:stretch>
        </p:blipFill>
        <p:spPr>
          <a:xfrm>
            <a:off x="25" y="1813315"/>
            <a:ext cx="9143999" cy="2214270"/>
          </a:xfrm>
          <a:prstGeom prst="rect">
            <a:avLst/>
          </a:prstGeom>
          <a:noFill/>
          <a:ln>
            <a:noFill/>
          </a:ln>
        </p:spPr>
      </p:pic>
      <p:sp>
        <p:nvSpPr>
          <p:cNvPr id="527" name="Google Shape;527;p31"/>
          <p:cNvSpPr txBox="1"/>
          <p:nvPr/>
        </p:nvSpPr>
        <p:spPr>
          <a:xfrm>
            <a:off x="454075" y="4176875"/>
            <a:ext cx="8235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Based on r^2 value alone, Ridge, Linear Regression, AdaBoost Regression, Gradient Boosting Regression, and Hist Gradient Boosting have the highest scores.</a:t>
            </a:r>
            <a:r>
              <a:rPr lang="en">
                <a:solidFill>
                  <a:schemeClr val="lt1"/>
                </a:solidFill>
                <a:latin typeface="Maven Pro"/>
                <a:ea typeface="Maven Pro"/>
                <a:cs typeface="Maven Pro"/>
                <a:sym typeface="Maven Pro"/>
              </a:rPr>
              <a:t> </a:t>
            </a:r>
            <a:endParaRPr>
              <a:solidFill>
                <a:schemeClr val="lt1"/>
              </a:solidFill>
              <a:latin typeface="Maven Pro"/>
              <a:ea typeface="Maven Pro"/>
              <a:cs typeface="Maven Pro"/>
              <a:sym typeface="Maven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