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2023-06-03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67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2023-06-03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990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2023-06-03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098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2023-06-03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155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2023-06-03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61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2023-06-03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168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2023-06-03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2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2023-06-03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411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2023-06-03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818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8AF071-E2F8-4483-8BD5-62BB3A1A1F41}" type="datetimeFigureOut">
              <a:rPr lang="pt-PT" smtClean="0"/>
              <a:t>2023-06-03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100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071-E2F8-4483-8BD5-62BB3A1A1F41}" type="datetimeFigureOut">
              <a:rPr lang="pt-PT" smtClean="0"/>
              <a:t>2023-06-03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232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8AF071-E2F8-4483-8BD5-62BB3A1A1F41}" type="datetimeFigureOut">
              <a:rPr lang="pt-PT" smtClean="0"/>
              <a:t>2023-06-03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62CB0-C861-43FA-9DF9-6CD3CE9CE491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58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C1438-D103-4BBE-1784-D5F04140E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0"/>
            <a:ext cx="10058400" cy="3566160"/>
          </a:xfrm>
        </p:spPr>
        <p:txBody>
          <a:bodyPr>
            <a:normAutofit/>
          </a:bodyPr>
          <a:lstStyle/>
          <a:p>
            <a:pPr algn="just"/>
            <a:r>
              <a:rPr lang="pt-PT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Aplicação demonstradora de análise e edição de imagens com recurso à </a:t>
            </a:r>
            <a:r>
              <a:rPr lang="pt-PT" sz="5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pt-PT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Aforge.NET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5B46F-C69D-C558-E9AB-B9DCEE916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r"/>
            <a:r>
              <a:rPr lang="pt-PT" sz="7200" b="1" dirty="0"/>
              <a:t>Equipa: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PT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Isabel Carreiro, n.º 2000709</a:t>
            </a:r>
            <a:endParaRPr lang="pt-PT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PT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Luís Santos, n.º 1900607</a:t>
            </a:r>
            <a:endParaRPr lang="pt-PT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PT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Vítor Carvalho, n.º 1401892</a:t>
            </a:r>
            <a:endParaRPr lang="pt-PT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5630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AF791-69D6-A377-5B07-EAA29BF2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pPr algn="just"/>
            <a:r>
              <a:rPr lang="pt-BR" sz="4000" dirty="0"/>
              <a:t>O que faz/permite fazer a aplicação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D3E373-DD2F-077E-F0E3-6BEDD8814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5267960" algn="r"/>
              </a:tabLst>
            </a:pPr>
            <a:r>
              <a:rPr lang="pt-P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Criar uma ferramenta de estatística RGB de uma imagem (</a:t>
            </a:r>
            <a:r>
              <a:rPr lang="pt-PT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pt-P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jpg</a:t>
            </a:r>
            <a:r>
              <a:rPr lang="pt-P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etc.);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5267960" algn="r"/>
              </a:tabLst>
            </a:pPr>
            <a:r>
              <a:rPr lang="pt-P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interface da aplicação será em linha de comandos que terá como input o comando que se pretende e o caminho para a imagem;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5267960" algn="r"/>
              </a:tabLst>
            </a:pPr>
            <a:r>
              <a:rPr lang="pt-PT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output gerado será a estat</a:t>
            </a:r>
            <a:r>
              <a:rPr lang="pt-PT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ística em percentagem dos valores RGB.</a:t>
            </a:r>
            <a:endParaRPr lang="pt-PT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125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97200-31D9-F3EB-DC59-DC21E51C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817" y="93922"/>
            <a:ext cx="10058400" cy="1450757"/>
          </a:xfrm>
        </p:spPr>
        <p:txBody>
          <a:bodyPr>
            <a:normAutofit/>
          </a:bodyPr>
          <a:lstStyle/>
          <a:p>
            <a:pPr algn="just"/>
            <a:r>
              <a:rPr lang="pt-BR" sz="4000" dirty="0"/>
              <a:t>Como estão separadas as responsabilidades entre componentes</a:t>
            </a:r>
            <a:endParaRPr lang="pt-PT" sz="4000" dirty="0"/>
          </a:p>
        </p:txBody>
      </p:sp>
      <p:sp>
        <p:nvSpPr>
          <p:cNvPr id="5" name="Google Shape;131;p3">
            <a:extLst>
              <a:ext uri="{FF2B5EF4-FFF2-40B4-BE49-F238E27FC236}">
                <a16:creationId xmlns:a16="http://schemas.microsoft.com/office/drawing/2014/main" id="{68CC79DF-1151-AABA-1396-424EFA7808F2}"/>
              </a:ext>
            </a:extLst>
          </p:cNvPr>
          <p:cNvSpPr/>
          <p:nvPr/>
        </p:nvSpPr>
        <p:spPr>
          <a:xfrm>
            <a:off x="4432082" y="1837986"/>
            <a:ext cx="2766102" cy="916112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AD564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View</a:t>
            </a:r>
            <a:endParaRPr/>
          </a:p>
        </p:txBody>
      </p:sp>
      <p:sp>
        <p:nvSpPr>
          <p:cNvPr id="6" name="Google Shape;132;p3">
            <a:extLst>
              <a:ext uri="{FF2B5EF4-FFF2-40B4-BE49-F238E27FC236}">
                <a16:creationId xmlns:a16="http://schemas.microsoft.com/office/drawing/2014/main" id="{5353BB1B-1BB3-6E3C-BCBB-C78D187845B7}"/>
              </a:ext>
            </a:extLst>
          </p:cNvPr>
          <p:cNvSpPr/>
          <p:nvPr/>
        </p:nvSpPr>
        <p:spPr>
          <a:xfrm>
            <a:off x="8030233" y="1846264"/>
            <a:ext cx="2766103" cy="916112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AD564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Controller</a:t>
            </a:r>
            <a:endParaRPr dirty="0"/>
          </a:p>
        </p:txBody>
      </p:sp>
      <p:sp>
        <p:nvSpPr>
          <p:cNvPr id="9" name="Google Shape;130;p3">
            <a:extLst>
              <a:ext uri="{FF2B5EF4-FFF2-40B4-BE49-F238E27FC236}">
                <a16:creationId xmlns:a16="http://schemas.microsoft.com/office/drawing/2014/main" id="{DA96D39E-0830-3A18-7A34-A4007C645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89" y="1846264"/>
            <a:ext cx="2766102" cy="916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AD564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Model</a:t>
            </a:r>
            <a:endParaRPr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1AA95BE-C6AA-AB11-D77C-631C8FB34ED2}"/>
              </a:ext>
            </a:extLst>
          </p:cNvPr>
          <p:cNvSpPr txBox="1"/>
          <p:nvPr/>
        </p:nvSpPr>
        <p:spPr>
          <a:xfrm>
            <a:off x="4432082" y="2762376"/>
            <a:ext cx="294728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Lança um evento</a:t>
            </a:r>
          </a:p>
          <a:p>
            <a:pPr algn="just"/>
            <a:r>
              <a:rPr lang="pt-PT" dirty="0"/>
              <a:t> “</a:t>
            </a:r>
            <a:r>
              <a:rPr lang="pt-PT" dirty="0" err="1"/>
              <a:t>OnInstructionsNeeded</a:t>
            </a:r>
            <a:r>
              <a:rPr lang="pt-PT" dirty="0"/>
              <a:t>”;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Mensagem de erro;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Imprime mensagem com instruções;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Mostra estatísticas RGB.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sz="1800" b="1" dirty="0"/>
              <a:t>Artefactos</a:t>
            </a:r>
            <a:r>
              <a:rPr lang="pt-PT" sz="1800" dirty="0"/>
              <a:t>: </a:t>
            </a:r>
            <a:r>
              <a:rPr lang="pt-PT" sz="1800" dirty="0" err="1"/>
              <a:t>View.cs</a:t>
            </a:r>
            <a:endParaRPr lang="pt-PT" sz="1800" dirty="0"/>
          </a:p>
          <a:p>
            <a:r>
              <a:rPr lang="pt-PT" sz="1800" dirty="0"/>
              <a:t>		        </a:t>
            </a:r>
            <a:r>
              <a:rPr lang="pt-PT" sz="1800" dirty="0" err="1"/>
              <a:t>Exceptions.cs</a:t>
            </a:r>
            <a:endParaRPr lang="pt-PT" sz="1800" dirty="0"/>
          </a:p>
          <a:p>
            <a:r>
              <a:rPr lang="pt-PT" sz="1800" dirty="0"/>
              <a:t>		        </a:t>
            </a:r>
            <a:r>
              <a:rPr lang="pt-PT" sz="1800" dirty="0" err="1"/>
              <a:t>Events.cs</a:t>
            </a:r>
            <a:endParaRPr lang="pt-PT" sz="18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PT" sz="18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PT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1C49AB3-1FB8-A45F-482A-9C4E9D358545}"/>
              </a:ext>
            </a:extLst>
          </p:cNvPr>
          <p:cNvSpPr txBox="1"/>
          <p:nvPr/>
        </p:nvSpPr>
        <p:spPr>
          <a:xfrm>
            <a:off x="983163" y="2863002"/>
            <a:ext cx="327259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sz="1700" dirty="0"/>
              <a:t>Define a classe </a:t>
            </a:r>
            <a:r>
              <a:rPr lang="pt-PT" sz="1700" dirty="0" err="1"/>
              <a:t>ColorPercentages</a:t>
            </a:r>
            <a:r>
              <a:rPr lang="pt-PT" sz="17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sz="1700" dirty="0"/>
              <a:t>Implementa o método que lança o evento “</a:t>
            </a:r>
            <a:r>
              <a:rPr lang="pt-PT" sz="1700" dirty="0" err="1"/>
              <a:t>OnResultsAvailable</a:t>
            </a:r>
            <a:r>
              <a:rPr lang="pt-PT" sz="1700" dirty="0"/>
              <a:t>”;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sz="1700" dirty="0"/>
              <a:t>Calcula as percentagens de cada cor;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sz="1700" dirty="0"/>
              <a:t>Retorna resultado como objeto do tipo </a:t>
            </a:r>
            <a:r>
              <a:rPr lang="pt-PT" sz="1700" dirty="0" err="1"/>
              <a:t>ColorPercentages</a:t>
            </a:r>
            <a:r>
              <a:rPr lang="pt-PT" sz="17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sz="1700" b="1" dirty="0"/>
              <a:t>Artefactos</a:t>
            </a:r>
            <a:r>
              <a:rPr lang="pt-PT" sz="1700" dirty="0"/>
              <a:t>: </a:t>
            </a:r>
            <a:r>
              <a:rPr lang="pt-PT" sz="1700" dirty="0" err="1"/>
              <a:t>Model.cs</a:t>
            </a:r>
            <a:endParaRPr lang="pt-PT" sz="1700" dirty="0"/>
          </a:p>
          <a:p>
            <a:r>
              <a:rPr lang="pt-PT" sz="1700" dirty="0"/>
              <a:t>		        </a:t>
            </a:r>
            <a:r>
              <a:rPr lang="pt-PT" sz="1700" dirty="0" err="1"/>
              <a:t>Exceptions.cs</a:t>
            </a:r>
            <a:endParaRPr lang="pt-PT" sz="1700" dirty="0"/>
          </a:p>
          <a:p>
            <a:r>
              <a:rPr lang="pt-PT" sz="1700" dirty="0"/>
              <a:t>		        </a:t>
            </a:r>
            <a:r>
              <a:rPr lang="pt-PT" sz="1700" dirty="0" err="1"/>
              <a:t>Events.cs</a:t>
            </a:r>
            <a:endParaRPr lang="pt-PT" sz="17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B6CB92D-E6BB-5F91-40AE-897F3A5A3643}"/>
              </a:ext>
            </a:extLst>
          </p:cNvPr>
          <p:cNvSpPr txBox="1"/>
          <p:nvPr/>
        </p:nvSpPr>
        <p:spPr>
          <a:xfrm>
            <a:off x="8030233" y="2871280"/>
            <a:ext cx="30628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Faz a gestão de exceções que possam ser lançadas pelo modelo;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Faz a leitura do input do utilizador;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Passa o comando para o método auxiliar interno à classe “</a:t>
            </a:r>
            <a:r>
              <a:rPr lang="pt-PT" dirty="0" err="1"/>
              <a:t>LerComando</a:t>
            </a:r>
            <a:r>
              <a:rPr lang="pt-PT" dirty="0"/>
              <a:t>()”.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sz="1800" b="1" dirty="0"/>
              <a:t>Artefactos</a:t>
            </a:r>
            <a:r>
              <a:rPr lang="pt-PT" sz="1800" dirty="0"/>
              <a:t>: </a:t>
            </a:r>
            <a:r>
              <a:rPr lang="pt-PT" sz="1800" dirty="0" err="1"/>
              <a:t>Controller.cs</a:t>
            </a:r>
            <a:endParaRPr lang="pt-PT" sz="1800" dirty="0"/>
          </a:p>
          <a:p>
            <a:r>
              <a:rPr lang="pt-PT" sz="1800" dirty="0"/>
              <a:t>                          </a:t>
            </a:r>
            <a:r>
              <a:rPr lang="pt-PT" sz="1800" dirty="0" err="1"/>
              <a:t>Exceptions.cs</a:t>
            </a:r>
            <a:endParaRPr lang="pt-PT" sz="1800" dirty="0"/>
          </a:p>
          <a:p>
            <a:r>
              <a:rPr lang="pt-PT" sz="1800" dirty="0"/>
              <a:t>		         </a:t>
            </a:r>
            <a:r>
              <a:rPr lang="pt-PT" sz="1800" dirty="0" err="1"/>
              <a:t>Events.cs</a:t>
            </a:r>
            <a:endParaRPr lang="pt-PT" sz="18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PT" sz="18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711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88895-3476-89D9-BDE0-523ED754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pPr algn="just"/>
            <a:r>
              <a:rPr lang="pt-BR" sz="4000" dirty="0"/>
              <a:t>Aspetos interessantes/desafiantes de eventos e delegados para comunicar entre componentes face à API escolhida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263ED6-374A-C067-7FB4-298E1184A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055" y="2112434"/>
            <a:ext cx="10285095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Implementamos a comunicação por eventos nos pontos de acoplamento 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View-Model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model.ListarComando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()) e 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Model-View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view.ApresentarResultados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endParaRPr lang="pt-PT" kern="0" dirty="0">
              <a:solidFill>
                <a:srgbClr val="1D212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PT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subscrição dos eventos é feita no </a:t>
            </a:r>
            <a:r>
              <a:rPr lang="pt-PT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PT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sz="2000" kern="0" dirty="0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PT" sz="2000" kern="0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PT" sz="2000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arComandos</a:t>
            </a:r>
            <a:r>
              <a:rPr lang="pt-PT" sz="2000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do </a:t>
            </a:r>
            <a:r>
              <a:rPr lang="pt-PT" sz="2000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pt-PT" sz="2000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subscreve ao evento </a:t>
            </a:r>
            <a:r>
              <a:rPr lang="pt-PT" sz="2000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OnInstructionsNeeded</a:t>
            </a:r>
            <a:r>
              <a:rPr lang="pt-PT" sz="2000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PT" sz="2000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PT" sz="2000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sem que nenhum tenha conhecimento disso;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sz="2000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PT" sz="2000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ApresentarResultados</a:t>
            </a:r>
            <a:r>
              <a:rPr lang="pt-PT" sz="2000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da </a:t>
            </a:r>
            <a:r>
              <a:rPr lang="pt-PT" sz="2000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PT" sz="2000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subscreve o evento </a:t>
            </a:r>
            <a:r>
              <a:rPr lang="pt-PT" sz="2000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OnResultsAvailable</a:t>
            </a:r>
            <a:r>
              <a:rPr lang="pt-PT" sz="2000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do </a:t>
            </a:r>
            <a:r>
              <a:rPr lang="pt-PT" sz="2000" kern="0" dirty="0" err="1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pt-PT" sz="2000" kern="0" dirty="0">
                <a:solidFill>
                  <a:srgbClr val="1D212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pt-PT" kern="0" dirty="0">
              <a:solidFill>
                <a:srgbClr val="1D212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PT" kern="0" dirty="0">
                <a:solidFill>
                  <a:srgbClr val="1D2125"/>
                </a:solidFill>
                <a:cs typeface="Times New Roman" panose="02020603050405020304" pitchFamily="18" charset="0"/>
              </a:rPr>
              <a:t> Não existem eventos/delegados entre a aplicação e a API escolhida.</a:t>
            </a:r>
            <a:br>
              <a:rPr lang="pt-PT" kern="0" dirty="0">
                <a:solidFill>
                  <a:srgbClr val="1D212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823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F61CE-3022-81AC-D550-FDC8852F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4000" dirty="0"/>
              <a:t>Aspetos interessantes/desafiantes do uso de exceções face às características da API que foi utilizada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4FB3BE-79E4-A793-0DC8-21C67590E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845733"/>
            <a:ext cx="9974580" cy="4421717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pt-PT" b="1" kern="0" dirty="0">
                <a:solidFill>
                  <a:srgbClr val="1D21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Se analisarmos o fragmento do diagrama de código que modela o que ocorre quando o comando inserido não é válido: </a:t>
            </a:r>
          </a:p>
          <a:p>
            <a:pPr marL="0" indent="0" algn="just">
              <a:buNone/>
            </a:pP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O utilizador insere um comando que 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Controller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 passa ao método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ValidarComando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() do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Model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. Caso esse comando seja inválido, 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Model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 lança uma exceção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CommandNotValid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, que será lidada pelo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Controller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. A forma como o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Controller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 lida com isso é chamando um método da </a:t>
            </a:r>
            <a:r>
              <a:rPr lang="pt-PT" dirty="0" err="1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View</a:t>
            </a:r>
            <a:r>
              <a:rPr lang="pt-PT" dirty="0">
                <a:solidFill>
                  <a:srgbClr val="1D2125"/>
                </a:solidFill>
                <a:effectLst/>
                <a:ea typeface="Times New Roman" panose="02020603050405020304" pitchFamily="18" charset="0"/>
              </a:rPr>
              <a:t> que imprime uma mensagem a indicar a ocorrência de erro e solicita ao utilizador para voltar a tentar;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rgbClr val="1D21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 Se analisarmos a situação em que há um erro interno da aplicação: </a:t>
            </a:r>
            <a:r>
              <a:rPr lang="pt-PT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O utilizador insere um comando válido, sendo que esse comando e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path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para imagem validados são passados como argumento ao método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ExecutarComando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() do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Model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pelo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Controller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. No entanto, durante a execução há um erro e 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Model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lança uma exceção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OperationError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() que será lidada pelo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Controller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. A forma que o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Controller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tem para lidar com essa exceção é chamar um método da </a:t>
            </a:r>
            <a:r>
              <a:rPr lang="pt-PT" kern="100" dirty="0" err="1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View</a:t>
            </a:r>
            <a:r>
              <a:rPr lang="pt-PT" kern="100" dirty="0">
                <a:solidFill>
                  <a:srgbClr val="1D2125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que imprime mensagem de erro e faz saída do programa com um código de erro.</a:t>
            </a:r>
            <a:endParaRPr lang="pt-PT" kern="100" dirty="0">
              <a:effectLst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P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84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A4E4C-CDB9-0115-82E0-1AE696E0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pt-BR" sz="4800" dirty="0"/>
              <a:t>Quais os aspetos mais </a:t>
            </a:r>
            <a:r>
              <a:rPr lang="pt-BR" sz="4400" dirty="0"/>
              <a:t>interessantes/desafiantes de interfaces para independência entre componentes na API escolhida</a:t>
            </a:r>
            <a:endParaRPr lang="pt-PT" sz="44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3B4363-C9D4-BFB5-4C1A-C936B3DD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718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 </a:t>
            </a:r>
            <a:r>
              <a:rPr lang="pt-PT" b="1" dirty="0"/>
              <a:t>Baixo acoplamento: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000" dirty="0"/>
              <a:t>Na nossa API foram identificadas cinco dependências entre componentes;</a:t>
            </a:r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 </a:t>
            </a:r>
            <a:r>
              <a:rPr lang="pt-PT" b="1" dirty="0"/>
              <a:t>Interfaces: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000" dirty="0"/>
              <a:t> A criação de interfaces </a:t>
            </a:r>
            <a:r>
              <a:rPr lang="pt-PT" sz="2000" dirty="0" err="1"/>
              <a:t>iModel</a:t>
            </a:r>
            <a:r>
              <a:rPr lang="pt-PT" sz="2000" dirty="0"/>
              <a:t> e </a:t>
            </a:r>
            <a:r>
              <a:rPr lang="pt-PT" sz="2000" dirty="0" err="1"/>
              <a:t>iView</a:t>
            </a:r>
            <a:r>
              <a:rPr lang="pt-PT" sz="2000" dirty="0"/>
              <a:t> permitem que a aplicação use diferentes tipos de aplicação do </a:t>
            </a:r>
            <a:r>
              <a:rPr lang="pt-PT" sz="2000" dirty="0" err="1"/>
              <a:t>Model</a:t>
            </a:r>
            <a:r>
              <a:rPr lang="pt-PT" sz="2000" dirty="0"/>
              <a:t> e </a:t>
            </a:r>
            <a:r>
              <a:rPr lang="pt-PT" sz="2000" dirty="0" err="1"/>
              <a:t>View</a:t>
            </a:r>
            <a:r>
              <a:rPr lang="pt-PT" sz="2000" dirty="0"/>
              <a:t>, caso seja necessário, além das próprias interfaces servirem de documentação e contrato entre os vários componentes.</a:t>
            </a:r>
          </a:p>
        </p:txBody>
      </p:sp>
    </p:spTree>
    <p:extLst>
      <p:ext uri="{BB962C8B-B14F-4D97-AF65-F5344CB8AC3E}">
        <p14:creationId xmlns:p14="http://schemas.microsoft.com/office/powerpoint/2010/main" val="230151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7AB03-B898-B1E9-EE7B-D371541E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000" dirty="0"/>
              <a:t>O que se conclui, após este processo? </a:t>
            </a:r>
            <a:br>
              <a:rPr lang="pt-BR" sz="4000" dirty="0"/>
            </a:br>
            <a:r>
              <a:rPr lang="pt-BR" sz="4000" dirty="0"/>
              <a:t>O que poderia ter ficado melhor?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49CEFF-001E-92C7-A2AA-1FCF80B59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 Poderia aceitar mais comandos, por exemplo, um para tornar a imagem “turva”;</a:t>
            </a:r>
          </a:p>
          <a:p>
            <a:pPr marL="0" indent="0">
              <a:buNone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 Poderia ter sido criado um intervalo de luminosidade para definir as cores:</a:t>
            </a:r>
          </a:p>
          <a:p>
            <a:pPr marL="0" indent="0">
              <a:buNone/>
            </a:pPr>
            <a:endParaRPr lang="pt-P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PT" sz="2000" dirty="0" err="1"/>
              <a:t>Red</a:t>
            </a:r>
            <a:r>
              <a:rPr lang="pt-PT" sz="2000" dirty="0"/>
              <a:t> (R: 100-255; G: 0-100; B: 0-100);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sz="2000" dirty="0"/>
              <a:t>Green (R: 0-100; G: 100-255; B: 0-100);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sz="2000" dirty="0" err="1"/>
              <a:t>Blue</a:t>
            </a:r>
            <a:r>
              <a:rPr lang="pt-PT" sz="2000" dirty="0"/>
              <a:t> (R: 0-100; G: 0-100; B: 100-255).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  <a:p>
            <a:pPr>
              <a:buFont typeface="Wingdings" panose="05000000000000000000" pitchFamily="2" charset="2"/>
              <a:buChar char="§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743189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347</TotalTime>
  <Words>708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Avenir</vt:lpstr>
      <vt:lpstr>Calibri</vt:lpstr>
      <vt:lpstr>Calibri Light</vt:lpstr>
      <vt:lpstr>Times New Roman</vt:lpstr>
      <vt:lpstr>Verdana</vt:lpstr>
      <vt:lpstr>Wingdings</vt:lpstr>
      <vt:lpstr>Retrospetiva</vt:lpstr>
      <vt:lpstr>Aplicação demonstradora de análise e edição de imagens com recurso à framework Aforge.NET</vt:lpstr>
      <vt:lpstr>O que faz/permite fazer a aplicação</vt:lpstr>
      <vt:lpstr>Como estão separadas as responsabilidades entre componentes</vt:lpstr>
      <vt:lpstr>Aspetos interessantes/desafiantes de eventos e delegados para comunicar entre componentes face à API escolhida</vt:lpstr>
      <vt:lpstr>Aspetos interessantes/desafiantes do uso de exceções face às características da API que foi utilizada</vt:lpstr>
      <vt:lpstr>Quais os aspetos mais interessantes/desafiantes de interfaces para independência entre componentes na API escolhida</vt:lpstr>
      <vt:lpstr>O que se conclui, após este processo?  O que poderia ter ficado melhor?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demonstradora de análise e edição de imagens com recurso à framework Aforge.NET</dc:title>
  <dc:creator>Isabel Carreiro</dc:creator>
  <cp:lastModifiedBy>Luís Miguel Santos</cp:lastModifiedBy>
  <cp:revision>48</cp:revision>
  <dcterms:created xsi:type="dcterms:W3CDTF">2023-05-22T17:16:05Z</dcterms:created>
  <dcterms:modified xsi:type="dcterms:W3CDTF">2023-06-03T20:20:47Z</dcterms:modified>
</cp:coreProperties>
</file>