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1380" r:id="rId2"/>
    <p:sldId id="1394" r:id="rId3"/>
    <p:sldId id="1392" r:id="rId4"/>
    <p:sldId id="1376" r:id="rId5"/>
    <p:sldId id="1390" r:id="rId6"/>
    <p:sldId id="1382" r:id="rId7"/>
    <p:sldId id="1391" r:id="rId8"/>
    <p:sldId id="1388" r:id="rId9"/>
    <p:sldId id="1412" r:id="rId10"/>
    <p:sldId id="1384" r:id="rId11"/>
    <p:sldId id="1395" r:id="rId12"/>
    <p:sldId id="1410" r:id="rId13"/>
    <p:sldId id="1411" r:id="rId14"/>
    <p:sldId id="1385" r:id="rId15"/>
    <p:sldId id="1397" r:id="rId16"/>
    <p:sldId id="1398" r:id="rId17"/>
    <p:sldId id="1409" r:id="rId18"/>
    <p:sldId id="1399" r:id="rId19"/>
    <p:sldId id="1400" r:id="rId20"/>
    <p:sldId id="1396" r:id="rId21"/>
    <p:sldId id="1401" r:id="rId22"/>
    <p:sldId id="1402" r:id="rId23"/>
    <p:sldId id="1403" r:id="rId24"/>
    <p:sldId id="1404" r:id="rId25"/>
    <p:sldId id="1405" r:id="rId26"/>
    <p:sldId id="1406" r:id="rId27"/>
    <p:sldId id="1408" r:id="rId28"/>
    <p:sldId id="1407" r:id="rId29"/>
    <p:sldId id="13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1781"/>
  </p:normalViewPr>
  <p:slideViewPr>
    <p:cSldViewPr snapToGrid="0" showGuides="1">
      <p:cViewPr varScale="1">
        <p:scale>
          <a:sx n="71" d="100"/>
          <a:sy n="71" d="100"/>
        </p:scale>
        <p:origin x="1928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816D-1433-CA4E-B736-D63DBF0C822B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E39A-D3BF-8C43-9897-1D765B5F5D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7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zh-CN" dirty="0"/>
          </a:p>
          <a:p>
            <a:r>
              <a:rPr kumimoji="1" lang="en" altLang="zh-CN" dirty="0"/>
              <a:t>Hello everyone</a:t>
            </a:r>
          </a:p>
          <a:p>
            <a:r>
              <a:rPr kumimoji="1" lang="en" altLang="zh-CN" dirty="0"/>
              <a:t>My name is </a:t>
            </a:r>
            <a:r>
              <a:rPr kumimoji="1" lang="en" altLang="zh-CN" dirty="0" err="1"/>
              <a:t>Yubao</a:t>
            </a:r>
            <a:r>
              <a:rPr kumimoji="1" lang="en" altLang="zh-CN" dirty="0"/>
              <a:t> Tang, and I am a doctoral student at</a:t>
            </a:r>
            <a:r>
              <a:rPr kumimoji="1" lang="zh-CN" altLang="en-US" dirty="0"/>
              <a:t>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UCAS</a:t>
            </a:r>
            <a:r>
              <a:rPr kumimoji="1" lang="en" altLang="zh-CN" dirty="0"/>
              <a:t>. I am excited to share our research with you today 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let’s begin</a:t>
            </a:r>
          </a:p>
          <a:p>
            <a:endParaRPr kumimoji="1"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8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Inspired by learning strategies, we propose </a:t>
            </a:r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Semantic-Enhanced DSI model (SE-DSI)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 has exhibited better retrieval performance in both online and offline experiments than strong baselines.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Inspired by learning strategies, we propose </a:t>
            </a:r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Semantic-Enhanced DSI model (SE-DSI)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 has exhibited better retrieval performance in both online and offline experiments than strong baselines.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9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Inspired by learning strategies, we propose </a:t>
            </a:r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Semantic-Enhanced DSI model (SE-DSI)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 has exhibited better retrieval performance in both online and offline experiments than strong baselines.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4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09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52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863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73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17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292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05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document retrieval is a vital IR task.</a:t>
            </a:r>
          </a:p>
          <a:p>
            <a:r>
              <a:rPr kumimoji="1" lang="en" altLang="zh-CN" dirty="0"/>
              <a:t>They employ relevance matching to sort relevant documents from the large-scale corpus.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491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02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627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70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SE-DSI$_{Sum}$ and SE-DSI$_{Lead}$ work better than SE-DSI$_{Doc}$, which shows that learning with important contents of the web pages facilitates the process of encoding the corpus, and further contributes to the retrieval.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30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971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5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09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37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document corpus is usually dynamic in real-world search engines;</a:t>
            </a:r>
          </a:p>
          <a:p>
            <a:pPr lvl="1"/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is potential in exploring to use other model architectures or yet to come larger autoregressive models;</a:t>
            </a:r>
          </a:p>
          <a:p>
            <a:pPr lvl="1"/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how to define learning strategies and identifiers, etc. 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12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/>
              <a:t>For more detailed information, please stay tuned for our upcoming presentation.</a:t>
            </a:r>
            <a:endParaRPr kumimoji="1" lang="zh-CN" altLang="en-US" dirty="0"/>
          </a:p>
          <a:p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55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zh-CN" dirty="0"/>
            </a:br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The mainstream approach is dense retrieval. </a:t>
            </a:r>
          </a:p>
          <a:p>
            <a:endParaRPr lang="en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However, it still has limitations. </a:t>
            </a:r>
          </a:p>
          <a:p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It cannot achieve the end-to-end optimization </a:t>
            </a:r>
          </a:p>
          <a:p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And it needs high computational costs and memory footprint.</a:t>
            </a:r>
          </a:p>
          <a:p>
            <a:endParaRPr kumimoji="1" lang="en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kumimoji="1" lang="en" altLang="zh-CN" dirty="0"/>
              <a:t>We can observe that this process can be formalized as a  sequence-to-sequence problem, and we may consider using a consolidated model to address it.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It is similar to the human thinking process, where we don't rely on matching but rather answer questions through a similar associative approach.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91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Recently, An alternative retrieval paradigm is proposed, that is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 Search Index (DSI)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of the corpus is encoded into the model parameters.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directly map queries to relevant document identifiers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paradigm can overcome the limitations of dense retrieval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08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DSI achieves this functionality by jointly optimizing two basic tasks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62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 It needs to further consider two problems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These problems can be related to the process of human memory and recall. </a:t>
            </a:r>
          </a:p>
          <a:p>
            <a:r>
              <a:rPr kumimoji="1" lang="en" altLang="zh-CN" dirty="0"/>
              <a:t>How does human remember an document and recall it better</a:t>
            </a:r>
          </a:p>
          <a:p>
            <a:r>
              <a:rPr kumimoji="1" lang="en" altLang="zh-CN" dirty="0"/>
              <a:t>Cognitive psychology offers various learning strategies to address the question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97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Elaboration Strategies</a:t>
            </a:r>
            <a:r>
              <a:rPr lang="zh-CN" alt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Rehearsal Strategies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27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And, our approach has demonstrated better retrieval performance in both offline and online experiments.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E39A-D3BF-8C43-9897-1D765B5F5D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17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B464A-2CF7-D2C9-6C51-3DD59F55B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9B64A-8FD1-86C9-91AD-02C4EF8C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8FE23-4884-D20F-5FF6-CA628212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7573E-DEFB-8D16-119B-709CF1F2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DFA0D-30A9-A6D8-DC1A-925AD335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9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5B69F-338B-C4C0-BCF1-C59AB4E0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DC74C-5CE9-479D-9E2C-8C96E0CB0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9EC26-D907-C18B-BE79-A1D97301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DE17B-BE2A-793B-F44F-FA5DD9BE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8765D-CB09-49AA-0811-8DBF7E1F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85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2B59D-9A15-FC33-621F-A0C2B2B49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F3917-B18A-2FB9-EECE-45C3766B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2C673-5F11-0AF6-D651-477FFCD6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52C0B-3753-ECD4-C1DD-59639A59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82844-23EB-6D25-B81E-94FE63F0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68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首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000" y="-9000"/>
            <a:ext cx="12224000" cy="6876000"/>
          </a:xfrm>
          <a:prstGeom prst="rect">
            <a:avLst/>
          </a:prstGeom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7" name="图片 6" descr="图片包含 游戏机&#10;&#10;描述已自动生成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1461846" y="6544234"/>
            <a:ext cx="501855" cy="127615"/>
          </a:xfrm>
          <a:prstGeom prst="rect">
            <a:avLst/>
          </a:prstGeom>
        </p:spPr>
      </p:pic>
      <p:sp>
        <p:nvSpPr>
          <p:cNvPr id="13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2" y="6546558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方正仿宋简体" panose="02010601030101010101" pitchFamily="2" charset="-122"/>
                <a:ea typeface="方正仿宋简体" panose="02010601030101010101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70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EBB68-7960-832A-0E77-5B14D245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8C96B-8099-F6C3-C33A-09CDD206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BEC82-8775-4C0F-BA43-537043D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8607D-3850-3114-AFA4-F0D94C54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4E6B4-E8CA-9242-5B47-783FCF2E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5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132A-6586-234B-DDBB-EAF0EB5E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33662-CA7B-C83C-8AB2-38861BD5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6F7BF-3DC3-C7DB-609E-6DCF0A2C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8467B-1AD1-9CFE-EB80-6B84B560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5C79D-EB18-27EF-0BBC-7841878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6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7060-178C-D173-83DB-183A8972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0204A-AAFA-BEA5-5DA6-99D30A253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8B0BA7-1C37-35DB-CF20-989FC2AC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8B1F5-C76C-E55E-6B52-674E531D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EBCE0-9F7F-6DAC-3B64-DFD7C092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84ED3-8CAE-9459-F22A-6732041F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7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C2236-C41C-B6D6-E1E8-8DD2C23F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EB445-3E12-2B2C-C8D2-2AB5B1B5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5DC2A-6C52-3C32-8CAA-3FA3752D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54BF34-ED27-A165-5A65-246C0C4F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D0240-6258-667C-738B-67CA3E8BA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6D68C-5F91-623D-873C-BE198322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C9AAD-D339-825B-625C-D68E7B79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E5D5E-B219-77F9-F55D-96EEC1F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4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1985C-BB85-9020-C988-7964080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F1038-0ABD-914B-3EB1-4AF89CE0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30D45-9456-6F99-5A6F-33CB7496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ABC9C-DABC-98E0-522D-DB8B191C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9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FE22DC-58AA-A0FA-68A0-292EA92E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4E824-D444-ACE0-880F-169EFFE9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6DB181-458C-1992-E42B-C8E766DB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96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681A-F3D5-D662-35E0-B43FDD9A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A7492-BBAB-984A-D8A8-599A713E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11A89-2931-B94D-8242-C36A5B7E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AF4DB-2EBF-6849-4382-C74FB343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833A6-5420-CFD9-7D40-ECC16ED5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0C118-C9E6-99AB-8274-FE790C1B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27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679DC-C1A7-D8F4-0A8C-3E4EAE11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00C2C0-7A28-099B-073E-3549DC428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65ACA-1BE4-C993-305F-A7087196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7AE24-6016-E8CE-1141-6E21F3FB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3C1DE-3C7D-FD36-5CC4-DDC78CFB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19EC8-92E4-5E35-0D46-072C0B6E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9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11714C-5BE3-0164-82ED-B73FEA70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B8591-F4B6-3E7F-009B-55EE6B9A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CECA9-1D3F-3DA0-2DD2-F370B943E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FC40-C0EE-4340-B24E-A39F8741AC2A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6AAF4-5287-954C-51F3-7D7662F0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B4D75-4A3F-14FD-8308-E260A1E3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446C-13C9-0D47-B086-5E2CEEB48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2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EE69B-087B-4743-BF68-2C31628EF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856" y="6537445"/>
            <a:ext cx="361335" cy="127615"/>
          </a:xfrm>
        </p:spPr>
        <p:txBody>
          <a:bodyPr/>
          <a:lstStyle/>
          <a:p>
            <a:fld id="{CFA165D2-0530-E94C-A987-BD40D545B1E6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435B134-BC09-945D-A358-6B743696C528}"/>
              </a:ext>
            </a:extLst>
          </p:cNvPr>
          <p:cNvSpPr txBox="1">
            <a:spLocks/>
          </p:cNvSpPr>
          <p:nvPr/>
        </p:nvSpPr>
        <p:spPr>
          <a:xfrm>
            <a:off x="382577" y="1996133"/>
            <a:ext cx="11809423" cy="12703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kumimoji="1" lang="e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Semantic-Enhanced Differentiable Search Index Inspired by Learning Strategies</a:t>
            </a:r>
            <a:endParaRPr kumimoji="1" lang="zh-CN" altLang="en-US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76E7EA42-DEBF-6573-A890-4D95FD61D8D9}"/>
              </a:ext>
            </a:extLst>
          </p:cNvPr>
          <p:cNvSpPr txBox="1">
            <a:spLocks/>
          </p:cNvSpPr>
          <p:nvPr/>
        </p:nvSpPr>
        <p:spPr>
          <a:xfrm>
            <a:off x="3540224" y="3631461"/>
            <a:ext cx="610735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Ruqing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Jiafeng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Jiangui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Zuowei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Shuaiqiang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Dawei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Yin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Xueqi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Cheng</a:t>
            </a:r>
            <a:r>
              <a:rPr kumimoji="1" lang="en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80A0A3-EFC6-CD02-58FD-52A42BD2B37E}"/>
              </a:ext>
            </a:extLst>
          </p:cNvPr>
          <p:cNvSpPr txBox="1"/>
          <p:nvPr/>
        </p:nvSpPr>
        <p:spPr>
          <a:xfrm>
            <a:off x="3381197" y="4548559"/>
            <a:ext cx="57666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tangyubao21b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zhangruqing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guojiafeng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chenjiangui18z,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cxq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@ict.ac.cn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zhuzuowei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wangshuaiqiang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baidu.com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yindawei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@acm.org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577663-1C88-7B8A-A849-EEACF323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0" y="212619"/>
            <a:ext cx="3020944" cy="47561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E2AC495-0816-E40E-06A3-4AE70A678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C26AB62-2686-D016-238A-6E76285C6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4A0842C-8E5C-A839-5A2E-5681EB544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9827" y="153576"/>
            <a:ext cx="1527864" cy="501331"/>
          </a:xfrm>
          <a:prstGeom prst="rect">
            <a:avLst/>
          </a:prstGeom>
        </p:spPr>
      </p:pic>
      <p:pic>
        <p:nvPicPr>
          <p:cNvPr id="3" name="图片 2" descr="黑暗中的标志&#10;&#10;描述已自动生成">
            <a:extLst>
              <a:ext uri="{FF2B5EF4-FFF2-40B4-BE49-F238E27FC236}">
                <a16:creationId xmlns:a16="http://schemas.microsoft.com/office/drawing/2014/main" id="{972C9BC5-8127-D5A0-BD3F-8140F6AA3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197" y="215123"/>
            <a:ext cx="1968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6DAD3C-3607-0A4F-8C5B-4DB21E35D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710" y="290099"/>
            <a:ext cx="9203100" cy="348222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2AE51-0CE7-D047-8B3E-38600F1B9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10" y="1045584"/>
            <a:ext cx="11343776" cy="4766832"/>
          </a:xfrm>
        </p:spPr>
        <p:txBody>
          <a:bodyPr>
            <a:normAutofit/>
          </a:bodyPr>
          <a:lstStyle/>
          <a:p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Semantic-Enhanced DSI model (SE-DSI)</a:t>
            </a:r>
          </a:p>
          <a:p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Elaborative Description(ED)</a:t>
            </a:r>
            <a:r>
              <a:rPr lang="en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identifiers in natural language. </a:t>
            </a:r>
            <a:r>
              <a:rPr lang="en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generate ED for each document by off-the-shelf DocT5query </a:t>
            </a:r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Rehearsal Contents(RCs)</a:t>
            </a:r>
            <a:r>
              <a:rPr lang="en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</a:t>
            </a:r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propose to select multiple important parts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document as RCs, and the original document augmented with RCs are used to memorize the original document.</a:t>
            </a:r>
          </a:p>
          <a:p>
            <a:pPr marL="0" indent="0">
              <a:buNone/>
            </a:pPr>
            <a:endParaRPr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4C11B-F21E-044D-8EEC-4EADA3607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C2C09A-6B3A-36ED-586E-C57F7618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8" y="3429000"/>
            <a:ext cx="10431774" cy="25896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7F0863-7972-9A57-0F28-022A7553D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3C271-74D9-0C27-8C12-6ADBEAC8C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E00DF-64D6-404A-7ED6-39F1F5F5E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108926-E8EE-4617-A658-9815E57BD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2" name="图片 11" descr="黑暗中的标志&#10;&#10;描述已自动生成">
            <a:extLst>
              <a:ext uri="{FF2B5EF4-FFF2-40B4-BE49-F238E27FC236}">
                <a16:creationId xmlns:a16="http://schemas.microsoft.com/office/drawing/2014/main" id="{A430628D-1509-F42E-6EA3-BAFDB9622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6DAD3C-3607-0A4F-8C5B-4DB21E35D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710" y="290099"/>
            <a:ext cx="9203100" cy="348222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2AE51-0CE7-D047-8B3E-38600F1B9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10" y="1045584"/>
            <a:ext cx="11343776" cy="4766832"/>
          </a:xfrm>
        </p:spPr>
        <p:txBody>
          <a:bodyPr>
            <a:normAutofit/>
          </a:bodyPr>
          <a:lstStyle/>
          <a:p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Rehearsal Contents(RCs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4C11B-F21E-044D-8EEC-4EADA3607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7F0863-7972-9A57-0F28-022A7553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3C271-74D9-0C27-8C12-6ADBEAC8C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E00DF-64D6-404A-7ED6-39F1F5F5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108926-E8EE-4617-A658-9815E57BD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2" name="图片 11" descr="黑暗中的标志&#10;&#10;描述已自动生成">
            <a:extLst>
              <a:ext uri="{FF2B5EF4-FFF2-40B4-BE49-F238E27FC236}">
                <a16:creationId xmlns:a16="http://schemas.microsoft.com/office/drawing/2014/main" id="{A430628D-1509-F42E-6EA3-BAFDB9622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03E4CF9-3ECD-2E7A-DAD0-B832B8AEC1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220" y="2607020"/>
            <a:ext cx="962045" cy="962045"/>
          </a:xfrm>
          <a:prstGeom prst="rect">
            <a:avLst/>
          </a:prstGeom>
        </p:spPr>
      </p:pic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63AA100A-BD6E-03A0-8954-BFA4F4FB4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2522" y="2630126"/>
            <a:ext cx="962045" cy="962045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98B6E6EA-5C3F-B666-A491-743AC6912D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7909" y="2607019"/>
            <a:ext cx="962045" cy="9620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D2EAD25-20FD-E3D5-F79E-5FB4DAADA657}"/>
              </a:ext>
            </a:extLst>
          </p:cNvPr>
          <p:cNvSpPr txBox="1"/>
          <p:nvPr/>
        </p:nvSpPr>
        <p:spPr>
          <a:xfrm>
            <a:off x="2483062" y="3859945"/>
            <a:ext cx="1861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Informative</a:t>
            </a:r>
            <a:endParaRPr lang="zh-CN" altLang="en-US" sz="2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5F3A47-BC9C-F22B-F9E0-E48CAB72CE32}"/>
              </a:ext>
            </a:extLst>
          </p:cNvPr>
          <p:cNvSpPr txBox="1"/>
          <p:nvPr/>
        </p:nvSpPr>
        <p:spPr>
          <a:xfrm>
            <a:off x="5688108" y="3859945"/>
            <a:ext cx="1861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Fluency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7C0E62-97C3-280E-B6F0-FE4660F7BE7E}"/>
              </a:ext>
            </a:extLst>
          </p:cNvPr>
          <p:cNvSpPr txBox="1"/>
          <p:nvPr/>
        </p:nvSpPr>
        <p:spPr>
          <a:xfrm>
            <a:off x="8455575" y="3859945"/>
            <a:ext cx="1861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endParaRPr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A3EFB8-B61B-D375-3258-232FB2F2B708}"/>
              </a:ext>
            </a:extLst>
          </p:cNvPr>
          <p:cNvSpPr txBox="1"/>
          <p:nvPr/>
        </p:nvSpPr>
        <p:spPr>
          <a:xfrm>
            <a:off x="7521677" y="5501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531730-75FB-C200-977E-9EBE481C843B}"/>
              </a:ext>
            </a:extLst>
          </p:cNvPr>
          <p:cNvSpPr txBox="1"/>
          <p:nvPr/>
        </p:nvSpPr>
        <p:spPr>
          <a:xfrm>
            <a:off x="10574594" y="62533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8D3A9F-56B5-15D7-F9C9-CAFC87755A4B}"/>
              </a:ext>
            </a:extLst>
          </p:cNvPr>
          <p:cNvSpPr txBox="1"/>
          <p:nvPr/>
        </p:nvSpPr>
        <p:spPr>
          <a:xfrm>
            <a:off x="12211665" y="4719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4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6DAD3C-3607-0A4F-8C5B-4DB21E35D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710" y="290099"/>
            <a:ext cx="9203100" cy="348222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2AE51-0CE7-D047-8B3E-38600F1B9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10" y="1045584"/>
            <a:ext cx="11343776" cy="4766832"/>
          </a:xfrm>
        </p:spPr>
        <p:txBody>
          <a:bodyPr>
            <a:normAutofit/>
          </a:bodyPr>
          <a:lstStyle/>
          <a:p>
            <a:r>
              <a:rPr lang="en" altLang="zh-C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Rehearsal Contents(RCs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Leading-style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use the leading passages and sentences of each original document as RCs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Summarization-style</a:t>
            </a:r>
          </a:p>
          <a:p>
            <a:pPr lvl="2"/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the document summarization technique to highlight multiple important parts that can reveal the essential topics of the document</a:t>
            </a:r>
          </a:p>
          <a:p>
            <a:pPr marL="0" indent="0">
              <a:buNone/>
            </a:pPr>
            <a:endParaRPr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4C11B-F21E-044D-8EEC-4EADA3607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7F0863-7972-9A57-0F28-022A7553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3C271-74D9-0C27-8C12-6ADBEAC8C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E00DF-64D6-404A-7ED6-39F1F5F5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108926-E8EE-4617-A658-9815E57BD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2" name="图片 11" descr="黑暗中的标志&#10;&#10;描述已自动生成">
            <a:extLst>
              <a:ext uri="{FF2B5EF4-FFF2-40B4-BE49-F238E27FC236}">
                <a16:creationId xmlns:a16="http://schemas.microsoft.com/office/drawing/2014/main" id="{A430628D-1509-F42E-6EA3-BAFDB9622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C8F6DE-5DF2-2171-C2A1-706DB43E0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3448" y="3751949"/>
            <a:ext cx="5448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5768" y="2709369"/>
            <a:ext cx="9203100" cy="34822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and online experiments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lvl="1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document retrieval methods</a:t>
            </a:r>
          </a:p>
          <a:p>
            <a:pPr lvl="2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BM25, 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RepBERT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methods</a:t>
            </a:r>
          </a:p>
          <a:p>
            <a:pPr lvl="2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DSI-ARB(arbitrary unique integer), DSI-SEM(semantic structured number)</a:t>
            </a:r>
          </a:p>
          <a:p>
            <a:pPr lvl="2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DSI-QG</a:t>
            </a:r>
          </a:p>
          <a:p>
            <a:pPr marL="914400" lvl="2" indent="0">
              <a:buNone/>
            </a:pP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/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6223B4-058F-6755-61FE-7D1C6FA81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600" y="1620052"/>
            <a:ext cx="5384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Experimental results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results</a:t>
            </a: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/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A8968D-8486-A048-545D-AF0404FC0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175" y="2215611"/>
            <a:ext cx="7116341" cy="2153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A95E98-770E-FDA8-73F7-F6E8A8CDD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299" y="1774467"/>
            <a:ext cx="4152392" cy="2932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54E021-32ED-A794-4836-7C9715258859}"/>
                  </a:ext>
                </a:extLst>
              </p:cNvPr>
              <p:cNvSpPr txBox="1"/>
              <p:nvPr/>
            </p:nvSpPr>
            <p:spPr>
              <a:xfrm>
                <a:off x="1181758" y="5079436"/>
                <a:ext cx="105359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SE-</a:t>
                </a:r>
                <a14:m>
                  <m:oMath xmlns:m="http://schemas.openxmlformats.org/officeDocument/2006/math">
                    <m:r>
                      <a:rPr kumimoji="1"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𝐃𝐒</m:t>
                    </m:r>
                    <m:sSub>
                      <m:sSub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𝑳𝒆𝒂𝒅</m:t>
                        </m:r>
                      </m:sub>
                    </m:sSub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SE-</a:t>
                </a:r>
                <a14:m>
                  <m:oMath xmlns:m="http://schemas.openxmlformats.org/officeDocument/2006/math">
                    <m:r>
                      <a:rPr kumimoji="1" lang="en-US" altLang="zh-CN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𝐃𝐒</m:t>
                    </m:r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𝑺𝒖𝒎</m:t>
                        </m:r>
                      </m:sub>
                    </m:sSub>
                    <m:r>
                      <a:rPr kumimoji="1" lang="en-US" altLang="zh-C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perform significantly better than strong baseline solutions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54E021-32ED-A794-4836-7C971525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758" y="5079436"/>
                <a:ext cx="10535943" cy="369332"/>
              </a:xfrm>
              <a:prstGeom prst="rect">
                <a:avLst/>
              </a:prstGeom>
              <a:blipFill>
                <a:blip r:embed="rId10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448AC5A-ECE6-C49C-3438-0BC6677A7105}"/>
              </a:ext>
            </a:extLst>
          </p:cNvPr>
          <p:cNvSpPr/>
          <p:nvPr/>
        </p:nvSpPr>
        <p:spPr>
          <a:xfrm>
            <a:off x="474299" y="4170218"/>
            <a:ext cx="4152392" cy="5364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56C7C3-28DC-E628-CD78-8CB095B58CA3}"/>
              </a:ext>
            </a:extLst>
          </p:cNvPr>
          <p:cNvSpPr/>
          <p:nvPr/>
        </p:nvSpPr>
        <p:spPr>
          <a:xfrm>
            <a:off x="4851175" y="3980030"/>
            <a:ext cx="7115538" cy="3890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7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Experimental results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elaborative description</a:t>
            </a: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/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85AD448-5E20-6AD0-CD77-AD4CB9F22E43}"/>
              </a:ext>
            </a:extLst>
          </p:cNvPr>
          <p:cNvSpPr txBox="1"/>
          <p:nvPr/>
        </p:nvSpPr>
        <p:spPr>
          <a:xfrm>
            <a:off x="304800" y="5477053"/>
            <a:ext cx="12022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indicate the effectiveness of representing a document with our proposed ED as the </a:t>
            </a:r>
            <a:r>
              <a:rPr kumimoji="1"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docid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natural language text containing enhanced semantic meanings.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5BA998-B7C1-A50F-E478-7892514D5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340" y="1780649"/>
            <a:ext cx="4532278" cy="360732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FF702B4-C3AB-FE8B-CC1F-CB8F6B54D1BF}"/>
              </a:ext>
            </a:extLst>
          </p:cNvPr>
          <p:cNvSpPr/>
          <p:nvPr/>
        </p:nvSpPr>
        <p:spPr>
          <a:xfrm>
            <a:off x="3600340" y="4081727"/>
            <a:ext cx="4532278" cy="1278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96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Experimental results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rehearsal contents</a:t>
            </a: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/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5AD448-5E20-6AD0-CD77-AD4CB9F22E43}"/>
                  </a:ext>
                </a:extLst>
              </p:cNvPr>
              <p:cNvSpPr txBox="1"/>
              <p:nvPr/>
            </p:nvSpPr>
            <p:spPr>
              <a:xfrm>
                <a:off x="1631447" y="5113416"/>
                <a:ext cx="1008625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SE-</a:t>
                </a:r>
                <a14:m>
                  <m:oMath xmlns:m="http://schemas.openxmlformats.org/officeDocument/2006/math">
                    <m:r>
                      <a:rPr kumimoji="1" lang="en-US" altLang="zh-CN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𝐃𝐒</m:t>
                    </m:r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𝑺𝒖𝒎</m:t>
                        </m:r>
                      </m:sub>
                    </m:sSub>
                    <m:r>
                      <a:rPr kumimoji="1" lang="en-US" altLang="zh-C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achieves the best results, again indicating that our method learning with the underlined important contents of the documents can comprehensively encode the documents, and further contribute to the retrieval.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5AD448-5E20-6AD0-CD77-AD4CB9F2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47" y="5113416"/>
                <a:ext cx="10086254" cy="923330"/>
              </a:xfrm>
              <a:prstGeom prst="rect">
                <a:avLst/>
              </a:prstGeom>
              <a:blipFill>
                <a:blip r:embed="rId8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B7CB462-F96F-AF29-F345-B1929BFAD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0550" y="1962150"/>
            <a:ext cx="5930900" cy="2933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8B377E-4D3B-BB88-6835-7BB087B1A054}"/>
              </a:ext>
            </a:extLst>
          </p:cNvPr>
          <p:cNvSpPr/>
          <p:nvPr/>
        </p:nvSpPr>
        <p:spPr>
          <a:xfrm>
            <a:off x="2985261" y="4433049"/>
            <a:ext cx="5959955" cy="462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50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Experimental results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rehearsal contents </a:t>
            </a: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/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182B6F-C133-6981-D24C-732F48247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687" y="1620052"/>
            <a:ext cx="4898222" cy="37004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6D9778-151A-DC0F-EDD1-3C11B7801376}"/>
              </a:ext>
            </a:extLst>
          </p:cNvPr>
          <p:cNvSpPr txBox="1"/>
          <p:nvPr/>
        </p:nvSpPr>
        <p:spPr>
          <a:xfrm>
            <a:off x="1166326" y="5441527"/>
            <a:ext cx="9859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ugmenting key information does help document memorization and distinguish similar documents. </a:t>
            </a:r>
          </a:p>
        </p:txBody>
      </p:sp>
    </p:spTree>
    <p:extLst>
      <p:ext uri="{BB962C8B-B14F-4D97-AF65-F5344CB8AC3E}">
        <p14:creationId xmlns:p14="http://schemas.microsoft.com/office/powerpoint/2010/main" val="9583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Experimental results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Zero-shot setting</a:t>
            </a:r>
          </a:p>
          <a:p>
            <a:pPr lvl="1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performing indexing without the retrieval task</a:t>
            </a: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/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184D45-6D0B-2454-082E-3DABDBF45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391" y="2137849"/>
            <a:ext cx="9123218" cy="2554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55DACA-8871-D7AF-A4EC-D490C6011D43}"/>
              </a:ext>
            </a:extLst>
          </p:cNvPr>
          <p:cNvSpPr txBox="1"/>
          <p:nvPr/>
        </p:nvSpPr>
        <p:spPr>
          <a:xfrm>
            <a:off x="1826767" y="4931465"/>
            <a:ext cx="904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and RCs help the model to encode all the information about the corpus into the model parameter and SE-DSI works like a human with a knowledgeable brain.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226684-03C0-693F-84C1-914F6EE7C6CA}"/>
              </a:ext>
            </a:extLst>
          </p:cNvPr>
          <p:cNvSpPr/>
          <p:nvPr/>
        </p:nvSpPr>
        <p:spPr>
          <a:xfrm>
            <a:off x="1534391" y="4166831"/>
            <a:ext cx="9044910" cy="525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8E1025-00CB-FACF-A527-1E3B80D0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8509"/>
            <a:ext cx="3246783" cy="1419477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E96922-46E3-AC47-A7F1-7CF1FAFA4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  <a:endParaRPr kumimoji="1"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EE69B-087B-4743-BF68-2C31628EF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856" y="6537445"/>
            <a:ext cx="361335" cy="127615"/>
          </a:xfrm>
        </p:spPr>
        <p:txBody>
          <a:bodyPr/>
          <a:lstStyle/>
          <a:p>
            <a:fld id="{CFA165D2-0530-E94C-A987-BD40D545B1E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1B2B73-7355-E995-9DB4-A33D91DC6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4B544959-1A15-A23F-50DF-0AD15C55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77" y="2584554"/>
            <a:ext cx="1229193" cy="1229193"/>
          </a:xfrm>
          <a:prstGeom prst="rect">
            <a:avLst/>
          </a:prstGeom>
        </p:spPr>
      </p:pic>
      <p:pic>
        <p:nvPicPr>
          <p:cNvPr id="27" name="图片 26" descr="图标&#10;&#10;中度可信度描述已自动生成">
            <a:extLst>
              <a:ext uri="{FF2B5EF4-FFF2-40B4-BE49-F238E27FC236}">
                <a16:creationId xmlns:a16="http://schemas.microsoft.com/office/drawing/2014/main" id="{5B124332-6F82-BBA7-E472-5CD28D6A6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8338" y="2726960"/>
            <a:ext cx="974360" cy="974360"/>
          </a:xfrm>
          <a:prstGeom prst="rect">
            <a:avLst/>
          </a:prstGeom>
        </p:spPr>
      </p:pic>
      <p:sp>
        <p:nvSpPr>
          <p:cNvPr id="29" name="右箭头 28">
            <a:extLst>
              <a:ext uri="{FF2B5EF4-FFF2-40B4-BE49-F238E27FC236}">
                <a16:creationId xmlns:a16="http://schemas.microsoft.com/office/drawing/2014/main" id="{FA24BA09-B61F-759D-99C8-63C1F5C684A8}"/>
              </a:ext>
            </a:extLst>
          </p:cNvPr>
          <p:cNvSpPr/>
          <p:nvPr/>
        </p:nvSpPr>
        <p:spPr>
          <a:xfrm rot="10800000">
            <a:off x="2417735" y="3369037"/>
            <a:ext cx="2876283" cy="31729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D6C3B548-2A2D-FF66-D85A-2160FFE8D87E}"/>
              </a:ext>
            </a:extLst>
          </p:cNvPr>
          <p:cNvSpPr/>
          <p:nvPr/>
        </p:nvSpPr>
        <p:spPr>
          <a:xfrm>
            <a:off x="2492687" y="2711970"/>
            <a:ext cx="2876282" cy="30458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左右箭头 36">
            <a:extLst>
              <a:ext uri="{FF2B5EF4-FFF2-40B4-BE49-F238E27FC236}">
                <a16:creationId xmlns:a16="http://schemas.microsoft.com/office/drawing/2014/main" id="{0364EAEB-63CC-53C5-61DF-EC6F450678F6}"/>
              </a:ext>
            </a:extLst>
          </p:cNvPr>
          <p:cNvSpPr/>
          <p:nvPr/>
        </p:nvSpPr>
        <p:spPr>
          <a:xfrm>
            <a:off x="7302707" y="3125023"/>
            <a:ext cx="2574374" cy="265250"/>
          </a:xfrm>
          <a:prstGeom prst="left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85CAFB-A103-BDCC-D40E-7D1551108EBA}"/>
              </a:ext>
            </a:extLst>
          </p:cNvPr>
          <p:cNvSpPr txBox="1"/>
          <p:nvPr/>
        </p:nvSpPr>
        <p:spPr>
          <a:xfrm>
            <a:off x="532974" y="2172750"/>
            <a:ext cx="237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Information needs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48023A-8111-B2C3-DB40-9F79558C93D8}"/>
              </a:ext>
            </a:extLst>
          </p:cNvPr>
          <p:cNvSpPr txBox="1"/>
          <p:nvPr/>
        </p:nvSpPr>
        <p:spPr>
          <a:xfrm>
            <a:off x="3366310" y="2408500"/>
            <a:ext cx="122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Query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7D7F037-E8EC-8D0A-6727-01B8C313E414}"/>
              </a:ext>
            </a:extLst>
          </p:cNvPr>
          <p:cNvSpPr txBox="1"/>
          <p:nvPr/>
        </p:nvSpPr>
        <p:spPr>
          <a:xfrm>
            <a:off x="7399138" y="2755691"/>
            <a:ext cx="237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Relevance matching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22B0DA-620E-191E-66D6-18D61EFAA588}"/>
              </a:ext>
            </a:extLst>
          </p:cNvPr>
          <p:cNvSpPr txBox="1"/>
          <p:nvPr/>
        </p:nvSpPr>
        <p:spPr>
          <a:xfrm>
            <a:off x="2728035" y="3618525"/>
            <a:ext cx="31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Relevant documents 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CC4EA1-96D9-5CC0-8A5C-AC38E0FD1FE2}"/>
              </a:ext>
            </a:extLst>
          </p:cNvPr>
          <p:cNvSpPr txBox="1"/>
          <p:nvPr/>
        </p:nvSpPr>
        <p:spPr>
          <a:xfrm>
            <a:off x="10176917" y="3950124"/>
            <a:ext cx="11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5942EC-EA1E-5AF0-97BF-C86D70280BE1}"/>
              </a:ext>
            </a:extLst>
          </p:cNvPr>
          <p:cNvSpPr txBox="1"/>
          <p:nvPr/>
        </p:nvSpPr>
        <p:spPr>
          <a:xfrm>
            <a:off x="5596689" y="3950124"/>
            <a:ext cx="237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56A5E4-0576-69FC-8C01-08A00C96A470}"/>
              </a:ext>
            </a:extLst>
          </p:cNvPr>
          <p:cNvSpPr txBox="1"/>
          <p:nvPr/>
        </p:nvSpPr>
        <p:spPr>
          <a:xfrm>
            <a:off x="1210902" y="3950124"/>
            <a:ext cx="9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8D281D1E-5A50-B7ED-FA99-D32FB28CE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699" y="2542082"/>
            <a:ext cx="1369718" cy="13697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9F9D7B-AE4D-F1C3-89F6-09871C535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5CF482-361F-288D-C688-E6A3C875F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6" name="图片 5" descr="黑暗中的标志&#10;&#10;描述已自动生成">
            <a:extLst>
              <a:ext uri="{FF2B5EF4-FFF2-40B4-BE49-F238E27FC236}">
                <a16:creationId xmlns:a16="http://schemas.microsoft.com/office/drawing/2014/main" id="{A9BDA61E-8007-6158-C1F9-B7C00DF28E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9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A/B Experiments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Retrieval task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(Applied in Baidu search)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may specify his/her information needs through a query for official sites.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sites are defined as Web pages that have been operated by universities, departments, or other administrative units</a:t>
            </a:r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064AA0-D12D-873F-D952-073ABB242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3773" y="2805195"/>
            <a:ext cx="6837218" cy="29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A/B Experiments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0998770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URL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name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Domain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ICP record ( a registration name)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Site-level </a:t>
            </a:r>
            <a:r>
              <a:rPr kumimoji="1" lang="en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Recall@k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predicted site URL is completely consistent with the ground-truth site URL.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Domain-level </a:t>
            </a:r>
            <a:r>
              <a:rPr kumimoji="1" lang="en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Recall@k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predicted site URL and the ground-truth site URL are in the same site domain. 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896104-30A7-DFA0-746A-5783D3C7A6F3}"/>
              </a:ext>
            </a:extLst>
          </p:cNvPr>
          <p:cNvSpPr txBox="1"/>
          <p:nvPr/>
        </p:nvSpPr>
        <p:spPr>
          <a:xfrm>
            <a:off x="3516923" y="1589801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www.apple.com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E3B509-7276-73EA-21A2-48EB5F1DFA24}"/>
              </a:ext>
            </a:extLst>
          </p:cNvPr>
          <p:cNvSpPr txBox="1"/>
          <p:nvPr/>
        </p:nvSpPr>
        <p:spPr>
          <a:xfrm>
            <a:off x="3516923" y="191668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official site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EAA8D-56E3-8B0C-6058-1429EBD2683E}"/>
              </a:ext>
            </a:extLst>
          </p:cNvPr>
          <p:cNvSpPr txBox="1"/>
          <p:nvPr/>
        </p:nvSpPr>
        <p:spPr>
          <a:xfrm>
            <a:off x="3785425" y="228602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apple.com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A/B Experiments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lvl="1"/>
            <a:r>
              <a:rPr kumimoji="1" lang="en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DualEnc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Ernie-based dual-tower architecture model</a:t>
            </a:r>
          </a:p>
          <a:p>
            <a:pPr lvl="2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needs to learn a query encoder and a site encoder with (query, site attributes) pairs, where the site attributes use the site name, ICP record, and web page contents. </a:t>
            </a:r>
          </a:p>
          <a:p>
            <a:pPr lvl="1"/>
            <a:r>
              <a:rPr kumimoji="1" lang="en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SingleTow</a:t>
            </a:r>
            <a:endParaRPr kumimoji="1" lang="en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single-tower method, including an Ernie-based encoder and a feed-forward layer, in which the weight is initialized with the site representations learned from </a:t>
            </a:r>
            <a:r>
              <a:rPr kumimoji="1" lang="en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DualEnc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it takes the query as input, and the output logits of the feed-forward layer are passed through a </a:t>
            </a:r>
            <a:r>
              <a:rPr kumimoji="1" lang="en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function, generating a probability distribution of sites. </a:t>
            </a:r>
          </a:p>
          <a:p>
            <a:pPr lvl="2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each site serves as the relevance score.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A/B Experiments Results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FD7690-1D56-0B5A-CF83-89BDF8A1B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387" y="1517120"/>
            <a:ext cx="5227522" cy="35144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FA36C7-F0E7-26EE-CF5D-71D82A58D271}"/>
              </a:ext>
            </a:extLst>
          </p:cNvPr>
          <p:cNvSpPr txBox="1"/>
          <p:nvPr/>
        </p:nvSpPr>
        <p:spPr>
          <a:xfrm>
            <a:off x="1699289" y="5129249"/>
            <a:ext cx="9773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SE-DSI, the site representation is in the form of model parameters, making the query interact with global information, which is more flexible and deeper than explicit similarity functions.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4D6D21-47F7-832B-C7F6-7B10A321BABA}"/>
              </a:ext>
            </a:extLst>
          </p:cNvPr>
          <p:cNvSpPr/>
          <p:nvPr/>
        </p:nvSpPr>
        <p:spPr>
          <a:xfrm>
            <a:off x="3240387" y="3401290"/>
            <a:ext cx="5227522" cy="450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F14951-31C5-9618-C38A-8D4DF18D76D3}"/>
              </a:ext>
            </a:extLst>
          </p:cNvPr>
          <p:cNvSpPr/>
          <p:nvPr/>
        </p:nvSpPr>
        <p:spPr>
          <a:xfrm>
            <a:off x="3240383" y="4468094"/>
            <a:ext cx="5227522" cy="450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44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A/B Experiments Results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E4E66C-A350-EE09-2B3F-1E35535E9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7700" y="1519217"/>
            <a:ext cx="5816600" cy="246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CE2EE0-D734-AEBC-DE7E-7A7716343AAD}"/>
                  </a:ext>
                </a:extLst>
              </p:cNvPr>
              <p:cNvSpPr txBox="1"/>
              <p:nvPr/>
            </p:nvSpPr>
            <p:spPr>
              <a:xfrm>
                <a:off x="3041073" y="4505236"/>
                <a:ext cx="7100454" cy="1704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iven the same query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DualEnc can not rank the ground-truth site URL in the top 3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SingleTow ranks the ground-truth at the 3-th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SE-</a:t>
                </a:r>
                <a14:m>
                  <m:oMath xmlns:m="http://schemas.openxmlformats.org/officeDocument/2006/math">
                    <m:r>
                      <a:rPr kumimoji="1" lang="en-US" altLang="zh-CN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𝐃𝐒</m:t>
                    </m:r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𝐒𝐮𝐦</m:t>
                        </m:r>
                      </m:sub>
                    </m:sSub>
                    <m:r>
                      <a:rPr kumimoji="1"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ranks it at the 1st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CE2EE0-D734-AEBC-DE7E-7A771634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3" y="4505236"/>
                <a:ext cx="7100454" cy="1704569"/>
              </a:xfrm>
              <a:prstGeom prst="rect">
                <a:avLst/>
              </a:prstGeom>
              <a:blipFill>
                <a:blip r:embed="rId9"/>
                <a:stretch>
                  <a:fillRect l="-714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4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A/B Experiments Results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FF3185-5ED8-A5D9-35BD-DFCAC580A0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181" y="1765300"/>
            <a:ext cx="5842000" cy="1663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8E0EDF-2896-FFB3-6461-BD677067F6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8370" y="3552813"/>
            <a:ext cx="2819400" cy="647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7E72E02-509E-475E-5A34-9EA691B9F746}"/>
              </a:ext>
            </a:extLst>
          </p:cNvPr>
          <p:cNvSpPr txBox="1"/>
          <p:nvPr/>
        </p:nvSpPr>
        <p:spPr>
          <a:xfrm>
            <a:off x="2276663" y="4554969"/>
            <a:ext cx="829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SE-DSI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achieved significant positive gains in terms of both aspects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3C360-0E1E-8566-AFC1-C9276860DD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265802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comparison</a:t>
            </a:r>
          </a:p>
          <a:p>
            <a:pPr marL="457200" lvl="1" indent="0">
              <a:buNone/>
            </a:pP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6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A/B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FFAA2E-858C-3B44-8A63-2FB3B71B3B69}"/>
                  </a:ext>
                </a:extLst>
              </p:cNvPr>
              <p:cNvSpPr>
                <a:spLocks noGrp="1"/>
              </p:cNvSpPr>
              <p:nvPr>
                <p:ph type="body" sz="quarter" idx="22"/>
              </p:nvPr>
            </p:nvSpPr>
            <p:spPr>
              <a:xfrm>
                <a:off x="474299" y="1125968"/>
                <a:ext cx="11412901" cy="476683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Inference speed</a:t>
                </a:r>
              </a:p>
              <a:p>
                <a:pPr lvl="1"/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:r>
                  <a:rPr kumimoji="1" lang="en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DualEnc</a:t>
                </a:r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running speed of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DS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𝑆𝑢𝑚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proportional to the beam size, has been significantly improved by about 2.5 times. </a:t>
                </a:r>
              </a:p>
              <a:p>
                <a:pPr lvl="1"/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running speed of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DS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𝑆𝑢𝑚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about the same as </a:t>
                </a:r>
                <a:r>
                  <a:rPr kumimoji="1" lang="en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SingleTow</a:t>
                </a:r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classifies sites with one </a:t>
                </a:r>
                <a:r>
                  <a:rPr kumimoji="1" lang="en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operation.</a:t>
                </a:r>
              </a:p>
              <a:p>
                <a:pPr lvl="1"/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the running speed of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DS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𝑆𝑢𝑚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meet the requirements of industrial applications. </a:t>
                </a: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FFAA2E-858C-3B44-8A63-2FB3B71B3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xfrm>
                <a:off x="474299" y="1125968"/>
                <a:ext cx="11412901" cy="4766832"/>
              </a:xfrm>
              <a:blipFill>
                <a:blip r:embed="rId3"/>
                <a:stretch>
                  <a:fillRect l="-667" t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AA2E-858C-3B44-8A63-2FB3B71B3B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1125968"/>
            <a:ext cx="11412901" cy="4766832"/>
          </a:xfrm>
        </p:spPr>
        <p:txBody>
          <a:bodyPr>
            <a:normAutofit/>
          </a:bodyPr>
          <a:lstStyle/>
          <a:p>
            <a:pPr lvl="1"/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proper generative model to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memorize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whole corpus for document retrieval remains a challenge.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Inspired by learning strategies, we have proposed SE-DSI to advance the original DSI, which takes the input of the original document augmented with RCs containing important parts and outputs the ED with explicit semantic meanings. 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offline experimental results on several representative retrieval datasets demonstrated the effectiveness of our SE-DSI model.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online evaluation again verified the value of this work. </a:t>
            </a:r>
          </a:p>
          <a:p>
            <a:pPr lvl="1"/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5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D5E7A6DD-44C6-0C24-4F18-AF432E973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8906" y="2039018"/>
            <a:ext cx="1163782" cy="11637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B74D30-6FBF-707E-CF17-199F917BA12B}"/>
              </a:ext>
            </a:extLst>
          </p:cNvPr>
          <p:cNvSpPr txBox="1"/>
          <p:nvPr/>
        </p:nvSpPr>
        <p:spPr>
          <a:xfrm>
            <a:off x="1679867" y="3359833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Corpora</a:t>
            </a:r>
            <a:endParaRPr lang="zh-CN" altLang="en-US" dirty="0"/>
          </a:p>
        </p:txBody>
      </p:sp>
      <p:pic>
        <p:nvPicPr>
          <p:cNvPr id="15" name="图片 14" descr="图片包含 图标&#10;&#10;描述已自动生成">
            <a:extLst>
              <a:ext uri="{FF2B5EF4-FFF2-40B4-BE49-F238E27FC236}">
                <a16:creationId xmlns:a16="http://schemas.microsoft.com/office/drawing/2014/main" id="{D4B9277D-D02D-D931-E22F-B88604A6B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6528" y="2043095"/>
            <a:ext cx="1228842" cy="12288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B7A4F40-57C0-06B9-4BDC-4CF5800ACFC2}"/>
              </a:ext>
            </a:extLst>
          </p:cNvPr>
          <p:cNvSpPr txBox="1"/>
          <p:nvPr/>
        </p:nvSpPr>
        <p:spPr>
          <a:xfrm>
            <a:off x="5145125" y="3359833"/>
            <a:ext cx="2542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Architecture</a:t>
            </a:r>
            <a:endParaRPr lang="zh-CN" altLang="en-US" dirty="0"/>
          </a:p>
        </p:txBody>
      </p:sp>
      <p:pic>
        <p:nvPicPr>
          <p:cNvPr id="19" name="图片 18" descr="图标&#10;&#10;描述已自动生成">
            <a:extLst>
              <a:ext uri="{FF2B5EF4-FFF2-40B4-BE49-F238E27FC236}">
                <a16:creationId xmlns:a16="http://schemas.microsoft.com/office/drawing/2014/main" id="{BFB16CDB-316B-FB19-E462-EF008169EA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3115" y="2043095"/>
            <a:ext cx="1228842" cy="122884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B54F0D-4000-69AD-08DE-BD9250CC9EBF}"/>
              </a:ext>
            </a:extLst>
          </p:cNvPr>
          <p:cNvSpPr txBox="1"/>
          <p:nvPr/>
        </p:nvSpPr>
        <p:spPr>
          <a:xfrm>
            <a:off x="8834778" y="3359833"/>
            <a:ext cx="1354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1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435" y="3229656"/>
            <a:ext cx="2501129" cy="235857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3D04E4-20C3-3019-83DD-2653DB42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9ACE70-D32F-4DC1-D96F-9D304C0D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C0C57A-B52F-12B0-220B-0C89EE4C9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40" y="212619"/>
            <a:ext cx="3020944" cy="475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08BEEA-6740-11B1-A1A0-03914B7D8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9827" y="153576"/>
            <a:ext cx="1527864" cy="501331"/>
          </a:xfrm>
          <a:prstGeom prst="rect">
            <a:avLst/>
          </a:prstGeom>
        </p:spPr>
      </p:pic>
      <p:pic>
        <p:nvPicPr>
          <p:cNvPr id="10" name="图片 9" descr="黑暗中的标志&#10;&#10;描述已自动生成">
            <a:extLst>
              <a:ext uri="{FF2B5EF4-FFF2-40B4-BE49-F238E27FC236}">
                <a16:creationId xmlns:a16="http://schemas.microsoft.com/office/drawing/2014/main" id="{83E0D5EF-7FB1-298A-F500-4C11AA0F2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197" y="215123"/>
            <a:ext cx="1968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8E1025-00CB-FACF-A527-1E3B80D0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E96922-46E3-AC47-A7F1-7CF1FAFA4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  <a:endParaRPr kumimoji="1"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F6043-09D7-8B47-8078-2827A6FB1E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299" y="973566"/>
            <a:ext cx="11191228" cy="254724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Dense retrieval</a:t>
            </a:r>
          </a:p>
          <a:p>
            <a:pPr lvl="1"/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Bi-encoder architecture maps queries and documents into dense representations</a:t>
            </a:r>
          </a:p>
          <a:p>
            <a:pPr lvl="1"/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Similarity functions are utilized to compute relevance scores</a:t>
            </a:r>
          </a:p>
          <a:p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Limitations</a:t>
            </a:r>
          </a:p>
          <a:p>
            <a:pPr lvl="1"/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end-to-end optimization </a:t>
            </a:r>
          </a:p>
          <a:p>
            <a:pPr lvl="1"/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Simplistic functions overlook the potential for fine-grained interactions</a:t>
            </a:r>
          </a:p>
          <a:p>
            <a:pPr lvl="1"/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uffering from large memory footprint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EE69B-087B-4743-BF68-2C31628EF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856" y="6537445"/>
            <a:ext cx="361335" cy="127615"/>
          </a:xfrm>
        </p:spPr>
        <p:txBody>
          <a:bodyPr/>
          <a:lstStyle/>
          <a:p>
            <a:fld id="{CFA165D2-0530-E94C-A987-BD40D545B1E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23" name="圆角矩形 24">
            <a:extLst>
              <a:ext uri="{FF2B5EF4-FFF2-40B4-BE49-F238E27FC236}">
                <a16:creationId xmlns:a16="http://schemas.microsoft.com/office/drawing/2014/main" id="{9E3FAA8D-32A9-334D-9AAA-3713DDDCCB5F}"/>
              </a:ext>
            </a:extLst>
          </p:cNvPr>
          <p:cNvSpPr/>
          <p:nvPr/>
        </p:nvSpPr>
        <p:spPr>
          <a:xfrm>
            <a:off x="1377960" y="3837211"/>
            <a:ext cx="1152000" cy="540000"/>
          </a:xfrm>
          <a:prstGeom prst="roundRect">
            <a:avLst/>
          </a:prstGeom>
          <a:solidFill>
            <a:srgbClr val="212121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Query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4" name="圆角矩形 25">
            <a:extLst>
              <a:ext uri="{FF2B5EF4-FFF2-40B4-BE49-F238E27FC236}">
                <a16:creationId xmlns:a16="http://schemas.microsoft.com/office/drawing/2014/main" id="{55FFAF32-47C2-E749-B8B5-35BAB39D03AF}"/>
              </a:ext>
            </a:extLst>
          </p:cNvPr>
          <p:cNvSpPr/>
          <p:nvPr/>
        </p:nvSpPr>
        <p:spPr>
          <a:xfrm>
            <a:off x="3219871" y="3837211"/>
            <a:ext cx="1152000" cy="540000"/>
          </a:xfrm>
          <a:prstGeom prst="roundRect">
            <a:avLst/>
          </a:prstGeom>
          <a:solidFill>
            <a:srgbClr val="DEEBF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Encoder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3" name="直线箭头连接符 14">
            <a:extLst>
              <a:ext uri="{FF2B5EF4-FFF2-40B4-BE49-F238E27FC236}">
                <a16:creationId xmlns:a16="http://schemas.microsoft.com/office/drawing/2014/main" id="{B3E93193-71C5-C649-AE48-642878B314AD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340946" y="4107211"/>
            <a:ext cx="529990" cy="8763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tailEnd type="triangle"/>
          </a:ln>
          <a:effectLst/>
        </p:spPr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4D122564-2F9C-C341-B607-7B7A35A6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528" y="3860042"/>
            <a:ext cx="488830" cy="488830"/>
          </a:xfrm>
          <a:prstGeom prst="rect">
            <a:avLst/>
          </a:prstGeom>
        </p:spPr>
      </p:pic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FCD7A514-EBA9-C44B-9051-651B018BDCFD}"/>
              </a:ext>
            </a:extLst>
          </p:cNvPr>
          <p:cNvCxnSpPr>
            <a:cxnSpLocks/>
          </p:cNvCxnSpPr>
          <p:nvPr/>
        </p:nvCxnSpPr>
        <p:spPr>
          <a:xfrm>
            <a:off x="6367571" y="4115974"/>
            <a:ext cx="70397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36">
            <a:extLst>
              <a:ext uri="{FF2B5EF4-FFF2-40B4-BE49-F238E27FC236}">
                <a16:creationId xmlns:a16="http://schemas.microsoft.com/office/drawing/2014/main" id="{6FFDD425-62B5-EA40-ABDD-595929EA4693}"/>
              </a:ext>
            </a:extLst>
          </p:cNvPr>
          <p:cNvSpPr txBox="1"/>
          <p:nvPr/>
        </p:nvSpPr>
        <p:spPr>
          <a:xfrm>
            <a:off x="9483672" y="3932629"/>
            <a:ext cx="143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>
                <a:srgbClr val="000000"/>
              </a:buClr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Ranked list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圆角矩形 24">
            <a:extLst>
              <a:ext uri="{FF2B5EF4-FFF2-40B4-BE49-F238E27FC236}">
                <a16:creationId xmlns:a16="http://schemas.microsoft.com/office/drawing/2014/main" id="{42FEA514-ED33-5AA4-D486-DE6202C4C93D}"/>
              </a:ext>
            </a:extLst>
          </p:cNvPr>
          <p:cNvSpPr/>
          <p:nvPr/>
        </p:nvSpPr>
        <p:spPr>
          <a:xfrm>
            <a:off x="1377960" y="4940288"/>
            <a:ext cx="1152000" cy="540000"/>
          </a:xfrm>
          <a:prstGeom prst="roundRect">
            <a:avLst/>
          </a:prstGeom>
          <a:solidFill>
            <a:srgbClr val="212121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Documents</a:t>
            </a:r>
            <a:endParaRPr kumimoji="1"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圆角矩形 29">
            <a:extLst>
              <a:ext uri="{FF2B5EF4-FFF2-40B4-BE49-F238E27FC236}">
                <a16:creationId xmlns:a16="http://schemas.microsoft.com/office/drawing/2014/main" id="{AA56392C-65B8-212B-AC8C-201EB56128B6}"/>
              </a:ext>
            </a:extLst>
          </p:cNvPr>
          <p:cNvSpPr/>
          <p:nvPr/>
        </p:nvSpPr>
        <p:spPr>
          <a:xfrm>
            <a:off x="7071550" y="3845974"/>
            <a:ext cx="1152000" cy="540000"/>
          </a:xfrm>
          <a:prstGeom prst="roundRect">
            <a:avLst/>
          </a:prstGeom>
          <a:solidFill>
            <a:srgbClr val="78909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Score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8" name="直线箭头连接符 14">
            <a:extLst>
              <a:ext uri="{FF2B5EF4-FFF2-40B4-BE49-F238E27FC236}">
                <a16:creationId xmlns:a16="http://schemas.microsoft.com/office/drawing/2014/main" id="{460CFB1A-7A0C-9261-165C-CB36E0AF34AF}"/>
              </a:ext>
            </a:extLst>
          </p:cNvPr>
          <p:cNvCxnSpPr>
            <a:cxnSpLocks/>
          </p:cNvCxnSpPr>
          <p:nvPr/>
        </p:nvCxnSpPr>
        <p:spPr>
          <a:xfrm>
            <a:off x="2515892" y="4107211"/>
            <a:ext cx="673054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tailEnd type="triangle"/>
          </a:ln>
          <a:effectLst/>
        </p:spPr>
      </p:cxnSp>
      <p:sp>
        <p:nvSpPr>
          <p:cNvPr id="41" name="圆柱体 3">
            <a:extLst>
              <a:ext uri="{FF2B5EF4-FFF2-40B4-BE49-F238E27FC236}">
                <a16:creationId xmlns:a16="http://schemas.microsoft.com/office/drawing/2014/main" id="{E08F1444-B7C1-4496-69B5-E2780F90CB7B}"/>
              </a:ext>
            </a:extLst>
          </p:cNvPr>
          <p:cNvSpPr/>
          <p:nvPr/>
        </p:nvSpPr>
        <p:spPr>
          <a:xfrm>
            <a:off x="1413960" y="5826176"/>
            <a:ext cx="1080000" cy="540000"/>
          </a:xfrm>
          <a:prstGeom prst="can">
            <a:avLst/>
          </a:prstGeom>
          <a:solidFill>
            <a:srgbClr val="DEEBF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Corpus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2" name="圆角矩形 24">
            <a:extLst>
              <a:ext uri="{FF2B5EF4-FFF2-40B4-BE49-F238E27FC236}">
                <a16:creationId xmlns:a16="http://schemas.microsoft.com/office/drawing/2014/main" id="{336BB78D-D710-E214-CCB2-588A566A1A7B}"/>
              </a:ext>
            </a:extLst>
          </p:cNvPr>
          <p:cNvSpPr/>
          <p:nvPr/>
        </p:nvSpPr>
        <p:spPr>
          <a:xfrm>
            <a:off x="5116409" y="4940288"/>
            <a:ext cx="1284390" cy="540000"/>
          </a:xfrm>
          <a:prstGeom prst="roundRect">
            <a:avLst/>
          </a:prstGeom>
          <a:solidFill>
            <a:srgbClr val="89CDB5">
              <a:alpha val="32941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Index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3" name="圆角矩形 25">
            <a:extLst>
              <a:ext uri="{FF2B5EF4-FFF2-40B4-BE49-F238E27FC236}">
                <a16:creationId xmlns:a16="http://schemas.microsoft.com/office/drawing/2014/main" id="{4D65FE49-6D64-0E9B-5B83-2A8EC2161418}"/>
              </a:ext>
            </a:extLst>
          </p:cNvPr>
          <p:cNvSpPr/>
          <p:nvPr/>
        </p:nvSpPr>
        <p:spPr>
          <a:xfrm>
            <a:off x="3248007" y="4940288"/>
            <a:ext cx="1152000" cy="540000"/>
          </a:xfrm>
          <a:prstGeom prst="roundRect">
            <a:avLst/>
          </a:prstGeom>
          <a:solidFill>
            <a:srgbClr val="DEEBF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Encoder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67E27C43-9FC5-652C-F9A8-E9D8C801EC0D}"/>
              </a:ext>
            </a:extLst>
          </p:cNvPr>
          <p:cNvCxnSpPr>
            <a:cxnSpLocks/>
            <a:stCxn id="13" idx="3"/>
            <a:endCxn id="70" idx="1"/>
          </p:cNvCxnSpPr>
          <p:nvPr/>
        </p:nvCxnSpPr>
        <p:spPr>
          <a:xfrm flipV="1">
            <a:off x="8223550" y="4104457"/>
            <a:ext cx="703978" cy="115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4">
            <a:extLst>
              <a:ext uri="{FF2B5EF4-FFF2-40B4-BE49-F238E27FC236}">
                <a16:creationId xmlns:a16="http://schemas.microsoft.com/office/drawing/2014/main" id="{BD7E7A14-74D1-CF78-F368-8851CDEA2DBB}"/>
              </a:ext>
            </a:extLst>
          </p:cNvPr>
          <p:cNvCxnSpPr>
            <a:cxnSpLocks/>
          </p:cNvCxnSpPr>
          <p:nvPr/>
        </p:nvCxnSpPr>
        <p:spPr>
          <a:xfrm>
            <a:off x="2544028" y="5210288"/>
            <a:ext cx="673054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2" name="直线箭头连接符 14">
            <a:extLst>
              <a:ext uri="{FF2B5EF4-FFF2-40B4-BE49-F238E27FC236}">
                <a16:creationId xmlns:a16="http://schemas.microsoft.com/office/drawing/2014/main" id="{95C7254D-D1A9-C212-5477-8C8B30484795}"/>
              </a:ext>
            </a:extLst>
          </p:cNvPr>
          <p:cNvCxnSpPr>
            <a:cxnSpLocks/>
          </p:cNvCxnSpPr>
          <p:nvPr/>
        </p:nvCxnSpPr>
        <p:spPr>
          <a:xfrm>
            <a:off x="4382746" y="5210288"/>
            <a:ext cx="721240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34" name="直线箭头连接符 14">
            <a:extLst>
              <a:ext uri="{FF2B5EF4-FFF2-40B4-BE49-F238E27FC236}">
                <a16:creationId xmlns:a16="http://schemas.microsoft.com/office/drawing/2014/main" id="{8BD16880-3D30-A8B7-6FD8-614F7BA0D714}"/>
              </a:ext>
            </a:extLst>
          </p:cNvPr>
          <p:cNvCxnSpPr>
            <a:cxnSpLocks/>
          </p:cNvCxnSpPr>
          <p:nvPr/>
        </p:nvCxnSpPr>
        <p:spPr>
          <a:xfrm flipV="1">
            <a:off x="1950858" y="5480289"/>
            <a:ext cx="0" cy="34588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tailEnd type="triangle"/>
          </a:ln>
          <a:effectLst/>
        </p:spPr>
      </p:cxnSp>
      <p:sp>
        <p:nvSpPr>
          <p:cNvPr id="47" name="圆角矩形 24">
            <a:extLst>
              <a:ext uri="{FF2B5EF4-FFF2-40B4-BE49-F238E27FC236}">
                <a16:creationId xmlns:a16="http://schemas.microsoft.com/office/drawing/2014/main" id="{E2193596-09A5-FDD0-45ED-71B1F2726898}"/>
              </a:ext>
            </a:extLst>
          </p:cNvPr>
          <p:cNvSpPr/>
          <p:nvPr/>
        </p:nvSpPr>
        <p:spPr>
          <a:xfrm>
            <a:off x="4870936" y="3845974"/>
            <a:ext cx="1510704" cy="540000"/>
          </a:xfrm>
          <a:prstGeom prst="roundRect">
            <a:avLst/>
          </a:prstGeom>
          <a:solidFill>
            <a:srgbClr val="89CDB5">
              <a:alpha val="32941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Query</a:t>
            </a:r>
          </a:p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Representation</a:t>
            </a:r>
            <a:endParaRPr kumimoji="1"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AD9EEC65-1DB9-2C7F-8952-26510C28C12F}"/>
              </a:ext>
            </a:extLst>
          </p:cNvPr>
          <p:cNvCxnSpPr>
            <a:stCxn id="42" idx="3"/>
            <a:endCxn id="13" idx="1"/>
          </p:cNvCxnSpPr>
          <p:nvPr/>
        </p:nvCxnSpPr>
        <p:spPr>
          <a:xfrm flipV="1">
            <a:off x="6400799" y="4115974"/>
            <a:ext cx="670751" cy="1094314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圆角矩形 25">
            <a:extLst>
              <a:ext uri="{FF2B5EF4-FFF2-40B4-BE49-F238E27FC236}">
                <a16:creationId xmlns:a16="http://schemas.microsoft.com/office/drawing/2014/main" id="{3D486544-73E8-6DF5-079E-DE377CF738ED}"/>
              </a:ext>
            </a:extLst>
          </p:cNvPr>
          <p:cNvSpPr/>
          <p:nvPr/>
        </p:nvSpPr>
        <p:spPr>
          <a:xfrm>
            <a:off x="3983218" y="3853131"/>
            <a:ext cx="3323772" cy="540000"/>
          </a:xfrm>
          <a:prstGeom prst="roundRect">
            <a:avLst/>
          </a:prstGeom>
          <a:solidFill>
            <a:srgbClr val="DEEBF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buClr>
                <a:srgbClr val="000000"/>
              </a:buClr>
              <a:defRPr/>
            </a:pP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/>
              </a:rPr>
              <a:t>A consolidated model</a:t>
            </a:r>
            <a:endParaRPr kumimoji="1" lang="zh-CN" alt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39465C49-85B0-7E91-BE2F-48AB6F1C2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787" y="4390041"/>
            <a:ext cx="878126" cy="8781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1B2B73-7355-E995-9DB4-A33D91DC6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281EB0-AD4E-2AA9-D006-29E6851E0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63DA35-5F72-0EFD-35F3-8D526B755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5" name="图片 14" descr="黑暗中的标志&#10;&#10;描述已自动生成">
            <a:extLst>
              <a:ext uri="{FF2B5EF4-FFF2-40B4-BE49-F238E27FC236}">
                <a16:creationId xmlns:a16="http://schemas.microsoft.com/office/drawing/2014/main" id="{60D9F803-8869-B928-F572-0C3069D1D2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0.06888 -2.5925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6888 -2.59259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7969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7968 3.7037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969 0 " pathEditMode="relative" ptsTypes="AA"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73" grpId="0"/>
      <p:bldP spid="6" grpId="0" animBg="1"/>
      <p:bldP spid="13" grpId="0" animBg="1"/>
      <p:bldP spid="41" grpId="0" animBg="1"/>
      <p:bldP spid="42" grpId="0" animBg="1"/>
      <p:bldP spid="43" grpId="0" animBg="1"/>
      <p:bldP spid="47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F19563-47A2-061C-7039-E082EC032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A0570E-82FF-6371-04F4-FE9D3B1D0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 Search Index (DSI)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2179A-D41E-BB95-F912-512291672A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525442" cy="4766832"/>
          </a:xfrm>
        </p:spPr>
        <p:txBody>
          <a:bodyPr>
            <a:normAutofit fontScale="92500" lnSpcReduction="10000"/>
          </a:bodyPr>
          <a:lstStyle/>
          <a:p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of all the documents within a corpus is encoded into the model parameters.</a:t>
            </a:r>
          </a:p>
          <a:p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Formalizing the document retrieval task as a Seq2Seq problem </a:t>
            </a:r>
          </a:p>
          <a:p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mapping string queries to relevant document identifiers (</a:t>
            </a:r>
            <a:r>
              <a:rPr kumimoji="1" lang="en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docids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the end-to-end optimization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fine-grained interaction with the model parameters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autoregressive decoding significantly reduces the memory space and computational cost</a:t>
            </a: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56B99-6934-F1D9-EB21-5DD3BB4D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79E8B6-FA38-2986-2711-6B84B9AE8563}"/>
              </a:ext>
            </a:extLst>
          </p:cNvPr>
          <p:cNvSpPr txBox="1"/>
          <p:nvPr/>
        </p:nvSpPr>
        <p:spPr>
          <a:xfrm>
            <a:off x="3039036" y="6450263"/>
            <a:ext cx="6113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Memory as a Diﬀerentiable Search Index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2021, </a:t>
            </a:r>
            <a:r>
              <a:rPr lang="en" altLang="zh-C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682872-54DA-4208-7176-DBF23F8EE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A64B7C-6B8D-D940-B145-4D1E7DE0E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64D36118-D796-6D52-A806-E880E7FBB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78EDAA-3F6F-CC18-6207-A7A32DF50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5012" y="2549076"/>
            <a:ext cx="8669655" cy="15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A0570E-82FF-6371-04F4-FE9D3B1D0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basic tasks of DSI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2179A-D41E-BB95-F912-512291672A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525442" cy="4766832"/>
          </a:xfrm>
        </p:spPr>
        <p:txBody>
          <a:bodyPr/>
          <a:lstStyle/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indexing task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 mapping from the document content to its identifier (</a:t>
            </a:r>
            <a:r>
              <a:rPr kumimoji="1" lang="en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docid</a:t>
            </a:r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index is stored in model parameters, and indexing is simply another kind of model training. </a:t>
            </a: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retrieval task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Mapping queries to relevant </a:t>
            </a:r>
            <a:r>
              <a:rPr kumimoji="1" lang="en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docids</a:t>
            </a:r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E29EE8-CB7E-2FCF-D9F7-3E095D51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98" y="2653081"/>
            <a:ext cx="3086100" cy="596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AED2D0-7B0E-F062-3F46-91EFC046B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448" y="4816850"/>
            <a:ext cx="3429000" cy="60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342635-3C17-71F2-6962-359E6E429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2CF1A4-8636-8F78-46B8-C5B3278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21EE03-36B4-54B5-031E-72975ECFD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ADBC5B-BB1E-BDC8-E572-842714755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2" name="图片 11" descr="黑暗中的标志&#10;&#10;描述已自动生成">
            <a:extLst>
              <a:ext uri="{FF2B5EF4-FFF2-40B4-BE49-F238E27FC236}">
                <a16:creationId xmlns:a16="http://schemas.microsoft.com/office/drawing/2014/main" id="{07B79C7A-2311-FB94-CC67-AD4988119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7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5C6679-113B-564F-85BD-BF70838D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DSI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86FA7-D176-7D41-89E0-5DDB25BA81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572389" cy="4766832"/>
          </a:xfrm>
        </p:spPr>
        <p:txBody>
          <a:bodyPr>
            <a:normAutofit/>
          </a:bodyPr>
          <a:lstStyle/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assign an identifier to each document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token (arbitrary unique integer) or a string of tokens which can be arbitrary numeric string or semantic numeric string via hierarchical clustering, as the identifiers</a:t>
            </a:r>
          </a:p>
          <a:p>
            <a:endParaRPr kumimoji="1" lang="e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learn the associations between a document and its identifier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the documents as inputs and generates identifiers as outputs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45F3F-6DE7-B340-998E-0F8C8DE0D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1F7422-2046-6C49-B95C-FBB8F1EB921A}"/>
              </a:ext>
            </a:extLst>
          </p:cNvPr>
          <p:cNvSpPr txBox="1"/>
          <p:nvPr/>
        </p:nvSpPr>
        <p:spPr>
          <a:xfrm>
            <a:off x="3227205" y="6546558"/>
            <a:ext cx="6066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Memory as a Diﬀerentiable Search Index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2021, </a:t>
            </a:r>
            <a:r>
              <a:rPr lang="en" altLang="zh-C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264E0-175F-6680-E577-2BBB17D5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CE9FCB-1EAB-A7E0-9F78-ECC06BF19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C28701-9497-CB7C-41E5-C35F2D140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586AC5-ADFF-9ED5-8B06-A62AA7AC3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3" name="图片 12" descr="黑暗中的标志&#10;&#10;描述已自动生成">
            <a:extLst>
              <a:ext uri="{FF2B5EF4-FFF2-40B4-BE49-F238E27FC236}">
                <a16:creationId xmlns:a16="http://schemas.microsoft.com/office/drawing/2014/main" id="{46553AAC-2E26-1AC7-A38D-9ED6487B1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5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A0570E-82FF-6371-04F4-FE9D3B1D0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and recall for humans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942A905-97F7-1A90-6DA3-D42F556FC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" t="4511" r="57225" b="6452"/>
          <a:stretch/>
        </p:blipFill>
        <p:spPr>
          <a:xfrm>
            <a:off x="5354073" y="3104273"/>
            <a:ext cx="3246589" cy="1663277"/>
          </a:xfrm>
          <a:prstGeom prst="rect">
            <a:avLst/>
          </a:prstGeom>
        </p:spPr>
      </p:pic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5FE2812-E160-6942-11DB-CE2FA43089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572389" cy="4766832"/>
          </a:xfrm>
        </p:spPr>
        <p:txBody>
          <a:bodyPr>
            <a:normAutofit/>
          </a:bodyPr>
          <a:lstStyle/>
          <a:p>
            <a:r>
              <a:rPr kumimoji="1" lang="e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mind remember documents</a:t>
            </a:r>
          </a:p>
          <a:p>
            <a:pPr lvl="1"/>
            <a:r>
              <a:rPr lang="e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Strategies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Cognitive Psychology are intended to influence learner’s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process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0F47FE-4380-C858-6141-7EFC5EEB1C57}"/>
              </a:ext>
            </a:extLst>
          </p:cNvPr>
          <p:cNvSpPr txBox="1"/>
          <p:nvPr/>
        </p:nvSpPr>
        <p:spPr>
          <a:xfrm>
            <a:off x="3485320" y="6519446"/>
            <a:ext cx="6109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teaching of learning strategies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1983, 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abstracts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6B04C42-F3B3-8478-E83E-1FD488821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8F3BB5-0B54-2C44-482F-C61A52698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E967FC24-0EA5-ADAF-7561-2DCE92372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402" y="3384187"/>
            <a:ext cx="1103448" cy="1103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BAC1F1-15D9-F959-ADE7-DBEDD3B8C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244398-41A5-2BE8-FF10-1E94C3439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7" name="图片 6" descr="黑暗中的标志&#10;&#10;描述已自动生成">
            <a:extLst>
              <a:ext uri="{FF2B5EF4-FFF2-40B4-BE49-F238E27FC236}">
                <a16:creationId xmlns:a16="http://schemas.microsoft.com/office/drawing/2014/main" id="{54DA78B7-D85F-42EE-EFD7-2BED13544B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EC99BD8-696F-762C-6972-0424DC89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A0570E-82FF-6371-04F4-FE9D3B1D0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and recall for humans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8789808E-6AE6-2801-2C38-AB8EA6B8A8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9245" y="895684"/>
            <a:ext cx="9504587" cy="4766832"/>
          </a:xfrm>
        </p:spPr>
        <p:txBody>
          <a:bodyPr>
            <a:normAutofit/>
          </a:bodyPr>
          <a:lstStyle/>
          <a:p>
            <a:r>
              <a:rPr lang="en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Elaboration Strategies</a:t>
            </a:r>
            <a:endParaRPr lang="en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Naming a document with natural language words which have semantic relationships with it, would contribute to better encoding and recall for human brain</a:t>
            </a:r>
          </a:p>
          <a:p>
            <a:pPr lvl="1"/>
            <a:endParaRPr lang="en" altLang="zh-C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Rehearsal Strategies</a:t>
            </a:r>
            <a:endParaRPr lang="en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Ones who underline the important contents in a document are able to recall substantially more information and higher long-term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ECA9EF-6BC8-8220-CAEC-7AE02418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91" y="1989682"/>
            <a:ext cx="4927496" cy="11742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01190-EF01-A1D1-1C85-198577CF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791" y="4257954"/>
            <a:ext cx="5417826" cy="20491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9403A3-1A4B-C565-9D99-26B2012297EB}"/>
              </a:ext>
            </a:extLst>
          </p:cNvPr>
          <p:cNvSpPr txBox="1"/>
          <p:nvPr/>
        </p:nvSpPr>
        <p:spPr>
          <a:xfrm>
            <a:off x="3484439" y="6396335"/>
            <a:ext cx="5662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Cognition: Exploring the science of the mind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1997,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 Norton &amp; Co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psychology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2005,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Pearson Education New Zealand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591D768-61B6-9DD3-0B47-73CFDE5A0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AA59A7-1749-DBDF-784D-5A2A5717F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C3ED76-27EA-DAE8-0781-BC6318D7E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7" name="图片 6" descr="黑暗中的标志&#10;&#10;描述已自动生成">
            <a:extLst>
              <a:ext uri="{FF2B5EF4-FFF2-40B4-BE49-F238E27FC236}">
                <a16:creationId xmlns:a16="http://schemas.microsoft.com/office/drawing/2014/main" id="{8DF21457-7337-3CDB-93C3-D973695F4E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68D5D0-5B59-E14A-B877-5E64F5997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5828" y="2639030"/>
            <a:ext cx="3519575" cy="420693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02E6-0427-FE4B-B021-8408B1EC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A165D2-0530-E94C-A987-BD40D545B1E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F5BA-2571-223C-5A3B-89AF5A8F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-1"/>
            <a:ext cx="3246783" cy="1419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417B8-40AB-7C7E-7497-401E96A5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68" y="6450263"/>
            <a:ext cx="612915" cy="323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9234B0-F059-5909-0B62-3B330887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31" y="204905"/>
            <a:ext cx="1836756" cy="289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9FEB8-5FDB-1701-CD60-AC187ED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77" y="134774"/>
            <a:ext cx="1095036" cy="359309"/>
          </a:xfrm>
          <a:prstGeom prst="rect">
            <a:avLst/>
          </a:prstGeom>
        </p:spPr>
      </p:pic>
      <p:pic>
        <p:nvPicPr>
          <p:cNvPr id="11" name="图片 10" descr="黑暗中的标志&#10;&#10;描述已自动生成">
            <a:extLst>
              <a:ext uri="{FF2B5EF4-FFF2-40B4-BE49-F238E27FC236}">
                <a16:creationId xmlns:a16="http://schemas.microsoft.com/office/drawing/2014/main" id="{5EF838BF-62F4-064A-D7E5-98506F12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2261" y="212051"/>
            <a:ext cx="1214306" cy="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2010</Words>
  <Application>Microsoft Macintosh PowerPoint</Application>
  <PresentationFormat>宽屏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方正仿宋简体</vt:lpstr>
      <vt:lpstr>微软雅黑</vt:lpstr>
      <vt:lpstr>Söhne</vt:lpstr>
      <vt:lpstr>Source Han Sans CN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Semantic-Enhanced Differentiable Search Index Inspired by Learning Strategies</dc:title>
  <dc:creator>C6672</dc:creator>
  <cp:lastModifiedBy>C6672</cp:lastModifiedBy>
  <cp:revision>18</cp:revision>
  <dcterms:created xsi:type="dcterms:W3CDTF">2023-06-14T01:53:37Z</dcterms:created>
  <dcterms:modified xsi:type="dcterms:W3CDTF">2023-07-11T03:01:08Z</dcterms:modified>
</cp:coreProperties>
</file>