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4"/>
  </p:notesMasterIdLst>
  <p:sldIdLst>
    <p:sldId id="267" r:id="rId3"/>
    <p:sldId id="268" r:id="rId4"/>
    <p:sldId id="256" r:id="rId5"/>
    <p:sldId id="274" r:id="rId6"/>
    <p:sldId id="275" r:id="rId7"/>
    <p:sldId id="277" r:id="rId8"/>
    <p:sldId id="278" r:id="rId9"/>
    <p:sldId id="279" r:id="rId10"/>
    <p:sldId id="289" r:id="rId11"/>
    <p:sldId id="287" r:id="rId12"/>
    <p:sldId id="293" r:id="rId13"/>
    <p:sldId id="294" r:id="rId14"/>
    <p:sldId id="282" r:id="rId15"/>
    <p:sldId id="285" r:id="rId16"/>
    <p:sldId id="283" r:id="rId17"/>
    <p:sldId id="286" r:id="rId18"/>
    <p:sldId id="288" r:id="rId19"/>
    <p:sldId id="295" r:id="rId20"/>
    <p:sldId id="272" r:id="rId21"/>
    <p:sldId id="27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D8D2C4"/>
    <a:srgbClr val="F5F4F1"/>
    <a:srgbClr val="84CEF5"/>
    <a:srgbClr val="7CC4F5"/>
    <a:srgbClr val="7FC8F5"/>
    <a:srgbClr val="0D2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03" autoAdjust="0"/>
    <p:restoredTop sz="94343" autoAdjust="0"/>
  </p:normalViewPr>
  <p:slideViewPr>
    <p:cSldViewPr snapToGrid="0">
      <p:cViewPr varScale="1">
        <p:scale>
          <a:sx n="78" d="100"/>
          <a:sy n="78" d="100"/>
        </p:scale>
        <p:origin x="370" y="58"/>
      </p:cViewPr>
      <p:guideLst/>
    </p:cSldViewPr>
  </p:slideViewPr>
  <p:outlineViewPr>
    <p:cViewPr>
      <p:scale>
        <a:sx n="33" d="100"/>
        <a:sy n="33" d="100"/>
      </p:scale>
      <p:origin x="0" y="-109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64394041791561"/>
          <c:y val="4.4381682469235427E-2"/>
          <c:w val="0.85074371593823406"/>
          <c:h val="0.47383212160009147"/>
        </c:manualLayout>
      </c:layout>
      <c:barChart>
        <c:barDir val="col"/>
        <c:grouping val="clustered"/>
        <c:varyColors val="0"/>
        <c:ser>
          <c:idx val="0"/>
          <c:order val="0"/>
          <c:tx>
            <c:strRef>
              <c:f>Sheet1!$B$1</c:f>
              <c:strCache>
                <c:ptCount val="1"/>
                <c:pt idx="0">
                  <c:v>Number of Dissertations</c:v>
                </c:pt>
              </c:strCache>
            </c:strRef>
          </c:tx>
          <c:spPr>
            <a:solidFill>
              <a:srgbClr val="4472C4">
                <a:lumMod val="40000"/>
                <a:lumOff val="60000"/>
              </a:srgbClr>
            </a:solidFill>
            <a:ln>
              <a:noFill/>
            </a:ln>
            <a:effectLst/>
          </c:spPr>
          <c:invertIfNegative val="0"/>
          <c:dLbls>
            <c:dLbl>
              <c:idx val="0"/>
              <c:layout>
                <c:manualLayout>
                  <c:x val="-2.0568968414168956E-17"/>
                  <c:y val="7.2833211944646759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C8-4A3D-9633-A958B83A3F91}"/>
                </c:ext>
              </c:extLst>
            </c:dLbl>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Sheet1!$A$2:$A$22</c:f>
              <c:strCache>
                <c:ptCount val="21"/>
                <c:pt idx="0">
                  <c:v>Electrical Eng. and Computer Sci.</c:v>
                </c:pt>
                <c:pt idx="1">
                  <c:v>Mechanical Engineering</c:v>
                </c:pt>
                <c:pt idx="2">
                  <c:v>Physics</c:v>
                </c:pt>
                <c:pt idx="3">
                  <c:v>Chemistry</c:v>
                </c:pt>
                <c:pt idx="4">
                  <c:v>Chemical Engineering</c:v>
                </c:pt>
                <c:pt idx="5">
                  <c:v>Earth, Atmospheric, and Planetary Sci.</c:v>
                </c:pt>
                <c:pt idx="6">
                  <c:v>Materials Science and Engineering</c:v>
                </c:pt>
                <c:pt idx="7">
                  <c:v>Biology</c:v>
                </c:pt>
                <c:pt idx="8">
                  <c:v>Economics</c:v>
                </c:pt>
                <c:pt idx="9">
                  <c:v>Mathematics</c:v>
                </c:pt>
                <c:pt idx="10">
                  <c:v>Aeronautics and Astronautics</c:v>
                </c:pt>
                <c:pt idx="11">
                  <c:v>Civil and Environmental Engineering</c:v>
                </c:pt>
                <c:pt idx="12">
                  <c:v>Ocean Engineering</c:v>
                </c:pt>
                <c:pt idx="13">
                  <c:v>Sloan School of Management</c:v>
                </c:pt>
                <c:pt idx="14">
                  <c:v>Nuclear Science and Engineering</c:v>
                </c:pt>
                <c:pt idx="15">
                  <c:v>Harvard University--MIT Division of HST</c:v>
                </c:pt>
                <c:pt idx="16">
                  <c:v>Linguistics and Philosophy</c:v>
                </c:pt>
                <c:pt idx="17">
                  <c:v>Urban Studies and Planning</c:v>
                </c:pt>
                <c:pt idx="18">
                  <c:v>Biological Engineering</c:v>
                </c:pt>
                <c:pt idx="19">
                  <c:v>Brain and Cognitive Sciences</c:v>
                </c:pt>
                <c:pt idx="20">
                  <c:v>Other Departments</c:v>
                </c:pt>
              </c:strCache>
            </c:strRef>
          </c:cat>
          <c:val>
            <c:numRef>
              <c:f>Sheet1!$B$2:$B$22</c:f>
              <c:numCache>
                <c:formatCode>General</c:formatCode>
                <c:ptCount val="21"/>
                <c:pt idx="0">
                  <c:v>3331</c:v>
                </c:pt>
                <c:pt idx="1">
                  <c:v>1852</c:v>
                </c:pt>
                <c:pt idx="2">
                  <c:v>1375</c:v>
                </c:pt>
                <c:pt idx="3">
                  <c:v>1352</c:v>
                </c:pt>
                <c:pt idx="4">
                  <c:v>1297</c:v>
                </c:pt>
                <c:pt idx="5">
                  <c:v>1178</c:v>
                </c:pt>
                <c:pt idx="6">
                  <c:v>1167</c:v>
                </c:pt>
                <c:pt idx="7">
                  <c:v>1041</c:v>
                </c:pt>
                <c:pt idx="8">
                  <c:v>948</c:v>
                </c:pt>
                <c:pt idx="9">
                  <c:v>906</c:v>
                </c:pt>
                <c:pt idx="10">
                  <c:v>887</c:v>
                </c:pt>
                <c:pt idx="11">
                  <c:v>834</c:v>
                </c:pt>
                <c:pt idx="12">
                  <c:v>648</c:v>
                </c:pt>
                <c:pt idx="13">
                  <c:v>619</c:v>
                </c:pt>
                <c:pt idx="14">
                  <c:v>609</c:v>
                </c:pt>
                <c:pt idx="15">
                  <c:v>581</c:v>
                </c:pt>
                <c:pt idx="16">
                  <c:v>494</c:v>
                </c:pt>
                <c:pt idx="17">
                  <c:v>493</c:v>
                </c:pt>
                <c:pt idx="18">
                  <c:v>409</c:v>
                </c:pt>
                <c:pt idx="19">
                  <c:v>405</c:v>
                </c:pt>
                <c:pt idx="20">
                  <c:v>1850</c:v>
                </c:pt>
              </c:numCache>
            </c:numRef>
          </c:val>
          <c:extLst>
            <c:ext xmlns:c16="http://schemas.microsoft.com/office/drawing/2014/chart" uri="{C3380CC4-5D6E-409C-BE32-E72D297353CC}">
              <c16:uniqueId val="{00000001-74C8-4A3D-9633-A958B83A3F91}"/>
            </c:ext>
          </c:extLst>
        </c:ser>
        <c:dLbls>
          <c:showLegendKey val="0"/>
          <c:showVal val="0"/>
          <c:showCatName val="0"/>
          <c:showSerName val="0"/>
          <c:showPercent val="0"/>
          <c:showBubbleSize val="0"/>
        </c:dLbls>
        <c:gapWidth val="36"/>
        <c:overlap val="-25"/>
        <c:axId val="366332080"/>
        <c:axId val="366332408"/>
      </c:barChart>
      <c:catAx>
        <c:axId val="36633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6332408"/>
        <c:crosses val="autoZero"/>
        <c:auto val="1"/>
        <c:lblAlgn val="ctr"/>
        <c:lblOffset val="100"/>
        <c:noMultiLvlLbl val="0"/>
      </c:catAx>
      <c:valAx>
        <c:axId val="3663324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66332080"/>
        <c:crosses val="autoZero"/>
        <c:crossBetween val="between"/>
      </c:valAx>
      <c:spPr>
        <a:noFill/>
        <a:ln>
          <a:noFill/>
        </a:ln>
        <a:effectLst/>
      </c:spPr>
    </c:plotArea>
    <c:legend>
      <c:legendPos val="b"/>
      <c:layout>
        <c:manualLayout>
          <c:xMode val="edge"/>
          <c:yMode val="edge"/>
          <c:x val="0.40236246975354939"/>
          <c:y val="0.12645623412149962"/>
          <c:w val="0.44540724680154914"/>
          <c:h val="6.1453452695689074E-2"/>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683047234376754E-2"/>
          <c:y val="5.815490351572826E-2"/>
          <c:w val="0.95063390553124649"/>
          <c:h val="0.78150490903149405"/>
        </c:manualLayout>
      </c:layout>
      <c:barChart>
        <c:barDir val="col"/>
        <c:grouping val="clustered"/>
        <c:varyColors val="0"/>
        <c:ser>
          <c:idx val="0"/>
          <c:order val="0"/>
          <c:tx>
            <c:strRef>
              <c:f>Sheet1!$B$1</c:f>
              <c:strCache>
                <c:ptCount val="1"/>
                <c:pt idx="0">
                  <c:v>Number of Dissertations</c:v>
                </c:pt>
              </c:strCache>
            </c:strRef>
          </c:tx>
          <c:spPr>
            <a:solidFill>
              <a:schemeClr val="accent1">
                <a:lumMod val="75000"/>
              </a:schemeClr>
            </a:solidFill>
            <a:ln>
              <a:noFill/>
            </a:ln>
            <a:effectLst/>
          </c:spPr>
          <c:invertIfNegative val="0"/>
          <c:dLbls>
            <c:dLbl>
              <c:idx val="0"/>
              <c:layout>
                <c:manualLayout>
                  <c:x val="5.1422421035422391E-18"/>
                  <c:y val="0.11630980703145652"/>
                </c:manualLayout>
              </c:layout>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B70-42E4-A812-3B2812874AC7}"/>
                </c:ext>
              </c:extLst>
            </c:dLbl>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numCache>
            </c:numRef>
          </c:cat>
          <c:val>
            <c:numRef>
              <c:f>Sheet1!$B$2:$B$21</c:f>
              <c:numCache>
                <c:formatCode>General</c:formatCode>
                <c:ptCount val="20"/>
                <c:pt idx="0">
                  <c:v>5578</c:v>
                </c:pt>
                <c:pt idx="1">
                  <c:v>1113</c:v>
                </c:pt>
                <c:pt idx="2">
                  <c:v>1181</c:v>
                </c:pt>
                <c:pt idx="3">
                  <c:v>1338</c:v>
                </c:pt>
                <c:pt idx="4">
                  <c:v>1219</c:v>
                </c:pt>
                <c:pt idx="5">
                  <c:v>1591</c:v>
                </c:pt>
                <c:pt idx="6">
                  <c:v>827</c:v>
                </c:pt>
                <c:pt idx="7">
                  <c:v>703</c:v>
                </c:pt>
                <c:pt idx="8">
                  <c:v>885</c:v>
                </c:pt>
                <c:pt idx="9">
                  <c:v>990</c:v>
                </c:pt>
                <c:pt idx="10">
                  <c:v>672</c:v>
                </c:pt>
                <c:pt idx="11">
                  <c:v>714</c:v>
                </c:pt>
                <c:pt idx="12">
                  <c:v>709</c:v>
                </c:pt>
                <c:pt idx="13">
                  <c:v>682</c:v>
                </c:pt>
                <c:pt idx="14">
                  <c:v>676</c:v>
                </c:pt>
                <c:pt idx="15">
                  <c:v>622</c:v>
                </c:pt>
                <c:pt idx="16">
                  <c:v>467</c:v>
                </c:pt>
                <c:pt idx="17">
                  <c:v>980</c:v>
                </c:pt>
                <c:pt idx="18">
                  <c:v>939</c:v>
                </c:pt>
                <c:pt idx="19">
                  <c:v>390</c:v>
                </c:pt>
              </c:numCache>
            </c:numRef>
          </c:val>
          <c:extLst>
            <c:ext xmlns:c16="http://schemas.microsoft.com/office/drawing/2014/chart" uri="{C3380CC4-5D6E-409C-BE32-E72D297353CC}">
              <c16:uniqueId val="{00000001-0B70-42E4-A812-3B2812874AC7}"/>
            </c:ext>
          </c:extLst>
        </c:ser>
        <c:dLbls>
          <c:showLegendKey val="0"/>
          <c:showVal val="0"/>
          <c:showCatName val="0"/>
          <c:showSerName val="0"/>
          <c:showPercent val="0"/>
          <c:showBubbleSize val="0"/>
        </c:dLbls>
        <c:gapWidth val="36"/>
        <c:overlap val="-25"/>
        <c:axId val="366332080"/>
        <c:axId val="366332408"/>
      </c:barChart>
      <c:catAx>
        <c:axId val="36633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66332408"/>
        <c:crosses val="autoZero"/>
        <c:auto val="1"/>
        <c:lblAlgn val="ctr"/>
        <c:lblOffset val="100"/>
        <c:noMultiLvlLbl val="0"/>
      </c:catAx>
      <c:valAx>
        <c:axId val="3663324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66332080"/>
        <c:crosses val="autoZero"/>
        <c:crossBetween val="between"/>
      </c:valAx>
      <c:spPr>
        <a:noFill/>
        <a:ln>
          <a:noFill/>
        </a:ln>
        <a:effectLst/>
      </c:spPr>
    </c:plotArea>
    <c:legend>
      <c:legendPos val="b"/>
      <c:layout>
        <c:manualLayout>
          <c:xMode val="edge"/>
          <c:yMode val="edge"/>
          <c:x val="0.37319159574928595"/>
          <c:y val="0.20235200576137335"/>
          <c:w val="0.26708011212499483"/>
          <c:h val="8.9215533228845997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Completed Unique Metadata </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Sheet1!$A$2:$A$22</c:f>
              <c:strCache>
                <c:ptCount val="21"/>
                <c:pt idx="0">
                  <c:v>14</c:v>
                </c:pt>
                <c:pt idx="1">
                  <c:v>15</c:v>
                </c:pt>
                <c:pt idx="2">
                  <c:v>16</c:v>
                </c:pt>
                <c:pt idx="3">
                  <c:v>17</c:v>
                </c:pt>
                <c:pt idx="4">
                  <c:v>18</c:v>
                </c:pt>
                <c:pt idx="5">
                  <c:v>19</c:v>
                </c:pt>
                <c:pt idx="6">
                  <c:v>20</c:v>
                </c:pt>
                <c:pt idx="7">
                  <c:v>21</c:v>
                </c:pt>
                <c:pt idx="8">
                  <c:v>22</c:v>
                </c:pt>
                <c:pt idx="9">
                  <c:v>23</c:v>
                </c:pt>
                <c:pt idx="10">
                  <c:v>24</c:v>
                </c:pt>
                <c:pt idx="11">
                  <c:v>25</c:v>
                </c:pt>
                <c:pt idx="12">
                  <c:v>26</c:v>
                </c:pt>
                <c:pt idx="13">
                  <c:v>27</c:v>
                </c:pt>
                <c:pt idx="14">
                  <c:v>28</c:v>
                </c:pt>
                <c:pt idx="15">
                  <c:v>29</c:v>
                </c:pt>
                <c:pt idx="16">
                  <c:v>30</c:v>
                </c:pt>
                <c:pt idx="17">
                  <c:v>31</c:v>
                </c:pt>
                <c:pt idx="18">
                  <c:v>32</c:v>
                </c:pt>
                <c:pt idx="19">
                  <c:v>33</c:v>
                </c:pt>
                <c:pt idx="20">
                  <c:v>&gt;34</c:v>
                </c:pt>
              </c:strCache>
            </c:strRef>
          </c:cat>
          <c:val>
            <c:numRef>
              <c:f>Sheet1!$B$2:$B$22</c:f>
              <c:numCache>
                <c:formatCode>General</c:formatCode>
                <c:ptCount val="21"/>
                <c:pt idx="0">
                  <c:v>2</c:v>
                </c:pt>
                <c:pt idx="1">
                  <c:v>1067</c:v>
                </c:pt>
                <c:pt idx="2">
                  <c:v>944</c:v>
                </c:pt>
                <c:pt idx="3">
                  <c:v>14</c:v>
                </c:pt>
                <c:pt idx="4">
                  <c:v>406</c:v>
                </c:pt>
                <c:pt idx="5">
                  <c:v>1185</c:v>
                </c:pt>
                <c:pt idx="6">
                  <c:v>1925</c:v>
                </c:pt>
                <c:pt idx="7">
                  <c:v>3473</c:v>
                </c:pt>
                <c:pt idx="8">
                  <c:v>7709</c:v>
                </c:pt>
                <c:pt idx="9">
                  <c:v>4715</c:v>
                </c:pt>
                <c:pt idx="10">
                  <c:v>762</c:v>
                </c:pt>
                <c:pt idx="11">
                  <c:v>68</c:v>
                </c:pt>
                <c:pt idx="12">
                  <c:v>6</c:v>
                </c:pt>
                <c:pt idx="13">
                  <c:v>0</c:v>
                </c:pt>
                <c:pt idx="14">
                  <c:v>0</c:v>
                </c:pt>
                <c:pt idx="15">
                  <c:v>0</c:v>
                </c:pt>
                <c:pt idx="16">
                  <c:v>0</c:v>
                </c:pt>
                <c:pt idx="17">
                  <c:v>0</c:v>
                </c:pt>
                <c:pt idx="18">
                  <c:v>0</c:v>
                </c:pt>
                <c:pt idx="19">
                  <c:v>0</c:v>
                </c:pt>
                <c:pt idx="20">
                  <c:v>0</c:v>
                </c:pt>
              </c:numCache>
            </c:numRef>
          </c:val>
          <c:extLst>
            <c:ext xmlns:c16="http://schemas.microsoft.com/office/drawing/2014/chart" uri="{C3380CC4-5D6E-409C-BE32-E72D297353CC}">
              <c16:uniqueId val="{00000000-5100-4424-92C8-B3B3F283B2D3}"/>
            </c:ext>
          </c:extLst>
        </c:ser>
        <c:ser>
          <c:idx val="1"/>
          <c:order val="1"/>
          <c:tx>
            <c:strRef>
              <c:f>Sheet1!$C$1</c:f>
              <c:strCache>
                <c:ptCount val="1"/>
                <c:pt idx="0">
                  <c:v>Completed Duplicated Metadata </c:v>
                </c:pt>
              </c:strCache>
            </c:strRef>
          </c:tx>
          <c:spPr>
            <a:solidFill>
              <a:schemeClr val="accent1">
                <a:lumMod val="20000"/>
                <a:lumOff val="80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Sheet1!$A$2:$A$22</c:f>
              <c:strCache>
                <c:ptCount val="21"/>
                <c:pt idx="0">
                  <c:v>14</c:v>
                </c:pt>
                <c:pt idx="1">
                  <c:v>15</c:v>
                </c:pt>
                <c:pt idx="2">
                  <c:v>16</c:v>
                </c:pt>
                <c:pt idx="3">
                  <c:v>17</c:v>
                </c:pt>
                <c:pt idx="4">
                  <c:v>18</c:v>
                </c:pt>
                <c:pt idx="5">
                  <c:v>19</c:v>
                </c:pt>
                <c:pt idx="6">
                  <c:v>20</c:v>
                </c:pt>
                <c:pt idx="7">
                  <c:v>21</c:v>
                </c:pt>
                <c:pt idx="8">
                  <c:v>22</c:v>
                </c:pt>
                <c:pt idx="9">
                  <c:v>23</c:v>
                </c:pt>
                <c:pt idx="10">
                  <c:v>24</c:v>
                </c:pt>
                <c:pt idx="11">
                  <c:v>25</c:v>
                </c:pt>
                <c:pt idx="12">
                  <c:v>26</c:v>
                </c:pt>
                <c:pt idx="13">
                  <c:v>27</c:v>
                </c:pt>
                <c:pt idx="14">
                  <c:v>28</c:v>
                </c:pt>
                <c:pt idx="15">
                  <c:v>29</c:v>
                </c:pt>
                <c:pt idx="16">
                  <c:v>30</c:v>
                </c:pt>
                <c:pt idx="17">
                  <c:v>31</c:v>
                </c:pt>
                <c:pt idx="18">
                  <c:v>32</c:v>
                </c:pt>
                <c:pt idx="19">
                  <c:v>33</c:v>
                </c:pt>
                <c:pt idx="20">
                  <c:v>&gt;34</c:v>
                </c:pt>
              </c:strCache>
            </c:strRef>
          </c:cat>
          <c:val>
            <c:numRef>
              <c:f>Sheet1!$C$2:$C$22</c:f>
              <c:numCache>
                <c:formatCode>General</c:formatCode>
                <c:ptCount val="21"/>
                <c:pt idx="0">
                  <c:v>0</c:v>
                </c:pt>
                <c:pt idx="1">
                  <c:v>2</c:v>
                </c:pt>
                <c:pt idx="2">
                  <c:v>836</c:v>
                </c:pt>
                <c:pt idx="3">
                  <c:v>933</c:v>
                </c:pt>
                <c:pt idx="4">
                  <c:v>213</c:v>
                </c:pt>
                <c:pt idx="5">
                  <c:v>129</c:v>
                </c:pt>
                <c:pt idx="6">
                  <c:v>351</c:v>
                </c:pt>
                <c:pt idx="7">
                  <c:v>1323</c:v>
                </c:pt>
                <c:pt idx="8">
                  <c:v>841</c:v>
                </c:pt>
                <c:pt idx="9">
                  <c:v>1137</c:v>
                </c:pt>
                <c:pt idx="10">
                  <c:v>4512</c:v>
                </c:pt>
                <c:pt idx="11">
                  <c:v>4661</c:v>
                </c:pt>
                <c:pt idx="12">
                  <c:v>2003</c:v>
                </c:pt>
                <c:pt idx="13">
                  <c:v>1930</c:v>
                </c:pt>
                <c:pt idx="14">
                  <c:v>1729</c:v>
                </c:pt>
                <c:pt idx="15">
                  <c:v>853</c:v>
                </c:pt>
                <c:pt idx="16">
                  <c:v>377</c:v>
                </c:pt>
                <c:pt idx="17">
                  <c:v>191</c:v>
                </c:pt>
                <c:pt idx="18">
                  <c:v>134</c:v>
                </c:pt>
                <c:pt idx="19">
                  <c:v>60</c:v>
                </c:pt>
                <c:pt idx="20">
                  <c:v>61</c:v>
                </c:pt>
              </c:numCache>
            </c:numRef>
          </c:val>
          <c:extLst>
            <c:ext xmlns:c16="http://schemas.microsoft.com/office/drawing/2014/chart" uri="{C3380CC4-5D6E-409C-BE32-E72D297353CC}">
              <c16:uniqueId val="{00000001-5100-4424-92C8-B3B3F283B2D3}"/>
            </c:ext>
          </c:extLst>
        </c:ser>
        <c:dLbls>
          <c:showLegendKey val="0"/>
          <c:showVal val="0"/>
          <c:showCatName val="0"/>
          <c:showSerName val="0"/>
          <c:showPercent val="0"/>
          <c:showBubbleSize val="0"/>
        </c:dLbls>
        <c:gapWidth val="36"/>
        <c:overlap val="-25"/>
        <c:axId val="366332080"/>
        <c:axId val="366332408"/>
      </c:barChart>
      <c:catAx>
        <c:axId val="36633208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The number of metadata</a:t>
                </a:r>
                <a:r>
                  <a:rPr lang="en-US" sz="1400" baseline="0"/>
                  <a:t> fields</a:t>
                </a:r>
                <a:endParaRPr 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66332408"/>
        <c:crosses val="autoZero"/>
        <c:auto val="1"/>
        <c:lblAlgn val="ctr"/>
        <c:lblOffset val="100"/>
        <c:noMultiLvlLbl val="0"/>
      </c:catAx>
      <c:valAx>
        <c:axId val="3663324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66332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9416593759113446"/>
          <c:y val="1.8490502605479912E-2"/>
          <c:w val="0.66555628463108774"/>
          <c:h val="0.88275384179151051"/>
        </c:manualLayout>
      </c:layout>
      <c:barChart>
        <c:barDir val="bar"/>
        <c:grouping val="clustered"/>
        <c:varyColors val="0"/>
        <c:ser>
          <c:idx val="0"/>
          <c:order val="0"/>
          <c:tx>
            <c:strRef>
              <c:f>Sheet1!$B$1</c:f>
              <c:strCache>
                <c:ptCount val="1"/>
                <c:pt idx="0">
                  <c:v>Unique Metadata Fields</c:v>
                </c:pt>
              </c:strCache>
            </c:strRef>
          </c:tx>
          <c:spPr>
            <a:solidFill>
              <a:schemeClr val="accent1"/>
            </a:solidFill>
            <a:ln>
              <a:noFill/>
            </a:ln>
            <a:effectLst/>
          </c:spPr>
          <c:invertIfNegative val="0"/>
          <c:cat>
            <c:strRef>
              <c:f>Sheet1!$A$2:$A$37</c:f>
              <c:strCache>
                <c:ptCount val="36"/>
                <c:pt idx="0">
                  <c:v>Other Fields</c:v>
                </c:pt>
                <c:pt idx="1">
                  <c:v>dc.subject.other</c:v>
                </c:pt>
                <c:pt idx="2">
                  <c:v>dc.relation.requires</c:v>
                </c:pt>
                <c:pt idx="3">
                  <c:v>dc.subject.lcc</c:v>
                </c:pt>
                <c:pt idx="4">
                  <c:v>dc.relation.ispartofseries</c:v>
                </c:pt>
                <c:pt idx="5">
                  <c:v>dc.description.tableofcontents</c:v>
                </c:pt>
                <c:pt idx="6">
                  <c:v>dc.description.sponsorship</c:v>
                </c:pt>
                <c:pt idx="7">
                  <c:v>dc.coverage.spatial</c:v>
                </c:pt>
                <c:pt idx="8">
                  <c:v>dc.identifier.orcid</c:v>
                </c:pt>
                <c:pt idx="9">
                  <c:v>dc.subject.lcsh</c:v>
                </c:pt>
                <c:pt idx="10">
                  <c:v>dc.description.collection</c:v>
                </c:pt>
                <c:pt idx="11">
                  <c:v>dc.title.alternative</c:v>
                </c:pt>
                <c:pt idx="12">
                  <c:v>dc.date.submitted</c:v>
                </c:pt>
                <c:pt idx="13">
                  <c:v>dc.format.mimetype</c:v>
                </c:pt>
                <c:pt idx="14">
                  <c:v>dc.description.abstract</c:v>
                </c:pt>
                <c:pt idx="15">
                  <c:v>dc.contributor.other</c:v>
                </c:pt>
                <c:pt idx="16">
                  <c:v>dc.date.copyright</c:v>
                </c:pt>
                <c:pt idx="17">
                  <c:v>dc.description.state_res</c:v>
                </c:pt>
                <c:pt idx="18">
                  <c:v>dc.language.iso</c:v>
                </c:pt>
                <c:pt idx="19">
                  <c:v>dc.subject</c:v>
                </c:pt>
                <c:pt idx="20">
                  <c:v>dc.identifier.oclc</c:v>
                </c:pt>
                <c:pt idx="21">
                  <c:v>dc.format.extent</c:v>
                </c:pt>
                <c:pt idx="22">
                  <c:v>dc.description</c:v>
                </c:pt>
                <c:pt idx="23">
                  <c:v>dc.contributor.advisor</c:v>
                </c:pt>
                <c:pt idx="24">
                  <c:v>dc.description.degree</c:v>
                </c:pt>
                <c:pt idx="25">
                  <c:v>dc.identifier.uri</c:v>
                </c:pt>
                <c:pt idx="26">
                  <c:v>dc.contributor.department</c:v>
                </c:pt>
                <c:pt idx="27">
                  <c:v>dc.contributor.author</c:v>
                </c:pt>
                <c:pt idx="28">
                  <c:v>dc.date.accessioned</c:v>
                </c:pt>
                <c:pt idx="29">
                  <c:v>dc.date.available</c:v>
                </c:pt>
                <c:pt idx="30">
                  <c:v>dc.date.issued</c:v>
                </c:pt>
                <c:pt idx="31">
                  <c:v>dc.publisher</c:v>
                </c:pt>
                <c:pt idx="32">
                  <c:v>dc.rights</c:v>
                </c:pt>
                <c:pt idx="33">
                  <c:v>dc.rights.uri</c:v>
                </c:pt>
                <c:pt idx="34">
                  <c:v>dc.title</c:v>
                </c:pt>
                <c:pt idx="35">
                  <c:v>dc.type</c:v>
                </c:pt>
              </c:strCache>
            </c:strRef>
          </c:cat>
          <c:val>
            <c:numRef>
              <c:f>Sheet1!$B$2:$B$37</c:f>
              <c:numCache>
                <c:formatCode>General</c:formatCode>
                <c:ptCount val="36"/>
                <c:pt idx="0">
                  <c:v>27</c:v>
                </c:pt>
                <c:pt idx="1">
                  <c:v>29</c:v>
                </c:pt>
                <c:pt idx="2">
                  <c:v>31</c:v>
                </c:pt>
                <c:pt idx="3">
                  <c:v>59</c:v>
                </c:pt>
                <c:pt idx="4">
                  <c:v>79</c:v>
                </c:pt>
                <c:pt idx="5">
                  <c:v>90</c:v>
                </c:pt>
                <c:pt idx="6">
                  <c:v>93</c:v>
                </c:pt>
                <c:pt idx="7">
                  <c:v>582</c:v>
                </c:pt>
                <c:pt idx="8">
                  <c:v>944</c:v>
                </c:pt>
                <c:pt idx="9">
                  <c:v>1388</c:v>
                </c:pt>
                <c:pt idx="10">
                  <c:v>1926</c:v>
                </c:pt>
                <c:pt idx="11">
                  <c:v>1936</c:v>
                </c:pt>
                <c:pt idx="12">
                  <c:v>2012</c:v>
                </c:pt>
                <c:pt idx="13">
                  <c:v>6746</c:v>
                </c:pt>
                <c:pt idx="14">
                  <c:v>14343</c:v>
                </c:pt>
                <c:pt idx="15">
                  <c:v>14438</c:v>
                </c:pt>
                <c:pt idx="16">
                  <c:v>17416</c:v>
                </c:pt>
                <c:pt idx="17">
                  <c:v>18963</c:v>
                </c:pt>
                <c:pt idx="18">
                  <c:v>19822</c:v>
                </c:pt>
                <c:pt idx="19">
                  <c:v>20254</c:v>
                </c:pt>
                <c:pt idx="20">
                  <c:v>20260</c:v>
                </c:pt>
                <c:pt idx="21">
                  <c:v>20261</c:v>
                </c:pt>
                <c:pt idx="22">
                  <c:v>20263</c:v>
                </c:pt>
                <c:pt idx="23">
                  <c:v>21642</c:v>
                </c:pt>
                <c:pt idx="24">
                  <c:v>22190</c:v>
                </c:pt>
                <c:pt idx="25">
                  <c:v>22264</c:v>
                </c:pt>
                <c:pt idx="26">
                  <c:v>22271</c:v>
                </c:pt>
                <c:pt idx="27">
                  <c:v>22274</c:v>
                </c:pt>
                <c:pt idx="28">
                  <c:v>22275</c:v>
                </c:pt>
                <c:pt idx="29">
                  <c:v>22275</c:v>
                </c:pt>
                <c:pt idx="30">
                  <c:v>22275</c:v>
                </c:pt>
                <c:pt idx="31">
                  <c:v>22275</c:v>
                </c:pt>
                <c:pt idx="32">
                  <c:v>22275</c:v>
                </c:pt>
                <c:pt idx="33">
                  <c:v>22275</c:v>
                </c:pt>
                <c:pt idx="34">
                  <c:v>22275</c:v>
                </c:pt>
                <c:pt idx="35">
                  <c:v>22275</c:v>
                </c:pt>
              </c:numCache>
            </c:numRef>
          </c:val>
          <c:extLst>
            <c:ext xmlns:c16="http://schemas.microsoft.com/office/drawing/2014/chart" uri="{C3380CC4-5D6E-409C-BE32-E72D297353CC}">
              <c16:uniqueId val="{00000000-2C68-4C29-A2D2-7D4FFBCC71CA}"/>
            </c:ext>
          </c:extLst>
        </c:ser>
        <c:ser>
          <c:idx val="1"/>
          <c:order val="1"/>
          <c:tx>
            <c:strRef>
              <c:f>Sheet1!$C$1</c:f>
              <c:strCache>
                <c:ptCount val="1"/>
                <c:pt idx="0">
                  <c:v>Duplicated Metadata Fields2</c:v>
                </c:pt>
              </c:strCache>
            </c:strRef>
          </c:tx>
          <c:spPr>
            <a:solidFill>
              <a:srgbClr val="4472C4">
                <a:lumMod val="20000"/>
                <a:lumOff val="80000"/>
              </a:srgbClr>
            </a:solidFill>
            <a:ln>
              <a:noFill/>
            </a:ln>
            <a:effectLst/>
          </c:spPr>
          <c:invertIfNegative val="0"/>
          <c:cat>
            <c:strRef>
              <c:f>Sheet1!$A$2:$A$37</c:f>
              <c:strCache>
                <c:ptCount val="36"/>
                <c:pt idx="0">
                  <c:v>Other Fields</c:v>
                </c:pt>
                <c:pt idx="1">
                  <c:v>dc.subject.other</c:v>
                </c:pt>
                <c:pt idx="2">
                  <c:v>dc.relation.requires</c:v>
                </c:pt>
                <c:pt idx="3">
                  <c:v>dc.subject.lcc</c:v>
                </c:pt>
                <c:pt idx="4">
                  <c:v>dc.relation.ispartofseries</c:v>
                </c:pt>
                <c:pt idx="5">
                  <c:v>dc.description.tableofcontents</c:v>
                </c:pt>
                <c:pt idx="6">
                  <c:v>dc.description.sponsorship</c:v>
                </c:pt>
                <c:pt idx="7">
                  <c:v>dc.coverage.spatial</c:v>
                </c:pt>
                <c:pt idx="8">
                  <c:v>dc.identifier.orcid</c:v>
                </c:pt>
                <c:pt idx="9">
                  <c:v>dc.subject.lcsh</c:v>
                </c:pt>
                <c:pt idx="10">
                  <c:v>dc.description.collection</c:v>
                </c:pt>
                <c:pt idx="11">
                  <c:v>dc.title.alternative</c:v>
                </c:pt>
                <c:pt idx="12">
                  <c:v>dc.date.submitted</c:v>
                </c:pt>
                <c:pt idx="13">
                  <c:v>dc.format.mimetype</c:v>
                </c:pt>
                <c:pt idx="14">
                  <c:v>dc.description.abstract</c:v>
                </c:pt>
                <c:pt idx="15">
                  <c:v>dc.contributor.other</c:v>
                </c:pt>
                <c:pt idx="16">
                  <c:v>dc.date.copyright</c:v>
                </c:pt>
                <c:pt idx="17">
                  <c:v>dc.description.state_res</c:v>
                </c:pt>
                <c:pt idx="18">
                  <c:v>dc.language.iso</c:v>
                </c:pt>
                <c:pt idx="19">
                  <c:v>dc.subject</c:v>
                </c:pt>
                <c:pt idx="20">
                  <c:v>dc.identifier.oclc</c:v>
                </c:pt>
                <c:pt idx="21">
                  <c:v>dc.format.extent</c:v>
                </c:pt>
                <c:pt idx="22">
                  <c:v>dc.description</c:v>
                </c:pt>
                <c:pt idx="23">
                  <c:v>dc.contributor.advisor</c:v>
                </c:pt>
                <c:pt idx="24">
                  <c:v>dc.description.degree</c:v>
                </c:pt>
                <c:pt idx="25">
                  <c:v>dc.identifier.uri</c:v>
                </c:pt>
                <c:pt idx="26">
                  <c:v>dc.contributor.department</c:v>
                </c:pt>
                <c:pt idx="27">
                  <c:v>dc.contributor.author</c:v>
                </c:pt>
                <c:pt idx="28">
                  <c:v>dc.date.accessioned</c:v>
                </c:pt>
                <c:pt idx="29">
                  <c:v>dc.date.available</c:v>
                </c:pt>
                <c:pt idx="30">
                  <c:v>dc.date.issued</c:v>
                </c:pt>
                <c:pt idx="31">
                  <c:v>dc.publisher</c:v>
                </c:pt>
                <c:pt idx="32">
                  <c:v>dc.rights</c:v>
                </c:pt>
                <c:pt idx="33">
                  <c:v>dc.rights.uri</c:v>
                </c:pt>
                <c:pt idx="34">
                  <c:v>dc.title</c:v>
                </c:pt>
                <c:pt idx="35">
                  <c:v>dc.type</c:v>
                </c:pt>
              </c:strCache>
            </c:strRef>
          </c:cat>
          <c:val>
            <c:numRef>
              <c:f>Sheet1!$C$2:$C$37</c:f>
              <c:numCache>
                <c:formatCode>General</c:formatCode>
                <c:ptCount val="36"/>
                <c:pt idx="0">
                  <c:v>27</c:v>
                </c:pt>
                <c:pt idx="1">
                  <c:v>102</c:v>
                </c:pt>
                <c:pt idx="2">
                  <c:v>31</c:v>
                </c:pt>
                <c:pt idx="3">
                  <c:v>60</c:v>
                </c:pt>
                <c:pt idx="4">
                  <c:v>79</c:v>
                </c:pt>
                <c:pt idx="5">
                  <c:v>90</c:v>
                </c:pt>
                <c:pt idx="6">
                  <c:v>96</c:v>
                </c:pt>
                <c:pt idx="7">
                  <c:v>582</c:v>
                </c:pt>
                <c:pt idx="8">
                  <c:v>944</c:v>
                </c:pt>
                <c:pt idx="9">
                  <c:v>4281</c:v>
                </c:pt>
                <c:pt idx="10">
                  <c:v>1926</c:v>
                </c:pt>
                <c:pt idx="11">
                  <c:v>2078</c:v>
                </c:pt>
                <c:pt idx="12">
                  <c:v>2012</c:v>
                </c:pt>
                <c:pt idx="13">
                  <c:v>13492</c:v>
                </c:pt>
                <c:pt idx="14">
                  <c:v>20714</c:v>
                </c:pt>
                <c:pt idx="15">
                  <c:v>14539</c:v>
                </c:pt>
                <c:pt idx="16">
                  <c:v>17416</c:v>
                </c:pt>
                <c:pt idx="17">
                  <c:v>18963</c:v>
                </c:pt>
                <c:pt idx="18">
                  <c:v>19822</c:v>
                </c:pt>
                <c:pt idx="19">
                  <c:v>21202</c:v>
                </c:pt>
                <c:pt idx="20">
                  <c:v>20260</c:v>
                </c:pt>
                <c:pt idx="21">
                  <c:v>33753</c:v>
                </c:pt>
                <c:pt idx="22">
                  <c:v>54595</c:v>
                </c:pt>
                <c:pt idx="23">
                  <c:v>22117</c:v>
                </c:pt>
                <c:pt idx="24">
                  <c:v>22196</c:v>
                </c:pt>
                <c:pt idx="25">
                  <c:v>23107</c:v>
                </c:pt>
                <c:pt idx="26">
                  <c:v>24921</c:v>
                </c:pt>
                <c:pt idx="27">
                  <c:v>22325</c:v>
                </c:pt>
                <c:pt idx="28">
                  <c:v>22275</c:v>
                </c:pt>
                <c:pt idx="29">
                  <c:v>22275</c:v>
                </c:pt>
                <c:pt idx="30">
                  <c:v>22275</c:v>
                </c:pt>
                <c:pt idx="31">
                  <c:v>22286</c:v>
                </c:pt>
                <c:pt idx="32">
                  <c:v>24287</c:v>
                </c:pt>
                <c:pt idx="33">
                  <c:v>23133</c:v>
                </c:pt>
                <c:pt idx="34">
                  <c:v>22275</c:v>
                </c:pt>
                <c:pt idx="35">
                  <c:v>22295</c:v>
                </c:pt>
              </c:numCache>
            </c:numRef>
          </c:val>
          <c:extLst>
            <c:ext xmlns:c16="http://schemas.microsoft.com/office/drawing/2014/chart" uri="{C3380CC4-5D6E-409C-BE32-E72D297353CC}">
              <c16:uniqueId val="{00000001-2C68-4C29-A2D2-7D4FFBCC71CA}"/>
            </c:ext>
          </c:extLst>
        </c:ser>
        <c:dLbls>
          <c:showLegendKey val="0"/>
          <c:showVal val="0"/>
          <c:showCatName val="0"/>
          <c:showSerName val="0"/>
          <c:showPercent val="0"/>
          <c:showBubbleSize val="0"/>
        </c:dLbls>
        <c:gapWidth val="182"/>
        <c:axId val="367216200"/>
        <c:axId val="367218168"/>
      </c:barChart>
      <c:catAx>
        <c:axId val="367216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nSpc>
                <a:spcPts val="80"/>
              </a:lnSpc>
              <a:defRPr sz="1200" b="0" i="0" u="none" strike="noStrike" kern="1200" baseline="0">
                <a:solidFill>
                  <a:schemeClr val="tx1">
                    <a:lumMod val="65000"/>
                    <a:lumOff val="35000"/>
                  </a:schemeClr>
                </a:solidFill>
                <a:latin typeface="+mn-lt"/>
                <a:ea typeface="+mn-ea"/>
                <a:cs typeface="+mn-cs"/>
              </a:defRPr>
            </a:pPr>
            <a:endParaRPr lang="en-US"/>
          </a:p>
        </c:txPr>
        <c:crossAx val="367218168"/>
        <c:crosses val="autoZero"/>
        <c:auto val="1"/>
        <c:lblAlgn val="ctr"/>
        <c:lblOffset val="100"/>
        <c:noMultiLvlLbl val="0"/>
      </c:catAx>
      <c:valAx>
        <c:axId val="367218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7216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4D75D-D12D-471A-9C27-D5778D394D36}"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ZA"/>
        </a:p>
      </dgm:t>
    </dgm:pt>
    <dgm:pt modelId="{EF944A0E-22AB-4797-987C-EC9F6F3B4455}">
      <dgm:prSet phldrT="[Text]" custT="1"/>
      <dgm:spPr>
        <a:solidFill>
          <a:schemeClr val="bg1">
            <a:alpha val="90000"/>
          </a:schemeClr>
        </a:solidFill>
      </dgm:spPr>
      <dgm:t>
        <a:bodyPr lIns="0" rIns="0"/>
        <a:lstStyle/>
        <a:p>
          <a:r>
            <a:rPr lang="en-ZA" sz="2000" dirty="0"/>
            <a:t>Structural</a:t>
          </a:r>
        </a:p>
      </dgm:t>
    </dgm:pt>
    <dgm:pt modelId="{59D24245-CC48-497C-9BE3-2795ADA0D871}" type="parTrans" cxnId="{053524D5-4727-451E-B430-7D940F6E46BB}">
      <dgm:prSet/>
      <dgm:spPr/>
      <dgm:t>
        <a:bodyPr/>
        <a:lstStyle/>
        <a:p>
          <a:endParaRPr lang="en-ZA" sz="2000"/>
        </a:p>
      </dgm:t>
    </dgm:pt>
    <dgm:pt modelId="{3991199E-CFBD-4A16-A9B0-63377D23A9E7}" type="sibTrans" cxnId="{053524D5-4727-451E-B430-7D940F6E46BB}">
      <dgm:prSet/>
      <dgm:spPr/>
      <dgm:t>
        <a:bodyPr/>
        <a:lstStyle/>
        <a:p>
          <a:endParaRPr lang="en-ZA" sz="2000"/>
        </a:p>
      </dgm:t>
    </dgm:pt>
    <dgm:pt modelId="{FDFFE81C-2CFC-4B04-99D0-23E0B6748987}">
      <dgm:prSet custT="1"/>
      <dgm:spPr>
        <a:solidFill>
          <a:schemeClr val="bg1">
            <a:alpha val="90000"/>
          </a:schemeClr>
        </a:solidFill>
      </dgm:spPr>
      <dgm:t>
        <a:bodyPr lIns="0" rIns="0"/>
        <a:lstStyle/>
        <a:p>
          <a:r>
            <a:rPr lang="en-ZA" sz="2000" dirty="0"/>
            <a:t>Administrative</a:t>
          </a:r>
        </a:p>
      </dgm:t>
    </dgm:pt>
    <dgm:pt modelId="{97398FD3-7D2D-4594-964C-38C8EEFF52FA}" type="parTrans" cxnId="{EB96DCBF-DC48-40F1-A0F9-71A9B8109544}">
      <dgm:prSet/>
      <dgm:spPr/>
      <dgm:t>
        <a:bodyPr/>
        <a:lstStyle/>
        <a:p>
          <a:endParaRPr lang="en-ZA" sz="2000"/>
        </a:p>
      </dgm:t>
    </dgm:pt>
    <dgm:pt modelId="{5DD312ED-E55E-4586-AD44-9A321FB818B8}" type="sibTrans" cxnId="{EB96DCBF-DC48-40F1-A0F9-71A9B8109544}">
      <dgm:prSet/>
      <dgm:spPr/>
      <dgm:t>
        <a:bodyPr/>
        <a:lstStyle/>
        <a:p>
          <a:endParaRPr lang="en-ZA" sz="2000"/>
        </a:p>
      </dgm:t>
    </dgm:pt>
    <dgm:pt modelId="{DC453054-0FD1-41B2-B57C-804F70E0C83B}">
      <dgm:prSet custT="1"/>
      <dgm:spPr>
        <a:solidFill>
          <a:schemeClr val="bg1">
            <a:alpha val="90000"/>
          </a:schemeClr>
        </a:solidFill>
      </dgm:spPr>
      <dgm:t>
        <a:bodyPr lIns="0" rIns="0"/>
        <a:lstStyle/>
        <a:p>
          <a:r>
            <a:rPr lang="en-ZA" sz="2000" dirty="0"/>
            <a:t>Technical</a:t>
          </a:r>
        </a:p>
      </dgm:t>
    </dgm:pt>
    <dgm:pt modelId="{191EE8EB-DDB7-4B29-9805-3F9AFF5574D3}" type="parTrans" cxnId="{F69BFACF-012C-4C61-A626-3241E317B9AC}">
      <dgm:prSet/>
      <dgm:spPr/>
      <dgm:t>
        <a:bodyPr/>
        <a:lstStyle/>
        <a:p>
          <a:endParaRPr lang="en-ZA" sz="2000"/>
        </a:p>
      </dgm:t>
    </dgm:pt>
    <dgm:pt modelId="{687951B6-BF41-4BC5-960D-2984BCC70661}" type="sibTrans" cxnId="{F69BFACF-012C-4C61-A626-3241E317B9AC}">
      <dgm:prSet/>
      <dgm:spPr/>
      <dgm:t>
        <a:bodyPr/>
        <a:lstStyle/>
        <a:p>
          <a:endParaRPr lang="en-ZA" sz="2000"/>
        </a:p>
      </dgm:t>
    </dgm:pt>
    <dgm:pt modelId="{93B33F64-1CA2-45A0-8EF9-2ACA011B5B93}">
      <dgm:prSet custT="1"/>
      <dgm:spPr>
        <a:solidFill>
          <a:schemeClr val="bg1">
            <a:alpha val="90000"/>
          </a:schemeClr>
        </a:solidFill>
      </dgm:spPr>
      <dgm:t>
        <a:bodyPr lIns="0" rIns="0"/>
        <a:lstStyle/>
        <a:p>
          <a:r>
            <a:rPr lang="en-ZA" sz="2000" dirty="0"/>
            <a:t>Provenance</a:t>
          </a:r>
        </a:p>
      </dgm:t>
    </dgm:pt>
    <dgm:pt modelId="{DDCA2C02-2C11-44D2-AFF6-9B463D38F576}" type="parTrans" cxnId="{F0206755-E72C-4701-9091-E71D2A3FF169}">
      <dgm:prSet/>
      <dgm:spPr/>
      <dgm:t>
        <a:bodyPr/>
        <a:lstStyle/>
        <a:p>
          <a:endParaRPr lang="en-ZA" sz="2000"/>
        </a:p>
      </dgm:t>
    </dgm:pt>
    <dgm:pt modelId="{3F45F641-E716-4165-84E8-6F9194BF9D1C}" type="sibTrans" cxnId="{F0206755-E72C-4701-9091-E71D2A3FF169}">
      <dgm:prSet/>
      <dgm:spPr/>
      <dgm:t>
        <a:bodyPr/>
        <a:lstStyle/>
        <a:p>
          <a:endParaRPr lang="en-ZA" sz="2000"/>
        </a:p>
      </dgm:t>
    </dgm:pt>
    <dgm:pt modelId="{22EDCE59-A067-4286-B25A-D7C8F3DE8B4E}" type="pres">
      <dgm:prSet presAssocID="{37A4D75D-D12D-471A-9C27-D5778D394D36}" presName="Name0" presStyleCnt="0">
        <dgm:presLayoutVars>
          <dgm:chMax val="11"/>
          <dgm:chPref val="11"/>
          <dgm:dir/>
          <dgm:resizeHandles/>
        </dgm:presLayoutVars>
      </dgm:prSet>
      <dgm:spPr/>
    </dgm:pt>
    <dgm:pt modelId="{1C980E1F-4562-4425-BCC6-F75FCD25E9B3}" type="pres">
      <dgm:prSet presAssocID="{FDFFE81C-2CFC-4B04-99D0-23E0B6748987}" presName="Accent4" presStyleCnt="0"/>
      <dgm:spPr/>
    </dgm:pt>
    <dgm:pt modelId="{2343F2CB-AE6B-4253-96FD-4894FDF48835}" type="pres">
      <dgm:prSet presAssocID="{FDFFE81C-2CFC-4B04-99D0-23E0B6748987}" presName="Accent" presStyleLbl="node1" presStyleIdx="0" presStyleCnt="4"/>
      <dgm:spPr/>
    </dgm:pt>
    <dgm:pt modelId="{ADC5C98F-8FD8-4440-AE66-DAD5AD1744D0}" type="pres">
      <dgm:prSet presAssocID="{FDFFE81C-2CFC-4B04-99D0-23E0B6748987}" presName="ParentBackground4" presStyleCnt="0"/>
      <dgm:spPr/>
    </dgm:pt>
    <dgm:pt modelId="{2EC00C08-4037-4D31-818A-E87D90462D80}" type="pres">
      <dgm:prSet presAssocID="{FDFFE81C-2CFC-4B04-99D0-23E0B6748987}" presName="ParentBackground" presStyleLbl="fgAcc1" presStyleIdx="0" presStyleCnt="4"/>
      <dgm:spPr/>
    </dgm:pt>
    <dgm:pt modelId="{CA895701-1F7F-49D0-8088-CDC0B072A584}" type="pres">
      <dgm:prSet presAssocID="{FDFFE81C-2CFC-4B04-99D0-23E0B6748987}" presName="Parent4" presStyleLbl="revTx" presStyleIdx="0" presStyleCnt="0">
        <dgm:presLayoutVars>
          <dgm:chMax val="1"/>
          <dgm:chPref val="1"/>
          <dgm:bulletEnabled val="1"/>
        </dgm:presLayoutVars>
      </dgm:prSet>
      <dgm:spPr/>
    </dgm:pt>
    <dgm:pt modelId="{8AB641EC-8573-4BE2-8AC5-B324F7ED4568}" type="pres">
      <dgm:prSet presAssocID="{DC453054-0FD1-41B2-B57C-804F70E0C83B}" presName="Accent3" presStyleCnt="0"/>
      <dgm:spPr/>
    </dgm:pt>
    <dgm:pt modelId="{C19B3D21-AAD7-43E5-9012-308A80AC8A65}" type="pres">
      <dgm:prSet presAssocID="{DC453054-0FD1-41B2-B57C-804F70E0C83B}" presName="Accent" presStyleLbl="node1" presStyleIdx="1" presStyleCnt="4"/>
      <dgm:spPr/>
    </dgm:pt>
    <dgm:pt modelId="{6CE5357D-72D5-4D34-ADDB-9DB638A2E209}" type="pres">
      <dgm:prSet presAssocID="{DC453054-0FD1-41B2-B57C-804F70E0C83B}" presName="ParentBackground3" presStyleCnt="0"/>
      <dgm:spPr/>
    </dgm:pt>
    <dgm:pt modelId="{4E2D4393-FE12-482D-ADC1-5FA2F241AC5C}" type="pres">
      <dgm:prSet presAssocID="{DC453054-0FD1-41B2-B57C-804F70E0C83B}" presName="ParentBackground" presStyleLbl="fgAcc1" presStyleIdx="1" presStyleCnt="4"/>
      <dgm:spPr/>
    </dgm:pt>
    <dgm:pt modelId="{09DF66DD-6896-42C9-BBA7-D1E41E78E331}" type="pres">
      <dgm:prSet presAssocID="{DC453054-0FD1-41B2-B57C-804F70E0C83B}" presName="Parent3" presStyleLbl="revTx" presStyleIdx="0" presStyleCnt="0">
        <dgm:presLayoutVars>
          <dgm:chMax val="1"/>
          <dgm:chPref val="1"/>
          <dgm:bulletEnabled val="1"/>
        </dgm:presLayoutVars>
      </dgm:prSet>
      <dgm:spPr/>
    </dgm:pt>
    <dgm:pt modelId="{0E1343C7-03B8-40BD-87F0-6BEA9C3FD61E}" type="pres">
      <dgm:prSet presAssocID="{EF944A0E-22AB-4797-987C-EC9F6F3B4455}" presName="Accent2" presStyleCnt="0"/>
      <dgm:spPr/>
    </dgm:pt>
    <dgm:pt modelId="{250A18CF-CEC9-499B-BFC8-1489E1C0555D}" type="pres">
      <dgm:prSet presAssocID="{EF944A0E-22AB-4797-987C-EC9F6F3B4455}" presName="Accent" presStyleLbl="node1" presStyleIdx="2" presStyleCnt="4"/>
      <dgm:spPr/>
    </dgm:pt>
    <dgm:pt modelId="{FC4F9525-A32F-473C-A2E1-59B27D3B4E85}" type="pres">
      <dgm:prSet presAssocID="{EF944A0E-22AB-4797-987C-EC9F6F3B4455}" presName="ParentBackground2" presStyleCnt="0"/>
      <dgm:spPr/>
    </dgm:pt>
    <dgm:pt modelId="{D51054E0-4261-432A-81AA-7D784A468575}" type="pres">
      <dgm:prSet presAssocID="{EF944A0E-22AB-4797-987C-EC9F6F3B4455}" presName="ParentBackground" presStyleLbl="fgAcc1" presStyleIdx="2" presStyleCnt="4"/>
      <dgm:spPr/>
    </dgm:pt>
    <dgm:pt modelId="{6DC3B2F8-33B6-4F82-BB7F-08894AE6FAE2}" type="pres">
      <dgm:prSet presAssocID="{EF944A0E-22AB-4797-987C-EC9F6F3B4455}" presName="Parent2" presStyleLbl="revTx" presStyleIdx="0" presStyleCnt="0">
        <dgm:presLayoutVars>
          <dgm:chMax val="1"/>
          <dgm:chPref val="1"/>
          <dgm:bulletEnabled val="1"/>
        </dgm:presLayoutVars>
      </dgm:prSet>
      <dgm:spPr/>
    </dgm:pt>
    <dgm:pt modelId="{512F00C0-0A74-4CF7-A9FD-B958E40F437F}" type="pres">
      <dgm:prSet presAssocID="{93B33F64-1CA2-45A0-8EF9-2ACA011B5B93}" presName="Accent1" presStyleCnt="0"/>
      <dgm:spPr/>
    </dgm:pt>
    <dgm:pt modelId="{8080680C-C1CA-442D-AD72-01AE4C5BA021}" type="pres">
      <dgm:prSet presAssocID="{93B33F64-1CA2-45A0-8EF9-2ACA011B5B93}" presName="Accent" presStyleLbl="node1" presStyleIdx="3" presStyleCnt="4"/>
      <dgm:spPr/>
    </dgm:pt>
    <dgm:pt modelId="{7035C0E5-D248-4CCC-80F2-4BC7AA9DB081}" type="pres">
      <dgm:prSet presAssocID="{93B33F64-1CA2-45A0-8EF9-2ACA011B5B93}" presName="ParentBackground1" presStyleCnt="0"/>
      <dgm:spPr/>
    </dgm:pt>
    <dgm:pt modelId="{172C37D3-174C-4671-8557-690ADDF15673}" type="pres">
      <dgm:prSet presAssocID="{93B33F64-1CA2-45A0-8EF9-2ACA011B5B93}" presName="ParentBackground" presStyleLbl="fgAcc1" presStyleIdx="3" presStyleCnt="4"/>
      <dgm:spPr/>
    </dgm:pt>
    <dgm:pt modelId="{7CC17F32-3328-4C4F-9058-254F6B4210D6}" type="pres">
      <dgm:prSet presAssocID="{93B33F64-1CA2-45A0-8EF9-2ACA011B5B93}" presName="Parent1" presStyleLbl="revTx" presStyleIdx="0" presStyleCnt="0">
        <dgm:presLayoutVars>
          <dgm:chMax val="1"/>
          <dgm:chPref val="1"/>
          <dgm:bulletEnabled val="1"/>
        </dgm:presLayoutVars>
      </dgm:prSet>
      <dgm:spPr/>
    </dgm:pt>
  </dgm:ptLst>
  <dgm:cxnLst>
    <dgm:cxn modelId="{7058D111-9BC9-49BC-B34B-DAA6639DD486}" type="presOf" srcId="{DC453054-0FD1-41B2-B57C-804F70E0C83B}" destId="{09DF66DD-6896-42C9-BBA7-D1E41E78E331}" srcOrd="1" destOrd="0" presId="urn:microsoft.com/office/officeart/2011/layout/CircleProcess"/>
    <dgm:cxn modelId="{E3156A25-ADCE-45B6-BA5D-DA888E945265}" type="presOf" srcId="{93B33F64-1CA2-45A0-8EF9-2ACA011B5B93}" destId="{172C37D3-174C-4671-8557-690ADDF15673}" srcOrd="0" destOrd="0" presId="urn:microsoft.com/office/officeart/2011/layout/CircleProcess"/>
    <dgm:cxn modelId="{F0206755-E72C-4701-9091-E71D2A3FF169}" srcId="{37A4D75D-D12D-471A-9C27-D5778D394D36}" destId="{93B33F64-1CA2-45A0-8EF9-2ACA011B5B93}" srcOrd="0" destOrd="0" parTransId="{DDCA2C02-2C11-44D2-AFF6-9B463D38F576}" sibTransId="{3F45F641-E716-4165-84E8-6F9194BF9D1C}"/>
    <dgm:cxn modelId="{CFBA4F90-DC95-4A49-A5A0-8842E3EB33CA}" type="presOf" srcId="{EF944A0E-22AB-4797-987C-EC9F6F3B4455}" destId="{6DC3B2F8-33B6-4F82-BB7F-08894AE6FAE2}" srcOrd="1" destOrd="0" presId="urn:microsoft.com/office/officeart/2011/layout/CircleProcess"/>
    <dgm:cxn modelId="{BAB71697-D35B-4AA2-AAF5-567B17BB6D6D}" type="presOf" srcId="{37A4D75D-D12D-471A-9C27-D5778D394D36}" destId="{22EDCE59-A067-4286-B25A-D7C8F3DE8B4E}" srcOrd="0" destOrd="0" presId="urn:microsoft.com/office/officeart/2011/layout/CircleProcess"/>
    <dgm:cxn modelId="{377346AD-7F71-4B63-859D-C51F0837B2F4}" type="presOf" srcId="{93B33F64-1CA2-45A0-8EF9-2ACA011B5B93}" destId="{7CC17F32-3328-4C4F-9058-254F6B4210D6}" srcOrd="1" destOrd="0" presId="urn:microsoft.com/office/officeart/2011/layout/CircleProcess"/>
    <dgm:cxn modelId="{EB96DCBF-DC48-40F1-A0F9-71A9B8109544}" srcId="{37A4D75D-D12D-471A-9C27-D5778D394D36}" destId="{FDFFE81C-2CFC-4B04-99D0-23E0B6748987}" srcOrd="3" destOrd="0" parTransId="{97398FD3-7D2D-4594-964C-38C8EEFF52FA}" sibTransId="{5DD312ED-E55E-4586-AD44-9A321FB818B8}"/>
    <dgm:cxn modelId="{C6C1EDC5-F366-4EAA-BAF2-1085AB25CC1A}" type="presOf" srcId="{DC453054-0FD1-41B2-B57C-804F70E0C83B}" destId="{4E2D4393-FE12-482D-ADC1-5FA2F241AC5C}" srcOrd="0" destOrd="0" presId="urn:microsoft.com/office/officeart/2011/layout/CircleProcess"/>
    <dgm:cxn modelId="{BD6B69C8-2F7C-4932-90E8-B9ED17411639}" type="presOf" srcId="{FDFFE81C-2CFC-4B04-99D0-23E0B6748987}" destId="{CA895701-1F7F-49D0-8088-CDC0B072A584}" srcOrd="1" destOrd="0" presId="urn:microsoft.com/office/officeart/2011/layout/CircleProcess"/>
    <dgm:cxn modelId="{42EFCBCA-BE7B-45F1-B79D-37FC29680925}" type="presOf" srcId="{EF944A0E-22AB-4797-987C-EC9F6F3B4455}" destId="{D51054E0-4261-432A-81AA-7D784A468575}" srcOrd="0" destOrd="0" presId="urn:microsoft.com/office/officeart/2011/layout/CircleProcess"/>
    <dgm:cxn modelId="{F69BFACF-012C-4C61-A626-3241E317B9AC}" srcId="{37A4D75D-D12D-471A-9C27-D5778D394D36}" destId="{DC453054-0FD1-41B2-B57C-804F70E0C83B}" srcOrd="2" destOrd="0" parTransId="{191EE8EB-DDB7-4B29-9805-3F9AFF5574D3}" sibTransId="{687951B6-BF41-4BC5-960D-2984BCC70661}"/>
    <dgm:cxn modelId="{053524D5-4727-451E-B430-7D940F6E46BB}" srcId="{37A4D75D-D12D-471A-9C27-D5778D394D36}" destId="{EF944A0E-22AB-4797-987C-EC9F6F3B4455}" srcOrd="1" destOrd="0" parTransId="{59D24245-CC48-497C-9BE3-2795ADA0D871}" sibTransId="{3991199E-CFBD-4A16-A9B0-63377D23A9E7}"/>
    <dgm:cxn modelId="{3BCF30D9-BAAD-4A10-916C-882F66AC8C3E}" type="presOf" srcId="{FDFFE81C-2CFC-4B04-99D0-23E0B6748987}" destId="{2EC00C08-4037-4D31-818A-E87D90462D80}" srcOrd="0" destOrd="0" presId="urn:microsoft.com/office/officeart/2011/layout/CircleProcess"/>
    <dgm:cxn modelId="{80F8A7B4-4797-4320-BED3-B403537FA85E}" type="presParOf" srcId="{22EDCE59-A067-4286-B25A-D7C8F3DE8B4E}" destId="{1C980E1F-4562-4425-BCC6-F75FCD25E9B3}" srcOrd="0" destOrd="0" presId="urn:microsoft.com/office/officeart/2011/layout/CircleProcess"/>
    <dgm:cxn modelId="{1964D371-EBD1-490B-B7D4-E57E91D7E4CA}" type="presParOf" srcId="{1C980E1F-4562-4425-BCC6-F75FCD25E9B3}" destId="{2343F2CB-AE6B-4253-96FD-4894FDF48835}" srcOrd="0" destOrd="0" presId="urn:microsoft.com/office/officeart/2011/layout/CircleProcess"/>
    <dgm:cxn modelId="{CA200F7F-C264-4C70-A585-5CCFEAC97904}" type="presParOf" srcId="{22EDCE59-A067-4286-B25A-D7C8F3DE8B4E}" destId="{ADC5C98F-8FD8-4440-AE66-DAD5AD1744D0}" srcOrd="1" destOrd="0" presId="urn:microsoft.com/office/officeart/2011/layout/CircleProcess"/>
    <dgm:cxn modelId="{B8D0C11E-0A72-415C-8D75-D59D40A9D402}" type="presParOf" srcId="{ADC5C98F-8FD8-4440-AE66-DAD5AD1744D0}" destId="{2EC00C08-4037-4D31-818A-E87D90462D80}" srcOrd="0" destOrd="0" presId="urn:microsoft.com/office/officeart/2011/layout/CircleProcess"/>
    <dgm:cxn modelId="{B62921D9-5D0A-44AE-8B07-B575EB6B3F13}" type="presParOf" srcId="{22EDCE59-A067-4286-B25A-D7C8F3DE8B4E}" destId="{CA895701-1F7F-49D0-8088-CDC0B072A584}" srcOrd="2" destOrd="0" presId="urn:microsoft.com/office/officeart/2011/layout/CircleProcess"/>
    <dgm:cxn modelId="{C1FE8801-448B-44A0-B686-A0F6918FE2CB}" type="presParOf" srcId="{22EDCE59-A067-4286-B25A-D7C8F3DE8B4E}" destId="{8AB641EC-8573-4BE2-8AC5-B324F7ED4568}" srcOrd="3" destOrd="0" presId="urn:microsoft.com/office/officeart/2011/layout/CircleProcess"/>
    <dgm:cxn modelId="{ED06EFED-A9E2-40A3-B7EA-866C5C86E96F}" type="presParOf" srcId="{8AB641EC-8573-4BE2-8AC5-B324F7ED4568}" destId="{C19B3D21-AAD7-43E5-9012-308A80AC8A65}" srcOrd="0" destOrd="0" presId="urn:microsoft.com/office/officeart/2011/layout/CircleProcess"/>
    <dgm:cxn modelId="{8FB07F98-ED37-4E4E-9CF1-62C08DAAC22D}" type="presParOf" srcId="{22EDCE59-A067-4286-B25A-D7C8F3DE8B4E}" destId="{6CE5357D-72D5-4D34-ADDB-9DB638A2E209}" srcOrd="4" destOrd="0" presId="urn:microsoft.com/office/officeart/2011/layout/CircleProcess"/>
    <dgm:cxn modelId="{DB1E83DB-8B1A-4554-B03D-2D619F9D5455}" type="presParOf" srcId="{6CE5357D-72D5-4D34-ADDB-9DB638A2E209}" destId="{4E2D4393-FE12-482D-ADC1-5FA2F241AC5C}" srcOrd="0" destOrd="0" presId="urn:microsoft.com/office/officeart/2011/layout/CircleProcess"/>
    <dgm:cxn modelId="{77198C1A-23B3-44CF-BE78-2CBA123913D0}" type="presParOf" srcId="{22EDCE59-A067-4286-B25A-D7C8F3DE8B4E}" destId="{09DF66DD-6896-42C9-BBA7-D1E41E78E331}" srcOrd="5" destOrd="0" presId="urn:microsoft.com/office/officeart/2011/layout/CircleProcess"/>
    <dgm:cxn modelId="{57C3CE6D-7D6D-4931-83BF-9AE78EA0B8E0}" type="presParOf" srcId="{22EDCE59-A067-4286-B25A-D7C8F3DE8B4E}" destId="{0E1343C7-03B8-40BD-87F0-6BEA9C3FD61E}" srcOrd="6" destOrd="0" presId="urn:microsoft.com/office/officeart/2011/layout/CircleProcess"/>
    <dgm:cxn modelId="{8078FA45-3B80-42EE-A79E-0998F350A7E7}" type="presParOf" srcId="{0E1343C7-03B8-40BD-87F0-6BEA9C3FD61E}" destId="{250A18CF-CEC9-499B-BFC8-1489E1C0555D}" srcOrd="0" destOrd="0" presId="urn:microsoft.com/office/officeart/2011/layout/CircleProcess"/>
    <dgm:cxn modelId="{EB5310F8-C7B1-464F-998D-757117D30E37}" type="presParOf" srcId="{22EDCE59-A067-4286-B25A-D7C8F3DE8B4E}" destId="{FC4F9525-A32F-473C-A2E1-59B27D3B4E85}" srcOrd="7" destOrd="0" presId="urn:microsoft.com/office/officeart/2011/layout/CircleProcess"/>
    <dgm:cxn modelId="{BC297FEF-AEF3-4BF5-B29F-4D0C5A79E0BF}" type="presParOf" srcId="{FC4F9525-A32F-473C-A2E1-59B27D3B4E85}" destId="{D51054E0-4261-432A-81AA-7D784A468575}" srcOrd="0" destOrd="0" presId="urn:microsoft.com/office/officeart/2011/layout/CircleProcess"/>
    <dgm:cxn modelId="{599B1754-343E-4C77-A78A-C00A30F609F4}" type="presParOf" srcId="{22EDCE59-A067-4286-B25A-D7C8F3DE8B4E}" destId="{6DC3B2F8-33B6-4F82-BB7F-08894AE6FAE2}" srcOrd="8" destOrd="0" presId="urn:microsoft.com/office/officeart/2011/layout/CircleProcess"/>
    <dgm:cxn modelId="{B74980DC-EC57-4131-B9DE-ED98250CB9A6}" type="presParOf" srcId="{22EDCE59-A067-4286-B25A-D7C8F3DE8B4E}" destId="{512F00C0-0A74-4CF7-A9FD-B958E40F437F}" srcOrd="9" destOrd="0" presId="urn:microsoft.com/office/officeart/2011/layout/CircleProcess"/>
    <dgm:cxn modelId="{3C308F98-44EA-4174-BD9D-0C34AF5471D9}" type="presParOf" srcId="{512F00C0-0A74-4CF7-A9FD-B958E40F437F}" destId="{8080680C-C1CA-442D-AD72-01AE4C5BA021}" srcOrd="0" destOrd="0" presId="urn:microsoft.com/office/officeart/2011/layout/CircleProcess"/>
    <dgm:cxn modelId="{CBF15A7C-FABF-454C-9046-45685895A15B}" type="presParOf" srcId="{22EDCE59-A067-4286-B25A-D7C8F3DE8B4E}" destId="{7035C0E5-D248-4CCC-80F2-4BC7AA9DB081}" srcOrd="10" destOrd="0" presId="urn:microsoft.com/office/officeart/2011/layout/CircleProcess"/>
    <dgm:cxn modelId="{86071A44-99CF-4EC3-B161-06386A6DE76C}" type="presParOf" srcId="{7035C0E5-D248-4CCC-80F2-4BC7AA9DB081}" destId="{172C37D3-174C-4671-8557-690ADDF15673}" srcOrd="0" destOrd="0" presId="urn:microsoft.com/office/officeart/2011/layout/CircleProcess"/>
    <dgm:cxn modelId="{8DC06F56-A57F-47FA-AB4E-429AFB1264C7}" type="presParOf" srcId="{22EDCE59-A067-4286-B25A-D7C8F3DE8B4E}" destId="{7CC17F32-3328-4C4F-9058-254F6B4210D6}"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9926E-ADF1-4123-8F89-A1406ACB10CA}" type="doc">
      <dgm:prSet loTypeId="urn:microsoft.com/office/officeart/2005/8/layout/bProcess3" loCatId="process" qsTypeId="urn:microsoft.com/office/officeart/2005/8/quickstyle/simple1" qsCatId="simple" csTypeId="urn:microsoft.com/office/officeart/2005/8/colors/accent0_2" csCatId="mainScheme" phldr="1"/>
      <dgm:spPr/>
      <dgm:t>
        <a:bodyPr/>
        <a:lstStyle/>
        <a:p>
          <a:endParaRPr lang="en-ZA"/>
        </a:p>
      </dgm:t>
    </dgm:pt>
    <dgm:pt modelId="{A98CE746-B23D-4A69-8CCC-3419B936F464}">
      <dgm:prSet phldrT="[Text]" custT="1"/>
      <dgm:spPr/>
      <dgm:t>
        <a:bodyPr/>
        <a:lstStyle/>
        <a:p>
          <a:r>
            <a:rPr lang="en-US" sz="2800" dirty="0"/>
            <a:t>Collect data on </a:t>
          </a:r>
          <a:r>
            <a:rPr lang="en-US" sz="2800" dirty="0">
              <a:solidFill>
                <a:schemeClr val="accent2">
                  <a:lumMod val="75000"/>
                </a:schemeClr>
              </a:solidFill>
            </a:rPr>
            <a:t>22,276</a:t>
          </a:r>
          <a:r>
            <a:rPr lang="en-US" sz="2800" dirty="0"/>
            <a:t> doctoral theses from the </a:t>
          </a:r>
          <a:r>
            <a:rPr lang="en-US" sz="2800" dirty="0" err="1"/>
            <a:t>DSpace@MIT</a:t>
          </a:r>
          <a:endParaRPr lang="en-US" sz="2800" dirty="0"/>
        </a:p>
        <a:p>
          <a:r>
            <a:rPr lang="en-US" sz="1400" dirty="0"/>
            <a:t>from August 10 to August 21</a:t>
          </a:r>
        </a:p>
        <a:p>
          <a:r>
            <a:rPr lang="en-US" sz="1600" dirty="0"/>
            <a:t>https://dspace.mit.edu/handle/1721.1/</a:t>
          </a:r>
          <a:r>
            <a:rPr lang="en-US" sz="1600" dirty="0">
              <a:solidFill>
                <a:schemeClr val="accent2">
                  <a:lumMod val="75000"/>
                </a:schemeClr>
              </a:solidFill>
            </a:rPr>
            <a:t>XXXXX</a:t>
          </a:r>
          <a:r>
            <a:rPr lang="en-US" sz="1600" dirty="0"/>
            <a:t>?show=full</a:t>
          </a:r>
          <a:endParaRPr lang="en-ZA" sz="1600" dirty="0"/>
        </a:p>
      </dgm:t>
    </dgm:pt>
    <dgm:pt modelId="{4CF5B5A7-A024-4CA9-935D-DC220E18E9F0}" type="parTrans" cxnId="{4254729A-B6F9-4391-A7EC-FD7682E67140}">
      <dgm:prSet/>
      <dgm:spPr/>
      <dgm:t>
        <a:bodyPr/>
        <a:lstStyle/>
        <a:p>
          <a:endParaRPr lang="en-ZA"/>
        </a:p>
      </dgm:t>
    </dgm:pt>
    <dgm:pt modelId="{38679771-E7E8-48DB-BF96-D67FB61E3B2A}" type="sibTrans" cxnId="{4254729A-B6F9-4391-A7EC-FD7682E67140}">
      <dgm:prSet/>
      <dgm:spPr/>
      <dgm:t>
        <a:bodyPr/>
        <a:lstStyle/>
        <a:p>
          <a:endParaRPr lang="en-ZA"/>
        </a:p>
      </dgm:t>
    </dgm:pt>
    <dgm:pt modelId="{E71B343D-3C0B-48C2-A74F-7A1A15609DAE}">
      <dgm:prSet phldrT="[Text]" custT="1"/>
      <dgm:spPr/>
      <dgm:t>
        <a:bodyPr/>
        <a:lstStyle/>
        <a:p>
          <a:r>
            <a:rPr lang="en-US" sz="3700" dirty="0"/>
            <a:t>Data Extraction</a:t>
          </a:r>
        </a:p>
        <a:p>
          <a:r>
            <a:rPr lang="en-US" sz="1600" dirty="0"/>
            <a:t>Record ID, Department, Date availability, Number of unique/duplicate metadata fields, Abstract/Title word count, Number of downloads/visits, DDR, and DVR</a:t>
          </a:r>
          <a:endParaRPr lang="en-ZA" sz="1000" dirty="0"/>
        </a:p>
      </dgm:t>
    </dgm:pt>
    <dgm:pt modelId="{2A7FBFFE-1614-4F37-974D-0815A3C7B831}" type="parTrans" cxnId="{D822188B-42BD-43FF-984D-DE3C36EAEE28}">
      <dgm:prSet/>
      <dgm:spPr/>
      <dgm:t>
        <a:bodyPr/>
        <a:lstStyle/>
        <a:p>
          <a:endParaRPr lang="en-ZA"/>
        </a:p>
      </dgm:t>
    </dgm:pt>
    <dgm:pt modelId="{BAA64C97-64C0-4307-80E9-4A470D7659F8}" type="sibTrans" cxnId="{D822188B-42BD-43FF-984D-DE3C36EAEE28}">
      <dgm:prSet/>
      <dgm:spPr/>
      <dgm:t>
        <a:bodyPr/>
        <a:lstStyle/>
        <a:p>
          <a:endParaRPr lang="en-ZA"/>
        </a:p>
      </dgm:t>
    </dgm:pt>
    <dgm:pt modelId="{6247A9FC-DBD1-4345-B752-4C66899C1F53}">
      <dgm:prSet phldrT="[Text]" custT="1"/>
      <dgm:spPr/>
      <dgm:t>
        <a:bodyPr/>
        <a:lstStyle/>
        <a:p>
          <a:r>
            <a:rPr lang="en-GB" sz="4000" dirty="0"/>
            <a:t>Data Organization</a:t>
          </a:r>
        </a:p>
        <a:p>
          <a:r>
            <a:rPr lang="en-GB" sz="2400" dirty="0"/>
            <a:t>Excel file/SPSS</a:t>
          </a:r>
          <a:endParaRPr lang="en-ZA" sz="2400" dirty="0"/>
        </a:p>
      </dgm:t>
    </dgm:pt>
    <dgm:pt modelId="{C2DF9F17-3B7F-4727-991D-AFBA0D10C75E}" type="parTrans" cxnId="{0C110689-D49B-4EF6-8AFB-252E86ABE464}">
      <dgm:prSet/>
      <dgm:spPr/>
      <dgm:t>
        <a:bodyPr/>
        <a:lstStyle/>
        <a:p>
          <a:endParaRPr lang="en-ZA"/>
        </a:p>
      </dgm:t>
    </dgm:pt>
    <dgm:pt modelId="{2D5F1BE1-4895-44ED-81ED-85747F470186}" type="sibTrans" cxnId="{0C110689-D49B-4EF6-8AFB-252E86ABE464}">
      <dgm:prSet/>
      <dgm:spPr/>
      <dgm:t>
        <a:bodyPr/>
        <a:lstStyle/>
        <a:p>
          <a:endParaRPr lang="en-ZA"/>
        </a:p>
      </dgm:t>
    </dgm:pt>
    <dgm:pt modelId="{9B41A5BE-5449-4D8B-A0F7-B7221303874E}">
      <dgm:prSet custT="1"/>
      <dgm:spPr/>
      <dgm:t>
        <a:bodyPr/>
        <a:lstStyle/>
        <a:p>
          <a:r>
            <a:rPr lang="en-GB" sz="4000" dirty="0"/>
            <a:t>Data Analysis</a:t>
          </a:r>
        </a:p>
        <a:p>
          <a:r>
            <a:rPr lang="en-GB" sz="2000" dirty="0"/>
            <a:t>SPSS; </a:t>
          </a:r>
          <a:r>
            <a:rPr lang="en-US" sz="2000" dirty="0"/>
            <a:t>correlation between metadata completeness and usage statistics</a:t>
          </a:r>
        </a:p>
      </dgm:t>
    </dgm:pt>
    <dgm:pt modelId="{01D912AE-75CD-4A17-B7D1-CCB05DA6D54A}" type="parTrans" cxnId="{6C7B159B-71DA-4881-8E69-22194DB056B2}">
      <dgm:prSet/>
      <dgm:spPr/>
      <dgm:t>
        <a:bodyPr/>
        <a:lstStyle/>
        <a:p>
          <a:endParaRPr lang="en-US"/>
        </a:p>
      </dgm:t>
    </dgm:pt>
    <dgm:pt modelId="{68743AE3-009C-46AD-8DBA-D0C1BE315C6D}" type="sibTrans" cxnId="{6C7B159B-71DA-4881-8E69-22194DB056B2}">
      <dgm:prSet/>
      <dgm:spPr/>
      <dgm:t>
        <a:bodyPr/>
        <a:lstStyle/>
        <a:p>
          <a:endParaRPr lang="en-US"/>
        </a:p>
      </dgm:t>
    </dgm:pt>
    <dgm:pt modelId="{3AC10F7E-EFA7-44A3-A953-9AEF972BCAAA}" type="pres">
      <dgm:prSet presAssocID="{E149926E-ADF1-4123-8F89-A1406ACB10CA}" presName="Name0" presStyleCnt="0">
        <dgm:presLayoutVars>
          <dgm:dir/>
          <dgm:resizeHandles val="exact"/>
        </dgm:presLayoutVars>
      </dgm:prSet>
      <dgm:spPr/>
    </dgm:pt>
    <dgm:pt modelId="{2E20DEFC-C003-43A9-B4F6-7B15E2A2140D}" type="pres">
      <dgm:prSet presAssocID="{A98CE746-B23D-4A69-8CCC-3419B936F464}" presName="node" presStyleLbl="node1" presStyleIdx="0" presStyleCnt="4" custScaleX="171675" custLinFactNeighborX="-33870" custLinFactNeighborY="-11599">
        <dgm:presLayoutVars>
          <dgm:bulletEnabled val="1"/>
        </dgm:presLayoutVars>
      </dgm:prSet>
      <dgm:spPr/>
    </dgm:pt>
    <dgm:pt modelId="{81E72AB5-D232-4853-9C7D-4851BB0E33B8}" type="pres">
      <dgm:prSet presAssocID="{38679771-E7E8-48DB-BF96-D67FB61E3B2A}" presName="sibTrans" presStyleLbl="sibTrans1D1" presStyleIdx="0" presStyleCnt="3"/>
      <dgm:spPr/>
    </dgm:pt>
    <dgm:pt modelId="{C2D2EEEB-8637-46FE-9289-046EE21E82E6}" type="pres">
      <dgm:prSet presAssocID="{38679771-E7E8-48DB-BF96-D67FB61E3B2A}" presName="connectorText" presStyleLbl="sibTrans1D1" presStyleIdx="0" presStyleCnt="3"/>
      <dgm:spPr/>
    </dgm:pt>
    <dgm:pt modelId="{AF037340-A8F3-49CC-A27F-9751794D1DF1}" type="pres">
      <dgm:prSet presAssocID="{E71B343D-3C0B-48C2-A74F-7A1A15609DAE}" presName="node" presStyleLbl="node1" presStyleIdx="1" presStyleCnt="4" custScaleX="137270">
        <dgm:presLayoutVars>
          <dgm:bulletEnabled val="1"/>
        </dgm:presLayoutVars>
      </dgm:prSet>
      <dgm:spPr/>
    </dgm:pt>
    <dgm:pt modelId="{664AA578-860B-4B0F-92CF-C1B7AFC84351}" type="pres">
      <dgm:prSet presAssocID="{BAA64C97-64C0-4307-80E9-4A470D7659F8}" presName="sibTrans" presStyleLbl="sibTrans1D1" presStyleIdx="1" presStyleCnt="3"/>
      <dgm:spPr/>
    </dgm:pt>
    <dgm:pt modelId="{9695DACD-7B39-4B0B-9AB7-680833A72316}" type="pres">
      <dgm:prSet presAssocID="{BAA64C97-64C0-4307-80E9-4A470D7659F8}" presName="connectorText" presStyleLbl="sibTrans1D1" presStyleIdx="1" presStyleCnt="3"/>
      <dgm:spPr/>
    </dgm:pt>
    <dgm:pt modelId="{DEF53835-234E-475A-9DDD-1714CB0F68D4}" type="pres">
      <dgm:prSet presAssocID="{6247A9FC-DBD1-4345-B752-4C66899C1F53}" presName="node" presStyleLbl="node1" presStyleIdx="2" presStyleCnt="4" custScaleX="171470" custLinFactNeighborX="-424" custLinFactNeighborY="-1520">
        <dgm:presLayoutVars>
          <dgm:bulletEnabled val="1"/>
        </dgm:presLayoutVars>
      </dgm:prSet>
      <dgm:spPr/>
    </dgm:pt>
    <dgm:pt modelId="{5EE3A581-25B9-4BFF-8F22-6BD7B17DED64}" type="pres">
      <dgm:prSet presAssocID="{2D5F1BE1-4895-44ED-81ED-85747F470186}" presName="sibTrans" presStyleLbl="sibTrans1D1" presStyleIdx="2" presStyleCnt="3"/>
      <dgm:spPr/>
    </dgm:pt>
    <dgm:pt modelId="{D8860E33-2CEA-40CD-AF6A-18285F2A94B8}" type="pres">
      <dgm:prSet presAssocID="{2D5F1BE1-4895-44ED-81ED-85747F470186}" presName="connectorText" presStyleLbl="sibTrans1D1" presStyleIdx="2" presStyleCnt="3"/>
      <dgm:spPr/>
    </dgm:pt>
    <dgm:pt modelId="{A7A9BC4C-DAE4-4F3B-B2E2-D1C0CE4A3030}" type="pres">
      <dgm:prSet presAssocID="{9B41A5BE-5449-4D8B-A0F7-B7221303874E}" presName="node" presStyleLbl="node1" presStyleIdx="3" presStyleCnt="4" custScaleX="136601" custLinFactX="9155" custLinFactNeighborX="100000" custLinFactNeighborY="-1792">
        <dgm:presLayoutVars>
          <dgm:bulletEnabled val="1"/>
        </dgm:presLayoutVars>
      </dgm:prSet>
      <dgm:spPr/>
    </dgm:pt>
  </dgm:ptLst>
  <dgm:cxnLst>
    <dgm:cxn modelId="{D7198E26-1EB5-42E7-88C5-8E1E80C64D3A}" type="presOf" srcId="{E71B343D-3C0B-48C2-A74F-7A1A15609DAE}" destId="{AF037340-A8F3-49CC-A27F-9751794D1DF1}" srcOrd="0" destOrd="0" presId="urn:microsoft.com/office/officeart/2005/8/layout/bProcess3"/>
    <dgm:cxn modelId="{7B72F232-801C-41DF-88CD-34986C9C0600}" type="presOf" srcId="{A98CE746-B23D-4A69-8CCC-3419B936F464}" destId="{2E20DEFC-C003-43A9-B4F6-7B15E2A2140D}" srcOrd="0" destOrd="0" presId="urn:microsoft.com/office/officeart/2005/8/layout/bProcess3"/>
    <dgm:cxn modelId="{D9DC8C36-8599-40DB-8E4E-4FD033E17D4F}" type="presOf" srcId="{BAA64C97-64C0-4307-80E9-4A470D7659F8}" destId="{9695DACD-7B39-4B0B-9AB7-680833A72316}" srcOrd="1" destOrd="0" presId="urn:microsoft.com/office/officeart/2005/8/layout/bProcess3"/>
    <dgm:cxn modelId="{5C52C343-F36E-4DB1-9273-94FE3B056E9B}" type="presOf" srcId="{38679771-E7E8-48DB-BF96-D67FB61E3B2A}" destId="{81E72AB5-D232-4853-9C7D-4851BB0E33B8}" srcOrd="0" destOrd="0" presId="urn:microsoft.com/office/officeart/2005/8/layout/bProcess3"/>
    <dgm:cxn modelId="{D823934C-251C-4AED-9C7F-41EAC4DDEA84}" type="presOf" srcId="{38679771-E7E8-48DB-BF96-D67FB61E3B2A}" destId="{C2D2EEEB-8637-46FE-9289-046EE21E82E6}" srcOrd="1" destOrd="0" presId="urn:microsoft.com/office/officeart/2005/8/layout/bProcess3"/>
    <dgm:cxn modelId="{0C110689-D49B-4EF6-8AFB-252E86ABE464}" srcId="{E149926E-ADF1-4123-8F89-A1406ACB10CA}" destId="{6247A9FC-DBD1-4345-B752-4C66899C1F53}" srcOrd="2" destOrd="0" parTransId="{C2DF9F17-3B7F-4727-991D-AFBA0D10C75E}" sibTransId="{2D5F1BE1-4895-44ED-81ED-85747F470186}"/>
    <dgm:cxn modelId="{D822188B-42BD-43FF-984D-DE3C36EAEE28}" srcId="{E149926E-ADF1-4123-8F89-A1406ACB10CA}" destId="{E71B343D-3C0B-48C2-A74F-7A1A15609DAE}" srcOrd="1" destOrd="0" parTransId="{2A7FBFFE-1614-4F37-974D-0815A3C7B831}" sibTransId="{BAA64C97-64C0-4307-80E9-4A470D7659F8}"/>
    <dgm:cxn modelId="{11D3FE8B-AF0D-457E-B4E5-C2EF5A30CFA3}" type="presOf" srcId="{2D5F1BE1-4895-44ED-81ED-85747F470186}" destId="{D8860E33-2CEA-40CD-AF6A-18285F2A94B8}" srcOrd="1" destOrd="0" presId="urn:microsoft.com/office/officeart/2005/8/layout/bProcess3"/>
    <dgm:cxn modelId="{4254729A-B6F9-4391-A7EC-FD7682E67140}" srcId="{E149926E-ADF1-4123-8F89-A1406ACB10CA}" destId="{A98CE746-B23D-4A69-8CCC-3419B936F464}" srcOrd="0" destOrd="0" parTransId="{4CF5B5A7-A024-4CA9-935D-DC220E18E9F0}" sibTransId="{38679771-E7E8-48DB-BF96-D67FB61E3B2A}"/>
    <dgm:cxn modelId="{6C7B159B-71DA-4881-8E69-22194DB056B2}" srcId="{E149926E-ADF1-4123-8F89-A1406ACB10CA}" destId="{9B41A5BE-5449-4D8B-A0F7-B7221303874E}" srcOrd="3" destOrd="0" parTransId="{01D912AE-75CD-4A17-B7D1-CCB05DA6D54A}" sibTransId="{68743AE3-009C-46AD-8DBA-D0C1BE315C6D}"/>
    <dgm:cxn modelId="{76C689A6-A412-4831-97FD-C5AB21A66F6D}" type="presOf" srcId="{9B41A5BE-5449-4D8B-A0F7-B7221303874E}" destId="{A7A9BC4C-DAE4-4F3B-B2E2-D1C0CE4A3030}" srcOrd="0" destOrd="0" presId="urn:microsoft.com/office/officeart/2005/8/layout/bProcess3"/>
    <dgm:cxn modelId="{39341ECF-D3B5-458A-9B2E-DCECD3A4AC6E}" type="presOf" srcId="{2D5F1BE1-4895-44ED-81ED-85747F470186}" destId="{5EE3A581-25B9-4BFF-8F22-6BD7B17DED64}" srcOrd="0" destOrd="0" presId="urn:microsoft.com/office/officeart/2005/8/layout/bProcess3"/>
    <dgm:cxn modelId="{73AE66E1-579C-460E-ACB6-BE2EFF65A820}" type="presOf" srcId="{BAA64C97-64C0-4307-80E9-4A470D7659F8}" destId="{664AA578-860B-4B0F-92CF-C1B7AFC84351}" srcOrd="0" destOrd="0" presId="urn:microsoft.com/office/officeart/2005/8/layout/bProcess3"/>
    <dgm:cxn modelId="{4941E6EE-818D-4A63-B918-677E484BB531}" type="presOf" srcId="{E149926E-ADF1-4123-8F89-A1406ACB10CA}" destId="{3AC10F7E-EFA7-44A3-A953-9AEF972BCAAA}" srcOrd="0" destOrd="0" presId="urn:microsoft.com/office/officeart/2005/8/layout/bProcess3"/>
    <dgm:cxn modelId="{F47A5BF4-7556-4B72-9540-2445E515126B}" type="presOf" srcId="{6247A9FC-DBD1-4345-B752-4C66899C1F53}" destId="{DEF53835-234E-475A-9DDD-1714CB0F68D4}" srcOrd="0" destOrd="0" presId="urn:microsoft.com/office/officeart/2005/8/layout/bProcess3"/>
    <dgm:cxn modelId="{55F38475-0799-47CE-AA5E-F8BDC68EDC75}" type="presParOf" srcId="{3AC10F7E-EFA7-44A3-A953-9AEF972BCAAA}" destId="{2E20DEFC-C003-43A9-B4F6-7B15E2A2140D}" srcOrd="0" destOrd="0" presId="urn:microsoft.com/office/officeart/2005/8/layout/bProcess3"/>
    <dgm:cxn modelId="{B354619A-0E88-4902-8F21-F43CF76A203F}" type="presParOf" srcId="{3AC10F7E-EFA7-44A3-A953-9AEF972BCAAA}" destId="{81E72AB5-D232-4853-9C7D-4851BB0E33B8}" srcOrd="1" destOrd="0" presId="urn:microsoft.com/office/officeart/2005/8/layout/bProcess3"/>
    <dgm:cxn modelId="{A75F59E2-C86E-4ACB-99DE-2EDA53BD87F6}" type="presParOf" srcId="{81E72AB5-D232-4853-9C7D-4851BB0E33B8}" destId="{C2D2EEEB-8637-46FE-9289-046EE21E82E6}" srcOrd="0" destOrd="0" presId="urn:microsoft.com/office/officeart/2005/8/layout/bProcess3"/>
    <dgm:cxn modelId="{956CFBAE-8D2F-40A8-A47F-B914AB142201}" type="presParOf" srcId="{3AC10F7E-EFA7-44A3-A953-9AEF972BCAAA}" destId="{AF037340-A8F3-49CC-A27F-9751794D1DF1}" srcOrd="2" destOrd="0" presId="urn:microsoft.com/office/officeart/2005/8/layout/bProcess3"/>
    <dgm:cxn modelId="{32E5E527-525F-47B5-8B2A-FC5EA42DB760}" type="presParOf" srcId="{3AC10F7E-EFA7-44A3-A953-9AEF972BCAAA}" destId="{664AA578-860B-4B0F-92CF-C1B7AFC84351}" srcOrd="3" destOrd="0" presId="urn:microsoft.com/office/officeart/2005/8/layout/bProcess3"/>
    <dgm:cxn modelId="{E06D7355-7EE1-4379-927D-862971E4F3AC}" type="presParOf" srcId="{664AA578-860B-4B0F-92CF-C1B7AFC84351}" destId="{9695DACD-7B39-4B0B-9AB7-680833A72316}" srcOrd="0" destOrd="0" presId="urn:microsoft.com/office/officeart/2005/8/layout/bProcess3"/>
    <dgm:cxn modelId="{2889194E-68B0-4533-9375-58A2E6CEF9A2}" type="presParOf" srcId="{3AC10F7E-EFA7-44A3-A953-9AEF972BCAAA}" destId="{DEF53835-234E-475A-9DDD-1714CB0F68D4}" srcOrd="4" destOrd="0" presId="urn:microsoft.com/office/officeart/2005/8/layout/bProcess3"/>
    <dgm:cxn modelId="{D6874579-D25B-457B-886E-8889D5CBB020}" type="presParOf" srcId="{3AC10F7E-EFA7-44A3-A953-9AEF972BCAAA}" destId="{5EE3A581-25B9-4BFF-8F22-6BD7B17DED64}" srcOrd="5" destOrd="0" presId="urn:microsoft.com/office/officeart/2005/8/layout/bProcess3"/>
    <dgm:cxn modelId="{F3B532A5-D7BA-44AE-B21F-F829EEEE6362}" type="presParOf" srcId="{5EE3A581-25B9-4BFF-8F22-6BD7B17DED64}" destId="{D8860E33-2CEA-40CD-AF6A-18285F2A94B8}" srcOrd="0" destOrd="0" presId="urn:microsoft.com/office/officeart/2005/8/layout/bProcess3"/>
    <dgm:cxn modelId="{6478D7E0-8D1C-4150-A42A-7B96A24C4194}" type="presParOf" srcId="{3AC10F7E-EFA7-44A3-A953-9AEF972BCAAA}" destId="{A7A9BC4C-DAE4-4F3B-B2E2-D1C0CE4A3030}"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3F2CB-AE6B-4253-96FD-4894FDF48835}">
      <dsp:nvSpPr>
        <dsp:cNvPr id="0" name=""/>
        <dsp:cNvSpPr/>
      </dsp:nvSpPr>
      <dsp:spPr>
        <a:xfrm>
          <a:off x="8589701" y="935972"/>
          <a:ext cx="2479700" cy="24798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00C08-4037-4D31-818A-E87D90462D80}">
      <dsp:nvSpPr>
        <dsp:cNvPr id="0" name=""/>
        <dsp:cNvSpPr/>
      </dsp:nvSpPr>
      <dsp:spPr>
        <a:xfrm>
          <a:off x="8672642" y="1018648"/>
          <a:ext cx="2314883" cy="2314476"/>
        </a:xfrm>
        <a:prstGeom prst="ellipse">
          <a:avLst/>
        </a:prstGeom>
        <a:solidFill>
          <a:schemeClr val="bg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en-ZA" sz="2000" kern="1200" dirty="0"/>
            <a:t>Administrative</a:t>
          </a:r>
        </a:p>
      </dsp:txBody>
      <dsp:txXfrm>
        <a:off x="9003339" y="1349349"/>
        <a:ext cx="1653488" cy="1653073"/>
      </dsp:txXfrm>
    </dsp:sp>
    <dsp:sp modelId="{C19B3D21-AAD7-43E5-9012-308A80AC8A65}">
      <dsp:nvSpPr>
        <dsp:cNvPr id="0" name=""/>
        <dsp:cNvSpPr/>
      </dsp:nvSpPr>
      <dsp:spPr>
        <a:xfrm rot="2700000">
          <a:off x="6016407" y="935798"/>
          <a:ext cx="2479741" cy="247974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D4393-FE12-482D-ADC1-5FA2F241AC5C}">
      <dsp:nvSpPr>
        <dsp:cNvPr id="0" name=""/>
        <dsp:cNvSpPr/>
      </dsp:nvSpPr>
      <dsp:spPr>
        <a:xfrm>
          <a:off x="6110001" y="1018648"/>
          <a:ext cx="2314883" cy="2314476"/>
        </a:xfrm>
        <a:prstGeom prst="ellipse">
          <a:avLst/>
        </a:prstGeom>
        <a:solidFill>
          <a:schemeClr val="bg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en-ZA" sz="2000" kern="1200" dirty="0"/>
            <a:t>Technical</a:t>
          </a:r>
        </a:p>
      </dsp:txBody>
      <dsp:txXfrm>
        <a:off x="6440698" y="1349349"/>
        <a:ext cx="1653488" cy="1653073"/>
      </dsp:txXfrm>
    </dsp:sp>
    <dsp:sp modelId="{250A18CF-CEC9-499B-BFC8-1489E1C0555D}">
      <dsp:nvSpPr>
        <dsp:cNvPr id="0" name=""/>
        <dsp:cNvSpPr/>
      </dsp:nvSpPr>
      <dsp:spPr>
        <a:xfrm rot="2700000">
          <a:off x="3464399" y="935798"/>
          <a:ext cx="2479741" cy="247974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054E0-4261-432A-81AA-7D784A468575}">
      <dsp:nvSpPr>
        <dsp:cNvPr id="0" name=""/>
        <dsp:cNvSpPr/>
      </dsp:nvSpPr>
      <dsp:spPr>
        <a:xfrm>
          <a:off x="3547360" y="1018648"/>
          <a:ext cx="2314883" cy="2314476"/>
        </a:xfrm>
        <a:prstGeom prst="ellipse">
          <a:avLst/>
        </a:prstGeom>
        <a:solidFill>
          <a:schemeClr val="bg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en-ZA" sz="2000" kern="1200" dirty="0"/>
            <a:t>Structural</a:t>
          </a:r>
        </a:p>
      </dsp:txBody>
      <dsp:txXfrm>
        <a:off x="3878057" y="1349349"/>
        <a:ext cx="1653488" cy="1653073"/>
      </dsp:txXfrm>
    </dsp:sp>
    <dsp:sp modelId="{8080680C-C1CA-442D-AD72-01AE4C5BA021}">
      <dsp:nvSpPr>
        <dsp:cNvPr id="0" name=""/>
        <dsp:cNvSpPr/>
      </dsp:nvSpPr>
      <dsp:spPr>
        <a:xfrm rot="2700000">
          <a:off x="901758" y="935798"/>
          <a:ext cx="2479741" cy="247974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C37D3-174C-4671-8557-690ADDF15673}">
      <dsp:nvSpPr>
        <dsp:cNvPr id="0" name=""/>
        <dsp:cNvSpPr/>
      </dsp:nvSpPr>
      <dsp:spPr>
        <a:xfrm>
          <a:off x="984719" y="1018648"/>
          <a:ext cx="2314883" cy="2314476"/>
        </a:xfrm>
        <a:prstGeom prst="ellipse">
          <a:avLst/>
        </a:prstGeom>
        <a:solidFill>
          <a:schemeClr val="bg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en-ZA" sz="2000" kern="1200" dirty="0"/>
            <a:t>Provenance</a:t>
          </a:r>
        </a:p>
      </dsp:txBody>
      <dsp:txXfrm>
        <a:off x="1315416" y="1349349"/>
        <a:ext cx="1653488" cy="1653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72AB5-D232-4853-9C7D-4851BB0E33B8}">
      <dsp:nvSpPr>
        <dsp:cNvPr id="0" name=""/>
        <dsp:cNvSpPr/>
      </dsp:nvSpPr>
      <dsp:spPr>
        <a:xfrm>
          <a:off x="5422797" y="902221"/>
          <a:ext cx="709545" cy="91440"/>
        </a:xfrm>
        <a:custGeom>
          <a:avLst/>
          <a:gdLst/>
          <a:ahLst/>
          <a:cxnLst/>
          <a:rect l="0" t="0" r="0" b="0"/>
          <a:pathLst>
            <a:path>
              <a:moveTo>
                <a:pt x="0" y="45720"/>
              </a:moveTo>
              <a:lnTo>
                <a:pt x="371872" y="45720"/>
              </a:lnTo>
              <a:lnTo>
                <a:pt x="371872" y="82210"/>
              </a:lnTo>
              <a:lnTo>
                <a:pt x="709545" y="8221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5759044" y="944304"/>
        <a:ext cx="37052" cy="7274"/>
      </dsp:txXfrm>
    </dsp:sp>
    <dsp:sp modelId="{2E20DEFC-C003-43A9-B4F6-7B15E2A2140D}">
      <dsp:nvSpPr>
        <dsp:cNvPr id="0" name=""/>
        <dsp:cNvSpPr/>
      </dsp:nvSpPr>
      <dsp:spPr>
        <a:xfrm>
          <a:off x="0" y="0"/>
          <a:ext cx="5424597" cy="189588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Collect data on </a:t>
          </a:r>
          <a:r>
            <a:rPr lang="en-US" sz="2800" kern="1200" dirty="0">
              <a:solidFill>
                <a:schemeClr val="accent2">
                  <a:lumMod val="75000"/>
                </a:schemeClr>
              </a:solidFill>
            </a:rPr>
            <a:t>22,276</a:t>
          </a:r>
          <a:r>
            <a:rPr lang="en-US" sz="2800" kern="1200" dirty="0"/>
            <a:t> doctoral theses from the </a:t>
          </a:r>
          <a:r>
            <a:rPr lang="en-US" sz="2800" kern="1200" dirty="0" err="1"/>
            <a:t>DSpace@MIT</a:t>
          </a:r>
          <a:endParaRPr lang="en-US" sz="2800" kern="1200" dirty="0"/>
        </a:p>
        <a:p>
          <a:pPr marL="0" lvl="0" indent="0" algn="ctr" defTabSz="1244600">
            <a:lnSpc>
              <a:spcPct val="90000"/>
            </a:lnSpc>
            <a:spcBef>
              <a:spcPct val="0"/>
            </a:spcBef>
            <a:spcAft>
              <a:spcPct val="35000"/>
            </a:spcAft>
            <a:buNone/>
          </a:pPr>
          <a:r>
            <a:rPr lang="en-US" sz="1400" kern="1200" dirty="0"/>
            <a:t>from August 10 to August 21</a:t>
          </a:r>
        </a:p>
        <a:p>
          <a:pPr marL="0" lvl="0" indent="0" algn="ctr" defTabSz="1244600">
            <a:lnSpc>
              <a:spcPct val="90000"/>
            </a:lnSpc>
            <a:spcBef>
              <a:spcPct val="0"/>
            </a:spcBef>
            <a:spcAft>
              <a:spcPct val="35000"/>
            </a:spcAft>
            <a:buNone/>
          </a:pPr>
          <a:r>
            <a:rPr lang="en-US" sz="1600" kern="1200" dirty="0"/>
            <a:t>https://dspace.mit.edu/handle/1721.1/</a:t>
          </a:r>
          <a:r>
            <a:rPr lang="en-US" sz="1600" kern="1200" dirty="0">
              <a:solidFill>
                <a:schemeClr val="accent2">
                  <a:lumMod val="75000"/>
                </a:schemeClr>
              </a:solidFill>
            </a:rPr>
            <a:t>XXXXX</a:t>
          </a:r>
          <a:r>
            <a:rPr lang="en-US" sz="1600" kern="1200" dirty="0"/>
            <a:t>?show=full</a:t>
          </a:r>
          <a:endParaRPr lang="en-ZA" sz="1600" kern="1200" dirty="0"/>
        </a:p>
      </dsp:txBody>
      <dsp:txXfrm>
        <a:off x="0" y="0"/>
        <a:ext cx="5424597" cy="1895883"/>
      </dsp:txXfrm>
    </dsp:sp>
    <dsp:sp modelId="{664AA578-860B-4B0F-92CF-C1B7AFC84351}">
      <dsp:nvSpPr>
        <dsp:cNvPr id="0" name=""/>
        <dsp:cNvSpPr/>
      </dsp:nvSpPr>
      <dsp:spPr>
        <a:xfrm>
          <a:off x="2709060" y="1930574"/>
          <a:ext cx="5624416" cy="667338"/>
        </a:xfrm>
        <a:custGeom>
          <a:avLst/>
          <a:gdLst/>
          <a:ahLst/>
          <a:cxnLst/>
          <a:rect l="0" t="0" r="0" b="0"/>
          <a:pathLst>
            <a:path>
              <a:moveTo>
                <a:pt x="5624416" y="0"/>
              </a:moveTo>
              <a:lnTo>
                <a:pt x="5624416" y="350769"/>
              </a:lnTo>
              <a:lnTo>
                <a:pt x="0" y="350769"/>
              </a:lnTo>
              <a:lnTo>
                <a:pt x="0" y="667338"/>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5379579" y="2260605"/>
        <a:ext cx="283377" cy="7274"/>
      </dsp:txXfrm>
    </dsp:sp>
    <dsp:sp modelId="{AF037340-A8F3-49CC-A27F-9751794D1DF1}">
      <dsp:nvSpPr>
        <dsp:cNvPr id="0" name=""/>
        <dsp:cNvSpPr/>
      </dsp:nvSpPr>
      <dsp:spPr>
        <a:xfrm>
          <a:off x="6164743" y="36490"/>
          <a:ext cx="4337466" cy="189588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 Extraction</a:t>
          </a:r>
        </a:p>
        <a:p>
          <a:pPr marL="0" lvl="0" indent="0" algn="ctr" defTabSz="1644650">
            <a:lnSpc>
              <a:spcPct val="90000"/>
            </a:lnSpc>
            <a:spcBef>
              <a:spcPct val="0"/>
            </a:spcBef>
            <a:spcAft>
              <a:spcPct val="35000"/>
            </a:spcAft>
            <a:buNone/>
          </a:pPr>
          <a:r>
            <a:rPr lang="en-US" sz="1600" kern="1200" dirty="0"/>
            <a:t>Record ID, Department, Date availability, Number of unique/duplicate metadata fields, Abstract/Title word count, Number of downloads/visits, DDR, and DVR</a:t>
          </a:r>
          <a:endParaRPr lang="en-ZA" sz="1000" kern="1200" dirty="0"/>
        </a:p>
      </dsp:txBody>
      <dsp:txXfrm>
        <a:off x="6164743" y="36490"/>
        <a:ext cx="4337466" cy="1895883"/>
      </dsp:txXfrm>
    </dsp:sp>
    <dsp:sp modelId="{5EE3A581-25B9-4BFF-8F22-6BD7B17DED64}">
      <dsp:nvSpPr>
        <dsp:cNvPr id="0" name=""/>
        <dsp:cNvSpPr/>
      </dsp:nvSpPr>
      <dsp:spPr>
        <a:xfrm>
          <a:off x="5416320" y="3527377"/>
          <a:ext cx="750552" cy="91440"/>
        </a:xfrm>
        <a:custGeom>
          <a:avLst/>
          <a:gdLst/>
          <a:ahLst/>
          <a:cxnLst/>
          <a:rect l="0" t="0" r="0" b="0"/>
          <a:pathLst>
            <a:path>
              <a:moveTo>
                <a:pt x="0" y="50876"/>
              </a:moveTo>
              <a:lnTo>
                <a:pt x="392376" y="50876"/>
              </a:lnTo>
              <a:lnTo>
                <a:pt x="392376" y="45720"/>
              </a:lnTo>
              <a:lnTo>
                <a:pt x="75055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5772067" y="3569460"/>
        <a:ext cx="39058" cy="7274"/>
      </dsp:txXfrm>
    </dsp:sp>
    <dsp:sp modelId="{DEF53835-234E-475A-9DDD-1714CB0F68D4}">
      <dsp:nvSpPr>
        <dsp:cNvPr id="0" name=""/>
        <dsp:cNvSpPr/>
      </dsp:nvSpPr>
      <dsp:spPr>
        <a:xfrm>
          <a:off x="0" y="2630312"/>
          <a:ext cx="5418120" cy="189588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GB" sz="4000" kern="1200" dirty="0"/>
            <a:t>Data Organization</a:t>
          </a:r>
        </a:p>
        <a:p>
          <a:pPr marL="0" lvl="0" indent="0" algn="ctr" defTabSz="1778000">
            <a:lnSpc>
              <a:spcPct val="90000"/>
            </a:lnSpc>
            <a:spcBef>
              <a:spcPct val="0"/>
            </a:spcBef>
            <a:spcAft>
              <a:spcPct val="35000"/>
            </a:spcAft>
            <a:buNone/>
          </a:pPr>
          <a:r>
            <a:rPr lang="en-GB" sz="2400" kern="1200" dirty="0"/>
            <a:t>Excel file/SPSS</a:t>
          </a:r>
          <a:endParaRPr lang="en-ZA" sz="2400" kern="1200" dirty="0"/>
        </a:p>
      </dsp:txBody>
      <dsp:txXfrm>
        <a:off x="0" y="2630312"/>
        <a:ext cx="5418120" cy="1895883"/>
      </dsp:txXfrm>
    </dsp:sp>
    <dsp:sp modelId="{A7A9BC4C-DAE4-4F3B-B2E2-D1C0CE4A3030}">
      <dsp:nvSpPr>
        <dsp:cNvPr id="0" name=""/>
        <dsp:cNvSpPr/>
      </dsp:nvSpPr>
      <dsp:spPr>
        <a:xfrm>
          <a:off x="6199272" y="2625155"/>
          <a:ext cx="4316327" cy="189588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GB" sz="4000" kern="1200" dirty="0"/>
            <a:t>Data Analysis</a:t>
          </a:r>
        </a:p>
        <a:p>
          <a:pPr marL="0" lvl="0" indent="0" algn="ctr" defTabSz="1778000">
            <a:lnSpc>
              <a:spcPct val="90000"/>
            </a:lnSpc>
            <a:spcBef>
              <a:spcPct val="0"/>
            </a:spcBef>
            <a:spcAft>
              <a:spcPct val="35000"/>
            </a:spcAft>
            <a:buNone/>
          </a:pPr>
          <a:r>
            <a:rPr lang="en-GB" sz="2000" kern="1200" dirty="0"/>
            <a:t>SPSS; </a:t>
          </a:r>
          <a:r>
            <a:rPr lang="en-US" sz="2000" kern="1200" dirty="0"/>
            <a:t>correlation between metadata completeness and usage statistics</a:t>
          </a:r>
        </a:p>
      </dsp:txBody>
      <dsp:txXfrm>
        <a:off x="6199272" y="2625155"/>
        <a:ext cx="4316327" cy="189588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54FB1-7AFE-4135-A64D-9899E4BD43BC}" type="datetimeFigureOut">
              <a:rPr lang="en-ZA" smtClean="0"/>
              <a:t>2024/10/29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3047E-53EA-4FC1-B468-0F96DA32CAD9}" type="slidenum">
              <a:rPr lang="en-ZA" smtClean="0"/>
              <a:t>‹#›</a:t>
            </a:fld>
            <a:endParaRPr lang="en-ZA"/>
          </a:p>
        </p:txBody>
      </p:sp>
    </p:spTree>
    <p:extLst>
      <p:ext uri="{BB962C8B-B14F-4D97-AF65-F5344CB8AC3E}">
        <p14:creationId xmlns:p14="http://schemas.microsoft.com/office/powerpoint/2010/main" val="153281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4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502703-C8E1-4ADE-B8DB-0EE3D92C806B}" type="slidenum">
              <a:rPr kumimoji="0" lang="en-Z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Z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023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rPr>
              <a:t>Despite extensive research on ETD metadata quality and its recognized importance, a gap exists in empirical studies on the impact of metadata completeness on ETD impact</a:t>
            </a:r>
          </a:p>
          <a:p>
            <a:endParaRPr lang="en-ZA" dirty="0"/>
          </a:p>
        </p:txBody>
      </p:sp>
      <p:sp>
        <p:nvSpPr>
          <p:cNvPr id="4" name="Slide Number Placeholder 3"/>
          <p:cNvSpPr>
            <a:spLocks noGrp="1"/>
          </p:cNvSpPr>
          <p:nvPr>
            <p:ph type="sldNum" sz="quarter" idx="5"/>
          </p:nvPr>
        </p:nvSpPr>
        <p:spPr/>
        <p:txBody>
          <a:bodyPr/>
          <a:lstStyle/>
          <a:p>
            <a:fld id="{A183047E-53EA-4FC1-B468-0F96DA32CAD9}" type="slidenum">
              <a:rPr lang="en-ZA" smtClean="0"/>
              <a:t>3</a:t>
            </a:fld>
            <a:endParaRPr lang="en-ZA"/>
          </a:p>
        </p:txBody>
      </p:sp>
    </p:spTree>
    <p:extLst>
      <p:ext uri="{BB962C8B-B14F-4D97-AF65-F5344CB8AC3E}">
        <p14:creationId xmlns:p14="http://schemas.microsoft.com/office/powerpoint/2010/main" val="338542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some authors refer to six or eight different types of metadata in ETDs. They add statistical metadata, also known as process metadata, and reference </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metadata</a:t>
            </a:r>
            <a:r>
              <a:rPr lang="en-US" sz="1800" dirty="0">
                <a:solidFill>
                  <a:srgbClr val="000000"/>
                </a:solidFill>
                <a:effectLst/>
                <a:latin typeface="Calibri" panose="020F0502020204030204" pitchFamily="34" charset="0"/>
                <a:ea typeface="Calibri" panose="020F0502020204030204" pitchFamily="34" charset="0"/>
              </a:rPr>
              <a:t>, as well as preservation and rights metadata. These types of metadata serve different roles in the management, discovery, and preservation of digital and physical resources</a:t>
            </a:r>
            <a:endParaRPr lang="en-ZA" dirty="0"/>
          </a:p>
        </p:txBody>
      </p:sp>
      <p:sp>
        <p:nvSpPr>
          <p:cNvPr id="4" name="Slide Number Placeholder 3"/>
          <p:cNvSpPr>
            <a:spLocks noGrp="1"/>
          </p:cNvSpPr>
          <p:nvPr>
            <p:ph type="sldNum" sz="quarter" idx="5"/>
          </p:nvPr>
        </p:nvSpPr>
        <p:spPr/>
        <p:txBody>
          <a:bodyPr/>
          <a:lstStyle/>
          <a:p>
            <a:fld id="{A183047E-53EA-4FC1-B468-0F96DA32CAD9}" type="slidenum">
              <a:rPr lang="en-ZA" smtClean="0"/>
              <a:t>6</a:t>
            </a:fld>
            <a:endParaRPr lang="en-ZA"/>
          </a:p>
        </p:txBody>
      </p:sp>
    </p:spTree>
    <p:extLst>
      <p:ext uri="{BB962C8B-B14F-4D97-AF65-F5344CB8AC3E}">
        <p14:creationId xmlns:p14="http://schemas.microsoft.com/office/powerpoint/2010/main" val="4036104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following steps outline the data collection methodology:</a:t>
            </a:r>
          </a:p>
          <a:p>
            <a:r>
              <a:rPr lang="en-GB" dirty="0"/>
              <a:t>1.	Data Source: The primary source of data was the DSpace@MIT repository, specifically the URL format: https://dspace.mit.edu/handle/1721.1/XXXXX?show=full, where XXXXX represents the unique ID for each dissertation. To extract the IDs, the Doctoral Theses collection in DSpace@MIT (https://dspace.mit.edu/handle/1721.1/131022/recent-submissions) was browsed, and all submitted records until August 21, 2024, were retrieved.</a:t>
            </a:r>
          </a:p>
          <a:p>
            <a:r>
              <a:rPr lang="en-GB" dirty="0"/>
              <a:t>2.	Metadata Fields: The study focused on metadata fields that begin with "dc." (Dublin Core), which are standard fields used for describing digital resources. </a:t>
            </a:r>
          </a:p>
          <a:p>
            <a:r>
              <a:rPr lang="en-GB" dirty="0"/>
              <a:t>3.	Data Extraction: The data extraction process was conducted from August 10 to August 21, 2024. Each dissertation's metadata and usage statistics were retrieved and recorded.</a:t>
            </a:r>
          </a:p>
          <a:p>
            <a:endParaRPr lang="en-ZA" dirty="0"/>
          </a:p>
        </p:txBody>
      </p:sp>
      <p:sp>
        <p:nvSpPr>
          <p:cNvPr id="4" name="Slide Number Placeholder 3"/>
          <p:cNvSpPr>
            <a:spLocks noGrp="1"/>
          </p:cNvSpPr>
          <p:nvPr>
            <p:ph type="sldNum" sz="quarter" idx="5"/>
          </p:nvPr>
        </p:nvSpPr>
        <p:spPr/>
        <p:txBody>
          <a:bodyPr/>
          <a:lstStyle/>
          <a:p>
            <a:fld id="{A183047E-53EA-4FC1-B468-0F96DA32CAD9}" type="slidenum">
              <a:rPr lang="en-ZA" smtClean="0"/>
              <a:t>9</a:t>
            </a:fld>
            <a:endParaRPr lang="en-ZA"/>
          </a:p>
        </p:txBody>
      </p:sp>
    </p:spTree>
    <p:extLst>
      <p:ext uri="{BB962C8B-B14F-4D97-AF65-F5344CB8AC3E}">
        <p14:creationId xmlns:p14="http://schemas.microsoft.com/office/powerpoint/2010/main" val="280398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nSpc>
                <a:spcPct val="200000"/>
              </a:lnSpc>
              <a:tabLst>
                <a:tab pos="1948180" algn="l"/>
              </a:tabLst>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minimum number of unique metadata fields completed is 14, while the maximum is 26. However, the majority of dissertations, totaling 7,709, have 22 unique metadata fields completed. On the other hand, the number of duplicated metadata fields varies significantly, with a minimum of 15 fields and a maximum of 41 fields completed. Notably, the highest frequency of duplicated fields occurs at 24 fields, with 4,512 instances recorded. This suggests that many dissertations include multiple entries for certain metadata categories, which may enhance the detail and context of the information provided.</a:t>
            </a:r>
            <a:endParaRPr lang="en-ZA" sz="1200" dirty="0">
              <a:effectLst/>
              <a:latin typeface="Calibri" panose="020F0502020204030204" pitchFamily="34" charset="0"/>
              <a:ea typeface="Calibri" panose="020F0502020204030204" pitchFamily="34" charset="0"/>
              <a:cs typeface="Arial" panose="020B0604020202020204" pitchFamily="34" charset="0"/>
            </a:endParaRPr>
          </a:p>
          <a:p>
            <a:endParaRPr lang="en-ZA" dirty="0"/>
          </a:p>
        </p:txBody>
      </p:sp>
      <p:sp>
        <p:nvSpPr>
          <p:cNvPr id="4" name="Slide Number Placeholder 3"/>
          <p:cNvSpPr>
            <a:spLocks noGrp="1"/>
          </p:cNvSpPr>
          <p:nvPr>
            <p:ph type="sldNum" sz="quarter" idx="5"/>
          </p:nvPr>
        </p:nvSpPr>
        <p:spPr/>
        <p:txBody>
          <a:bodyPr/>
          <a:lstStyle/>
          <a:p>
            <a:fld id="{A183047E-53EA-4FC1-B468-0F96DA32CAD9}" type="slidenum">
              <a:rPr lang="en-ZA" smtClean="0"/>
              <a:t>12</a:t>
            </a:fld>
            <a:endParaRPr lang="en-ZA"/>
          </a:p>
        </p:txBody>
      </p:sp>
    </p:spTree>
    <p:extLst>
      <p:ext uri="{BB962C8B-B14F-4D97-AF65-F5344CB8AC3E}">
        <p14:creationId xmlns:p14="http://schemas.microsoft.com/office/powerpoint/2010/main" val="3587406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183047E-53EA-4FC1-B468-0F96DA32CAD9}" type="slidenum">
              <a:rPr lang="en-ZA" smtClean="0"/>
              <a:t>15</a:t>
            </a:fld>
            <a:endParaRPr lang="en-ZA"/>
          </a:p>
        </p:txBody>
      </p:sp>
    </p:spTree>
    <p:extLst>
      <p:ext uri="{BB962C8B-B14F-4D97-AF65-F5344CB8AC3E}">
        <p14:creationId xmlns:p14="http://schemas.microsoft.com/office/powerpoint/2010/main" val="388563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3.w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3.w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2.xml"/><Relationship Id="rId4" Type="http://schemas.openxmlformats.org/officeDocument/2006/relationships/image" Target="../media/image3.w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FE1B-5F35-54FA-C5C2-C67EB8C5FB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BC9EB1E7-701A-5740-C406-8021D99B0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37E86FED-7E4B-FF23-B53F-12C44BB775B6}"/>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1BFA6D5A-95D6-F9A4-96A4-E5E8E4CEA76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078B38C-2E97-3EED-7F9F-F5BC7A13AEC7}"/>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212018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4106-097F-8EFB-042A-B9761226870A}"/>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6B8D0BDD-FA70-114B-921D-CE7F1F871C6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B364973C-619E-2A35-BC70-29B74726F134}"/>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8F36449E-C6C9-BD6E-0903-8EC89D51072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50C02CD-437D-6366-2D11-80939375005B}"/>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299265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F7BA1-0B0D-BF9D-7F3F-723FA41FD9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12480D6E-1BB9-F1A3-6A7E-3DC844633A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8D7BC0A6-FAFE-A48F-07B7-7F30E904C4FD}"/>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45192963-8AF8-868D-C033-E178B992FE0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B1FC7EC-D514-5E0D-5490-D83BD9E95620}"/>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3640015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5" name="Rectangle 14"/>
          <p:cNvSpPr/>
          <p:nvPr userDrawn="1"/>
        </p:nvSpPr>
        <p:spPr>
          <a:xfrm>
            <a:off x="2" y="1739170"/>
            <a:ext cx="5084231" cy="5118831"/>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a:p>
        </p:txBody>
      </p:sp>
      <p:sp>
        <p:nvSpPr>
          <p:cNvPr id="16" name="Rectangle 15"/>
          <p:cNvSpPr/>
          <p:nvPr userDrawn="1"/>
        </p:nvSpPr>
        <p:spPr>
          <a:xfrm>
            <a:off x="3343267" y="-1"/>
            <a:ext cx="5158004" cy="3500968"/>
          </a:xfrm>
          <a:prstGeom prst="rect">
            <a:avLst/>
          </a:prstGeom>
          <a:solidFill>
            <a:srgbClr val="00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a:p>
        </p:txBody>
      </p:sp>
      <p:cxnSp>
        <p:nvCxnSpPr>
          <p:cNvPr id="59" name="Straight Connector 58"/>
          <p:cNvCxnSpPr/>
          <p:nvPr userDrawn="1"/>
        </p:nvCxnSpPr>
        <p:spPr>
          <a:xfrm>
            <a:off x="5547783" y="1717849"/>
            <a:ext cx="26945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248" y="6289491"/>
            <a:ext cx="2855321" cy="321759"/>
          </a:xfrm>
          <a:prstGeom prst="rect">
            <a:avLst/>
          </a:prstGeom>
        </p:spPr>
      </p:pic>
      <p:sp>
        <p:nvSpPr>
          <p:cNvPr id="18" name="Text Placeholder 4"/>
          <p:cNvSpPr>
            <a:spLocks noGrp="1"/>
          </p:cNvSpPr>
          <p:nvPr userDrawn="1">
            <p:ph type="body" sz="quarter" idx="16" hasCustomPrompt="1"/>
          </p:nvPr>
        </p:nvSpPr>
        <p:spPr>
          <a:xfrm>
            <a:off x="449839" y="3970624"/>
            <a:ext cx="4629180" cy="738664"/>
          </a:xfrm>
          <a:prstGeom prst="rect">
            <a:avLst/>
          </a:prstGeom>
        </p:spPr>
        <p:txBody>
          <a:bodyPr wrap="square" lIns="0" tIns="0" bIns="0">
            <a:spAutoFit/>
          </a:bodyPr>
          <a:lstStyle>
            <a:lvl1pPr marL="0" indent="0">
              <a:spcBef>
                <a:spcPts val="0"/>
              </a:spcBef>
              <a:buNone/>
              <a:defRPr sz="48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ZA" dirty="0"/>
              <a:t>Heading</a:t>
            </a:r>
          </a:p>
        </p:txBody>
      </p:sp>
      <p:sp>
        <p:nvSpPr>
          <p:cNvPr id="13" name="Text Placeholder 4"/>
          <p:cNvSpPr>
            <a:spLocks noGrp="1"/>
          </p:cNvSpPr>
          <p:nvPr userDrawn="1">
            <p:ph type="body" sz="quarter" idx="18" hasCustomPrompt="1"/>
          </p:nvPr>
        </p:nvSpPr>
        <p:spPr>
          <a:xfrm>
            <a:off x="476247" y="5463790"/>
            <a:ext cx="4602772" cy="348813"/>
          </a:xfrm>
          <a:prstGeom prst="rect">
            <a:avLst/>
          </a:prstGeom>
        </p:spPr>
        <p:txBody>
          <a:bodyPr wrap="square" lIns="0" tIns="0" bIns="0">
            <a:spAutoFit/>
          </a:bodyPr>
          <a:lstStyle>
            <a:lvl1pPr marL="0" indent="0">
              <a:spcBef>
                <a:spcPts val="0"/>
              </a:spcBef>
              <a:buNone/>
              <a:defRPr sz="2267">
                <a:solidFill>
                  <a:schemeClr val="bg1"/>
                </a:solidFill>
                <a:latin typeface="Arial" panose="020B0604020202020204" pitchFamily="34" charset="0"/>
                <a:cs typeface="Arial" panose="020B0604020202020204" pitchFamily="34" charset="0"/>
              </a:defRPr>
            </a:lvl1pPr>
          </a:lstStyle>
          <a:p>
            <a:pPr lvl="0"/>
            <a:r>
              <a:rPr lang="en-US" dirty="0"/>
              <a:t>Date</a:t>
            </a:r>
            <a:endParaRPr lang="en-ZA" dirty="0"/>
          </a:p>
        </p:txBody>
      </p:sp>
      <p:sp>
        <p:nvSpPr>
          <p:cNvPr id="19" name="Picture Placeholder 3"/>
          <p:cNvSpPr>
            <a:spLocks noGrp="1"/>
          </p:cNvSpPr>
          <p:nvPr userDrawn="1">
            <p:ph type="pic" sz="quarter" idx="14" hasCustomPrompt="1"/>
          </p:nvPr>
        </p:nvSpPr>
        <p:spPr>
          <a:xfrm>
            <a:off x="5075172" y="-11990"/>
            <a:ext cx="7132456" cy="6888929"/>
          </a:xfrm>
          <a:custGeom>
            <a:avLst/>
            <a:gdLst>
              <a:gd name="connsiteX0" fmla="*/ 0 w 5329237"/>
              <a:gd name="connsiteY0" fmla="*/ 0 h 5143500"/>
              <a:gd name="connsiteX1" fmla="*/ 5329237 w 5329237"/>
              <a:gd name="connsiteY1" fmla="*/ 0 h 5143500"/>
              <a:gd name="connsiteX2" fmla="*/ 5329237 w 5329237"/>
              <a:gd name="connsiteY2" fmla="*/ 5143500 h 5143500"/>
              <a:gd name="connsiteX3" fmla="*/ 0 w 5329237"/>
              <a:gd name="connsiteY3" fmla="*/ 5143500 h 5143500"/>
              <a:gd name="connsiteX4" fmla="*/ 0 w 5329237"/>
              <a:gd name="connsiteY4" fmla="*/ 0 h 5143500"/>
              <a:gd name="connsiteX0" fmla="*/ 0 w 5329237"/>
              <a:gd name="connsiteY0" fmla="*/ 10048 h 5153548"/>
              <a:gd name="connsiteX1" fmla="*/ 1872604 w 5329237"/>
              <a:gd name="connsiteY1" fmla="*/ 0 h 5153548"/>
              <a:gd name="connsiteX2" fmla="*/ 5329237 w 5329237"/>
              <a:gd name="connsiteY2" fmla="*/ 10048 h 5153548"/>
              <a:gd name="connsiteX3" fmla="*/ 5329237 w 5329237"/>
              <a:gd name="connsiteY3" fmla="*/ 5153548 h 5153548"/>
              <a:gd name="connsiteX4" fmla="*/ 0 w 5329237"/>
              <a:gd name="connsiteY4" fmla="*/ 5153548 h 5153548"/>
              <a:gd name="connsiteX5" fmla="*/ 0 w 5329237"/>
              <a:gd name="connsiteY5" fmla="*/ 10048 h 5153548"/>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0 w 5329237"/>
              <a:gd name="connsiteY5" fmla="*/ 0 h 5143500"/>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0 w 5329237"/>
              <a:gd name="connsiteY6" fmla="*/ 0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44093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44093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1900237 w 5329237"/>
              <a:gd name="connsiteY7" fmla="*/ 1909763 h 5143500"/>
              <a:gd name="connsiteX8" fmla="*/ 2558091 w 5329237"/>
              <a:gd name="connsiteY8"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900237 w 5329237"/>
              <a:gd name="connsiteY6" fmla="*/ 1909763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5051 w 5329237"/>
              <a:gd name="connsiteY5" fmla="*/ 2000627 h 5143500"/>
              <a:gd name="connsiteX0" fmla="*/ 2585614 w 5356760"/>
              <a:gd name="connsiteY0" fmla="*/ 1920280 h 5143500"/>
              <a:gd name="connsiteX1" fmla="*/ 2583415 w 5356760"/>
              <a:gd name="connsiteY1" fmla="*/ 0 h 5143500"/>
              <a:gd name="connsiteX2" fmla="*/ 5356760 w 5356760"/>
              <a:gd name="connsiteY2" fmla="*/ 0 h 5143500"/>
              <a:gd name="connsiteX3" fmla="*/ 5356760 w 5356760"/>
              <a:gd name="connsiteY3" fmla="*/ 5143500 h 5143500"/>
              <a:gd name="connsiteX4" fmla="*/ 27523 w 5356760"/>
              <a:gd name="connsiteY4" fmla="*/ 5143500 h 5143500"/>
              <a:gd name="connsiteX5" fmla="*/ 46374 w 5356760"/>
              <a:gd name="connsiteY5" fmla="*/ 1914902 h 5143500"/>
              <a:gd name="connsiteX0" fmla="*/ 2573744 w 5344890"/>
              <a:gd name="connsiteY0" fmla="*/ 1920280 h 5143500"/>
              <a:gd name="connsiteX1" fmla="*/ 2571545 w 5344890"/>
              <a:gd name="connsiteY1" fmla="*/ 0 h 5143500"/>
              <a:gd name="connsiteX2" fmla="*/ 5344890 w 5344890"/>
              <a:gd name="connsiteY2" fmla="*/ 0 h 5143500"/>
              <a:gd name="connsiteX3" fmla="*/ 5344890 w 5344890"/>
              <a:gd name="connsiteY3" fmla="*/ 5143500 h 5143500"/>
              <a:gd name="connsiteX4" fmla="*/ 15653 w 5344890"/>
              <a:gd name="connsiteY4" fmla="*/ 5143500 h 5143500"/>
              <a:gd name="connsiteX5" fmla="*/ 53554 w 5344890"/>
              <a:gd name="connsiteY5" fmla="*/ 2033964 h 5143500"/>
              <a:gd name="connsiteX0" fmla="*/ 2588865 w 5360011"/>
              <a:gd name="connsiteY0" fmla="*/ 19202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603153 w 5360011"/>
              <a:gd name="connsiteY0" fmla="*/ 18821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05992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92210 w 5363356"/>
              <a:gd name="connsiteY0" fmla="*/ 190599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92210 w 5363356"/>
              <a:gd name="connsiteY0" fmla="*/ 1896467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2504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01229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326 w 5329237"/>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4564 w 5329237"/>
              <a:gd name="connsiteY5" fmla="*/ 1914901 h 5143500"/>
              <a:gd name="connsiteX0" fmla="*/ 2554401 w 5330310"/>
              <a:gd name="connsiteY0" fmla="*/ 1901229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2266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0361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5516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3135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7847 w 5330310"/>
              <a:gd name="connsiteY0" fmla="*/ 1890657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6774 w 5329237"/>
              <a:gd name="connsiteY0" fmla="*/ 1890657 h 5143500"/>
              <a:gd name="connsiteX1" fmla="*/ 2756859 w 5329237"/>
              <a:gd name="connsiteY1" fmla="*/ 10049 h 5143500"/>
              <a:gd name="connsiteX2" fmla="*/ 5329237 w 5329237"/>
              <a:gd name="connsiteY2" fmla="*/ 0 h 5143500"/>
              <a:gd name="connsiteX3" fmla="*/ 5329237 w 5329237"/>
              <a:gd name="connsiteY3" fmla="*/ 5143500 h 5143500"/>
              <a:gd name="connsiteX4" fmla="*/ 0 w 5329237"/>
              <a:gd name="connsiteY4" fmla="*/ 5143500 h 5143500"/>
              <a:gd name="connsiteX5" fmla="*/ 2743002 w 5329237"/>
              <a:gd name="connsiteY5" fmla="*/ 3779131 h 5143500"/>
              <a:gd name="connsiteX0" fmla="*/ 3022355 w 5574818"/>
              <a:gd name="connsiteY0" fmla="*/ 1890657 h 5143500"/>
              <a:gd name="connsiteX1" fmla="*/ 3002440 w 5574818"/>
              <a:gd name="connsiteY1" fmla="*/ 10049 h 5143500"/>
              <a:gd name="connsiteX2" fmla="*/ 5574818 w 5574818"/>
              <a:gd name="connsiteY2" fmla="*/ 0 h 5143500"/>
              <a:gd name="connsiteX3" fmla="*/ 5574818 w 5574818"/>
              <a:gd name="connsiteY3" fmla="*/ 5143500 h 5143500"/>
              <a:gd name="connsiteX4" fmla="*/ 245581 w 5574818"/>
              <a:gd name="connsiteY4" fmla="*/ 5143500 h 5143500"/>
              <a:gd name="connsiteX5" fmla="*/ 1103303 w 5574818"/>
              <a:gd name="connsiteY5" fmla="*/ 4531807 h 5143500"/>
              <a:gd name="connsiteX6" fmla="*/ 2988583 w 5574818"/>
              <a:gd name="connsiteY6" fmla="*/ 3779131 h 5143500"/>
              <a:gd name="connsiteX0" fmla="*/ 5750189 w 8302652"/>
              <a:gd name="connsiteY0" fmla="*/ 1890657 h 5143500"/>
              <a:gd name="connsiteX1" fmla="*/ 5730274 w 8302652"/>
              <a:gd name="connsiteY1" fmla="*/ 10049 h 5143500"/>
              <a:gd name="connsiteX2" fmla="*/ 8302652 w 8302652"/>
              <a:gd name="connsiteY2" fmla="*/ 0 h 5143500"/>
              <a:gd name="connsiteX3" fmla="*/ 8302652 w 8302652"/>
              <a:gd name="connsiteY3" fmla="*/ 5143500 h 5143500"/>
              <a:gd name="connsiteX4" fmla="*/ 2973415 w 8302652"/>
              <a:gd name="connsiteY4" fmla="*/ 5143500 h 5143500"/>
              <a:gd name="connsiteX5" fmla="*/ 52956 w 8302652"/>
              <a:gd name="connsiteY5" fmla="*/ 3888712 h 5143500"/>
              <a:gd name="connsiteX6" fmla="*/ 5716417 w 8302652"/>
              <a:gd name="connsiteY6" fmla="*/ 3779131 h 5143500"/>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622652 w 9175115"/>
              <a:gd name="connsiteY0" fmla="*/ 1890657 h 5571456"/>
              <a:gd name="connsiteX1" fmla="*/ 6602737 w 9175115"/>
              <a:gd name="connsiteY1" fmla="*/ 10049 h 5571456"/>
              <a:gd name="connsiteX2" fmla="*/ 9175115 w 9175115"/>
              <a:gd name="connsiteY2" fmla="*/ 0 h 5571456"/>
              <a:gd name="connsiteX3" fmla="*/ 9175115 w 9175115"/>
              <a:gd name="connsiteY3" fmla="*/ 5143500 h 5571456"/>
              <a:gd name="connsiteX4" fmla="*/ 278713 w 9175115"/>
              <a:gd name="connsiteY4" fmla="*/ 5133452 h 5571456"/>
              <a:gd name="connsiteX5" fmla="*/ 925419 w 9175115"/>
              <a:gd name="connsiteY5" fmla="*/ 3888712 h 5571456"/>
              <a:gd name="connsiteX6" fmla="*/ 6588880 w 9175115"/>
              <a:gd name="connsiteY6" fmla="*/ 3779131 h 5571456"/>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57765 w 9144000"/>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67813 w 9144000"/>
              <a:gd name="connsiteY6" fmla="*/ 3829373 h 5143500"/>
              <a:gd name="connsiteX0" fmla="*/ 6595147 w 9147610"/>
              <a:gd name="connsiteY0" fmla="*/ 1890657 h 5153548"/>
              <a:gd name="connsiteX1" fmla="*/ 6575232 w 9147610"/>
              <a:gd name="connsiteY1" fmla="*/ 10049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890657 h 5153548"/>
              <a:gd name="connsiteX1" fmla="*/ 7348955 w 9147610"/>
              <a:gd name="connsiteY1" fmla="*/ 1939333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981726 h 5244617"/>
              <a:gd name="connsiteX1" fmla="*/ 9147610 w 9147610"/>
              <a:gd name="connsiteY1" fmla="*/ 91069 h 5244617"/>
              <a:gd name="connsiteX2" fmla="*/ 9147610 w 9147610"/>
              <a:gd name="connsiteY2" fmla="*/ 5234569 h 5244617"/>
              <a:gd name="connsiteX3" fmla="*/ 0 w 9147610"/>
              <a:gd name="connsiteY3" fmla="*/ 5244617 h 5244617"/>
              <a:gd name="connsiteX4" fmla="*/ 3610 w 9147610"/>
              <a:gd name="connsiteY4" fmla="*/ 3899395 h 5244617"/>
              <a:gd name="connsiteX5" fmla="*/ 6571423 w 9147610"/>
              <a:gd name="connsiteY5" fmla="*/ 3920442 h 5244617"/>
              <a:gd name="connsiteX0" fmla="*/ 6595147 w 9147610"/>
              <a:gd name="connsiteY0" fmla="*/ 1890657 h 5153548"/>
              <a:gd name="connsiteX1" fmla="*/ 9147610 w 9147610"/>
              <a:gd name="connsiteY1" fmla="*/ 0 h 5153548"/>
              <a:gd name="connsiteX2" fmla="*/ 9147610 w 9147610"/>
              <a:gd name="connsiteY2" fmla="*/ 5143500 h 5153548"/>
              <a:gd name="connsiteX3" fmla="*/ 0 w 9147610"/>
              <a:gd name="connsiteY3" fmla="*/ 5153548 h 5153548"/>
              <a:gd name="connsiteX4" fmla="*/ 3610 w 9147610"/>
              <a:gd name="connsiteY4" fmla="*/ 3808326 h 5153548"/>
              <a:gd name="connsiteX5" fmla="*/ 6571423 w 9147610"/>
              <a:gd name="connsiteY5" fmla="*/ 3829373 h 5153548"/>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71423 w 9167706"/>
              <a:gd name="connsiteY5" fmla="*/ 1938716 h 3262891"/>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95283 w 9167706"/>
              <a:gd name="connsiteY5" fmla="*/ 1933940 h 3262891"/>
              <a:gd name="connsiteX0" fmla="*/ 6676269 w 9167706"/>
              <a:gd name="connsiteY0" fmla="*/ 42585 h 3224264"/>
              <a:gd name="connsiteX1" fmla="*/ 9167706 w 9167706"/>
              <a:gd name="connsiteY1" fmla="*/ 0 h 3224264"/>
              <a:gd name="connsiteX2" fmla="*/ 9147610 w 9167706"/>
              <a:gd name="connsiteY2" fmla="*/ 3214216 h 3224264"/>
              <a:gd name="connsiteX3" fmla="*/ 0 w 9167706"/>
              <a:gd name="connsiteY3" fmla="*/ 3224264 h 3224264"/>
              <a:gd name="connsiteX4" fmla="*/ 3610 w 9167706"/>
              <a:gd name="connsiteY4" fmla="*/ 1879042 h 3224264"/>
              <a:gd name="connsiteX5" fmla="*/ 6595283 w 9167706"/>
              <a:gd name="connsiteY5" fmla="*/ 1895313 h 3224264"/>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601200 w 9173759"/>
              <a:gd name="connsiteY0" fmla="*/ 0 h 3248560"/>
              <a:gd name="connsiteX1" fmla="*/ 9173759 w 9173759"/>
              <a:gd name="connsiteY1" fmla="*/ 24296 h 3248560"/>
              <a:gd name="connsiteX2" fmla="*/ 9153663 w 9173759"/>
              <a:gd name="connsiteY2" fmla="*/ 3238512 h 3248560"/>
              <a:gd name="connsiteX3" fmla="*/ 6053 w 9173759"/>
              <a:gd name="connsiteY3" fmla="*/ 3248560 h 3248560"/>
              <a:gd name="connsiteX4" fmla="*/ 119 w 9173759"/>
              <a:gd name="connsiteY4" fmla="*/ 1927225 h 3248560"/>
              <a:gd name="connsiteX5" fmla="*/ 6601336 w 9173759"/>
              <a:gd name="connsiteY5" fmla="*/ 1919609 h 3248560"/>
              <a:gd name="connsiteX0" fmla="*/ 6596560 w 9169119"/>
              <a:gd name="connsiteY0" fmla="*/ 0 h 3248560"/>
              <a:gd name="connsiteX1" fmla="*/ 9169119 w 9169119"/>
              <a:gd name="connsiteY1" fmla="*/ 24296 h 3248560"/>
              <a:gd name="connsiteX2" fmla="*/ 9149023 w 9169119"/>
              <a:gd name="connsiteY2" fmla="*/ 3238512 h 3248560"/>
              <a:gd name="connsiteX3" fmla="*/ 1413 w 9169119"/>
              <a:gd name="connsiteY3" fmla="*/ 3248560 h 3248560"/>
              <a:gd name="connsiteX4" fmla="*/ 252 w 9169119"/>
              <a:gd name="connsiteY4" fmla="*/ 1922447 h 3248560"/>
              <a:gd name="connsiteX5" fmla="*/ 6596696 w 9169119"/>
              <a:gd name="connsiteY5" fmla="*/ 1919609 h 3248560"/>
              <a:gd name="connsiteX0" fmla="*/ 6596560 w 9177654"/>
              <a:gd name="connsiteY0" fmla="*/ 0 h 3248560"/>
              <a:gd name="connsiteX1" fmla="*/ 9169119 w 9177654"/>
              <a:gd name="connsiteY1" fmla="*/ 24296 h 3248560"/>
              <a:gd name="connsiteX2" fmla="*/ 9177654 w 9177654"/>
              <a:gd name="connsiteY2" fmla="*/ 3248066 h 3248560"/>
              <a:gd name="connsiteX3" fmla="*/ 1413 w 9177654"/>
              <a:gd name="connsiteY3" fmla="*/ 3248560 h 3248560"/>
              <a:gd name="connsiteX4" fmla="*/ 252 w 9177654"/>
              <a:gd name="connsiteY4" fmla="*/ 1922447 h 3248560"/>
              <a:gd name="connsiteX5" fmla="*/ 6596696 w 9177654"/>
              <a:gd name="connsiteY5" fmla="*/ 1919609 h 3248560"/>
              <a:gd name="connsiteX0" fmla="*/ 6596560 w 9178663"/>
              <a:gd name="connsiteY0" fmla="*/ 0 h 3248560"/>
              <a:gd name="connsiteX1" fmla="*/ 9178663 w 9178663"/>
              <a:gd name="connsiteY1" fmla="*/ 9964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6560 w 9178663"/>
              <a:gd name="connsiteY0" fmla="*/ 0 h 3248560"/>
              <a:gd name="connsiteX1" fmla="*/ 9178663 w 9178663"/>
              <a:gd name="connsiteY1" fmla="*/ 409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8854 w 9180957"/>
              <a:gd name="connsiteY0" fmla="*/ 0 h 3248560"/>
              <a:gd name="connsiteX1" fmla="*/ 9180957 w 9180957"/>
              <a:gd name="connsiteY1" fmla="*/ 409 h 3248560"/>
              <a:gd name="connsiteX2" fmla="*/ 9179948 w 9180957"/>
              <a:gd name="connsiteY2" fmla="*/ 3248066 h 3248560"/>
              <a:gd name="connsiteX3" fmla="*/ 3707 w 9180957"/>
              <a:gd name="connsiteY3" fmla="*/ 3248560 h 3248560"/>
              <a:gd name="connsiteX4" fmla="*/ 161 w 9180957"/>
              <a:gd name="connsiteY4" fmla="*/ 1920059 h 3248560"/>
              <a:gd name="connsiteX5" fmla="*/ 6598990 w 9180957"/>
              <a:gd name="connsiteY5" fmla="*/ 1919609 h 3248560"/>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598990 w 9180957"/>
              <a:gd name="connsiteY5" fmla="*/ 1924386 h 3253337"/>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618078 w 9180957"/>
              <a:gd name="connsiteY5" fmla="*/ 1924386 h 3253337"/>
              <a:gd name="connsiteX0" fmla="*/ 6632257 w 9180957"/>
              <a:gd name="connsiteY0" fmla="*/ 744836 h 3248151"/>
              <a:gd name="connsiteX1" fmla="*/ 9180957 w 9180957"/>
              <a:gd name="connsiteY1" fmla="*/ 0 h 3248151"/>
              <a:gd name="connsiteX2" fmla="*/ 9179948 w 9180957"/>
              <a:gd name="connsiteY2" fmla="*/ 3247657 h 3248151"/>
              <a:gd name="connsiteX3" fmla="*/ 3707 w 9180957"/>
              <a:gd name="connsiteY3" fmla="*/ 3248151 h 3248151"/>
              <a:gd name="connsiteX4" fmla="*/ 161 w 9180957"/>
              <a:gd name="connsiteY4" fmla="*/ 1919650 h 3248151"/>
              <a:gd name="connsiteX5" fmla="*/ 6618078 w 9180957"/>
              <a:gd name="connsiteY5" fmla="*/ 1919200 h 3248151"/>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18078 w 9195273"/>
              <a:gd name="connsiteY5" fmla="*/ 1212173 h 2541124"/>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24441 w 9195273"/>
              <a:gd name="connsiteY5" fmla="*/ 1221728 h 2541124"/>
              <a:gd name="connsiteX0" fmla="*/ 6613169 w 9195273"/>
              <a:gd name="connsiteY0" fmla="*/ 0 h 2544717"/>
              <a:gd name="connsiteX1" fmla="*/ 9195273 w 9195273"/>
              <a:gd name="connsiteY1" fmla="*/ 3593 h 2544717"/>
              <a:gd name="connsiteX2" fmla="*/ 9179948 w 9195273"/>
              <a:gd name="connsiteY2" fmla="*/ 2544223 h 2544717"/>
              <a:gd name="connsiteX3" fmla="*/ 3707 w 9195273"/>
              <a:gd name="connsiteY3" fmla="*/ 2544717 h 2544717"/>
              <a:gd name="connsiteX4" fmla="*/ 161 w 9195273"/>
              <a:gd name="connsiteY4" fmla="*/ 1216216 h 2544717"/>
              <a:gd name="connsiteX5" fmla="*/ 6624441 w 9195273"/>
              <a:gd name="connsiteY5" fmla="*/ 1225321 h 2544717"/>
              <a:gd name="connsiteX0" fmla="*/ 6613169 w 9179966"/>
              <a:gd name="connsiteY0" fmla="*/ 0 h 2544717"/>
              <a:gd name="connsiteX1" fmla="*/ 9176185 w 9179966"/>
              <a:gd name="connsiteY1" fmla="*/ 19517 h 2544717"/>
              <a:gd name="connsiteX2" fmla="*/ 9179948 w 9179966"/>
              <a:gd name="connsiteY2" fmla="*/ 2544223 h 2544717"/>
              <a:gd name="connsiteX3" fmla="*/ 3707 w 9179966"/>
              <a:gd name="connsiteY3" fmla="*/ 2544717 h 2544717"/>
              <a:gd name="connsiteX4" fmla="*/ 161 w 9179966"/>
              <a:gd name="connsiteY4" fmla="*/ 1216216 h 2544717"/>
              <a:gd name="connsiteX5" fmla="*/ 6624441 w 9179966"/>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16216 h 2544717"/>
              <a:gd name="connsiteX5" fmla="*/ 6624441 w 9182547"/>
              <a:gd name="connsiteY5" fmla="*/ 1225321 h 2544717"/>
              <a:gd name="connsiteX0" fmla="*/ 6609462 w 9178840"/>
              <a:gd name="connsiteY0" fmla="*/ 0 h 2544717"/>
              <a:gd name="connsiteX1" fmla="*/ 9178840 w 9178840"/>
              <a:gd name="connsiteY1" fmla="*/ 3593 h 2544717"/>
              <a:gd name="connsiteX2" fmla="*/ 9176241 w 9178840"/>
              <a:gd name="connsiteY2" fmla="*/ 2544223 h 2544717"/>
              <a:gd name="connsiteX3" fmla="*/ 0 w 9178840"/>
              <a:gd name="connsiteY3" fmla="*/ 2544717 h 2544717"/>
              <a:gd name="connsiteX4" fmla="*/ 5998 w 9178840"/>
              <a:gd name="connsiteY4" fmla="*/ 1222585 h 2544717"/>
              <a:gd name="connsiteX5" fmla="*/ 6620734 w 9178840"/>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24441 w 9182547"/>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1717 w 9182547"/>
              <a:gd name="connsiteY5" fmla="*/ 1222136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37168 w 9182547"/>
              <a:gd name="connsiteY5" fmla="*/ 121895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4900 w 9182547"/>
              <a:gd name="connsiteY5" fmla="*/ 1222136 h 2544717"/>
              <a:gd name="connsiteX0" fmla="*/ 6613169 w 9192616"/>
              <a:gd name="connsiteY0" fmla="*/ 2617050 h 5161767"/>
              <a:gd name="connsiteX1" fmla="*/ 9192616 w 9192616"/>
              <a:gd name="connsiteY1" fmla="*/ 0 h 5161767"/>
              <a:gd name="connsiteX2" fmla="*/ 9179948 w 9192616"/>
              <a:gd name="connsiteY2" fmla="*/ 5161273 h 5161767"/>
              <a:gd name="connsiteX3" fmla="*/ 3707 w 9192616"/>
              <a:gd name="connsiteY3" fmla="*/ 5161767 h 5161767"/>
              <a:gd name="connsiteX4" fmla="*/ 161 w 9192616"/>
              <a:gd name="connsiteY4" fmla="*/ 3839635 h 5161767"/>
              <a:gd name="connsiteX5" fmla="*/ 6614900 w 9192616"/>
              <a:gd name="connsiteY5" fmla="*/ 3839186 h 5161767"/>
              <a:gd name="connsiteX0" fmla="*/ 6613169 w 9192616"/>
              <a:gd name="connsiteY0" fmla="*/ 2617050 h 5161767"/>
              <a:gd name="connsiteX1" fmla="*/ 9192616 w 9192616"/>
              <a:gd name="connsiteY1" fmla="*/ 0 h 5161767"/>
              <a:gd name="connsiteX2" fmla="*/ 9179948 w 9192616"/>
              <a:gd name="connsiteY2" fmla="*/ 5161273 h 5161767"/>
              <a:gd name="connsiteX3" fmla="*/ 3707 w 9192616"/>
              <a:gd name="connsiteY3" fmla="*/ 5161767 h 5161767"/>
              <a:gd name="connsiteX4" fmla="*/ 161 w 9192616"/>
              <a:gd name="connsiteY4" fmla="*/ 3839635 h 5161767"/>
              <a:gd name="connsiteX5" fmla="*/ 6614900 w 9192616"/>
              <a:gd name="connsiteY5" fmla="*/ 3839186 h 5161767"/>
              <a:gd name="connsiteX0" fmla="*/ 6421876 w 9192616"/>
              <a:gd name="connsiteY0" fmla="*/ 0 h 5185518"/>
              <a:gd name="connsiteX1" fmla="*/ 9192616 w 9192616"/>
              <a:gd name="connsiteY1" fmla="*/ 23751 h 5185518"/>
              <a:gd name="connsiteX2" fmla="*/ 9179948 w 9192616"/>
              <a:gd name="connsiteY2" fmla="*/ 5185024 h 5185518"/>
              <a:gd name="connsiteX3" fmla="*/ 3707 w 9192616"/>
              <a:gd name="connsiteY3" fmla="*/ 5185518 h 5185518"/>
              <a:gd name="connsiteX4" fmla="*/ 161 w 9192616"/>
              <a:gd name="connsiteY4" fmla="*/ 3863386 h 5185518"/>
              <a:gd name="connsiteX5" fmla="*/ 6614900 w 9192616"/>
              <a:gd name="connsiteY5" fmla="*/ 3862937 h 5185518"/>
              <a:gd name="connsiteX0" fmla="*/ 6421876 w 9192616"/>
              <a:gd name="connsiteY0" fmla="*/ 0 h 5185518"/>
              <a:gd name="connsiteX1" fmla="*/ 9192616 w 9192616"/>
              <a:gd name="connsiteY1" fmla="*/ 23751 h 5185518"/>
              <a:gd name="connsiteX2" fmla="*/ 9179948 w 9192616"/>
              <a:gd name="connsiteY2" fmla="*/ 5185024 h 5185518"/>
              <a:gd name="connsiteX3" fmla="*/ 3707 w 9192616"/>
              <a:gd name="connsiteY3" fmla="*/ 5185518 h 5185518"/>
              <a:gd name="connsiteX4" fmla="*/ 161 w 9192616"/>
              <a:gd name="connsiteY4" fmla="*/ 3863386 h 5185518"/>
              <a:gd name="connsiteX5" fmla="*/ 6393401 w 9192616"/>
              <a:gd name="connsiteY5" fmla="*/ 3852858 h 5185518"/>
              <a:gd name="connsiteX0" fmla="*/ 6418169 w 9188909"/>
              <a:gd name="connsiteY0" fmla="*/ 0 h 5185518"/>
              <a:gd name="connsiteX1" fmla="*/ 9188909 w 9188909"/>
              <a:gd name="connsiteY1" fmla="*/ 23751 h 5185518"/>
              <a:gd name="connsiteX2" fmla="*/ 9176241 w 9188909"/>
              <a:gd name="connsiteY2" fmla="*/ 5185024 h 5185518"/>
              <a:gd name="connsiteX3" fmla="*/ 0 w 9188909"/>
              <a:gd name="connsiteY3" fmla="*/ 5185518 h 5185518"/>
              <a:gd name="connsiteX4" fmla="*/ 4124393 w 9188909"/>
              <a:gd name="connsiteY4" fmla="*/ 2815129 h 5185518"/>
              <a:gd name="connsiteX5" fmla="*/ 6389694 w 9188909"/>
              <a:gd name="connsiteY5" fmla="*/ 3852858 h 5185518"/>
              <a:gd name="connsiteX0" fmla="*/ 2471457 w 5242197"/>
              <a:gd name="connsiteY0" fmla="*/ 0 h 5185024"/>
              <a:gd name="connsiteX1" fmla="*/ 5242197 w 5242197"/>
              <a:gd name="connsiteY1" fmla="*/ 23751 h 5185024"/>
              <a:gd name="connsiteX2" fmla="*/ 5229529 w 5242197"/>
              <a:gd name="connsiteY2" fmla="*/ 5185024 h 5185024"/>
              <a:gd name="connsiteX3" fmla="*/ 0 w 5242197"/>
              <a:gd name="connsiteY3" fmla="*/ 4923454 h 5185024"/>
              <a:gd name="connsiteX4" fmla="*/ 177681 w 5242197"/>
              <a:gd name="connsiteY4" fmla="*/ 2815129 h 5185024"/>
              <a:gd name="connsiteX5" fmla="*/ 2442982 w 5242197"/>
              <a:gd name="connsiteY5" fmla="*/ 3852858 h 5185024"/>
              <a:gd name="connsiteX0" fmla="*/ 2471457 w 5242197"/>
              <a:gd name="connsiteY0" fmla="*/ 0 h 5185024"/>
              <a:gd name="connsiteX1" fmla="*/ 5242197 w 5242197"/>
              <a:gd name="connsiteY1" fmla="*/ 23751 h 5185024"/>
              <a:gd name="connsiteX2" fmla="*/ 5229529 w 5242197"/>
              <a:gd name="connsiteY2" fmla="*/ 5185024 h 5185024"/>
              <a:gd name="connsiteX3" fmla="*/ 0 w 5242197"/>
              <a:gd name="connsiteY3" fmla="*/ 4923454 h 5185024"/>
              <a:gd name="connsiteX4" fmla="*/ 177681 w 5242197"/>
              <a:gd name="connsiteY4" fmla="*/ 2815129 h 5185024"/>
              <a:gd name="connsiteX5" fmla="*/ 2442982 w 5242197"/>
              <a:gd name="connsiteY5" fmla="*/ 3852858 h 5185024"/>
              <a:gd name="connsiteX0" fmla="*/ 2582207 w 5352947"/>
              <a:gd name="connsiteY0" fmla="*/ 0 h 5205678"/>
              <a:gd name="connsiteX1" fmla="*/ 5352947 w 5352947"/>
              <a:gd name="connsiteY1" fmla="*/ 23751 h 5205678"/>
              <a:gd name="connsiteX2" fmla="*/ 5340279 w 5352947"/>
              <a:gd name="connsiteY2" fmla="*/ 5185024 h 5205678"/>
              <a:gd name="connsiteX3" fmla="*/ 0 w 5352947"/>
              <a:gd name="connsiteY3" fmla="*/ 5205678 h 5205678"/>
              <a:gd name="connsiteX4" fmla="*/ 288431 w 5352947"/>
              <a:gd name="connsiteY4" fmla="*/ 2815129 h 5205678"/>
              <a:gd name="connsiteX5" fmla="*/ 2553732 w 5352947"/>
              <a:gd name="connsiteY5" fmla="*/ 3852858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563792 w 5363007"/>
              <a:gd name="connsiteY5" fmla="*/ 3852858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497461 w 5363007"/>
              <a:gd name="connsiteY5" fmla="*/ 2587004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497461 w 5363007"/>
              <a:gd name="connsiteY5" fmla="*/ 2587004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543063 w 5363007"/>
              <a:gd name="connsiteY5" fmla="*/ 2699063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559646 w 5363007"/>
              <a:gd name="connsiteY5" fmla="*/ 2640959 h 5205678"/>
              <a:gd name="connsiteX0" fmla="*/ 2542519 w 5363007"/>
              <a:gd name="connsiteY0" fmla="*/ 5301 h 5181927"/>
              <a:gd name="connsiteX1" fmla="*/ 5363007 w 5363007"/>
              <a:gd name="connsiteY1" fmla="*/ 0 h 5181927"/>
              <a:gd name="connsiteX2" fmla="*/ 5350339 w 5363007"/>
              <a:gd name="connsiteY2" fmla="*/ 5161273 h 5181927"/>
              <a:gd name="connsiteX3" fmla="*/ 10060 w 5363007"/>
              <a:gd name="connsiteY3" fmla="*/ 5181927 h 5181927"/>
              <a:gd name="connsiteX4" fmla="*/ 0 w 5363007"/>
              <a:gd name="connsiteY4" fmla="*/ 2621214 h 5181927"/>
              <a:gd name="connsiteX5" fmla="*/ 2559646 w 5363007"/>
              <a:gd name="connsiteY5" fmla="*/ 2617208 h 5181927"/>
              <a:gd name="connsiteX0" fmla="*/ 2559103 w 5363007"/>
              <a:gd name="connsiteY0" fmla="*/ 5301 h 5181927"/>
              <a:gd name="connsiteX1" fmla="*/ 5363007 w 5363007"/>
              <a:gd name="connsiteY1" fmla="*/ 0 h 5181927"/>
              <a:gd name="connsiteX2" fmla="*/ 5350339 w 5363007"/>
              <a:gd name="connsiteY2" fmla="*/ 5161273 h 5181927"/>
              <a:gd name="connsiteX3" fmla="*/ 10060 w 5363007"/>
              <a:gd name="connsiteY3" fmla="*/ 5181927 h 5181927"/>
              <a:gd name="connsiteX4" fmla="*/ 0 w 5363007"/>
              <a:gd name="connsiteY4" fmla="*/ 2621214 h 5181927"/>
              <a:gd name="connsiteX5" fmla="*/ 2559646 w 5363007"/>
              <a:gd name="connsiteY5" fmla="*/ 2617208 h 5181927"/>
              <a:gd name="connsiteX0" fmla="*/ 2559103 w 5363007"/>
              <a:gd name="connsiteY0" fmla="*/ 5301 h 5181927"/>
              <a:gd name="connsiteX1" fmla="*/ 5363007 w 5363007"/>
              <a:gd name="connsiteY1" fmla="*/ 0 h 5181927"/>
              <a:gd name="connsiteX2" fmla="*/ 5354484 w 5363007"/>
              <a:gd name="connsiteY2" fmla="*/ 5165423 h 5181927"/>
              <a:gd name="connsiteX3" fmla="*/ 10060 w 5363007"/>
              <a:gd name="connsiteY3" fmla="*/ 5181927 h 5181927"/>
              <a:gd name="connsiteX4" fmla="*/ 0 w 5363007"/>
              <a:gd name="connsiteY4" fmla="*/ 2621214 h 5181927"/>
              <a:gd name="connsiteX5" fmla="*/ 2559646 w 5363007"/>
              <a:gd name="connsiteY5" fmla="*/ 2617208 h 5181927"/>
              <a:gd name="connsiteX0" fmla="*/ 2559103 w 5363007"/>
              <a:gd name="connsiteY0" fmla="*/ 5301 h 5186078"/>
              <a:gd name="connsiteX1" fmla="*/ 5363007 w 5363007"/>
              <a:gd name="connsiteY1" fmla="*/ 0 h 5186078"/>
              <a:gd name="connsiteX2" fmla="*/ 5354484 w 5363007"/>
              <a:gd name="connsiteY2" fmla="*/ 5165423 h 5186078"/>
              <a:gd name="connsiteX3" fmla="*/ 5915 w 5363007"/>
              <a:gd name="connsiteY3" fmla="*/ 5186078 h 5186078"/>
              <a:gd name="connsiteX4" fmla="*/ 0 w 5363007"/>
              <a:gd name="connsiteY4" fmla="*/ 2621214 h 5186078"/>
              <a:gd name="connsiteX5" fmla="*/ 2559646 w 5363007"/>
              <a:gd name="connsiteY5" fmla="*/ 2617208 h 5186078"/>
              <a:gd name="connsiteX0" fmla="*/ 2562236 w 5366140"/>
              <a:gd name="connsiteY0" fmla="*/ 5301 h 5173627"/>
              <a:gd name="connsiteX1" fmla="*/ 5366140 w 5366140"/>
              <a:gd name="connsiteY1" fmla="*/ 0 h 5173627"/>
              <a:gd name="connsiteX2" fmla="*/ 5357617 w 5366140"/>
              <a:gd name="connsiteY2" fmla="*/ 5165423 h 5173627"/>
              <a:gd name="connsiteX3" fmla="*/ 756 w 5366140"/>
              <a:gd name="connsiteY3" fmla="*/ 5173627 h 5173627"/>
              <a:gd name="connsiteX4" fmla="*/ 3133 w 5366140"/>
              <a:gd name="connsiteY4" fmla="*/ 2621214 h 5173627"/>
              <a:gd name="connsiteX5" fmla="*/ 2562779 w 5366140"/>
              <a:gd name="connsiteY5" fmla="*/ 2617208 h 5173627"/>
              <a:gd name="connsiteX0" fmla="*/ 2576551 w 5366140"/>
              <a:gd name="connsiteY0" fmla="*/ 524 h 5173627"/>
              <a:gd name="connsiteX1" fmla="*/ 5366140 w 5366140"/>
              <a:gd name="connsiteY1" fmla="*/ 0 h 5173627"/>
              <a:gd name="connsiteX2" fmla="*/ 5357617 w 5366140"/>
              <a:gd name="connsiteY2" fmla="*/ 5165423 h 5173627"/>
              <a:gd name="connsiteX3" fmla="*/ 756 w 5366140"/>
              <a:gd name="connsiteY3" fmla="*/ 5173627 h 5173627"/>
              <a:gd name="connsiteX4" fmla="*/ 3133 w 5366140"/>
              <a:gd name="connsiteY4" fmla="*/ 2621214 h 5173627"/>
              <a:gd name="connsiteX5" fmla="*/ 2562779 w 5366140"/>
              <a:gd name="connsiteY5" fmla="*/ 2617208 h 5173627"/>
              <a:gd name="connsiteX0" fmla="*/ 2533604 w 5366140"/>
              <a:gd name="connsiteY0" fmla="*/ 524 h 5173627"/>
              <a:gd name="connsiteX1" fmla="*/ 5366140 w 5366140"/>
              <a:gd name="connsiteY1" fmla="*/ 0 h 5173627"/>
              <a:gd name="connsiteX2" fmla="*/ 5357617 w 5366140"/>
              <a:gd name="connsiteY2" fmla="*/ 5165423 h 5173627"/>
              <a:gd name="connsiteX3" fmla="*/ 756 w 5366140"/>
              <a:gd name="connsiteY3" fmla="*/ 5173627 h 5173627"/>
              <a:gd name="connsiteX4" fmla="*/ 3133 w 5366140"/>
              <a:gd name="connsiteY4" fmla="*/ 2621214 h 5173627"/>
              <a:gd name="connsiteX5" fmla="*/ 2562779 w 5366140"/>
              <a:gd name="connsiteY5" fmla="*/ 2617208 h 5173627"/>
              <a:gd name="connsiteX0" fmla="*/ 2552692 w 5366140"/>
              <a:gd name="connsiteY0" fmla="*/ 0 h 5177880"/>
              <a:gd name="connsiteX1" fmla="*/ 5366140 w 5366140"/>
              <a:gd name="connsiteY1" fmla="*/ 4253 h 5177880"/>
              <a:gd name="connsiteX2" fmla="*/ 5357617 w 5366140"/>
              <a:gd name="connsiteY2" fmla="*/ 5169676 h 5177880"/>
              <a:gd name="connsiteX3" fmla="*/ 756 w 5366140"/>
              <a:gd name="connsiteY3" fmla="*/ 5177880 h 5177880"/>
              <a:gd name="connsiteX4" fmla="*/ 3133 w 5366140"/>
              <a:gd name="connsiteY4" fmla="*/ 2625467 h 5177880"/>
              <a:gd name="connsiteX5" fmla="*/ 2562779 w 5366140"/>
              <a:gd name="connsiteY5" fmla="*/ 2621461 h 5177880"/>
              <a:gd name="connsiteX0" fmla="*/ 2576551 w 5366140"/>
              <a:gd name="connsiteY0" fmla="*/ 0 h 5187435"/>
              <a:gd name="connsiteX1" fmla="*/ 5366140 w 5366140"/>
              <a:gd name="connsiteY1" fmla="*/ 13808 h 5187435"/>
              <a:gd name="connsiteX2" fmla="*/ 5357617 w 5366140"/>
              <a:gd name="connsiteY2" fmla="*/ 5179231 h 5187435"/>
              <a:gd name="connsiteX3" fmla="*/ 756 w 5366140"/>
              <a:gd name="connsiteY3" fmla="*/ 5187435 h 5187435"/>
              <a:gd name="connsiteX4" fmla="*/ 3133 w 5366140"/>
              <a:gd name="connsiteY4" fmla="*/ 2635022 h 5187435"/>
              <a:gd name="connsiteX5" fmla="*/ 2562779 w 5366140"/>
              <a:gd name="connsiteY5" fmla="*/ 2631016 h 5187435"/>
              <a:gd name="connsiteX0" fmla="*/ 2562235 w 5366140"/>
              <a:gd name="connsiteY0" fmla="*/ 0 h 5192213"/>
              <a:gd name="connsiteX1" fmla="*/ 5366140 w 5366140"/>
              <a:gd name="connsiteY1" fmla="*/ 18586 h 5192213"/>
              <a:gd name="connsiteX2" fmla="*/ 5357617 w 5366140"/>
              <a:gd name="connsiteY2" fmla="*/ 5184009 h 5192213"/>
              <a:gd name="connsiteX3" fmla="*/ 756 w 5366140"/>
              <a:gd name="connsiteY3" fmla="*/ 5192213 h 5192213"/>
              <a:gd name="connsiteX4" fmla="*/ 3133 w 5366140"/>
              <a:gd name="connsiteY4" fmla="*/ 2639800 h 5192213"/>
              <a:gd name="connsiteX5" fmla="*/ 2562779 w 5366140"/>
              <a:gd name="connsiteY5" fmla="*/ 2635794 h 5192213"/>
              <a:gd name="connsiteX0" fmla="*/ 2562235 w 5366140"/>
              <a:gd name="connsiteY0" fmla="*/ 30 h 5192243"/>
              <a:gd name="connsiteX1" fmla="*/ 2575169 w 5366140"/>
              <a:gd name="connsiteY1" fmla="*/ 20995 h 5192243"/>
              <a:gd name="connsiteX2" fmla="*/ 5366140 w 5366140"/>
              <a:gd name="connsiteY2" fmla="*/ 18616 h 5192243"/>
              <a:gd name="connsiteX3" fmla="*/ 5357617 w 5366140"/>
              <a:gd name="connsiteY3" fmla="*/ 5184039 h 5192243"/>
              <a:gd name="connsiteX4" fmla="*/ 756 w 5366140"/>
              <a:gd name="connsiteY4" fmla="*/ 5192243 h 5192243"/>
              <a:gd name="connsiteX5" fmla="*/ 3133 w 5366140"/>
              <a:gd name="connsiteY5" fmla="*/ 2639830 h 5192243"/>
              <a:gd name="connsiteX6" fmla="*/ 2562779 w 5366140"/>
              <a:gd name="connsiteY6" fmla="*/ 2635824 h 5192243"/>
              <a:gd name="connsiteX0" fmla="*/ 2559102 w 5363007"/>
              <a:gd name="connsiteY0" fmla="*/ 30 h 5189855"/>
              <a:gd name="connsiteX1" fmla="*/ 2572036 w 5363007"/>
              <a:gd name="connsiteY1" fmla="*/ 20995 h 5189855"/>
              <a:gd name="connsiteX2" fmla="*/ 5363007 w 5363007"/>
              <a:gd name="connsiteY2" fmla="*/ 18616 h 5189855"/>
              <a:gd name="connsiteX3" fmla="*/ 5354484 w 5363007"/>
              <a:gd name="connsiteY3" fmla="*/ 5184039 h 5189855"/>
              <a:gd name="connsiteX4" fmla="*/ 4782 w 5363007"/>
              <a:gd name="connsiteY4" fmla="*/ 5189855 h 5189855"/>
              <a:gd name="connsiteX5" fmla="*/ 0 w 5363007"/>
              <a:gd name="connsiteY5" fmla="*/ 2639830 h 5189855"/>
              <a:gd name="connsiteX6" fmla="*/ 2559646 w 5363007"/>
              <a:gd name="connsiteY6" fmla="*/ 2635824 h 5189855"/>
              <a:gd name="connsiteX0" fmla="*/ 2559102 w 5363007"/>
              <a:gd name="connsiteY0" fmla="*/ 30 h 5185078"/>
              <a:gd name="connsiteX1" fmla="*/ 2572036 w 5363007"/>
              <a:gd name="connsiteY1" fmla="*/ 20995 h 5185078"/>
              <a:gd name="connsiteX2" fmla="*/ 5363007 w 5363007"/>
              <a:gd name="connsiteY2" fmla="*/ 18616 h 5185078"/>
              <a:gd name="connsiteX3" fmla="*/ 5354484 w 5363007"/>
              <a:gd name="connsiteY3" fmla="*/ 5184039 h 5185078"/>
              <a:gd name="connsiteX4" fmla="*/ 2397 w 5363007"/>
              <a:gd name="connsiteY4" fmla="*/ 5185078 h 5185078"/>
              <a:gd name="connsiteX5" fmla="*/ 0 w 5363007"/>
              <a:gd name="connsiteY5" fmla="*/ 2639830 h 5185078"/>
              <a:gd name="connsiteX6" fmla="*/ 2559646 w 5363007"/>
              <a:gd name="connsiteY6" fmla="*/ 2635824 h 5185078"/>
              <a:gd name="connsiteX0" fmla="*/ 2557327 w 5361232"/>
              <a:gd name="connsiteY0" fmla="*/ 30 h 5185078"/>
              <a:gd name="connsiteX1" fmla="*/ 2570261 w 5361232"/>
              <a:gd name="connsiteY1" fmla="*/ 20995 h 5185078"/>
              <a:gd name="connsiteX2" fmla="*/ 5361232 w 5361232"/>
              <a:gd name="connsiteY2" fmla="*/ 18616 h 5185078"/>
              <a:gd name="connsiteX3" fmla="*/ 5352709 w 5361232"/>
              <a:gd name="connsiteY3" fmla="*/ 5184039 h 5185078"/>
              <a:gd name="connsiteX4" fmla="*/ 622 w 5361232"/>
              <a:gd name="connsiteY4" fmla="*/ 5185078 h 5185078"/>
              <a:gd name="connsiteX5" fmla="*/ 5382 w 5361232"/>
              <a:gd name="connsiteY5" fmla="*/ 2639830 h 5185078"/>
              <a:gd name="connsiteX6" fmla="*/ 2557871 w 5361232"/>
              <a:gd name="connsiteY6" fmla="*/ 2635824 h 5185078"/>
              <a:gd name="connsiteX0" fmla="*/ 2559103 w 5363008"/>
              <a:gd name="connsiteY0" fmla="*/ 30 h 5185078"/>
              <a:gd name="connsiteX1" fmla="*/ 2572037 w 5363008"/>
              <a:gd name="connsiteY1" fmla="*/ 20995 h 5185078"/>
              <a:gd name="connsiteX2" fmla="*/ 5363008 w 5363008"/>
              <a:gd name="connsiteY2" fmla="*/ 18616 h 5185078"/>
              <a:gd name="connsiteX3" fmla="*/ 5354485 w 5363008"/>
              <a:gd name="connsiteY3" fmla="*/ 5184039 h 5185078"/>
              <a:gd name="connsiteX4" fmla="*/ 2398 w 5363008"/>
              <a:gd name="connsiteY4" fmla="*/ 5185078 h 5185078"/>
              <a:gd name="connsiteX5" fmla="*/ 0 w 5363008"/>
              <a:gd name="connsiteY5" fmla="*/ 2637442 h 5185078"/>
              <a:gd name="connsiteX6" fmla="*/ 2559647 w 5363008"/>
              <a:gd name="connsiteY6" fmla="*/ 2635824 h 5185078"/>
              <a:gd name="connsiteX0" fmla="*/ 2559103 w 5363008"/>
              <a:gd name="connsiteY0" fmla="*/ 30 h 5185078"/>
              <a:gd name="connsiteX1" fmla="*/ 2572037 w 5363008"/>
              <a:gd name="connsiteY1" fmla="*/ 20995 h 5185078"/>
              <a:gd name="connsiteX2" fmla="*/ 5363008 w 5363008"/>
              <a:gd name="connsiteY2" fmla="*/ 18616 h 5185078"/>
              <a:gd name="connsiteX3" fmla="*/ 5354485 w 5363008"/>
              <a:gd name="connsiteY3" fmla="*/ 5184039 h 5185078"/>
              <a:gd name="connsiteX4" fmla="*/ 2398 w 5363008"/>
              <a:gd name="connsiteY4" fmla="*/ 5185078 h 5185078"/>
              <a:gd name="connsiteX5" fmla="*/ 0 w 5363008"/>
              <a:gd name="connsiteY5" fmla="*/ 2649385 h 5185078"/>
              <a:gd name="connsiteX6" fmla="*/ 2559647 w 5363008"/>
              <a:gd name="connsiteY6" fmla="*/ 2635824 h 5185078"/>
              <a:gd name="connsiteX0" fmla="*/ 2557111 w 5361016"/>
              <a:gd name="connsiteY0" fmla="*/ 30 h 5185078"/>
              <a:gd name="connsiteX1" fmla="*/ 2570045 w 5361016"/>
              <a:gd name="connsiteY1" fmla="*/ 20995 h 5185078"/>
              <a:gd name="connsiteX2" fmla="*/ 5361016 w 5361016"/>
              <a:gd name="connsiteY2" fmla="*/ 18616 h 5185078"/>
              <a:gd name="connsiteX3" fmla="*/ 5352493 w 5361016"/>
              <a:gd name="connsiteY3" fmla="*/ 5184039 h 5185078"/>
              <a:gd name="connsiteX4" fmla="*/ 406 w 5361016"/>
              <a:gd name="connsiteY4" fmla="*/ 5185078 h 5185078"/>
              <a:gd name="connsiteX5" fmla="*/ 12324 w 5361016"/>
              <a:gd name="connsiteY5" fmla="*/ 2642221 h 5185078"/>
              <a:gd name="connsiteX6" fmla="*/ 2557655 w 5361016"/>
              <a:gd name="connsiteY6" fmla="*/ 2635824 h 5185078"/>
              <a:gd name="connsiteX0" fmla="*/ 2559103 w 5363008"/>
              <a:gd name="connsiteY0" fmla="*/ 30 h 5185078"/>
              <a:gd name="connsiteX1" fmla="*/ 2572037 w 5363008"/>
              <a:gd name="connsiteY1" fmla="*/ 20995 h 5185078"/>
              <a:gd name="connsiteX2" fmla="*/ 5363008 w 5363008"/>
              <a:gd name="connsiteY2" fmla="*/ 18616 h 5185078"/>
              <a:gd name="connsiteX3" fmla="*/ 5354485 w 5363008"/>
              <a:gd name="connsiteY3" fmla="*/ 5184039 h 5185078"/>
              <a:gd name="connsiteX4" fmla="*/ 2398 w 5363008"/>
              <a:gd name="connsiteY4" fmla="*/ 5185078 h 5185078"/>
              <a:gd name="connsiteX5" fmla="*/ 0 w 5363008"/>
              <a:gd name="connsiteY5" fmla="*/ 2639833 h 5185078"/>
              <a:gd name="connsiteX6" fmla="*/ 2559647 w 5363008"/>
              <a:gd name="connsiteY6" fmla="*/ 2635824 h 5185078"/>
              <a:gd name="connsiteX0" fmla="*/ 2557462 w 5361367"/>
              <a:gd name="connsiteY0" fmla="*/ 30 h 5185078"/>
              <a:gd name="connsiteX1" fmla="*/ 2570396 w 5361367"/>
              <a:gd name="connsiteY1" fmla="*/ 20995 h 5185078"/>
              <a:gd name="connsiteX2" fmla="*/ 5361367 w 5361367"/>
              <a:gd name="connsiteY2" fmla="*/ 18616 h 5185078"/>
              <a:gd name="connsiteX3" fmla="*/ 5352844 w 5361367"/>
              <a:gd name="connsiteY3" fmla="*/ 5184039 h 5185078"/>
              <a:gd name="connsiteX4" fmla="*/ 757 w 5361367"/>
              <a:gd name="connsiteY4" fmla="*/ 5185078 h 5185078"/>
              <a:gd name="connsiteX5" fmla="*/ 3130 w 5361367"/>
              <a:gd name="connsiteY5" fmla="*/ 2637445 h 5185078"/>
              <a:gd name="connsiteX6" fmla="*/ 2558006 w 5361367"/>
              <a:gd name="connsiteY6" fmla="*/ 2635824 h 5185078"/>
              <a:gd name="connsiteX0" fmla="*/ 2557462 w 5361367"/>
              <a:gd name="connsiteY0" fmla="*/ 10 h 5185058"/>
              <a:gd name="connsiteX1" fmla="*/ 2837622 w 5361367"/>
              <a:gd name="connsiteY1" fmla="*/ 75913 h 5185058"/>
              <a:gd name="connsiteX2" fmla="*/ 5361367 w 5361367"/>
              <a:gd name="connsiteY2" fmla="*/ 18596 h 5185058"/>
              <a:gd name="connsiteX3" fmla="*/ 5352844 w 5361367"/>
              <a:gd name="connsiteY3" fmla="*/ 5184019 h 5185058"/>
              <a:gd name="connsiteX4" fmla="*/ 757 w 5361367"/>
              <a:gd name="connsiteY4" fmla="*/ 5185058 h 5185058"/>
              <a:gd name="connsiteX5" fmla="*/ 3130 w 5361367"/>
              <a:gd name="connsiteY5" fmla="*/ 2637425 h 5185058"/>
              <a:gd name="connsiteX6" fmla="*/ 2558006 w 5361367"/>
              <a:gd name="connsiteY6" fmla="*/ 2635804 h 5185058"/>
              <a:gd name="connsiteX0" fmla="*/ 2557462 w 5361367"/>
              <a:gd name="connsiteY0" fmla="*/ 369415 h 5554463"/>
              <a:gd name="connsiteX1" fmla="*/ 5361367 w 5361367"/>
              <a:gd name="connsiteY1" fmla="*/ 388001 h 5554463"/>
              <a:gd name="connsiteX2" fmla="*/ 5352844 w 5361367"/>
              <a:gd name="connsiteY2" fmla="*/ 5553424 h 5554463"/>
              <a:gd name="connsiteX3" fmla="*/ 757 w 5361367"/>
              <a:gd name="connsiteY3" fmla="*/ 5554463 h 5554463"/>
              <a:gd name="connsiteX4" fmla="*/ 3130 w 5361367"/>
              <a:gd name="connsiteY4" fmla="*/ 3006830 h 5554463"/>
              <a:gd name="connsiteX5" fmla="*/ 2558006 w 5361367"/>
              <a:gd name="connsiteY5" fmla="*/ 3005209 h 5554463"/>
              <a:gd name="connsiteX0" fmla="*/ 2667216 w 5361367"/>
              <a:gd name="connsiteY0" fmla="*/ 455883 h 5526277"/>
              <a:gd name="connsiteX1" fmla="*/ 5361367 w 5361367"/>
              <a:gd name="connsiteY1" fmla="*/ 359815 h 5526277"/>
              <a:gd name="connsiteX2" fmla="*/ 5352844 w 5361367"/>
              <a:gd name="connsiteY2" fmla="*/ 5525238 h 5526277"/>
              <a:gd name="connsiteX3" fmla="*/ 757 w 5361367"/>
              <a:gd name="connsiteY3" fmla="*/ 5526277 h 5526277"/>
              <a:gd name="connsiteX4" fmla="*/ 3130 w 5361367"/>
              <a:gd name="connsiteY4" fmla="*/ 2978644 h 5526277"/>
              <a:gd name="connsiteX5" fmla="*/ 2558006 w 5361367"/>
              <a:gd name="connsiteY5" fmla="*/ 2977023 h 5526277"/>
              <a:gd name="connsiteX0" fmla="*/ 2667216 w 5361367"/>
              <a:gd name="connsiteY0" fmla="*/ 96068 h 5166462"/>
              <a:gd name="connsiteX1" fmla="*/ 5361367 w 5361367"/>
              <a:gd name="connsiteY1" fmla="*/ 0 h 5166462"/>
              <a:gd name="connsiteX2" fmla="*/ 5352844 w 5361367"/>
              <a:gd name="connsiteY2" fmla="*/ 5165423 h 5166462"/>
              <a:gd name="connsiteX3" fmla="*/ 757 w 5361367"/>
              <a:gd name="connsiteY3" fmla="*/ 5166462 h 5166462"/>
              <a:gd name="connsiteX4" fmla="*/ 3130 w 5361367"/>
              <a:gd name="connsiteY4" fmla="*/ 2618829 h 5166462"/>
              <a:gd name="connsiteX5" fmla="*/ 2558006 w 5361367"/>
              <a:gd name="connsiteY5" fmla="*/ 2617208 h 5166462"/>
              <a:gd name="connsiteX0" fmla="*/ 2574165 w 5361367"/>
              <a:gd name="connsiteY0" fmla="*/ 0 h 5168327"/>
              <a:gd name="connsiteX1" fmla="*/ 5361367 w 5361367"/>
              <a:gd name="connsiteY1" fmla="*/ 1865 h 5168327"/>
              <a:gd name="connsiteX2" fmla="*/ 5352844 w 5361367"/>
              <a:gd name="connsiteY2" fmla="*/ 5167288 h 5168327"/>
              <a:gd name="connsiteX3" fmla="*/ 757 w 5361367"/>
              <a:gd name="connsiteY3" fmla="*/ 5168327 h 5168327"/>
              <a:gd name="connsiteX4" fmla="*/ 3130 w 5361367"/>
              <a:gd name="connsiteY4" fmla="*/ 2620694 h 5168327"/>
              <a:gd name="connsiteX5" fmla="*/ 2558006 w 5361367"/>
              <a:gd name="connsiteY5" fmla="*/ 2619073 h 5168327"/>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58006 w 5361367"/>
              <a:gd name="connsiteY5" fmla="*/ 2621461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9935 w 5361367"/>
              <a:gd name="connsiteY5" fmla="*/ 2623850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7550 w 5361367"/>
              <a:gd name="connsiteY5" fmla="*/ 2628628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72321 w 5361367"/>
              <a:gd name="connsiteY5" fmla="*/ 2623850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0392 w 5361367"/>
              <a:gd name="connsiteY5" fmla="*/ 2626238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5165 w 5361367"/>
              <a:gd name="connsiteY5" fmla="*/ 2623850 h 5170715"/>
              <a:gd name="connsiteX0" fmla="*/ 2564621 w 5371436"/>
              <a:gd name="connsiteY0" fmla="*/ 5826 h 5176541"/>
              <a:gd name="connsiteX1" fmla="*/ 5371436 w 5371436"/>
              <a:gd name="connsiteY1" fmla="*/ 0 h 5176541"/>
              <a:gd name="connsiteX2" fmla="*/ 5352844 w 5371436"/>
              <a:gd name="connsiteY2" fmla="*/ 5175502 h 5176541"/>
              <a:gd name="connsiteX3" fmla="*/ 757 w 5371436"/>
              <a:gd name="connsiteY3" fmla="*/ 5176541 h 5176541"/>
              <a:gd name="connsiteX4" fmla="*/ 3130 w 5371436"/>
              <a:gd name="connsiteY4" fmla="*/ 2628908 h 5176541"/>
              <a:gd name="connsiteX5" fmla="*/ 2565165 w 5371436"/>
              <a:gd name="connsiteY5" fmla="*/ 2629676 h 5176541"/>
              <a:gd name="connsiteX0" fmla="*/ 2564621 w 5371436"/>
              <a:gd name="connsiteY0" fmla="*/ 0 h 5170715"/>
              <a:gd name="connsiteX1" fmla="*/ 5371436 w 5371436"/>
              <a:gd name="connsiteY1" fmla="*/ 14333 h 5170715"/>
              <a:gd name="connsiteX2" fmla="*/ 5352844 w 5371436"/>
              <a:gd name="connsiteY2" fmla="*/ 5169676 h 5170715"/>
              <a:gd name="connsiteX3" fmla="*/ 757 w 5371436"/>
              <a:gd name="connsiteY3" fmla="*/ 5170715 h 5170715"/>
              <a:gd name="connsiteX4" fmla="*/ 3130 w 5371436"/>
              <a:gd name="connsiteY4" fmla="*/ 2623082 h 5170715"/>
              <a:gd name="connsiteX5" fmla="*/ 2565165 w 5371436"/>
              <a:gd name="connsiteY5" fmla="*/ 2623850 h 5170715"/>
              <a:gd name="connsiteX0" fmla="*/ 2564621 w 5352857"/>
              <a:gd name="connsiteY0" fmla="*/ 0 h 5170715"/>
              <a:gd name="connsiteX1" fmla="*/ 5347576 w 5352857"/>
              <a:gd name="connsiteY1" fmla="*/ 4779 h 5170715"/>
              <a:gd name="connsiteX2" fmla="*/ 5352844 w 5352857"/>
              <a:gd name="connsiteY2" fmla="*/ 5169676 h 5170715"/>
              <a:gd name="connsiteX3" fmla="*/ 757 w 5352857"/>
              <a:gd name="connsiteY3" fmla="*/ 5170715 h 5170715"/>
              <a:gd name="connsiteX4" fmla="*/ 3130 w 5352857"/>
              <a:gd name="connsiteY4" fmla="*/ 2623082 h 5170715"/>
              <a:gd name="connsiteX5" fmla="*/ 2565165 w 5352857"/>
              <a:gd name="connsiteY5" fmla="*/ 2623850 h 5170715"/>
              <a:gd name="connsiteX0" fmla="*/ 2561491 w 5349727"/>
              <a:gd name="connsiteY0" fmla="*/ 0 h 5170715"/>
              <a:gd name="connsiteX1" fmla="*/ 5344446 w 5349727"/>
              <a:gd name="connsiteY1" fmla="*/ 4779 h 5170715"/>
              <a:gd name="connsiteX2" fmla="*/ 5349714 w 5349727"/>
              <a:gd name="connsiteY2" fmla="*/ 5169676 h 5170715"/>
              <a:gd name="connsiteX3" fmla="*/ 4786 w 5349727"/>
              <a:gd name="connsiteY3" fmla="*/ 5170715 h 5170715"/>
              <a:gd name="connsiteX4" fmla="*/ 0 w 5349727"/>
              <a:gd name="connsiteY4" fmla="*/ 2623082 h 5170715"/>
              <a:gd name="connsiteX5" fmla="*/ 2562035 w 5349727"/>
              <a:gd name="connsiteY5" fmla="*/ 2623850 h 5170715"/>
              <a:gd name="connsiteX0" fmla="*/ 2561491 w 5349727"/>
              <a:gd name="connsiteY0" fmla="*/ 0 h 5174455"/>
              <a:gd name="connsiteX1" fmla="*/ 5344446 w 5349727"/>
              <a:gd name="connsiteY1" fmla="*/ 4779 h 5174455"/>
              <a:gd name="connsiteX2" fmla="*/ 5349714 w 5349727"/>
              <a:gd name="connsiteY2" fmla="*/ 5174455 h 5174455"/>
              <a:gd name="connsiteX3" fmla="*/ 4786 w 5349727"/>
              <a:gd name="connsiteY3" fmla="*/ 5170715 h 5174455"/>
              <a:gd name="connsiteX4" fmla="*/ 0 w 5349727"/>
              <a:gd name="connsiteY4" fmla="*/ 2623082 h 5174455"/>
              <a:gd name="connsiteX5" fmla="*/ 2562035 w 5349727"/>
              <a:gd name="connsiteY5" fmla="*/ 2623850 h 5174455"/>
              <a:gd name="connsiteX0" fmla="*/ 2564619 w 5352855"/>
              <a:gd name="connsiteY0" fmla="*/ 0 h 5175493"/>
              <a:gd name="connsiteX1" fmla="*/ 5347574 w 5352855"/>
              <a:gd name="connsiteY1" fmla="*/ 4779 h 5175493"/>
              <a:gd name="connsiteX2" fmla="*/ 5352842 w 5352855"/>
              <a:gd name="connsiteY2" fmla="*/ 5174455 h 5175493"/>
              <a:gd name="connsiteX3" fmla="*/ 756 w 5352855"/>
              <a:gd name="connsiteY3" fmla="*/ 5175493 h 5175493"/>
              <a:gd name="connsiteX4" fmla="*/ 3128 w 5352855"/>
              <a:gd name="connsiteY4" fmla="*/ 2623082 h 5175493"/>
              <a:gd name="connsiteX5" fmla="*/ 2565163 w 5352855"/>
              <a:gd name="connsiteY5" fmla="*/ 2623850 h 5175493"/>
              <a:gd name="connsiteX0" fmla="*/ 2564619 w 5352855"/>
              <a:gd name="connsiteY0" fmla="*/ 0 h 5175493"/>
              <a:gd name="connsiteX1" fmla="*/ 5347574 w 5352855"/>
              <a:gd name="connsiteY1" fmla="*/ 4779 h 5175493"/>
              <a:gd name="connsiteX2" fmla="*/ 5352842 w 5352855"/>
              <a:gd name="connsiteY2" fmla="*/ 5174455 h 5175493"/>
              <a:gd name="connsiteX3" fmla="*/ 756 w 5352855"/>
              <a:gd name="connsiteY3" fmla="*/ 5175493 h 5175493"/>
              <a:gd name="connsiteX4" fmla="*/ 3128 w 5352855"/>
              <a:gd name="connsiteY4" fmla="*/ 2623082 h 5175493"/>
              <a:gd name="connsiteX5" fmla="*/ 2569934 w 5352855"/>
              <a:gd name="connsiteY5" fmla="*/ 2638182 h 5175493"/>
              <a:gd name="connsiteX0" fmla="*/ 2564619 w 5352855"/>
              <a:gd name="connsiteY0" fmla="*/ 0 h 5175493"/>
              <a:gd name="connsiteX1" fmla="*/ 5347574 w 5352855"/>
              <a:gd name="connsiteY1" fmla="*/ 4779 h 5175493"/>
              <a:gd name="connsiteX2" fmla="*/ 5352842 w 5352855"/>
              <a:gd name="connsiteY2" fmla="*/ 5174455 h 5175493"/>
              <a:gd name="connsiteX3" fmla="*/ 756 w 5352855"/>
              <a:gd name="connsiteY3" fmla="*/ 5175493 h 5175493"/>
              <a:gd name="connsiteX4" fmla="*/ 3128 w 5352855"/>
              <a:gd name="connsiteY4" fmla="*/ 2639802 h 5175493"/>
              <a:gd name="connsiteX5" fmla="*/ 2569934 w 5352855"/>
              <a:gd name="connsiteY5" fmla="*/ 2638182 h 5175493"/>
              <a:gd name="connsiteX0" fmla="*/ 2564832 w 5353068"/>
              <a:gd name="connsiteY0" fmla="*/ 0 h 5175493"/>
              <a:gd name="connsiteX1" fmla="*/ 5347787 w 5353068"/>
              <a:gd name="connsiteY1" fmla="*/ 4779 h 5175493"/>
              <a:gd name="connsiteX2" fmla="*/ 5353055 w 5353068"/>
              <a:gd name="connsiteY2" fmla="*/ 5174455 h 5175493"/>
              <a:gd name="connsiteX3" fmla="*/ 969 w 5353068"/>
              <a:gd name="connsiteY3" fmla="*/ 5175493 h 5175493"/>
              <a:gd name="connsiteX4" fmla="*/ 955 w 5353068"/>
              <a:gd name="connsiteY4" fmla="*/ 2639802 h 5175493"/>
              <a:gd name="connsiteX5" fmla="*/ 2570147 w 5353068"/>
              <a:gd name="connsiteY5" fmla="*/ 2638182 h 5175493"/>
              <a:gd name="connsiteX0" fmla="*/ 2564832 w 5353068"/>
              <a:gd name="connsiteY0" fmla="*/ 0 h 5175493"/>
              <a:gd name="connsiteX1" fmla="*/ 5347787 w 5353068"/>
              <a:gd name="connsiteY1" fmla="*/ 4779 h 5175493"/>
              <a:gd name="connsiteX2" fmla="*/ 5353055 w 5353068"/>
              <a:gd name="connsiteY2" fmla="*/ 5174455 h 5175493"/>
              <a:gd name="connsiteX3" fmla="*/ 969 w 5353068"/>
              <a:gd name="connsiteY3" fmla="*/ 5175493 h 5175493"/>
              <a:gd name="connsiteX4" fmla="*/ 955 w 5353068"/>
              <a:gd name="connsiteY4" fmla="*/ 2639802 h 5175493"/>
              <a:gd name="connsiteX5" fmla="*/ 2562989 w 5353068"/>
              <a:gd name="connsiteY5" fmla="*/ 2638182 h 5175493"/>
              <a:gd name="connsiteX0" fmla="*/ 2571035 w 5359271"/>
              <a:gd name="connsiteY0" fmla="*/ 0 h 5175493"/>
              <a:gd name="connsiteX1" fmla="*/ 5353990 w 5359271"/>
              <a:gd name="connsiteY1" fmla="*/ 4779 h 5175493"/>
              <a:gd name="connsiteX2" fmla="*/ 5359258 w 5359271"/>
              <a:gd name="connsiteY2" fmla="*/ 5174455 h 5175493"/>
              <a:gd name="connsiteX3" fmla="*/ 7172 w 5359271"/>
              <a:gd name="connsiteY3" fmla="*/ 5175493 h 5175493"/>
              <a:gd name="connsiteX4" fmla="*/ 0 w 5359271"/>
              <a:gd name="connsiteY4" fmla="*/ 2639802 h 5175493"/>
              <a:gd name="connsiteX5" fmla="*/ 2569192 w 5359271"/>
              <a:gd name="connsiteY5" fmla="*/ 2638182 h 5175493"/>
              <a:gd name="connsiteX0" fmla="*/ 2571035 w 5359271"/>
              <a:gd name="connsiteY0" fmla="*/ 0 h 5177881"/>
              <a:gd name="connsiteX1" fmla="*/ 5353990 w 5359271"/>
              <a:gd name="connsiteY1" fmla="*/ 4779 h 5177881"/>
              <a:gd name="connsiteX2" fmla="*/ 5359258 w 5359271"/>
              <a:gd name="connsiteY2" fmla="*/ 5174455 h 5177881"/>
              <a:gd name="connsiteX3" fmla="*/ 4785 w 5359271"/>
              <a:gd name="connsiteY3" fmla="*/ 5177881 h 5177881"/>
              <a:gd name="connsiteX4" fmla="*/ 0 w 5359271"/>
              <a:gd name="connsiteY4" fmla="*/ 2639802 h 5177881"/>
              <a:gd name="connsiteX5" fmla="*/ 2569192 w 5359271"/>
              <a:gd name="connsiteY5" fmla="*/ 2638182 h 5177881"/>
              <a:gd name="connsiteX0" fmla="*/ 2571035 w 5359271"/>
              <a:gd name="connsiteY0" fmla="*/ 0 h 5175493"/>
              <a:gd name="connsiteX1" fmla="*/ 5353990 w 5359271"/>
              <a:gd name="connsiteY1" fmla="*/ 4779 h 5175493"/>
              <a:gd name="connsiteX2" fmla="*/ 5359258 w 5359271"/>
              <a:gd name="connsiteY2" fmla="*/ 5174455 h 5175493"/>
              <a:gd name="connsiteX3" fmla="*/ 4785 w 5359271"/>
              <a:gd name="connsiteY3" fmla="*/ 5175493 h 5175493"/>
              <a:gd name="connsiteX4" fmla="*/ 0 w 5359271"/>
              <a:gd name="connsiteY4" fmla="*/ 2639802 h 5175493"/>
              <a:gd name="connsiteX5" fmla="*/ 2569192 w 5359271"/>
              <a:gd name="connsiteY5" fmla="*/ 2638182 h 5175493"/>
              <a:gd name="connsiteX0" fmla="*/ 2568649 w 5356885"/>
              <a:gd name="connsiteY0" fmla="*/ 0 h 5175493"/>
              <a:gd name="connsiteX1" fmla="*/ 5351604 w 5356885"/>
              <a:gd name="connsiteY1" fmla="*/ 4779 h 5175493"/>
              <a:gd name="connsiteX2" fmla="*/ 5356872 w 5356885"/>
              <a:gd name="connsiteY2" fmla="*/ 5174455 h 5175493"/>
              <a:gd name="connsiteX3" fmla="*/ 2399 w 5356885"/>
              <a:gd name="connsiteY3" fmla="*/ 5175493 h 5175493"/>
              <a:gd name="connsiteX4" fmla="*/ 0 w 5356885"/>
              <a:gd name="connsiteY4" fmla="*/ 2637414 h 5175493"/>
              <a:gd name="connsiteX5" fmla="*/ 2566806 w 5356885"/>
              <a:gd name="connsiteY5" fmla="*/ 2638182 h 5175493"/>
              <a:gd name="connsiteX0" fmla="*/ 2568649 w 5356885"/>
              <a:gd name="connsiteY0" fmla="*/ 0 h 5175493"/>
              <a:gd name="connsiteX1" fmla="*/ 5351604 w 5356885"/>
              <a:gd name="connsiteY1" fmla="*/ 4779 h 5175493"/>
              <a:gd name="connsiteX2" fmla="*/ 5356872 w 5356885"/>
              <a:gd name="connsiteY2" fmla="*/ 5174455 h 5175493"/>
              <a:gd name="connsiteX3" fmla="*/ 2399 w 5356885"/>
              <a:gd name="connsiteY3" fmla="*/ 5175493 h 5175493"/>
              <a:gd name="connsiteX4" fmla="*/ 0 w 5356885"/>
              <a:gd name="connsiteY4" fmla="*/ 2637414 h 5175493"/>
              <a:gd name="connsiteX5" fmla="*/ 2569193 w 5356885"/>
              <a:gd name="connsiteY5" fmla="*/ 2633406 h 5175493"/>
              <a:gd name="connsiteX0" fmla="*/ 2568649 w 5356885"/>
              <a:gd name="connsiteY0" fmla="*/ 0 h 5175493"/>
              <a:gd name="connsiteX1" fmla="*/ 5351604 w 5356885"/>
              <a:gd name="connsiteY1" fmla="*/ 4779 h 5175493"/>
              <a:gd name="connsiteX2" fmla="*/ 5356872 w 5356885"/>
              <a:gd name="connsiteY2" fmla="*/ 5174455 h 5175493"/>
              <a:gd name="connsiteX3" fmla="*/ 2399 w 5356885"/>
              <a:gd name="connsiteY3" fmla="*/ 5175493 h 5175493"/>
              <a:gd name="connsiteX4" fmla="*/ 0 w 5356885"/>
              <a:gd name="connsiteY4" fmla="*/ 2639803 h 5175493"/>
              <a:gd name="connsiteX5" fmla="*/ 2569193 w 5356885"/>
              <a:gd name="connsiteY5" fmla="*/ 2633406 h 5175493"/>
              <a:gd name="connsiteX0" fmla="*/ 2566872 w 5355108"/>
              <a:gd name="connsiteY0" fmla="*/ 0 h 5175493"/>
              <a:gd name="connsiteX1" fmla="*/ 5349827 w 5355108"/>
              <a:gd name="connsiteY1" fmla="*/ 4779 h 5175493"/>
              <a:gd name="connsiteX2" fmla="*/ 5355095 w 5355108"/>
              <a:gd name="connsiteY2" fmla="*/ 5174455 h 5175493"/>
              <a:gd name="connsiteX3" fmla="*/ 622 w 5355108"/>
              <a:gd name="connsiteY3" fmla="*/ 5175493 h 5175493"/>
              <a:gd name="connsiteX4" fmla="*/ 5380 w 5355108"/>
              <a:gd name="connsiteY4" fmla="*/ 2637415 h 5175493"/>
              <a:gd name="connsiteX5" fmla="*/ 2567416 w 5355108"/>
              <a:gd name="connsiteY5" fmla="*/ 2633406 h 5175493"/>
              <a:gd name="connsiteX0" fmla="*/ 2571036 w 5359272"/>
              <a:gd name="connsiteY0" fmla="*/ 0 h 5175493"/>
              <a:gd name="connsiteX1" fmla="*/ 5353991 w 5359272"/>
              <a:gd name="connsiteY1" fmla="*/ 4779 h 5175493"/>
              <a:gd name="connsiteX2" fmla="*/ 5359259 w 5359272"/>
              <a:gd name="connsiteY2" fmla="*/ 5174455 h 5175493"/>
              <a:gd name="connsiteX3" fmla="*/ 4786 w 5359272"/>
              <a:gd name="connsiteY3" fmla="*/ 5175493 h 5175493"/>
              <a:gd name="connsiteX4" fmla="*/ 0 w 5359272"/>
              <a:gd name="connsiteY4" fmla="*/ 2635027 h 5175493"/>
              <a:gd name="connsiteX5" fmla="*/ 2571580 w 5359272"/>
              <a:gd name="connsiteY5" fmla="*/ 2633406 h 5175493"/>
              <a:gd name="connsiteX0" fmla="*/ 2571990 w 5360226"/>
              <a:gd name="connsiteY0" fmla="*/ 0 h 5182659"/>
              <a:gd name="connsiteX1" fmla="*/ 5354945 w 5360226"/>
              <a:gd name="connsiteY1" fmla="*/ 4779 h 5182659"/>
              <a:gd name="connsiteX2" fmla="*/ 5360213 w 5360226"/>
              <a:gd name="connsiteY2" fmla="*/ 5174455 h 5182659"/>
              <a:gd name="connsiteX3" fmla="*/ 969 w 5360226"/>
              <a:gd name="connsiteY3" fmla="*/ 5182659 h 5182659"/>
              <a:gd name="connsiteX4" fmla="*/ 954 w 5360226"/>
              <a:gd name="connsiteY4" fmla="*/ 2635027 h 5182659"/>
              <a:gd name="connsiteX5" fmla="*/ 2572534 w 5360226"/>
              <a:gd name="connsiteY5" fmla="*/ 2633406 h 5182659"/>
              <a:gd name="connsiteX0" fmla="*/ 2571778 w 5360014"/>
              <a:gd name="connsiteY0" fmla="*/ 0 h 5182659"/>
              <a:gd name="connsiteX1" fmla="*/ 5354733 w 5360014"/>
              <a:gd name="connsiteY1" fmla="*/ 4779 h 5182659"/>
              <a:gd name="connsiteX2" fmla="*/ 5360001 w 5360014"/>
              <a:gd name="connsiteY2" fmla="*/ 5174455 h 5182659"/>
              <a:gd name="connsiteX3" fmla="*/ 757 w 5360014"/>
              <a:gd name="connsiteY3" fmla="*/ 5182659 h 5182659"/>
              <a:gd name="connsiteX4" fmla="*/ 3128 w 5360014"/>
              <a:gd name="connsiteY4" fmla="*/ 2639805 h 5182659"/>
              <a:gd name="connsiteX5" fmla="*/ 2572322 w 5360014"/>
              <a:gd name="connsiteY5" fmla="*/ 2633406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72187 w 5359879"/>
              <a:gd name="connsiteY5" fmla="*/ 2633406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84117 w 5359879"/>
              <a:gd name="connsiteY5" fmla="*/ 2640573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76959 w 5359879"/>
              <a:gd name="connsiteY5" fmla="*/ 2642962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74573 w 5359879"/>
              <a:gd name="connsiteY5" fmla="*/ 2645351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65030 w 5359879"/>
              <a:gd name="connsiteY5" fmla="*/ 2642963 h 51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9879" h="5182659">
                <a:moveTo>
                  <a:pt x="2571643" y="0"/>
                </a:moveTo>
                <a:lnTo>
                  <a:pt x="5354598" y="4779"/>
                </a:lnTo>
                <a:cubicBezTo>
                  <a:pt x="5354262" y="1084146"/>
                  <a:pt x="5360202" y="4095088"/>
                  <a:pt x="5359866" y="5174455"/>
                </a:cubicBezTo>
                <a:lnTo>
                  <a:pt x="622" y="5182659"/>
                </a:lnTo>
                <a:cubicBezTo>
                  <a:pt x="-2731" y="4329088"/>
                  <a:pt x="8732" y="3495766"/>
                  <a:pt x="5379" y="2642195"/>
                </a:cubicBezTo>
                <a:lnTo>
                  <a:pt x="2565030" y="2642963"/>
                </a:lnTo>
              </a:path>
            </a:pathLst>
          </a:custGeom>
          <a:noFill/>
          <a:ln>
            <a:noFill/>
          </a:ln>
        </p:spPr>
        <p:txBody>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1840">
                <a:solidFill>
                  <a:srgbClr val="FFFF00"/>
                </a:solidFill>
                <a:latin typeface="Arial" panose="020B0604020202020204" pitchFamily="34" charset="0"/>
                <a:cs typeface="Arial" panose="020B0604020202020204" pitchFamily="34" charset="0"/>
              </a:defRPr>
            </a:lvl1pPr>
          </a:lstStyle>
          <a:p>
            <a:r>
              <a:rPr lang="en-ZA" dirty="0"/>
              <a:t>Click on icon to add picture</a:t>
            </a:r>
          </a:p>
          <a:p>
            <a:endParaRPr lang="en-ZA" dirty="0"/>
          </a:p>
        </p:txBody>
      </p:sp>
      <p:grpSp>
        <p:nvGrpSpPr>
          <p:cNvPr id="21" name="Group 20"/>
          <p:cNvGrpSpPr/>
          <p:nvPr userDrawn="1"/>
        </p:nvGrpSpPr>
        <p:grpSpPr>
          <a:xfrm>
            <a:off x="3121024" y="1525416"/>
            <a:ext cx="2187896" cy="2197371"/>
            <a:chOff x="6435591" y="1113939"/>
            <a:chExt cx="1601874" cy="1608810"/>
          </a:xfrm>
        </p:grpSpPr>
        <p:sp>
          <p:nvSpPr>
            <p:cNvPr id="22" name="Rectangle 21"/>
            <p:cNvSpPr>
              <a:spLocks noChangeAspect="1"/>
            </p:cNvSpPr>
            <p:nvPr userDrawn="1"/>
          </p:nvSpPr>
          <p:spPr>
            <a:xfrm>
              <a:off x="6600623" y="1113939"/>
              <a:ext cx="1436842" cy="1447815"/>
            </a:xfrm>
            <a:prstGeom prst="rect">
              <a:avLst/>
            </a:prstGeom>
            <a:solidFill>
              <a:srgbClr val="D71C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u="sng"/>
            </a:p>
          </p:txBody>
        </p:sp>
        <p:sp>
          <p:nvSpPr>
            <p:cNvPr id="23" name="Rectangle 22"/>
            <p:cNvSpPr>
              <a:spLocks noChangeAspect="1"/>
            </p:cNvSpPr>
            <p:nvPr userDrawn="1"/>
          </p:nvSpPr>
          <p:spPr>
            <a:xfrm>
              <a:off x="6435591" y="1270439"/>
              <a:ext cx="1436842" cy="1452310"/>
            </a:xfrm>
            <a:prstGeom prst="rect">
              <a:avLst/>
            </a:prstGeom>
            <a:solidFill>
              <a:srgbClr val="C48B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u="sng"/>
            </a:p>
          </p:txBody>
        </p:sp>
        <p:pic>
          <p:nvPicPr>
            <p:cNvPr id="24" name="Picture 2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598307" y="1272301"/>
              <a:ext cx="1276744" cy="1289453"/>
            </a:xfrm>
            <a:prstGeom prst="rect">
              <a:avLst/>
            </a:prstGeom>
          </p:spPr>
        </p:pic>
      </p:grpSp>
      <p:pic>
        <p:nvPicPr>
          <p:cNvPr id="7" name="Picture 6"/>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306484" y="1888326"/>
            <a:ext cx="3182951" cy="1591476"/>
          </a:xfrm>
          <a:prstGeom prst="rect">
            <a:avLst/>
          </a:prstGeom>
        </p:spPr>
      </p:pic>
    </p:spTree>
    <p:extLst>
      <p:ext uri="{BB962C8B-B14F-4D97-AF65-F5344CB8AC3E}">
        <p14:creationId xmlns:p14="http://schemas.microsoft.com/office/powerpoint/2010/main" val="85175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7" name="Rectangle 6"/>
          <p:cNvSpPr/>
          <p:nvPr userDrawn="1"/>
        </p:nvSpPr>
        <p:spPr>
          <a:xfrm>
            <a:off x="0" y="1739899"/>
            <a:ext cx="8786000" cy="3365500"/>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a:p>
        </p:txBody>
      </p:sp>
      <p:pic>
        <p:nvPicPr>
          <p:cNvPr id="23" name="Picture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246" y="4539491"/>
            <a:ext cx="2855321" cy="321759"/>
          </a:xfrm>
          <a:prstGeom prst="rect">
            <a:avLst/>
          </a:prstGeom>
        </p:spPr>
      </p:pic>
      <p:sp>
        <p:nvSpPr>
          <p:cNvPr id="22" name="Rectangle 21"/>
          <p:cNvSpPr/>
          <p:nvPr userDrawn="1"/>
        </p:nvSpPr>
        <p:spPr>
          <a:xfrm>
            <a:off x="7075848" y="-37"/>
            <a:ext cx="5125963" cy="3475604"/>
          </a:xfrm>
          <a:prstGeom prst="rect">
            <a:avLst/>
          </a:prstGeom>
          <a:solidFill>
            <a:srgbClr val="00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a:p>
        </p:txBody>
      </p:sp>
      <p:cxnSp>
        <p:nvCxnSpPr>
          <p:cNvPr id="24" name="Straight Connector 23"/>
          <p:cNvCxnSpPr/>
          <p:nvPr userDrawn="1"/>
        </p:nvCxnSpPr>
        <p:spPr>
          <a:xfrm>
            <a:off x="9252494" y="1717812"/>
            <a:ext cx="26945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4"/>
          <p:cNvSpPr>
            <a:spLocks noGrp="1"/>
          </p:cNvSpPr>
          <p:nvPr userDrawn="1">
            <p:ph type="body" sz="quarter" idx="17" hasCustomPrompt="1"/>
          </p:nvPr>
        </p:nvSpPr>
        <p:spPr>
          <a:xfrm>
            <a:off x="442440" y="1984268"/>
            <a:ext cx="6378635" cy="738664"/>
          </a:xfrm>
          <a:prstGeom prst="rect">
            <a:avLst/>
          </a:prstGeom>
        </p:spPr>
        <p:txBody>
          <a:bodyPr wrap="square" lIns="0" tIns="0" bIns="0">
            <a:spAutoFit/>
          </a:bodyPr>
          <a:lstStyle>
            <a:lvl1pPr marL="0" indent="0">
              <a:spcBef>
                <a:spcPts val="0"/>
              </a:spcBef>
              <a:buNone/>
              <a:defRPr sz="48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ZA" dirty="0"/>
              <a:t>Heading</a:t>
            </a:r>
          </a:p>
        </p:txBody>
      </p:sp>
      <p:sp>
        <p:nvSpPr>
          <p:cNvPr id="32" name="Text Placeholder 4"/>
          <p:cNvSpPr>
            <a:spLocks noGrp="1"/>
          </p:cNvSpPr>
          <p:nvPr userDrawn="1">
            <p:ph type="body" sz="quarter" idx="18" hasCustomPrompt="1"/>
          </p:nvPr>
        </p:nvSpPr>
        <p:spPr>
          <a:xfrm>
            <a:off x="476248" y="3667851"/>
            <a:ext cx="6341536" cy="348813"/>
          </a:xfrm>
          <a:prstGeom prst="rect">
            <a:avLst/>
          </a:prstGeom>
        </p:spPr>
        <p:txBody>
          <a:bodyPr wrap="square" lIns="0" tIns="0" bIns="0">
            <a:spAutoFit/>
          </a:bodyPr>
          <a:lstStyle>
            <a:lvl1pPr marL="0" indent="0">
              <a:spcBef>
                <a:spcPts val="0"/>
              </a:spcBef>
              <a:buNone/>
              <a:defRPr sz="2267">
                <a:solidFill>
                  <a:schemeClr val="bg1"/>
                </a:solidFill>
                <a:latin typeface="Arial" panose="020B0604020202020204" pitchFamily="34" charset="0"/>
                <a:cs typeface="Arial" panose="020B0604020202020204" pitchFamily="34" charset="0"/>
              </a:defRPr>
            </a:lvl1pPr>
          </a:lstStyle>
          <a:p>
            <a:pPr lvl="0"/>
            <a:r>
              <a:rPr lang="en-US" dirty="0"/>
              <a:t>Date</a:t>
            </a:r>
            <a:endParaRPr lang="en-ZA" dirty="0"/>
          </a:p>
        </p:txBody>
      </p:sp>
      <p:grpSp>
        <p:nvGrpSpPr>
          <p:cNvPr id="2" name="Group 1"/>
          <p:cNvGrpSpPr/>
          <p:nvPr userDrawn="1"/>
        </p:nvGrpSpPr>
        <p:grpSpPr>
          <a:xfrm>
            <a:off x="6855277" y="1529481"/>
            <a:ext cx="5284633" cy="2161801"/>
            <a:chOff x="5140204" y="1122956"/>
            <a:chExt cx="4028689" cy="1648028"/>
          </a:xfrm>
        </p:grpSpPr>
        <p:grpSp>
          <p:nvGrpSpPr>
            <p:cNvPr id="14" name="Group 13"/>
            <p:cNvGrpSpPr/>
            <p:nvPr userDrawn="1"/>
          </p:nvGrpSpPr>
          <p:grpSpPr>
            <a:xfrm>
              <a:off x="5140204" y="1122956"/>
              <a:ext cx="1640922" cy="1648028"/>
              <a:chOff x="6435591" y="1113939"/>
              <a:chExt cx="1601874" cy="1608810"/>
            </a:xfrm>
          </p:grpSpPr>
          <p:sp>
            <p:nvSpPr>
              <p:cNvPr id="16" name="Rectangle 15"/>
              <p:cNvSpPr>
                <a:spLocks noChangeAspect="1"/>
              </p:cNvSpPr>
              <p:nvPr userDrawn="1"/>
            </p:nvSpPr>
            <p:spPr>
              <a:xfrm>
                <a:off x="6600623" y="1113939"/>
                <a:ext cx="1436842" cy="1447815"/>
              </a:xfrm>
              <a:prstGeom prst="rect">
                <a:avLst/>
              </a:prstGeom>
              <a:solidFill>
                <a:srgbClr val="D71C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u="sng"/>
              </a:p>
            </p:txBody>
          </p:sp>
          <p:sp>
            <p:nvSpPr>
              <p:cNvPr id="17" name="Rectangle 16"/>
              <p:cNvSpPr>
                <a:spLocks noChangeAspect="1"/>
              </p:cNvSpPr>
              <p:nvPr userDrawn="1"/>
            </p:nvSpPr>
            <p:spPr>
              <a:xfrm>
                <a:off x="6435591" y="1270439"/>
                <a:ext cx="1436842" cy="1452310"/>
              </a:xfrm>
              <a:prstGeom prst="rect">
                <a:avLst/>
              </a:prstGeom>
              <a:solidFill>
                <a:srgbClr val="C48B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u="sng"/>
              </a:p>
            </p:txBody>
          </p:sp>
          <p:pic>
            <p:nvPicPr>
              <p:cNvPr id="18" name="Picture 17"/>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598307" y="1272301"/>
                <a:ext cx="1276744" cy="1289453"/>
              </a:xfrm>
              <a:prstGeom prst="rect">
                <a:avLst/>
              </a:prstGeom>
            </p:spPr>
          </p:pic>
        </p:grpSp>
        <p:pic>
          <p:nvPicPr>
            <p:cNvPr id="19" name="Picture 18"/>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6781680" y="1411805"/>
              <a:ext cx="2387213" cy="1193607"/>
            </a:xfrm>
            <a:prstGeom prst="rect">
              <a:avLst/>
            </a:prstGeom>
          </p:spPr>
        </p:pic>
      </p:grpSp>
      <p:sp>
        <p:nvSpPr>
          <p:cNvPr id="33" name="Picture Placeholder 3"/>
          <p:cNvSpPr>
            <a:spLocks noGrp="1"/>
          </p:cNvSpPr>
          <p:nvPr>
            <p:ph type="pic" sz="quarter" idx="14" hasCustomPrompt="1"/>
          </p:nvPr>
        </p:nvSpPr>
        <p:spPr>
          <a:xfrm>
            <a:off x="-9748" y="3470745"/>
            <a:ext cx="12215891" cy="3387255"/>
          </a:xfrm>
          <a:custGeom>
            <a:avLst/>
            <a:gdLst>
              <a:gd name="connsiteX0" fmla="*/ 0 w 5329237"/>
              <a:gd name="connsiteY0" fmla="*/ 0 h 5143500"/>
              <a:gd name="connsiteX1" fmla="*/ 5329237 w 5329237"/>
              <a:gd name="connsiteY1" fmla="*/ 0 h 5143500"/>
              <a:gd name="connsiteX2" fmla="*/ 5329237 w 5329237"/>
              <a:gd name="connsiteY2" fmla="*/ 5143500 h 5143500"/>
              <a:gd name="connsiteX3" fmla="*/ 0 w 5329237"/>
              <a:gd name="connsiteY3" fmla="*/ 5143500 h 5143500"/>
              <a:gd name="connsiteX4" fmla="*/ 0 w 5329237"/>
              <a:gd name="connsiteY4" fmla="*/ 0 h 5143500"/>
              <a:gd name="connsiteX0" fmla="*/ 0 w 5329237"/>
              <a:gd name="connsiteY0" fmla="*/ 10048 h 5153548"/>
              <a:gd name="connsiteX1" fmla="*/ 1872604 w 5329237"/>
              <a:gd name="connsiteY1" fmla="*/ 0 h 5153548"/>
              <a:gd name="connsiteX2" fmla="*/ 5329237 w 5329237"/>
              <a:gd name="connsiteY2" fmla="*/ 10048 h 5153548"/>
              <a:gd name="connsiteX3" fmla="*/ 5329237 w 5329237"/>
              <a:gd name="connsiteY3" fmla="*/ 5153548 h 5153548"/>
              <a:gd name="connsiteX4" fmla="*/ 0 w 5329237"/>
              <a:gd name="connsiteY4" fmla="*/ 5153548 h 5153548"/>
              <a:gd name="connsiteX5" fmla="*/ 0 w 5329237"/>
              <a:gd name="connsiteY5" fmla="*/ 10048 h 5153548"/>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0 w 5329237"/>
              <a:gd name="connsiteY5" fmla="*/ 0 h 5143500"/>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0 w 5329237"/>
              <a:gd name="connsiteY6" fmla="*/ 0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44093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44093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1900237 w 5329237"/>
              <a:gd name="connsiteY7" fmla="*/ 1909763 h 5143500"/>
              <a:gd name="connsiteX8" fmla="*/ 2558091 w 5329237"/>
              <a:gd name="connsiteY8"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900237 w 5329237"/>
              <a:gd name="connsiteY6" fmla="*/ 1909763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5051 w 5329237"/>
              <a:gd name="connsiteY5" fmla="*/ 2000627 h 5143500"/>
              <a:gd name="connsiteX0" fmla="*/ 2585614 w 5356760"/>
              <a:gd name="connsiteY0" fmla="*/ 1920280 h 5143500"/>
              <a:gd name="connsiteX1" fmla="*/ 2583415 w 5356760"/>
              <a:gd name="connsiteY1" fmla="*/ 0 h 5143500"/>
              <a:gd name="connsiteX2" fmla="*/ 5356760 w 5356760"/>
              <a:gd name="connsiteY2" fmla="*/ 0 h 5143500"/>
              <a:gd name="connsiteX3" fmla="*/ 5356760 w 5356760"/>
              <a:gd name="connsiteY3" fmla="*/ 5143500 h 5143500"/>
              <a:gd name="connsiteX4" fmla="*/ 27523 w 5356760"/>
              <a:gd name="connsiteY4" fmla="*/ 5143500 h 5143500"/>
              <a:gd name="connsiteX5" fmla="*/ 46374 w 5356760"/>
              <a:gd name="connsiteY5" fmla="*/ 1914902 h 5143500"/>
              <a:gd name="connsiteX0" fmla="*/ 2573744 w 5344890"/>
              <a:gd name="connsiteY0" fmla="*/ 1920280 h 5143500"/>
              <a:gd name="connsiteX1" fmla="*/ 2571545 w 5344890"/>
              <a:gd name="connsiteY1" fmla="*/ 0 h 5143500"/>
              <a:gd name="connsiteX2" fmla="*/ 5344890 w 5344890"/>
              <a:gd name="connsiteY2" fmla="*/ 0 h 5143500"/>
              <a:gd name="connsiteX3" fmla="*/ 5344890 w 5344890"/>
              <a:gd name="connsiteY3" fmla="*/ 5143500 h 5143500"/>
              <a:gd name="connsiteX4" fmla="*/ 15653 w 5344890"/>
              <a:gd name="connsiteY4" fmla="*/ 5143500 h 5143500"/>
              <a:gd name="connsiteX5" fmla="*/ 53554 w 5344890"/>
              <a:gd name="connsiteY5" fmla="*/ 2033964 h 5143500"/>
              <a:gd name="connsiteX0" fmla="*/ 2588865 w 5360011"/>
              <a:gd name="connsiteY0" fmla="*/ 19202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603153 w 5360011"/>
              <a:gd name="connsiteY0" fmla="*/ 18821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05992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92210 w 5363356"/>
              <a:gd name="connsiteY0" fmla="*/ 190599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92210 w 5363356"/>
              <a:gd name="connsiteY0" fmla="*/ 1896467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2504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01229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326 w 5329237"/>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4564 w 5329237"/>
              <a:gd name="connsiteY5" fmla="*/ 1914901 h 5143500"/>
              <a:gd name="connsiteX0" fmla="*/ 2554401 w 5330310"/>
              <a:gd name="connsiteY0" fmla="*/ 1901229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2266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0361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5516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3135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7847 w 5330310"/>
              <a:gd name="connsiteY0" fmla="*/ 1890657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6774 w 5329237"/>
              <a:gd name="connsiteY0" fmla="*/ 1890657 h 5143500"/>
              <a:gd name="connsiteX1" fmla="*/ 2756859 w 5329237"/>
              <a:gd name="connsiteY1" fmla="*/ 10049 h 5143500"/>
              <a:gd name="connsiteX2" fmla="*/ 5329237 w 5329237"/>
              <a:gd name="connsiteY2" fmla="*/ 0 h 5143500"/>
              <a:gd name="connsiteX3" fmla="*/ 5329237 w 5329237"/>
              <a:gd name="connsiteY3" fmla="*/ 5143500 h 5143500"/>
              <a:gd name="connsiteX4" fmla="*/ 0 w 5329237"/>
              <a:gd name="connsiteY4" fmla="*/ 5143500 h 5143500"/>
              <a:gd name="connsiteX5" fmla="*/ 2743002 w 5329237"/>
              <a:gd name="connsiteY5" fmla="*/ 3779131 h 5143500"/>
              <a:gd name="connsiteX0" fmla="*/ 3022355 w 5574818"/>
              <a:gd name="connsiteY0" fmla="*/ 1890657 h 5143500"/>
              <a:gd name="connsiteX1" fmla="*/ 3002440 w 5574818"/>
              <a:gd name="connsiteY1" fmla="*/ 10049 h 5143500"/>
              <a:gd name="connsiteX2" fmla="*/ 5574818 w 5574818"/>
              <a:gd name="connsiteY2" fmla="*/ 0 h 5143500"/>
              <a:gd name="connsiteX3" fmla="*/ 5574818 w 5574818"/>
              <a:gd name="connsiteY3" fmla="*/ 5143500 h 5143500"/>
              <a:gd name="connsiteX4" fmla="*/ 245581 w 5574818"/>
              <a:gd name="connsiteY4" fmla="*/ 5143500 h 5143500"/>
              <a:gd name="connsiteX5" fmla="*/ 1103303 w 5574818"/>
              <a:gd name="connsiteY5" fmla="*/ 4531807 h 5143500"/>
              <a:gd name="connsiteX6" fmla="*/ 2988583 w 5574818"/>
              <a:gd name="connsiteY6" fmla="*/ 3779131 h 5143500"/>
              <a:gd name="connsiteX0" fmla="*/ 5750189 w 8302652"/>
              <a:gd name="connsiteY0" fmla="*/ 1890657 h 5143500"/>
              <a:gd name="connsiteX1" fmla="*/ 5730274 w 8302652"/>
              <a:gd name="connsiteY1" fmla="*/ 10049 h 5143500"/>
              <a:gd name="connsiteX2" fmla="*/ 8302652 w 8302652"/>
              <a:gd name="connsiteY2" fmla="*/ 0 h 5143500"/>
              <a:gd name="connsiteX3" fmla="*/ 8302652 w 8302652"/>
              <a:gd name="connsiteY3" fmla="*/ 5143500 h 5143500"/>
              <a:gd name="connsiteX4" fmla="*/ 2973415 w 8302652"/>
              <a:gd name="connsiteY4" fmla="*/ 5143500 h 5143500"/>
              <a:gd name="connsiteX5" fmla="*/ 52956 w 8302652"/>
              <a:gd name="connsiteY5" fmla="*/ 3888712 h 5143500"/>
              <a:gd name="connsiteX6" fmla="*/ 5716417 w 8302652"/>
              <a:gd name="connsiteY6" fmla="*/ 3779131 h 5143500"/>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622652 w 9175115"/>
              <a:gd name="connsiteY0" fmla="*/ 1890657 h 5571456"/>
              <a:gd name="connsiteX1" fmla="*/ 6602737 w 9175115"/>
              <a:gd name="connsiteY1" fmla="*/ 10049 h 5571456"/>
              <a:gd name="connsiteX2" fmla="*/ 9175115 w 9175115"/>
              <a:gd name="connsiteY2" fmla="*/ 0 h 5571456"/>
              <a:gd name="connsiteX3" fmla="*/ 9175115 w 9175115"/>
              <a:gd name="connsiteY3" fmla="*/ 5143500 h 5571456"/>
              <a:gd name="connsiteX4" fmla="*/ 278713 w 9175115"/>
              <a:gd name="connsiteY4" fmla="*/ 5133452 h 5571456"/>
              <a:gd name="connsiteX5" fmla="*/ 925419 w 9175115"/>
              <a:gd name="connsiteY5" fmla="*/ 3888712 h 5571456"/>
              <a:gd name="connsiteX6" fmla="*/ 6588880 w 9175115"/>
              <a:gd name="connsiteY6" fmla="*/ 3779131 h 5571456"/>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57765 w 9144000"/>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67813 w 9144000"/>
              <a:gd name="connsiteY6" fmla="*/ 3829373 h 5143500"/>
              <a:gd name="connsiteX0" fmla="*/ 6595147 w 9147610"/>
              <a:gd name="connsiteY0" fmla="*/ 1890657 h 5153548"/>
              <a:gd name="connsiteX1" fmla="*/ 6575232 w 9147610"/>
              <a:gd name="connsiteY1" fmla="*/ 10049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890657 h 5153548"/>
              <a:gd name="connsiteX1" fmla="*/ 7348955 w 9147610"/>
              <a:gd name="connsiteY1" fmla="*/ 1939333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981726 h 5244617"/>
              <a:gd name="connsiteX1" fmla="*/ 9147610 w 9147610"/>
              <a:gd name="connsiteY1" fmla="*/ 91069 h 5244617"/>
              <a:gd name="connsiteX2" fmla="*/ 9147610 w 9147610"/>
              <a:gd name="connsiteY2" fmla="*/ 5234569 h 5244617"/>
              <a:gd name="connsiteX3" fmla="*/ 0 w 9147610"/>
              <a:gd name="connsiteY3" fmla="*/ 5244617 h 5244617"/>
              <a:gd name="connsiteX4" fmla="*/ 3610 w 9147610"/>
              <a:gd name="connsiteY4" fmla="*/ 3899395 h 5244617"/>
              <a:gd name="connsiteX5" fmla="*/ 6571423 w 9147610"/>
              <a:gd name="connsiteY5" fmla="*/ 3920442 h 5244617"/>
              <a:gd name="connsiteX0" fmla="*/ 6595147 w 9147610"/>
              <a:gd name="connsiteY0" fmla="*/ 1890657 h 5153548"/>
              <a:gd name="connsiteX1" fmla="*/ 9147610 w 9147610"/>
              <a:gd name="connsiteY1" fmla="*/ 0 h 5153548"/>
              <a:gd name="connsiteX2" fmla="*/ 9147610 w 9147610"/>
              <a:gd name="connsiteY2" fmla="*/ 5143500 h 5153548"/>
              <a:gd name="connsiteX3" fmla="*/ 0 w 9147610"/>
              <a:gd name="connsiteY3" fmla="*/ 5153548 h 5153548"/>
              <a:gd name="connsiteX4" fmla="*/ 3610 w 9147610"/>
              <a:gd name="connsiteY4" fmla="*/ 3808326 h 5153548"/>
              <a:gd name="connsiteX5" fmla="*/ 6571423 w 9147610"/>
              <a:gd name="connsiteY5" fmla="*/ 3829373 h 5153548"/>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71423 w 9167706"/>
              <a:gd name="connsiteY5" fmla="*/ 1938716 h 3262891"/>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95283 w 9167706"/>
              <a:gd name="connsiteY5" fmla="*/ 1933940 h 3262891"/>
              <a:gd name="connsiteX0" fmla="*/ 6676269 w 9167706"/>
              <a:gd name="connsiteY0" fmla="*/ 42585 h 3224264"/>
              <a:gd name="connsiteX1" fmla="*/ 9167706 w 9167706"/>
              <a:gd name="connsiteY1" fmla="*/ 0 h 3224264"/>
              <a:gd name="connsiteX2" fmla="*/ 9147610 w 9167706"/>
              <a:gd name="connsiteY2" fmla="*/ 3214216 h 3224264"/>
              <a:gd name="connsiteX3" fmla="*/ 0 w 9167706"/>
              <a:gd name="connsiteY3" fmla="*/ 3224264 h 3224264"/>
              <a:gd name="connsiteX4" fmla="*/ 3610 w 9167706"/>
              <a:gd name="connsiteY4" fmla="*/ 1879042 h 3224264"/>
              <a:gd name="connsiteX5" fmla="*/ 6595283 w 9167706"/>
              <a:gd name="connsiteY5" fmla="*/ 1895313 h 3224264"/>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601200 w 9173759"/>
              <a:gd name="connsiteY0" fmla="*/ 0 h 3248560"/>
              <a:gd name="connsiteX1" fmla="*/ 9173759 w 9173759"/>
              <a:gd name="connsiteY1" fmla="*/ 24296 h 3248560"/>
              <a:gd name="connsiteX2" fmla="*/ 9153663 w 9173759"/>
              <a:gd name="connsiteY2" fmla="*/ 3238512 h 3248560"/>
              <a:gd name="connsiteX3" fmla="*/ 6053 w 9173759"/>
              <a:gd name="connsiteY3" fmla="*/ 3248560 h 3248560"/>
              <a:gd name="connsiteX4" fmla="*/ 119 w 9173759"/>
              <a:gd name="connsiteY4" fmla="*/ 1927225 h 3248560"/>
              <a:gd name="connsiteX5" fmla="*/ 6601336 w 9173759"/>
              <a:gd name="connsiteY5" fmla="*/ 1919609 h 3248560"/>
              <a:gd name="connsiteX0" fmla="*/ 6596560 w 9169119"/>
              <a:gd name="connsiteY0" fmla="*/ 0 h 3248560"/>
              <a:gd name="connsiteX1" fmla="*/ 9169119 w 9169119"/>
              <a:gd name="connsiteY1" fmla="*/ 24296 h 3248560"/>
              <a:gd name="connsiteX2" fmla="*/ 9149023 w 9169119"/>
              <a:gd name="connsiteY2" fmla="*/ 3238512 h 3248560"/>
              <a:gd name="connsiteX3" fmla="*/ 1413 w 9169119"/>
              <a:gd name="connsiteY3" fmla="*/ 3248560 h 3248560"/>
              <a:gd name="connsiteX4" fmla="*/ 252 w 9169119"/>
              <a:gd name="connsiteY4" fmla="*/ 1922447 h 3248560"/>
              <a:gd name="connsiteX5" fmla="*/ 6596696 w 9169119"/>
              <a:gd name="connsiteY5" fmla="*/ 1919609 h 3248560"/>
              <a:gd name="connsiteX0" fmla="*/ 6596560 w 9177654"/>
              <a:gd name="connsiteY0" fmla="*/ 0 h 3248560"/>
              <a:gd name="connsiteX1" fmla="*/ 9169119 w 9177654"/>
              <a:gd name="connsiteY1" fmla="*/ 24296 h 3248560"/>
              <a:gd name="connsiteX2" fmla="*/ 9177654 w 9177654"/>
              <a:gd name="connsiteY2" fmla="*/ 3248066 h 3248560"/>
              <a:gd name="connsiteX3" fmla="*/ 1413 w 9177654"/>
              <a:gd name="connsiteY3" fmla="*/ 3248560 h 3248560"/>
              <a:gd name="connsiteX4" fmla="*/ 252 w 9177654"/>
              <a:gd name="connsiteY4" fmla="*/ 1922447 h 3248560"/>
              <a:gd name="connsiteX5" fmla="*/ 6596696 w 9177654"/>
              <a:gd name="connsiteY5" fmla="*/ 1919609 h 3248560"/>
              <a:gd name="connsiteX0" fmla="*/ 6596560 w 9178663"/>
              <a:gd name="connsiteY0" fmla="*/ 0 h 3248560"/>
              <a:gd name="connsiteX1" fmla="*/ 9178663 w 9178663"/>
              <a:gd name="connsiteY1" fmla="*/ 9964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6560 w 9178663"/>
              <a:gd name="connsiteY0" fmla="*/ 0 h 3248560"/>
              <a:gd name="connsiteX1" fmla="*/ 9178663 w 9178663"/>
              <a:gd name="connsiteY1" fmla="*/ 409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8854 w 9180957"/>
              <a:gd name="connsiteY0" fmla="*/ 0 h 3248560"/>
              <a:gd name="connsiteX1" fmla="*/ 9180957 w 9180957"/>
              <a:gd name="connsiteY1" fmla="*/ 409 h 3248560"/>
              <a:gd name="connsiteX2" fmla="*/ 9179948 w 9180957"/>
              <a:gd name="connsiteY2" fmla="*/ 3248066 h 3248560"/>
              <a:gd name="connsiteX3" fmla="*/ 3707 w 9180957"/>
              <a:gd name="connsiteY3" fmla="*/ 3248560 h 3248560"/>
              <a:gd name="connsiteX4" fmla="*/ 161 w 9180957"/>
              <a:gd name="connsiteY4" fmla="*/ 1920059 h 3248560"/>
              <a:gd name="connsiteX5" fmla="*/ 6598990 w 9180957"/>
              <a:gd name="connsiteY5" fmla="*/ 1919609 h 3248560"/>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598990 w 9180957"/>
              <a:gd name="connsiteY5" fmla="*/ 1924386 h 3253337"/>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618078 w 9180957"/>
              <a:gd name="connsiteY5" fmla="*/ 1924386 h 3253337"/>
              <a:gd name="connsiteX0" fmla="*/ 6632257 w 9180957"/>
              <a:gd name="connsiteY0" fmla="*/ 744836 h 3248151"/>
              <a:gd name="connsiteX1" fmla="*/ 9180957 w 9180957"/>
              <a:gd name="connsiteY1" fmla="*/ 0 h 3248151"/>
              <a:gd name="connsiteX2" fmla="*/ 9179948 w 9180957"/>
              <a:gd name="connsiteY2" fmla="*/ 3247657 h 3248151"/>
              <a:gd name="connsiteX3" fmla="*/ 3707 w 9180957"/>
              <a:gd name="connsiteY3" fmla="*/ 3248151 h 3248151"/>
              <a:gd name="connsiteX4" fmla="*/ 161 w 9180957"/>
              <a:gd name="connsiteY4" fmla="*/ 1919650 h 3248151"/>
              <a:gd name="connsiteX5" fmla="*/ 6618078 w 9180957"/>
              <a:gd name="connsiteY5" fmla="*/ 1919200 h 3248151"/>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18078 w 9195273"/>
              <a:gd name="connsiteY5" fmla="*/ 1212173 h 2541124"/>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24441 w 9195273"/>
              <a:gd name="connsiteY5" fmla="*/ 1221728 h 2541124"/>
              <a:gd name="connsiteX0" fmla="*/ 6613169 w 9195273"/>
              <a:gd name="connsiteY0" fmla="*/ 0 h 2544717"/>
              <a:gd name="connsiteX1" fmla="*/ 9195273 w 9195273"/>
              <a:gd name="connsiteY1" fmla="*/ 3593 h 2544717"/>
              <a:gd name="connsiteX2" fmla="*/ 9179948 w 9195273"/>
              <a:gd name="connsiteY2" fmla="*/ 2544223 h 2544717"/>
              <a:gd name="connsiteX3" fmla="*/ 3707 w 9195273"/>
              <a:gd name="connsiteY3" fmla="*/ 2544717 h 2544717"/>
              <a:gd name="connsiteX4" fmla="*/ 161 w 9195273"/>
              <a:gd name="connsiteY4" fmla="*/ 1216216 h 2544717"/>
              <a:gd name="connsiteX5" fmla="*/ 6624441 w 9195273"/>
              <a:gd name="connsiteY5" fmla="*/ 1225321 h 2544717"/>
              <a:gd name="connsiteX0" fmla="*/ 6613169 w 9179966"/>
              <a:gd name="connsiteY0" fmla="*/ 0 h 2544717"/>
              <a:gd name="connsiteX1" fmla="*/ 9176185 w 9179966"/>
              <a:gd name="connsiteY1" fmla="*/ 19517 h 2544717"/>
              <a:gd name="connsiteX2" fmla="*/ 9179948 w 9179966"/>
              <a:gd name="connsiteY2" fmla="*/ 2544223 h 2544717"/>
              <a:gd name="connsiteX3" fmla="*/ 3707 w 9179966"/>
              <a:gd name="connsiteY3" fmla="*/ 2544717 h 2544717"/>
              <a:gd name="connsiteX4" fmla="*/ 161 w 9179966"/>
              <a:gd name="connsiteY4" fmla="*/ 1216216 h 2544717"/>
              <a:gd name="connsiteX5" fmla="*/ 6624441 w 9179966"/>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16216 h 2544717"/>
              <a:gd name="connsiteX5" fmla="*/ 6624441 w 9182547"/>
              <a:gd name="connsiteY5" fmla="*/ 1225321 h 2544717"/>
              <a:gd name="connsiteX0" fmla="*/ 6609462 w 9178840"/>
              <a:gd name="connsiteY0" fmla="*/ 0 h 2544717"/>
              <a:gd name="connsiteX1" fmla="*/ 9178840 w 9178840"/>
              <a:gd name="connsiteY1" fmla="*/ 3593 h 2544717"/>
              <a:gd name="connsiteX2" fmla="*/ 9176241 w 9178840"/>
              <a:gd name="connsiteY2" fmla="*/ 2544223 h 2544717"/>
              <a:gd name="connsiteX3" fmla="*/ 0 w 9178840"/>
              <a:gd name="connsiteY3" fmla="*/ 2544717 h 2544717"/>
              <a:gd name="connsiteX4" fmla="*/ 5998 w 9178840"/>
              <a:gd name="connsiteY4" fmla="*/ 1222585 h 2544717"/>
              <a:gd name="connsiteX5" fmla="*/ 6620734 w 9178840"/>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24441 w 9182547"/>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1717 w 9182547"/>
              <a:gd name="connsiteY5" fmla="*/ 1222136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37168 w 9182547"/>
              <a:gd name="connsiteY5" fmla="*/ 121895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4900 w 9182547"/>
              <a:gd name="connsiteY5" fmla="*/ 1222136 h 2544717"/>
              <a:gd name="connsiteX0" fmla="*/ 6613169 w 9179954"/>
              <a:gd name="connsiteY0" fmla="*/ 0 h 2544717"/>
              <a:gd name="connsiteX1" fmla="*/ 9168232 w 9179954"/>
              <a:gd name="connsiteY1" fmla="*/ 3593 h 2544717"/>
              <a:gd name="connsiteX2" fmla="*/ 9179948 w 9179954"/>
              <a:gd name="connsiteY2" fmla="*/ 2544223 h 2544717"/>
              <a:gd name="connsiteX3" fmla="*/ 3707 w 9179954"/>
              <a:gd name="connsiteY3" fmla="*/ 2544717 h 2544717"/>
              <a:gd name="connsiteX4" fmla="*/ 161 w 9179954"/>
              <a:gd name="connsiteY4" fmla="*/ 1222585 h 2544717"/>
              <a:gd name="connsiteX5" fmla="*/ 6614900 w 9179954"/>
              <a:gd name="connsiteY5" fmla="*/ 1222136 h 2544717"/>
              <a:gd name="connsiteX0" fmla="*/ 6613169 w 9179963"/>
              <a:gd name="connsiteY0" fmla="*/ 3572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14900 w 9179963"/>
              <a:gd name="connsiteY5" fmla="*/ 1225708 h 2548289"/>
              <a:gd name="connsiteX0" fmla="*/ 6601240 w 9179963"/>
              <a:gd name="connsiteY0" fmla="*/ 8350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14900 w 9179963"/>
              <a:gd name="connsiteY5" fmla="*/ 1225708 h 2548289"/>
              <a:gd name="connsiteX0" fmla="*/ 6610784 w 9179963"/>
              <a:gd name="connsiteY0" fmla="*/ 5961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14900 w 9179963"/>
              <a:gd name="connsiteY5" fmla="*/ 1225708 h 2548289"/>
              <a:gd name="connsiteX0" fmla="*/ 6610784 w 9179963"/>
              <a:gd name="connsiteY0" fmla="*/ 5961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05356 w 9179963"/>
              <a:gd name="connsiteY5" fmla="*/ 1225708 h 254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79963" h="2548289">
                <a:moveTo>
                  <a:pt x="6610784" y="5961"/>
                </a:moveTo>
                <a:lnTo>
                  <a:pt x="9175390" y="0"/>
                </a:lnTo>
                <a:cubicBezTo>
                  <a:pt x="9175054" y="1079367"/>
                  <a:pt x="9180284" y="1468428"/>
                  <a:pt x="9179948" y="2547795"/>
                </a:cubicBezTo>
                <a:lnTo>
                  <a:pt x="3707" y="2548289"/>
                </a:lnTo>
                <a:cubicBezTo>
                  <a:pt x="4910" y="2099882"/>
                  <a:pt x="-1042" y="1674564"/>
                  <a:pt x="161" y="1226157"/>
                </a:cubicBezTo>
                <a:lnTo>
                  <a:pt x="6605356" y="1225708"/>
                </a:lnTo>
              </a:path>
            </a:pathLst>
          </a:custGeom>
          <a:noFill/>
          <a:ln>
            <a:noFill/>
          </a:ln>
        </p:spPr>
        <p:txBody>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1840">
                <a:solidFill>
                  <a:srgbClr val="FFFF00"/>
                </a:solidFill>
                <a:latin typeface="Arial" panose="020B0604020202020204" pitchFamily="34" charset="0"/>
                <a:cs typeface="Arial" panose="020B0604020202020204" pitchFamily="34" charset="0"/>
              </a:defRPr>
            </a:lvl1pPr>
          </a:lstStyle>
          <a:p>
            <a:r>
              <a:rPr lang="en-ZA" dirty="0"/>
              <a:t>Click on icon to add picture</a:t>
            </a:r>
          </a:p>
          <a:p>
            <a:endParaRPr lang="en-ZA" dirty="0"/>
          </a:p>
        </p:txBody>
      </p:sp>
    </p:spTree>
    <p:extLst>
      <p:ext uri="{BB962C8B-B14F-4D97-AF65-F5344CB8AC3E}">
        <p14:creationId xmlns:p14="http://schemas.microsoft.com/office/powerpoint/2010/main" val="206808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6" name="Rectangle 5"/>
          <p:cNvSpPr/>
          <p:nvPr userDrawn="1"/>
        </p:nvSpPr>
        <p:spPr>
          <a:xfrm>
            <a:off x="3" y="1739899"/>
            <a:ext cx="8785996" cy="5118100"/>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a:p>
        </p:txBody>
      </p:sp>
      <p:sp>
        <p:nvSpPr>
          <p:cNvPr id="15" name="Picture Placeholder 14"/>
          <p:cNvSpPr>
            <a:spLocks noGrp="1"/>
          </p:cNvSpPr>
          <p:nvPr userDrawn="1">
            <p:ph type="pic" sz="quarter" idx="10" hasCustomPrompt="1"/>
          </p:nvPr>
        </p:nvSpPr>
        <p:spPr>
          <a:xfrm>
            <a:off x="8786000" y="3474093"/>
            <a:ext cx="3415813" cy="3383908"/>
          </a:xfrm>
          <a:prstGeom prst="rect">
            <a:avLst/>
          </a:prstGeom>
          <a:noFill/>
        </p:spPr>
        <p:txBody>
          <a:bodyPr/>
          <a:lstStyle>
            <a:lvl1pPr marL="0" indent="0">
              <a:buNone/>
              <a:defRPr sz="1840" baseline="0">
                <a:solidFill>
                  <a:srgbClr val="595959"/>
                </a:solidFill>
                <a:latin typeface="Arial" panose="020B0604020202020204" pitchFamily="34" charset="0"/>
                <a:cs typeface="Arial" panose="020B0604020202020204" pitchFamily="34" charset="0"/>
              </a:defRPr>
            </a:lvl1pPr>
          </a:lstStyle>
          <a:p>
            <a:r>
              <a:rPr lang="en-ZA" dirty="0"/>
              <a:t>Click on icon to add picture</a:t>
            </a:r>
          </a:p>
        </p:txBody>
      </p:sp>
      <p:sp>
        <p:nvSpPr>
          <p:cNvPr id="30" name="Text Placeholder 4"/>
          <p:cNvSpPr>
            <a:spLocks noGrp="1"/>
          </p:cNvSpPr>
          <p:nvPr userDrawn="1">
            <p:ph type="body" sz="quarter" idx="17" hasCustomPrompt="1"/>
          </p:nvPr>
        </p:nvSpPr>
        <p:spPr>
          <a:xfrm>
            <a:off x="442440" y="2024460"/>
            <a:ext cx="6378635" cy="738664"/>
          </a:xfrm>
          <a:prstGeom prst="rect">
            <a:avLst/>
          </a:prstGeom>
        </p:spPr>
        <p:txBody>
          <a:bodyPr wrap="square" lIns="0" tIns="0" bIns="0">
            <a:spAutoFit/>
          </a:bodyPr>
          <a:lstStyle>
            <a:lvl1pPr marL="0" indent="0">
              <a:spcBef>
                <a:spcPts val="0"/>
              </a:spcBef>
              <a:buNone/>
              <a:defRPr sz="48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ZA" dirty="0"/>
              <a:t>Heading</a:t>
            </a:r>
          </a:p>
        </p:txBody>
      </p:sp>
      <p:pic>
        <p:nvPicPr>
          <p:cNvPr id="32" name="Picture 31"/>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248" y="6289491"/>
            <a:ext cx="2855321" cy="321759"/>
          </a:xfrm>
          <a:prstGeom prst="rect">
            <a:avLst/>
          </a:prstGeom>
        </p:spPr>
      </p:pic>
      <p:sp>
        <p:nvSpPr>
          <p:cNvPr id="16" name="Text Placeholder 4"/>
          <p:cNvSpPr>
            <a:spLocks noGrp="1"/>
          </p:cNvSpPr>
          <p:nvPr>
            <p:ph type="body" sz="quarter" idx="18" hasCustomPrompt="1"/>
          </p:nvPr>
        </p:nvSpPr>
        <p:spPr>
          <a:xfrm>
            <a:off x="476247" y="5463790"/>
            <a:ext cx="4610103" cy="348813"/>
          </a:xfrm>
          <a:prstGeom prst="rect">
            <a:avLst/>
          </a:prstGeom>
        </p:spPr>
        <p:txBody>
          <a:bodyPr wrap="square" lIns="0" tIns="0" bIns="0">
            <a:spAutoFit/>
          </a:bodyPr>
          <a:lstStyle>
            <a:lvl1pPr marL="0" indent="0">
              <a:spcBef>
                <a:spcPts val="0"/>
              </a:spcBef>
              <a:buNone/>
              <a:defRPr sz="2267">
                <a:solidFill>
                  <a:schemeClr val="bg1"/>
                </a:solidFill>
                <a:latin typeface="Arial" panose="020B0604020202020204" pitchFamily="34" charset="0"/>
                <a:cs typeface="Arial" panose="020B0604020202020204" pitchFamily="34" charset="0"/>
              </a:defRPr>
            </a:lvl1pPr>
          </a:lstStyle>
          <a:p>
            <a:pPr lvl="0"/>
            <a:r>
              <a:rPr lang="en-US" dirty="0"/>
              <a:t>Date</a:t>
            </a:r>
            <a:endParaRPr lang="en-ZA" dirty="0"/>
          </a:p>
        </p:txBody>
      </p:sp>
      <p:sp>
        <p:nvSpPr>
          <p:cNvPr id="17" name="Rectangle 16"/>
          <p:cNvSpPr/>
          <p:nvPr userDrawn="1"/>
        </p:nvSpPr>
        <p:spPr>
          <a:xfrm>
            <a:off x="7077034" y="-37"/>
            <a:ext cx="5124777" cy="3474129"/>
          </a:xfrm>
          <a:prstGeom prst="rect">
            <a:avLst/>
          </a:prstGeom>
          <a:solidFill>
            <a:srgbClr val="00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a:p>
        </p:txBody>
      </p:sp>
      <p:cxnSp>
        <p:nvCxnSpPr>
          <p:cNvPr id="18" name="Straight Connector 17"/>
          <p:cNvCxnSpPr/>
          <p:nvPr userDrawn="1"/>
        </p:nvCxnSpPr>
        <p:spPr>
          <a:xfrm>
            <a:off x="9252494" y="1717812"/>
            <a:ext cx="26945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userDrawn="1"/>
        </p:nvGrpSpPr>
        <p:grpSpPr>
          <a:xfrm>
            <a:off x="6855277" y="1529481"/>
            <a:ext cx="5284633" cy="2161801"/>
            <a:chOff x="5140204" y="1122956"/>
            <a:chExt cx="4028689" cy="1648028"/>
          </a:xfrm>
        </p:grpSpPr>
        <p:grpSp>
          <p:nvGrpSpPr>
            <p:cNvPr id="31" name="Group 30"/>
            <p:cNvGrpSpPr/>
            <p:nvPr userDrawn="1"/>
          </p:nvGrpSpPr>
          <p:grpSpPr>
            <a:xfrm>
              <a:off x="5140204" y="1122956"/>
              <a:ext cx="1640922" cy="1648028"/>
              <a:chOff x="6435591" y="1113939"/>
              <a:chExt cx="1601874" cy="1608810"/>
            </a:xfrm>
          </p:grpSpPr>
          <p:sp>
            <p:nvSpPr>
              <p:cNvPr id="34" name="Rectangle 33"/>
              <p:cNvSpPr>
                <a:spLocks noChangeAspect="1"/>
              </p:cNvSpPr>
              <p:nvPr userDrawn="1"/>
            </p:nvSpPr>
            <p:spPr>
              <a:xfrm>
                <a:off x="6600623" y="1113939"/>
                <a:ext cx="1436842" cy="1447815"/>
              </a:xfrm>
              <a:prstGeom prst="rect">
                <a:avLst/>
              </a:prstGeom>
              <a:solidFill>
                <a:srgbClr val="D71C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u="sng"/>
              </a:p>
            </p:txBody>
          </p:sp>
          <p:sp>
            <p:nvSpPr>
              <p:cNvPr id="35" name="Rectangle 34"/>
              <p:cNvSpPr>
                <a:spLocks noChangeAspect="1"/>
              </p:cNvSpPr>
              <p:nvPr userDrawn="1"/>
            </p:nvSpPr>
            <p:spPr>
              <a:xfrm>
                <a:off x="6435591" y="1270439"/>
                <a:ext cx="1436842" cy="1452310"/>
              </a:xfrm>
              <a:prstGeom prst="rect">
                <a:avLst/>
              </a:prstGeom>
              <a:solidFill>
                <a:srgbClr val="C48B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u="sng"/>
              </a:p>
            </p:txBody>
          </p:sp>
          <p:pic>
            <p:nvPicPr>
              <p:cNvPr id="36" name="Picture 35"/>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598307" y="1272301"/>
                <a:ext cx="1276744" cy="1289453"/>
              </a:xfrm>
              <a:prstGeom prst="rect">
                <a:avLst/>
              </a:prstGeom>
            </p:spPr>
          </p:pic>
        </p:grpSp>
        <p:pic>
          <p:nvPicPr>
            <p:cNvPr id="33" name="Picture 32"/>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6781680" y="1411805"/>
              <a:ext cx="2387213" cy="1193607"/>
            </a:xfrm>
            <a:prstGeom prst="rect">
              <a:avLst/>
            </a:prstGeom>
          </p:spPr>
        </p:pic>
      </p:grpSp>
    </p:spTree>
    <p:extLst>
      <p:ext uri="{BB962C8B-B14F-4D97-AF65-F5344CB8AC3E}">
        <p14:creationId xmlns:p14="http://schemas.microsoft.com/office/powerpoint/2010/main" val="113970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1">
    <p:spTree>
      <p:nvGrpSpPr>
        <p:cNvPr id="1" name=""/>
        <p:cNvGrpSpPr/>
        <p:nvPr/>
      </p:nvGrpSpPr>
      <p:grpSpPr>
        <a:xfrm>
          <a:off x="0" y="0"/>
          <a:ext cx="0" cy="0"/>
          <a:chOff x="0" y="0"/>
          <a:chExt cx="0" cy="0"/>
        </a:xfrm>
      </p:grpSpPr>
      <p:grpSp>
        <p:nvGrpSpPr>
          <p:cNvPr id="2" name="Group 1"/>
          <p:cNvGrpSpPr/>
          <p:nvPr userDrawn="1"/>
        </p:nvGrpSpPr>
        <p:grpSpPr>
          <a:xfrm>
            <a:off x="499534" y="5919725"/>
            <a:ext cx="11192093" cy="549787"/>
            <a:chOff x="374650" y="4439794"/>
            <a:chExt cx="8394070" cy="412340"/>
          </a:xfrm>
        </p:grpSpPr>
        <p:cxnSp>
          <p:nvCxnSpPr>
            <p:cNvPr id="10" name="Straight Connector 9"/>
            <p:cNvCxnSpPr/>
            <p:nvPr userDrawn="1"/>
          </p:nvCxnSpPr>
          <p:spPr>
            <a:xfrm flipV="1">
              <a:off x="374650" y="4617399"/>
              <a:ext cx="6931406" cy="1154"/>
            </a:xfrm>
            <a:prstGeom prst="line">
              <a:avLst/>
            </a:prstGeom>
            <a:ln w="12700">
              <a:solidFill>
                <a:srgbClr val="005BAA"/>
              </a:solidFill>
            </a:ln>
          </p:spPr>
          <p:style>
            <a:lnRef idx="1">
              <a:schemeClr val="accent1"/>
            </a:lnRef>
            <a:fillRef idx="0">
              <a:schemeClr val="accent1"/>
            </a:fillRef>
            <a:effectRef idx="0">
              <a:schemeClr val="accent1"/>
            </a:effectRef>
            <a:fontRef idx="minor">
              <a:schemeClr val="tx1"/>
            </a:fontRef>
          </p:style>
        </p:cxnSp>
        <p:pic>
          <p:nvPicPr>
            <p:cNvPr id="11" name="Content Placeholder 1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96556" y="4439794"/>
              <a:ext cx="1272164" cy="412340"/>
            </a:xfrm>
            <a:prstGeom prst="rect">
              <a:avLst/>
            </a:prstGeom>
            <a:noFill/>
          </p:spPr>
        </p:pic>
      </p:grpSp>
      <p:sp>
        <p:nvSpPr>
          <p:cNvPr id="6" name="Rectangle 2"/>
          <p:cNvSpPr>
            <a:spLocks noGrp="1" noChangeAspect="1" noChangeArrowheads="1"/>
          </p:cNvSpPr>
          <p:nvPr>
            <p:ph type="title" hasCustomPrompt="1"/>
          </p:nvPr>
        </p:nvSpPr>
        <p:spPr bwMode="auto">
          <a:xfrm>
            <a:off x="392231" y="470444"/>
            <a:ext cx="1129812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4000" b="1">
                <a:solidFill>
                  <a:srgbClr val="005BAA"/>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7" name="Text Placeholder 4"/>
          <p:cNvSpPr>
            <a:spLocks noGrp="1"/>
          </p:cNvSpPr>
          <p:nvPr>
            <p:ph type="body" sz="quarter" idx="11" hasCustomPrompt="1"/>
          </p:nvPr>
        </p:nvSpPr>
        <p:spPr>
          <a:xfrm>
            <a:off x="422716" y="1278517"/>
            <a:ext cx="11267635" cy="307776"/>
          </a:xfrm>
          <a:prstGeom prst="rect">
            <a:avLst/>
          </a:prstGeom>
        </p:spPr>
        <p:txBody>
          <a:bodyPr wrap="square" lIns="46800" tIns="0" rIns="0" bIns="0">
            <a:spAutoFit/>
          </a:bodyPr>
          <a:lstStyle>
            <a:lvl1pPr marL="0" indent="0">
              <a:lnSpc>
                <a:spcPct val="100000"/>
              </a:lnSpc>
              <a:spcBef>
                <a:spcPts val="0"/>
              </a:spcBef>
              <a:buNone/>
              <a:defRPr sz="2000" b="1"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Sub heading</a:t>
            </a:r>
          </a:p>
        </p:txBody>
      </p:sp>
      <p:sp>
        <p:nvSpPr>
          <p:cNvPr id="17" name="Text Placeholder 7"/>
          <p:cNvSpPr>
            <a:spLocks noGrp="1"/>
          </p:cNvSpPr>
          <p:nvPr>
            <p:ph type="body" sz="quarter" idx="10" hasCustomPrompt="1"/>
          </p:nvPr>
        </p:nvSpPr>
        <p:spPr>
          <a:xfrm>
            <a:off x="499534" y="1803400"/>
            <a:ext cx="11190817" cy="3951224"/>
          </a:xfrm>
          <a:prstGeom prst="rect">
            <a:avLst/>
          </a:prstGeom>
        </p:spPr>
        <p:txBody>
          <a:bodyPr lIns="0">
            <a:normAutofit/>
          </a:bodyPr>
          <a:lstStyle>
            <a:lvl1pPr marL="457177" indent="-457177">
              <a:buFont typeface="Wingdings" panose="05000000000000000000" pitchFamily="2" charset="2"/>
              <a:buChar char="§"/>
              <a:defRPr sz="200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1066747" indent="-457177">
              <a:buSzPct val="90000"/>
              <a:buFont typeface="Wingdings" panose="05000000000000000000" pitchFamily="2" charset="2"/>
              <a:buChar char="§"/>
              <a:defRPr sz="2000">
                <a:solidFill>
                  <a:srgbClr val="969696"/>
                </a:solidFill>
                <a:latin typeface="Arial" panose="020B0604020202020204" pitchFamily="34" charset="0"/>
                <a:ea typeface="Open Sans" panose="020B0606030504020204" pitchFamily="34" charset="0"/>
                <a:cs typeface="Arial" panose="020B0604020202020204" pitchFamily="34" charset="0"/>
              </a:defRPr>
            </a:lvl2pPr>
            <a:lvl3pPr marL="1676317" indent="-457177">
              <a:buSzPct val="80000"/>
              <a:buFont typeface="Wingdings" panose="05000000000000000000" pitchFamily="2" charset="2"/>
              <a:buChar char="§"/>
              <a:defRPr sz="2000">
                <a:solidFill>
                  <a:srgbClr val="969696"/>
                </a:solidFill>
                <a:latin typeface="Arial" panose="020B0604020202020204" pitchFamily="34" charset="0"/>
                <a:ea typeface="Open Sans" panose="020B0606030504020204" pitchFamily="34" charset="0"/>
                <a:cs typeface="Arial" panose="020B0604020202020204" pitchFamily="34" charset="0"/>
              </a:defRPr>
            </a:lvl3pPr>
            <a:lvl4pPr marL="2285886" indent="-457177">
              <a:buSzPct val="70000"/>
              <a:buFont typeface="Wingdings" panose="05000000000000000000" pitchFamily="2" charset="2"/>
              <a:buChar char="§"/>
              <a:defRPr sz="2000">
                <a:solidFill>
                  <a:srgbClr val="969696"/>
                </a:solidFill>
                <a:latin typeface="Arial" panose="020B0604020202020204" pitchFamily="34" charset="0"/>
                <a:ea typeface="Open Sans" panose="020B0606030504020204" pitchFamily="34" charset="0"/>
                <a:cs typeface="Arial" panose="020B0604020202020204" pitchFamily="34" charset="0"/>
              </a:defRPr>
            </a:lvl4pPr>
            <a:lvl5pPr marL="2895456" indent="-457177">
              <a:buFont typeface="Wingdings" panose="05000000000000000000" pitchFamily="2" charset="2"/>
              <a:buChar char="§"/>
              <a:defRPr sz="2133">
                <a:solidFill>
                  <a:schemeClr val="tx1">
                    <a:lumMod val="65000"/>
                    <a:lumOff val="35000"/>
                  </a:schemeClr>
                </a:solidFill>
              </a:defRPr>
            </a:lvl5pPr>
          </a:lstStyle>
          <a:p>
            <a:pPr lvl="0"/>
            <a:r>
              <a:rPr lang="en-US" dirty="0"/>
              <a:t>It is advisable not to exceed 7 bullets per slide</a:t>
            </a:r>
          </a:p>
          <a:p>
            <a:pPr lvl="1"/>
            <a:r>
              <a:rPr lang="en-US" dirty="0"/>
              <a:t>Second </a:t>
            </a:r>
          </a:p>
          <a:p>
            <a:pPr lvl="2"/>
            <a:r>
              <a:rPr lang="en-US" dirty="0"/>
              <a:t>Third </a:t>
            </a:r>
          </a:p>
          <a:p>
            <a:pPr lvl="3"/>
            <a:r>
              <a:rPr lang="en-US" dirty="0"/>
              <a:t>Fourth</a:t>
            </a:r>
          </a:p>
        </p:txBody>
      </p:sp>
      <p:sp>
        <p:nvSpPr>
          <p:cNvPr id="12" name="Text Placeholder 4"/>
          <p:cNvSpPr>
            <a:spLocks noGrp="1"/>
          </p:cNvSpPr>
          <p:nvPr>
            <p:ph type="body" sz="quarter" idx="12" hasCustomPrompt="1"/>
          </p:nvPr>
        </p:nvSpPr>
        <p:spPr>
          <a:xfrm>
            <a:off x="365827" y="6304158"/>
            <a:ext cx="9375580" cy="298544"/>
          </a:xfrm>
          <a:prstGeom prst="rect">
            <a:avLst/>
          </a:prstGeom>
        </p:spPr>
        <p:txBody>
          <a:bodyPr wrap="square" tIns="46800">
            <a:spAutoFit/>
          </a:bodyPr>
          <a:lstStyle>
            <a:lvl1pPr marL="0" indent="0">
              <a:lnSpc>
                <a:spcPct val="100000"/>
              </a:lnSpc>
              <a:spcBef>
                <a:spcPts val="0"/>
              </a:spcBef>
              <a:buNone/>
              <a:defRPr sz="1333"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420421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2">
    <p:bg>
      <p:bgPr>
        <a:solidFill>
          <a:srgbClr val="005BAA"/>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499533" y="5915698"/>
            <a:ext cx="11187643" cy="559553"/>
            <a:chOff x="374650" y="4436773"/>
            <a:chExt cx="8390732" cy="419665"/>
          </a:xfrm>
        </p:grpSpPr>
        <p:cxnSp>
          <p:nvCxnSpPr>
            <p:cNvPr id="6" name="Straight Connector 5"/>
            <p:cNvCxnSpPr/>
            <p:nvPr userDrawn="1"/>
          </p:nvCxnSpPr>
          <p:spPr>
            <a:xfrm flipV="1">
              <a:off x="374650" y="4617399"/>
              <a:ext cx="6931406"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96556" y="4436773"/>
              <a:ext cx="1268826" cy="419665"/>
            </a:xfrm>
            <a:prstGeom prst="rect">
              <a:avLst/>
            </a:prstGeom>
            <a:noFill/>
            <a:ln>
              <a:noFill/>
            </a:ln>
          </p:spPr>
        </p:pic>
      </p:grpSp>
      <p:sp>
        <p:nvSpPr>
          <p:cNvPr id="9" name="Rectangle 2"/>
          <p:cNvSpPr>
            <a:spLocks noGrp="1" noChangeAspect="1" noChangeArrowheads="1"/>
          </p:cNvSpPr>
          <p:nvPr>
            <p:ph type="title" hasCustomPrompt="1"/>
          </p:nvPr>
        </p:nvSpPr>
        <p:spPr bwMode="auto">
          <a:xfrm>
            <a:off x="392231" y="470444"/>
            <a:ext cx="1129812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40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11" name="Text Placeholder 7"/>
          <p:cNvSpPr>
            <a:spLocks noGrp="1"/>
          </p:cNvSpPr>
          <p:nvPr>
            <p:ph type="body" sz="quarter" idx="10" hasCustomPrompt="1"/>
          </p:nvPr>
        </p:nvSpPr>
        <p:spPr>
          <a:xfrm>
            <a:off x="499534" y="1803400"/>
            <a:ext cx="11190817" cy="3951224"/>
          </a:xfrm>
          <a:prstGeom prst="rect">
            <a:avLst/>
          </a:prstGeom>
        </p:spPr>
        <p:txBody>
          <a:bodyPr lIns="0">
            <a:normAutofit/>
          </a:bodyPr>
          <a:lstStyle>
            <a:lvl1pPr marL="457177" indent="-457177">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1066747" indent="-457177">
              <a:buSzPct val="90000"/>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2pPr>
            <a:lvl3pPr marL="1676317" indent="-457177">
              <a:buSzPct val="80000"/>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3pPr>
            <a:lvl4pPr marL="2285886" indent="-457177">
              <a:buSzPct val="70000"/>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4pPr>
            <a:lvl5pPr marL="2895456" indent="-457177">
              <a:buFont typeface="Wingdings" panose="05000000000000000000" pitchFamily="2" charset="2"/>
              <a:buChar char="§"/>
              <a:defRPr sz="2133">
                <a:solidFill>
                  <a:schemeClr val="tx1">
                    <a:lumMod val="65000"/>
                    <a:lumOff val="35000"/>
                  </a:schemeClr>
                </a:solidFill>
              </a:defRPr>
            </a:lvl5pPr>
          </a:lstStyle>
          <a:p>
            <a:pPr lvl="0"/>
            <a:r>
              <a:rPr lang="en-US" dirty="0"/>
              <a:t>It is advisable not to exceed 7 bullets per slide</a:t>
            </a:r>
          </a:p>
          <a:p>
            <a:pPr lvl="1"/>
            <a:r>
              <a:rPr lang="en-US" dirty="0"/>
              <a:t>Second </a:t>
            </a:r>
          </a:p>
          <a:p>
            <a:pPr lvl="2"/>
            <a:r>
              <a:rPr lang="en-US" dirty="0"/>
              <a:t>Third </a:t>
            </a:r>
          </a:p>
          <a:p>
            <a:pPr lvl="3"/>
            <a:r>
              <a:rPr lang="en-US" dirty="0"/>
              <a:t>Fourth</a:t>
            </a:r>
          </a:p>
        </p:txBody>
      </p:sp>
      <p:sp>
        <p:nvSpPr>
          <p:cNvPr id="15" name="Text Placeholder 4"/>
          <p:cNvSpPr>
            <a:spLocks noGrp="1"/>
          </p:cNvSpPr>
          <p:nvPr>
            <p:ph type="body" sz="quarter" idx="11" hasCustomPrompt="1"/>
          </p:nvPr>
        </p:nvSpPr>
        <p:spPr>
          <a:xfrm>
            <a:off x="422716" y="1278517"/>
            <a:ext cx="11267635" cy="307776"/>
          </a:xfrm>
          <a:prstGeom prst="rect">
            <a:avLst/>
          </a:prstGeom>
        </p:spPr>
        <p:txBody>
          <a:bodyPr wrap="square" lIns="46800" tIns="0" rIns="0" bIns="0">
            <a:spAutoFit/>
          </a:bodyPr>
          <a:lstStyle>
            <a:lvl1pPr marL="0" indent="0">
              <a:lnSpc>
                <a:spcPct val="100000"/>
              </a:lnSpc>
              <a:spcBef>
                <a:spcPts val="0"/>
              </a:spcBef>
              <a:buNone/>
              <a:defRPr sz="2000" b="1"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Sub heading</a:t>
            </a:r>
          </a:p>
        </p:txBody>
      </p:sp>
      <p:sp>
        <p:nvSpPr>
          <p:cNvPr id="10" name="Text Placeholder 4"/>
          <p:cNvSpPr>
            <a:spLocks noGrp="1"/>
          </p:cNvSpPr>
          <p:nvPr>
            <p:ph type="body" sz="quarter" idx="12" hasCustomPrompt="1"/>
          </p:nvPr>
        </p:nvSpPr>
        <p:spPr>
          <a:xfrm>
            <a:off x="365827" y="6304158"/>
            <a:ext cx="9375580" cy="298544"/>
          </a:xfrm>
          <a:prstGeom prst="rect">
            <a:avLst/>
          </a:prstGeom>
        </p:spPr>
        <p:txBody>
          <a:bodyPr wrap="square" tIns="46800">
            <a:spAutoFit/>
          </a:bodyPr>
          <a:lstStyle>
            <a:lvl1pPr marL="0" indent="0">
              <a:lnSpc>
                <a:spcPct val="100000"/>
              </a:lnSpc>
              <a:spcBef>
                <a:spcPts val="0"/>
              </a:spcBef>
              <a:buNone/>
              <a:defRPr sz="1333"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3538848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3">
    <p:bg>
      <p:bgPr>
        <a:solidFill>
          <a:srgbClr val="005BAA"/>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499533" y="5915698"/>
            <a:ext cx="11187643" cy="559553"/>
            <a:chOff x="374650" y="4436773"/>
            <a:chExt cx="8390732" cy="419665"/>
          </a:xfrm>
        </p:grpSpPr>
        <p:cxnSp>
          <p:nvCxnSpPr>
            <p:cNvPr id="8" name="Straight Connector 7"/>
            <p:cNvCxnSpPr/>
            <p:nvPr userDrawn="1"/>
          </p:nvCxnSpPr>
          <p:spPr>
            <a:xfrm flipV="1">
              <a:off x="374650" y="4617399"/>
              <a:ext cx="6931406"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96556" y="4436773"/>
              <a:ext cx="1268826" cy="419665"/>
            </a:xfrm>
            <a:prstGeom prst="rect">
              <a:avLst/>
            </a:prstGeom>
            <a:noFill/>
            <a:ln>
              <a:noFill/>
            </a:ln>
          </p:spPr>
        </p:pic>
      </p:grpSp>
      <p:sp>
        <p:nvSpPr>
          <p:cNvPr id="6" name="Rectangle 2"/>
          <p:cNvSpPr>
            <a:spLocks noGrp="1" noChangeAspect="1" noChangeArrowheads="1"/>
          </p:cNvSpPr>
          <p:nvPr>
            <p:ph type="title" hasCustomPrompt="1"/>
          </p:nvPr>
        </p:nvSpPr>
        <p:spPr bwMode="auto">
          <a:xfrm>
            <a:off x="392231" y="470444"/>
            <a:ext cx="1129812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40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7" name="Text Placeholder 7"/>
          <p:cNvSpPr>
            <a:spLocks noGrp="1"/>
          </p:cNvSpPr>
          <p:nvPr>
            <p:ph type="body" sz="quarter" idx="10" hasCustomPrompt="1"/>
          </p:nvPr>
        </p:nvSpPr>
        <p:spPr>
          <a:xfrm>
            <a:off x="499534" y="1803400"/>
            <a:ext cx="11190817" cy="3951224"/>
          </a:xfrm>
          <a:prstGeom prst="rect">
            <a:avLst/>
          </a:prstGeom>
        </p:spPr>
        <p:txBody>
          <a:bodyPr lIns="0">
            <a:normAutofit/>
          </a:bodyPr>
          <a:lstStyle>
            <a:lvl1pPr marL="457177" indent="-457177">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1066747" indent="-457177">
              <a:buSzPct val="90000"/>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2pPr>
            <a:lvl3pPr marL="1676317" indent="-457177">
              <a:buSzPct val="80000"/>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3pPr>
            <a:lvl4pPr marL="2285886" indent="-457177">
              <a:buSzPct val="70000"/>
              <a:buFont typeface="Wingdings" panose="05000000000000000000" pitchFamily="2" charset="2"/>
              <a:buChar char="§"/>
              <a:defRPr sz="2000">
                <a:solidFill>
                  <a:schemeClr val="bg1"/>
                </a:solidFill>
                <a:latin typeface="Arial" panose="020B0604020202020204" pitchFamily="34" charset="0"/>
                <a:ea typeface="Open Sans" panose="020B0606030504020204" pitchFamily="34" charset="0"/>
                <a:cs typeface="Arial" panose="020B0604020202020204" pitchFamily="34" charset="0"/>
              </a:defRPr>
            </a:lvl4pPr>
            <a:lvl5pPr marL="2895456" indent="-457177">
              <a:buFont typeface="Wingdings" panose="05000000000000000000" pitchFamily="2" charset="2"/>
              <a:buChar char="§"/>
              <a:defRPr sz="2133">
                <a:solidFill>
                  <a:schemeClr val="tx1">
                    <a:lumMod val="65000"/>
                    <a:lumOff val="35000"/>
                  </a:schemeClr>
                </a:solidFill>
              </a:defRPr>
            </a:lvl5pPr>
          </a:lstStyle>
          <a:p>
            <a:pPr lvl="0"/>
            <a:r>
              <a:rPr lang="en-US" dirty="0"/>
              <a:t>It is advisable not to exceed 7 bullets per slide</a:t>
            </a:r>
          </a:p>
          <a:p>
            <a:pPr lvl="1"/>
            <a:r>
              <a:rPr lang="en-US" dirty="0"/>
              <a:t>Second </a:t>
            </a:r>
          </a:p>
          <a:p>
            <a:pPr lvl="2"/>
            <a:r>
              <a:rPr lang="en-US" dirty="0"/>
              <a:t>Third </a:t>
            </a:r>
          </a:p>
          <a:p>
            <a:pPr lvl="3"/>
            <a:r>
              <a:rPr lang="en-US" dirty="0"/>
              <a:t>Fourth</a:t>
            </a:r>
          </a:p>
        </p:txBody>
      </p:sp>
      <p:cxnSp>
        <p:nvCxnSpPr>
          <p:cNvPr id="9" name="Straight Connector 8"/>
          <p:cNvCxnSpPr/>
          <p:nvPr userDrawn="1"/>
        </p:nvCxnSpPr>
        <p:spPr>
          <a:xfrm flipV="1">
            <a:off x="499534" y="1295471"/>
            <a:ext cx="11192093" cy="1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2" hasCustomPrompt="1"/>
          </p:nvPr>
        </p:nvSpPr>
        <p:spPr>
          <a:xfrm>
            <a:off x="365827" y="6304158"/>
            <a:ext cx="9375580" cy="298544"/>
          </a:xfrm>
          <a:prstGeom prst="rect">
            <a:avLst/>
          </a:prstGeom>
        </p:spPr>
        <p:txBody>
          <a:bodyPr wrap="square" tIns="46800">
            <a:spAutoFit/>
          </a:bodyPr>
          <a:lstStyle>
            <a:lvl1pPr marL="0" indent="0">
              <a:lnSpc>
                <a:spcPct val="100000"/>
              </a:lnSpc>
              <a:spcBef>
                <a:spcPts val="0"/>
              </a:spcBef>
              <a:buNone/>
              <a:defRPr sz="1333"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552061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s Page with Heading">
    <p:spTree>
      <p:nvGrpSpPr>
        <p:cNvPr id="1" name=""/>
        <p:cNvGrpSpPr/>
        <p:nvPr/>
      </p:nvGrpSpPr>
      <p:grpSpPr>
        <a:xfrm>
          <a:off x="0" y="0"/>
          <a:ext cx="0" cy="0"/>
          <a:chOff x="0" y="0"/>
          <a:chExt cx="0" cy="0"/>
        </a:xfrm>
      </p:grpSpPr>
      <p:grpSp>
        <p:nvGrpSpPr>
          <p:cNvPr id="2" name="Group 1"/>
          <p:cNvGrpSpPr/>
          <p:nvPr userDrawn="1"/>
        </p:nvGrpSpPr>
        <p:grpSpPr>
          <a:xfrm>
            <a:off x="499534" y="5919725"/>
            <a:ext cx="11192093" cy="549787"/>
            <a:chOff x="374650" y="4439794"/>
            <a:chExt cx="8394070" cy="412340"/>
          </a:xfrm>
        </p:grpSpPr>
        <p:cxnSp>
          <p:nvCxnSpPr>
            <p:cNvPr id="10" name="Straight Connector 9"/>
            <p:cNvCxnSpPr/>
            <p:nvPr userDrawn="1"/>
          </p:nvCxnSpPr>
          <p:spPr>
            <a:xfrm flipV="1">
              <a:off x="374650" y="4617399"/>
              <a:ext cx="6931406" cy="1154"/>
            </a:xfrm>
            <a:prstGeom prst="line">
              <a:avLst/>
            </a:prstGeom>
            <a:ln w="12700">
              <a:solidFill>
                <a:srgbClr val="005BAA"/>
              </a:solidFill>
            </a:ln>
          </p:spPr>
          <p:style>
            <a:lnRef idx="1">
              <a:schemeClr val="accent1"/>
            </a:lnRef>
            <a:fillRef idx="0">
              <a:schemeClr val="accent1"/>
            </a:fillRef>
            <a:effectRef idx="0">
              <a:schemeClr val="accent1"/>
            </a:effectRef>
            <a:fontRef idx="minor">
              <a:schemeClr val="tx1"/>
            </a:fontRef>
          </p:style>
        </p:cxnSp>
        <p:pic>
          <p:nvPicPr>
            <p:cNvPr id="11" name="Content Placeholder 1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96556" y="4439794"/>
              <a:ext cx="1272164" cy="412340"/>
            </a:xfrm>
            <a:prstGeom prst="rect">
              <a:avLst/>
            </a:prstGeom>
            <a:noFill/>
          </p:spPr>
        </p:pic>
      </p:grpSp>
      <p:sp>
        <p:nvSpPr>
          <p:cNvPr id="12" name="Rectangle 3"/>
          <p:cNvSpPr>
            <a:spLocks noGrp="1" noChangeArrowheads="1"/>
          </p:cNvSpPr>
          <p:nvPr>
            <p:ph idx="1" hasCustomPrompt="1"/>
          </p:nvPr>
        </p:nvSpPr>
        <p:spPr bwMode="auto">
          <a:xfrm>
            <a:off x="501651" y="1792224"/>
            <a:ext cx="11188700" cy="412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0" numCol="1" anchor="t" anchorCtr="0" compatLnSpc="1">
            <a:prstTxWarp prst="textNoShape">
              <a:avLst/>
            </a:prstTxWarp>
            <a:normAutofit/>
          </a:bodyPr>
          <a:lstStyle>
            <a:lvl1pPr marL="0" indent="0">
              <a:buFont typeface="Wingdings" panose="05000000000000000000" pitchFamily="2" charset="2"/>
              <a:buNone/>
              <a:defRPr sz="1840" baseline="0">
                <a:solidFill>
                  <a:srgbClr val="595959"/>
                </a:solidFill>
                <a:latin typeface="Arial" panose="020B0604020202020204" pitchFamily="34" charset="0"/>
                <a:ea typeface="Open Sans" panose="020B0606030504020204" pitchFamily="34" charset="0"/>
                <a:cs typeface="Arial" panose="020B0604020202020204" pitchFamily="34" charset="0"/>
              </a:defRPr>
            </a:lvl1pPr>
            <a:lvl2pPr marL="1066747" indent="-457177">
              <a:buSzPct val="90000"/>
              <a:buFont typeface="Wingdings" panose="05000000000000000000" pitchFamily="2" charset="2"/>
              <a:buChar char="§"/>
              <a:defRPr sz="2000">
                <a:solidFill>
                  <a:srgbClr val="595959"/>
                </a:solidFill>
                <a:latin typeface="+mn-lt"/>
                <a:ea typeface="Open Sans" panose="020B0606030504020204" pitchFamily="34" charset="0"/>
                <a:cs typeface="Open Sans" panose="020B0606030504020204" pitchFamily="34" charset="0"/>
              </a:defRPr>
            </a:lvl2pPr>
            <a:lvl3pPr marL="1676317" indent="-457177">
              <a:buSzPct val="80000"/>
              <a:buFont typeface="Wingdings" panose="05000000000000000000" pitchFamily="2" charset="2"/>
              <a:buChar char="§"/>
              <a:defRPr sz="2000">
                <a:solidFill>
                  <a:srgbClr val="595959"/>
                </a:solidFill>
                <a:latin typeface="+mn-lt"/>
                <a:ea typeface="Open Sans" panose="020B0606030504020204" pitchFamily="34" charset="0"/>
                <a:cs typeface="Open Sans" panose="020B0606030504020204" pitchFamily="34" charset="0"/>
              </a:defRPr>
            </a:lvl3pPr>
            <a:lvl4pPr marL="2285886" indent="-457177">
              <a:buSzPct val="70000"/>
              <a:buFont typeface="Wingdings" panose="05000000000000000000" pitchFamily="2" charset="2"/>
              <a:buChar char="§"/>
              <a:defRPr sz="2000">
                <a:solidFill>
                  <a:srgbClr val="595959"/>
                </a:solidFill>
                <a:latin typeface="+mn-lt"/>
                <a:ea typeface="Open Sans" panose="020B0606030504020204" pitchFamily="34" charset="0"/>
                <a:cs typeface="Open Sans" panose="020B0606030504020204" pitchFamily="34" charset="0"/>
              </a:defRPr>
            </a:lvl4pPr>
          </a:lstStyle>
          <a:p>
            <a:r>
              <a:rPr lang="en-ZA" dirty="0"/>
              <a:t>Click on icons to add picture or graphic</a:t>
            </a:r>
          </a:p>
        </p:txBody>
      </p:sp>
      <p:sp>
        <p:nvSpPr>
          <p:cNvPr id="13" name="Text Placeholder 4"/>
          <p:cNvSpPr>
            <a:spLocks noGrp="1"/>
          </p:cNvSpPr>
          <p:nvPr>
            <p:ph type="body" sz="quarter" idx="11" hasCustomPrompt="1"/>
          </p:nvPr>
        </p:nvSpPr>
        <p:spPr>
          <a:xfrm>
            <a:off x="422716" y="1278517"/>
            <a:ext cx="11267635" cy="307776"/>
          </a:xfrm>
          <a:prstGeom prst="rect">
            <a:avLst/>
          </a:prstGeom>
        </p:spPr>
        <p:txBody>
          <a:bodyPr wrap="square" lIns="46800" tIns="0" rIns="0" bIns="0">
            <a:spAutoFit/>
          </a:bodyPr>
          <a:lstStyle>
            <a:lvl1pPr marL="0" indent="0">
              <a:lnSpc>
                <a:spcPct val="100000"/>
              </a:lnSpc>
              <a:spcBef>
                <a:spcPts val="0"/>
              </a:spcBef>
              <a:buNone/>
              <a:defRPr sz="2000" b="1"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Sub heading</a:t>
            </a:r>
          </a:p>
        </p:txBody>
      </p:sp>
      <p:sp>
        <p:nvSpPr>
          <p:cNvPr id="14" name="Rectangle 2"/>
          <p:cNvSpPr>
            <a:spLocks noGrp="1" noChangeAspect="1" noChangeArrowheads="1"/>
          </p:cNvSpPr>
          <p:nvPr>
            <p:ph type="title" hasCustomPrompt="1"/>
          </p:nvPr>
        </p:nvSpPr>
        <p:spPr bwMode="auto">
          <a:xfrm>
            <a:off x="392231" y="470444"/>
            <a:ext cx="1129812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4000" b="1">
                <a:solidFill>
                  <a:srgbClr val="005BAA"/>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17" name="Text Placeholder 4"/>
          <p:cNvSpPr>
            <a:spLocks noGrp="1"/>
          </p:cNvSpPr>
          <p:nvPr>
            <p:ph type="body" sz="quarter" idx="12" hasCustomPrompt="1"/>
          </p:nvPr>
        </p:nvSpPr>
        <p:spPr>
          <a:xfrm>
            <a:off x="365827" y="6304158"/>
            <a:ext cx="9375580" cy="298544"/>
          </a:xfrm>
          <a:prstGeom prst="rect">
            <a:avLst/>
          </a:prstGeom>
        </p:spPr>
        <p:txBody>
          <a:bodyPr wrap="square" tIns="46800">
            <a:spAutoFit/>
          </a:bodyPr>
          <a:lstStyle>
            <a:lvl1pPr marL="0" indent="0">
              <a:lnSpc>
                <a:spcPct val="100000"/>
              </a:lnSpc>
              <a:spcBef>
                <a:spcPts val="0"/>
              </a:spcBef>
              <a:buNone/>
              <a:defRPr sz="1333"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2900939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s Page">
    <p:spTree>
      <p:nvGrpSpPr>
        <p:cNvPr id="1" name=""/>
        <p:cNvGrpSpPr/>
        <p:nvPr/>
      </p:nvGrpSpPr>
      <p:grpSpPr>
        <a:xfrm>
          <a:off x="0" y="0"/>
          <a:ext cx="0" cy="0"/>
          <a:chOff x="0" y="0"/>
          <a:chExt cx="0" cy="0"/>
        </a:xfrm>
      </p:grpSpPr>
      <p:grpSp>
        <p:nvGrpSpPr>
          <p:cNvPr id="11" name="Group 10"/>
          <p:cNvGrpSpPr/>
          <p:nvPr userDrawn="1"/>
        </p:nvGrpSpPr>
        <p:grpSpPr>
          <a:xfrm>
            <a:off x="499534" y="5919725"/>
            <a:ext cx="11192093" cy="549787"/>
            <a:chOff x="374650" y="4439794"/>
            <a:chExt cx="8394070" cy="412340"/>
          </a:xfrm>
        </p:grpSpPr>
        <p:cxnSp>
          <p:nvCxnSpPr>
            <p:cNvPr id="8" name="Straight Connector 7"/>
            <p:cNvCxnSpPr/>
            <p:nvPr userDrawn="1"/>
          </p:nvCxnSpPr>
          <p:spPr>
            <a:xfrm flipV="1">
              <a:off x="374650" y="4617399"/>
              <a:ext cx="6931406" cy="1154"/>
            </a:xfrm>
            <a:prstGeom prst="line">
              <a:avLst/>
            </a:prstGeom>
            <a:ln w="12700">
              <a:solidFill>
                <a:srgbClr val="005BAA"/>
              </a:solidFill>
            </a:ln>
          </p:spPr>
          <p:style>
            <a:lnRef idx="1">
              <a:schemeClr val="accent1"/>
            </a:lnRef>
            <a:fillRef idx="0">
              <a:schemeClr val="accent1"/>
            </a:fillRef>
            <a:effectRef idx="0">
              <a:schemeClr val="accent1"/>
            </a:effectRef>
            <a:fontRef idx="minor">
              <a:schemeClr val="tx1"/>
            </a:fontRef>
          </p:style>
        </p:cxnSp>
        <p:pic>
          <p:nvPicPr>
            <p:cNvPr id="9" name="Content Placeholder 1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96556" y="4439794"/>
              <a:ext cx="1272164" cy="412340"/>
            </a:xfrm>
            <a:prstGeom prst="rect">
              <a:avLst/>
            </a:prstGeom>
            <a:noFill/>
          </p:spPr>
        </p:pic>
      </p:grpSp>
      <p:sp>
        <p:nvSpPr>
          <p:cNvPr id="10" name="Rectangle 3"/>
          <p:cNvSpPr>
            <a:spLocks noGrp="1" noChangeArrowheads="1"/>
          </p:cNvSpPr>
          <p:nvPr>
            <p:ph idx="1" hasCustomPrompt="1"/>
          </p:nvPr>
        </p:nvSpPr>
        <p:spPr bwMode="auto">
          <a:xfrm>
            <a:off x="501651" y="227763"/>
            <a:ext cx="11188700" cy="5694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0" numCol="1" anchor="t" anchorCtr="0" compatLnSpc="1">
            <a:prstTxWarp prst="textNoShape">
              <a:avLst/>
            </a:prstTxWarp>
            <a:normAutofit/>
          </a:bodyPr>
          <a:lstStyle>
            <a:lvl1pPr marL="0" indent="0">
              <a:buFont typeface="Wingdings" panose="05000000000000000000" pitchFamily="2" charset="2"/>
              <a:buNone/>
              <a:defRPr sz="1840" baseline="0">
                <a:solidFill>
                  <a:srgbClr val="595959"/>
                </a:solidFill>
                <a:latin typeface="Arial" panose="020B0604020202020204" pitchFamily="34" charset="0"/>
                <a:ea typeface="Open Sans" panose="020B0606030504020204" pitchFamily="34" charset="0"/>
                <a:cs typeface="Arial" panose="020B0604020202020204" pitchFamily="34" charset="0"/>
              </a:defRPr>
            </a:lvl1pPr>
            <a:lvl2pPr marL="1066747" indent="-457177">
              <a:buSzPct val="90000"/>
              <a:buFont typeface="Wingdings" panose="05000000000000000000" pitchFamily="2" charset="2"/>
              <a:buChar char="§"/>
              <a:defRPr sz="2000">
                <a:solidFill>
                  <a:srgbClr val="595959"/>
                </a:solidFill>
                <a:latin typeface="+mn-lt"/>
                <a:ea typeface="Open Sans" panose="020B0606030504020204" pitchFamily="34" charset="0"/>
                <a:cs typeface="Open Sans" panose="020B0606030504020204" pitchFamily="34" charset="0"/>
              </a:defRPr>
            </a:lvl2pPr>
            <a:lvl3pPr marL="1676317" indent="-457177">
              <a:buSzPct val="80000"/>
              <a:buFont typeface="Wingdings" panose="05000000000000000000" pitchFamily="2" charset="2"/>
              <a:buChar char="§"/>
              <a:defRPr sz="2000">
                <a:solidFill>
                  <a:srgbClr val="595959"/>
                </a:solidFill>
                <a:latin typeface="+mn-lt"/>
                <a:ea typeface="Open Sans" panose="020B0606030504020204" pitchFamily="34" charset="0"/>
                <a:cs typeface="Open Sans" panose="020B0606030504020204" pitchFamily="34" charset="0"/>
              </a:defRPr>
            </a:lvl3pPr>
            <a:lvl4pPr marL="2285886" indent="-457177">
              <a:buSzPct val="70000"/>
              <a:buFont typeface="Wingdings" panose="05000000000000000000" pitchFamily="2" charset="2"/>
              <a:buChar char="§"/>
              <a:defRPr sz="2000">
                <a:solidFill>
                  <a:srgbClr val="595959"/>
                </a:solidFill>
                <a:latin typeface="+mn-lt"/>
                <a:ea typeface="Open Sans" panose="020B0606030504020204" pitchFamily="34" charset="0"/>
                <a:cs typeface="Open Sans" panose="020B0606030504020204" pitchFamily="34" charset="0"/>
              </a:defRPr>
            </a:lvl4pPr>
          </a:lstStyle>
          <a:p>
            <a:r>
              <a:rPr lang="en-ZA" dirty="0"/>
              <a:t>Click on icons to add picture or graphic</a:t>
            </a:r>
          </a:p>
        </p:txBody>
      </p:sp>
      <p:sp>
        <p:nvSpPr>
          <p:cNvPr id="14" name="Text Placeholder 4"/>
          <p:cNvSpPr>
            <a:spLocks noGrp="1"/>
          </p:cNvSpPr>
          <p:nvPr>
            <p:ph type="body" sz="quarter" idx="12" hasCustomPrompt="1"/>
          </p:nvPr>
        </p:nvSpPr>
        <p:spPr>
          <a:xfrm>
            <a:off x="365827" y="6304158"/>
            <a:ext cx="9375580" cy="298544"/>
          </a:xfrm>
          <a:prstGeom prst="rect">
            <a:avLst/>
          </a:prstGeom>
        </p:spPr>
        <p:txBody>
          <a:bodyPr wrap="square" tIns="46800">
            <a:spAutoFit/>
          </a:bodyPr>
          <a:lstStyle>
            <a:lvl1pPr marL="0" indent="0">
              <a:lnSpc>
                <a:spcPct val="100000"/>
              </a:lnSpc>
              <a:spcBef>
                <a:spcPts val="0"/>
              </a:spcBef>
              <a:buNone/>
              <a:defRPr sz="1333"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40105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B2A6-A6F0-4E87-15D9-05977428277A}"/>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6F595A5C-E6FA-CF04-9F3C-5EC354968B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EC172901-EE91-C2C7-4D18-66B88698948F}"/>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EEF8A387-CF89-3566-0889-2AA3FC6F85D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4E9406C-51CA-2E48-AC9F-797DA5D1107A}"/>
              </a:ext>
            </a:extLst>
          </p:cNvPr>
          <p:cNvSpPr>
            <a:spLocks noGrp="1"/>
          </p:cNvSpPr>
          <p:nvPr>
            <p:ph type="sldNum" sz="quarter" idx="12"/>
          </p:nvPr>
        </p:nvSpPr>
        <p:spPr/>
        <p:txBody>
          <a:bodyPr/>
          <a:lstStyle/>
          <a:p>
            <a:fld id="{C29DF9CB-51E3-48F0-9634-9E1D6A245626}" type="slidenum">
              <a:rPr lang="en-ZA" smtClean="0"/>
              <a:pPr/>
              <a:t>‹#›</a:t>
            </a:fld>
            <a:r>
              <a:rPr lang="en-ZA" dirty="0"/>
              <a:t>/21</a:t>
            </a:r>
          </a:p>
        </p:txBody>
      </p:sp>
    </p:spTree>
    <p:extLst>
      <p:ext uri="{BB962C8B-B14F-4D97-AF65-F5344CB8AC3E}">
        <p14:creationId xmlns:p14="http://schemas.microsoft.com/office/powerpoint/2010/main" val="17778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005BAA"/>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99533" y="5915698"/>
            <a:ext cx="11187643" cy="559553"/>
            <a:chOff x="374650" y="4436773"/>
            <a:chExt cx="8390732" cy="419665"/>
          </a:xfrm>
        </p:grpSpPr>
        <p:cxnSp>
          <p:nvCxnSpPr>
            <p:cNvPr id="5" name="Straight Connector 4"/>
            <p:cNvCxnSpPr/>
            <p:nvPr userDrawn="1"/>
          </p:nvCxnSpPr>
          <p:spPr>
            <a:xfrm flipV="1">
              <a:off x="374650" y="4617399"/>
              <a:ext cx="6931406"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96556" y="4436773"/>
              <a:ext cx="1268826" cy="419665"/>
            </a:xfrm>
            <a:prstGeom prst="rect">
              <a:avLst/>
            </a:prstGeom>
            <a:noFill/>
            <a:ln>
              <a:noFill/>
            </a:ln>
          </p:spPr>
        </p:pic>
      </p:grpSp>
      <p:sp>
        <p:nvSpPr>
          <p:cNvPr id="12" name="TextBox 11"/>
          <p:cNvSpPr txBox="1"/>
          <p:nvPr userDrawn="1"/>
        </p:nvSpPr>
        <p:spPr>
          <a:xfrm>
            <a:off x="499534" y="2492048"/>
            <a:ext cx="11190817" cy="995209"/>
          </a:xfrm>
          <a:prstGeom prst="rect">
            <a:avLst/>
          </a:prstGeom>
          <a:noFill/>
        </p:spPr>
        <p:txBody>
          <a:bodyPr wrap="square" rtlCol="0">
            <a:spAutoFit/>
          </a:bodyPr>
          <a:lstStyle/>
          <a:p>
            <a:pPr algn="ctr"/>
            <a:r>
              <a:rPr lang="en-ZA" sz="5867" b="1" dirty="0">
                <a:solidFill>
                  <a:schemeClr val="bg1"/>
                </a:solidFill>
                <a:latin typeface="Arial" panose="020B0604020202020204" pitchFamily="34" charset="0"/>
                <a:ea typeface="Open Sans" panose="020B0606030504020204" pitchFamily="34" charset="0"/>
                <a:cs typeface="Arial" panose="020B0604020202020204" pitchFamily="34" charset="0"/>
              </a:rPr>
              <a:t>Thank You</a:t>
            </a:r>
          </a:p>
        </p:txBody>
      </p:sp>
      <p:sp>
        <p:nvSpPr>
          <p:cNvPr id="10" name="Text Placeholder 4"/>
          <p:cNvSpPr>
            <a:spLocks noGrp="1"/>
          </p:cNvSpPr>
          <p:nvPr>
            <p:ph type="body" sz="quarter" idx="12" hasCustomPrompt="1"/>
          </p:nvPr>
        </p:nvSpPr>
        <p:spPr>
          <a:xfrm>
            <a:off x="365827" y="6304158"/>
            <a:ext cx="9375580" cy="298544"/>
          </a:xfrm>
          <a:prstGeom prst="rect">
            <a:avLst/>
          </a:prstGeom>
        </p:spPr>
        <p:txBody>
          <a:bodyPr wrap="square" tIns="46800">
            <a:spAutoFit/>
          </a:bodyPr>
          <a:lstStyle>
            <a:lvl1pPr marL="0" indent="0">
              <a:lnSpc>
                <a:spcPct val="100000"/>
              </a:lnSpc>
              <a:spcBef>
                <a:spcPts val="0"/>
              </a:spcBef>
              <a:buNone/>
              <a:defRPr sz="1333"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1219139" rtl="0" eaLnBrk="1" fontAlgn="auto" latinLnBrk="0" hangingPunct="1">
              <a:lnSpc>
                <a:spcPct val="150000"/>
              </a:lnSpc>
              <a:spcBef>
                <a:spcPct val="20000"/>
              </a:spcBef>
              <a:spcAft>
                <a:spcPts val="0"/>
              </a:spcAft>
              <a:buClrTx/>
              <a:buSzTx/>
              <a:buFontTx/>
              <a:buNone/>
              <a:tabLst/>
              <a:defRPr sz="2133" baseline="0">
                <a:solidFill>
                  <a:schemeClr val="bg1">
                    <a:lumMod val="50000"/>
                  </a:schemeClr>
                </a:solidFill>
              </a:defRPr>
            </a:lvl2pPr>
            <a:lvl3pPr>
              <a:defRPr sz="2133">
                <a:solidFill>
                  <a:schemeClr val="tx1">
                    <a:lumMod val="50000"/>
                    <a:lumOff val="50000"/>
                  </a:schemeClr>
                </a:solidFill>
              </a:defRPr>
            </a:lvl3pPr>
            <a:lvl4pPr>
              <a:defRPr sz="1867">
                <a:solidFill>
                  <a:schemeClr val="tx1">
                    <a:lumMod val="50000"/>
                    <a:lumOff val="50000"/>
                  </a:schemeClr>
                </a:solidFill>
              </a:defRPr>
            </a:lvl4pPr>
            <a:lvl5pPr>
              <a:defRPr sz="1867">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34514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38FD-08C7-4379-87EC-6BD9D1AF28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1FD5DD7E-DF7A-34AC-A40E-282F3306A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402912F-449B-BADC-48CB-8EA7152A2B9D}"/>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B713B5C8-7E5D-0D0B-7FF9-EC162375234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7BC59B7-BFDD-C4E0-E3C7-8258DBB5FFD3}"/>
              </a:ext>
            </a:extLst>
          </p:cNvPr>
          <p:cNvSpPr>
            <a:spLocks noGrp="1"/>
          </p:cNvSpPr>
          <p:nvPr>
            <p:ph type="sldNum" sz="quarter" idx="12"/>
          </p:nvPr>
        </p:nvSpPr>
        <p:spPr/>
        <p:txBody>
          <a:bodyPr/>
          <a:lstStyle/>
          <a:p>
            <a:fld id="{C29DF9CB-51E3-48F0-9634-9E1D6A245626}" type="slidenum">
              <a:rPr lang="en-ZA" smtClean="0"/>
              <a:pPr/>
              <a:t>‹#›</a:t>
            </a:fld>
            <a:r>
              <a:rPr lang="en-ZA" dirty="0"/>
              <a:t>/21</a:t>
            </a:r>
          </a:p>
        </p:txBody>
      </p:sp>
    </p:spTree>
    <p:extLst>
      <p:ext uri="{BB962C8B-B14F-4D97-AF65-F5344CB8AC3E}">
        <p14:creationId xmlns:p14="http://schemas.microsoft.com/office/powerpoint/2010/main" val="36821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6631-8A0B-61D7-A28D-4890AC9FD7BC}"/>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8A4CB05F-FCC4-9C1A-922A-6395DA563FA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F8E2C9B8-F648-1AB2-FF72-2C959842BE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36684C68-8E86-C796-3C33-1BDDD6325663}"/>
              </a:ext>
            </a:extLst>
          </p:cNvPr>
          <p:cNvSpPr>
            <a:spLocks noGrp="1"/>
          </p:cNvSpPr>
          <p:nvPr>
            <p:ph type="dt" sz="half" idx="10"/>
          </p:nvPr>
        </p:nvSpPr>
        <p:spPr/>
        <p:txBody>
          <a:bodyPr/>
          <a:lstStyle/>
          <a:p>
            <a:endParaRPr lang="en-ZA"/>
          </a:p>
        </p:txBody>
      </p:sp>
      <p:sp>
        <p:nvSpPr>
          <p:cNvPr id="6" name="Footer Placeholder 5">
            <a:extLst>
              <a:ext uri="{FF2B5EF4-FFF2-40B4-BE49-F238E27FC236}">
                <a16:creationId xmlns:a16="http://schemas.microsoft.com/office/drawing/2014/main" id="{C2CBAD19-AE5C-937F-35B9-53E49D5C340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8EFCACB-C3F4-3936-14CA-CEEBBDC70037}"/>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279052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1817-D8BF-C3C9-267F-2E75839E908A}"/>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23CCFA17-D045-3A38-18AA-7FF6803E8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F29CD3-19F5-4338-4BAB-22E854F514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6582AB7D-B24F-749B-E851-E2CF9920A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80C1D1-5FCA-E859-55E3-589B68042E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7A364104-D365-2699-EFDB-0EA97D7568B9}"/>
              </a:ext>
            </a:extLst>
          </p:cNvPr>
          <p:cNvSpPr>
            <a:spLocks noGrp="1"/>
          </p:cNvSpPr>
          <p:nvPr>
            <p:ph type="dt" sz="half" idx="10"/>
          </p:nvPr>
        </p:nvSpPr>
        <p:spPr/>
        <p:txBody>
          <a:bodyPr/>
          <a:lstStyle/>
          <a:p>
            <a:endParaRPr lang="en-ZA"/>
          </a:p>
        </p:txBody>
      </p:sp>
      <p:sp>
        <p:nvSpPr>
          <p:cNvPr id="8" name="Footer Placeholder 7">
            <a:extLst>
              <a:ext uri="{FF2B5EF4-FFF2-40B4-BE49-F238E27FC236}">
                <a16:creationId xmlns:a16="http://schemas.microsoft.com/office/drawing/2014/main" id="{47380B40-F027-2A6D-FDF8-65A3B480621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ECAB1616-70B6-4DC2-6419-5BA48326D1F7}"/>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31474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1363-48BB-F2BA-FB69-1E7F733FC6EF}"/>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7D48C861-10A5-ED5E-83B8-405D6860DCAD}"/>
              </a:ext>
            </a:extLst>
          </p:cNvPr>
          <p:cNvSpPr>
            <a:spLocks noGrp="1"/>
          </p:cNvSpPr>
          <p:nvPr>
            <p:ph type="dt" sz="half" idx="10"/>
          </p:nvPr>
        </p:nvSpPr>
        <p:spPr/>
        <p:txBody>
          <a:bodyPr/>
          <a:lstStyle/>
          <a:p>
            <a:endParaRPr lang="en-ZA"/>
          </a:p>
        </p:txBody>
      </p:sp>
      <p:sp>
        <p:nvSpPr>
          <p:cNvPr id="4" name="Footer Placeholder 3">
            <a:extLst>
              <a:ext uri="{FF2B5EF4-FFF2-40B4-BE49-F238E27FC236}">
                <a16:creationId xmlns:a16="http://schemas.microsoft.com/office/drawing/2014/main" id="{5A920088-3725-5509-71EE-0C7E4AC01C4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C61BF24-C440-A699-6409-6E28C20DA00D}"/>
              </a:ext>
            </a:extLst>
          </p:cNvPr>
          <p:cNvSpPr>
            <a:spLocks noGrp="1"/>
          </p:cNvSpPr>
          <p:nvPr>
            <p:ph type="sldNum" sz="quarter" idx="12"/>
          </p:nvPr>
        </p:nvSpPr>
        <p:spPr/>
        <p:txBody>
          <a:bodyPr/>
          <a:lstStyle/>
          <a:p>
            <a:fld id="{C29DF9CB-51E3-48F0-9634-9E1D6A245626}" type="slidenum">
              <a:rPr lang="en-ZA" smtClean="0"/>
              <a:pPr/>
              <a:t>‹#›</a:t>
            </a:fld>
            <a:r>
              <a:rPr lang="en-ZA" dirty="0"/>
              <a:t>/21</a:t>
            </a:r>
          </a:p>
        </p:txBody>
      </p:sp>
    </p:spTree>
    <p:extLst>
      <p:ext uri="{BB962C8B-B14F-4D97-AF65-F5344CB8AC3E}">
        <p14:creationId xmlns:p14="http://schemas.microsoft.com/office/powerpoint/2010/main" val="371460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B4CAE-6C67-5B68-50D4-07BBF1C4A065}"/>
              </a:ext>
            </a:extLst>
          </p:cNvPr>
          <p:cNvSpPr>
            <a:spLocks noGrp="1"/>
          </p:cNvSpPr>
          <p:nvPr>
            <p:ph type="dt" sz="half" idx="10"/>
          </p:nvPr>
        </p:nvSpPr>
        <p:spPr/>
        <p:txBody>
          <a:bodyPr/>
          <a:lstStyle/>
          <a:p>
            <a:endParaRPr lang="en-ZA"/>
          </a:p>
        </p:txBody>
      </p:sp>
      <p:sp>
        <p:nvSpPr>
          <p:cNvPr id="3" name="Footer Placeholder 2">
            <a:extLst>
              <a:ext uri="{FF2B5EF4-FFF2-40B4-BE49-F238E27FC236}">
                <a16:creationId xmlns:a16="http://schemas.microsoft.com/office/drawing/2014/main" id="{67F6B1B6-E061-9B58-B4DE-0AFE291524E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902F756-C074-265D-69D6-EA732864BB48}"/>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4777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A065-9202-67AD-5284-1A02B0CAF3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95F10294-46DD-58A8-3BBF-7DF4FAE8A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596755B6-A251-93D1-6AE1-92F965C22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8BD76F-39C1-4468-1A31-13BBD89F21B6}"/>
              </a:ext>
            </a:extLst>
          </p:cNvPr>
          <p:cNvSpPr>
            <a:spLocks noGrp="1"/>
          </p:cNvSpPr>
          <p:nvPr>
            <p:ph type="dt" sz="half" idx="10"/>
          </p:nvPr>
        </p:nvSpPr>
        <p:spPr/>
        <p:txBody>
          <a:bodyPr/>
          <a:lstStyle/>
          <a:p>
            <a:endParaRPr lang="en-ZA"/>
          </a:p>
        </p:txBody>
      </p:sp>
      <p:sp>
        <p:nvSpPr>
          <p:cNvPr id="6" name="Footer Placeholder 5">
            <a:extLst>
              <a:ext uri="{FF2B5EF4-FFF2-40B4-BE49-F238E27FC236}">
                <a16:creationId xmlns:a16="http://schemas.microsoft.com/office/drawing/2014/main" id="{A85731B6-D9B2-18EE-1F5F-AE27A7E727D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6EDCCC1-09BD-AD0F-8337-7342041F70BE}"/>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357913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8B02-BFD5-B729-ED02-B411FC1B53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98857986-7DE5-063A-1565-EC1CBAB8E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CAA190F-A5C5-528E-2057-F7A889B38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3872F1-EA1A-F399-FDC5-2907D8B6E7DB}"/>
              </a:ext>
            </a:extLst>
          </p:cNvPr>
          <p:cNvSpPr>
            <a:spLocks noGrp="1"/>
          </p:cNvSpPr>
          <p:nvPr>
            <p:ph type="dt" sz="half" idx="10"/>
          </p:nvPr>
        </p:nvSpPr>
        <p:spPr/>
        <p:txBody>
          <a:bodyPr/>
          <a:lstStyle/>
          <a:p>
            <a:endParaRPr lang="en-ZA"/>
          </a:p>
        </p:txBody>
      </p:sp>
      <p:sp>
        <p:nvSpPr>
          <p:cNvPr id="6" name="Footer Placeholder 5">
            <a:extLst>
              <a:ext uri="{FF2B5EF4-FFF2-40B4-BE49-F238E27FC236}">
                <a16:creationId xmlns:a16="http://schemas.microsoft.com/office/drawing/2014/main" id="{074AB210-2425-DDB3-A41C-A8F4F4F5D57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EEF10D7-E10A-1022-EB6D-784258E76668}"/>
              </a:ext>
            </a:extLst>
          </p:cNvPr>
          <p:cNvSpPr>
            <a:spLocks noGrp="1"/>
          </p:cNvSpPr>
          <p:nvPr>
            <p:ph type="sldNum" sz="quarter" idx="12"/>
          </p:nvPr>
        </p:nvSpPr>
        <p:spPr/>
        <p:txBody>
          <a:bodyPr/>
          <a:lstStyle/>
          <a:p>
            <a:fld id="{C29DF9CB-51E3-48F0-9634-9E1D6A245626}" type="slidenum">
              <a:rPr lang="en-ZA" smtClean="0"/>
              <a:t>‹#›</a:t>
            </a:fld>
            <a:endParaRPr lang="en-ZA"/>
          </a:p>
        </p:txBody>
      </p:sp>
    </p:spTree>
    <p:extLst>
      <p:ext uri="{BB962C8B-B14F-4D97-AF65-F5344CB8AC3E}">
        <p14:creationId xmlns:p14="http://schemas.microsoft.com/office/powerpoint/2010/main" val="380011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FAF01-37F3-3726-99F0-F22480377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7EE6781F-764D-7862-587A-A9B7FF18B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3A14B656-A989-6B76-0321-F5FB42427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ZA"/>
          </a:p>
        </p:txBody>
      </p:sp>
      <p:sp>
        <p:nvSpPr>
          <p:cNvPr id="5" name="Footer Placeholder 4">
            <a:extLst>
              <a:ext uri="{FF2B5EF4-FFF2-40B4-BE49-F238E27FC236}">
                <a16:creationId xmlns:a16="http://schemas.microsoft.com/office/drawing/2014/main" id="{598F9A2F-D07A-DDC8-3907-ED66FD218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ADB34917-7B74-CBF7-6D3D-17DD6B5C3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DF9CB-51E3-48F0-9634-9E1D6A245626}" type="slidenum">
              <a:rPr lang="en-ZA" smtClean="0"/>
              <a:pPr/>
              <a:t>‹#›</a:t>
            </a:fld>
            <a:r>
              <a:rPr lang="en-ZA" dirty="0"/>
              <a:t>/21</a:t>
            </a:r>
          </a:p>
        </p:txBody>
      </p:sp>
    </p:spTree>
    <p:extLst>
      <p:ext uri="{BB962C8B-B14F-4D97-AF65-F5344CB8AC3E}">
        <p14:creationId xmlns:p14="http://schemas.microsoft.com/office/powerpoint/2010/main" val="1385385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969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hyperlink" Target="https://orcid.org/0000-0001-6091-6967" TargetMode="External"/><Relationship Id="rId1" Type="http://schemas.openxmlformats.org/officeDocument/2006/relationships/slideLayout" Target="../slideLayouts/slideLayout2.xml"/><Relationship Id="rId6" Type="http://schemas.openxmlformats.org/officeDocument/2006/relationships/hyperlink" Target="https://orcid.org/0000-0003-3898-7042" TargetMode="External"/><Relationship Id="rId5" Type="http://schemas.openxmlformats.org/officeDocument/2006/relationships/hyperlink" Target="https://orcid.org/0000-0002-4000-807X" TargetMode="External"/><Relationship Id="rId10" Type="http://schemas.openxmlformats.org/officeDocument/2006/relationships/image" Target="../media/image10.png"/><Relationship Id="rId4" Type="http://schemas.openxmlformats.org/officeDocument/2006/relationships/hyperlink" Target="https://orcid.org/0000-0003-4248-5109" TargetMode="Externa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189820" y="2141141"/>
            <a:ext cx="6593117" cy="2031325"/>
          </a:xfrm>
        </p:spPr>
        <p:txBody>
          <a:bodyPr/>
          <a:lstStyle/>
          <a:p>
            <a:pPr algn="ctr"/>
            <a:r>
              <a:rPr lang="en-GB" sz="4400" dirty="0">
                <a:latin typeface="Trebuchet MS" panose="020B0603020202020204" pitchFamily="34" charset="0"/>
              </a:rPr>
              <a:t>Do More Complete Dissertations’ Metadata Get More Engagement?</a:t>
            </a:r>
            <a:endParaRPr lang="en-US" sz="4400" dirty="0">
              <a:latin typeface="Trebuchet MS" panose="020B0603020202020204" pitchFamily="34" charset="0"/>
            </a:endParaRPr>
          </a:p>
        </p:txBody>
      </p:sp>
      <p:pic>
        <p:nvPicPr>
          <p:cNvPr id="12" name="Picture Placeholder 11"/>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834" b="834"/>
          <a:stretch>
            <a:fillRect/>
          </a:stretch>
        </p:blipFill>
        <p:spPr/>
      </p:pic>
      <p:sp>
        <p:nvSpPr>
          <p:cNvPr id="2" name="Rectangle 1"/>
          <p:cNvSpPr/>
          <p:nvPr/>
        </p:nvSpPr>
        <p:spPr>
          <a:xfrm>
            <a:off x="189820" y="1237104"/>
            <a:ext cx="3396186" cy="456985"/>
          </a:xfrm>
          <a:prstGeom prst="rect">
            <a:avLst/>
          </a:prstGeom>
        </p:spPr>
        <p:txBody>
          <a:bodyPr wrap="none">
            <a:spAutoFit/>
          </a:bodyPr>
          <a:lstStyle/>
          <a:p>
            <a:pPr algn="ctr">
              <a:lnSpc>
                <a:spcPct val="150000"/>
              </a:lnSpc>
            </a:pPr>
            <a:r>
              <a:rPr lang="en-US" dirty="0">
                <a:latin typeface="Trebuchet MS" panose="020B0603020202020204" pitchFamily="34" charset="0"/>
              </a:rPr>
              <a:t>Presenter:  Dr. Brenda van </a:t>
            </a:r>
            <a:r>
              <a:rPr lang="en-US" dirty="0" err="1">
                <a:latin typeface="Trebuchet MS" panose="020B0603020202020204" pitchFamily="34" charset="0"/>
              </a:rPr>
              <a:t>Wyk</a:t>
            </a:r>
            <a:endParaRPr lang="en-US" dirty="0">
              <a:latin typeface="Trebuchet MS" panose="020B0603020202020204" pitchFamily="34" charset="0"/>
            </a:endParaRPr>
          </a:p>
        </p:txBody>
      </p:sp>
      <p:grpSp>
        <p:nvGrpSpPr>
          <p:cNvPr id="7" name="Group 6"/>
          <p:cNvGrpSpPr/>
          <p:nvPr/>
        </p:nvGrpSpPr>
        <p:grpSpPr>
          <a:xfrm>
            <a:off x="118226" y="110033"/>
            <a:ext cx="6388285" cy="872607"/>
            <a:chOff x="2398491" y="4940584"/>
            <a:chExt cx="7583709" cy="1006427"/>
          </a:xfrm>
        </p:grpSpPr>
        <p:pic>
          <p:nvPicPr>
            <p:cNvPr id="8" name="Picture 7">
              <a:extLst>
                <a:ext uri="{FF2B5EF4-FFF2-40B4-BE49-F238E27FC236}">
                  <a16:creationId xmlns:a16="http://schemas.microsoft.com/office/drawing/2014/main" id="{F98A6599-E37C-C112-F6C4-5B149E9F8785}"/>
                </a:ext>
              </a:extLst>
            </p:cNvPr>
            <p:cNvPicPr>
              <a:picLocks noChangeAspect="1"/>
            </p:cNvPicPr>
            <p:nvPr/>
          </p:nvPicPr>
          <p:blipFill>
            <a:blip r:embed="rId4"/>
            <a:stretch>
              <a:fillRect/>
            </a:stretch>
          </p:blipFill>
          <p:spPr>
            <a:xfrm>
              <a:off x="3828535" y="5154237"/>
              <a:ext cx="2056228" cy="658877"/>
            </a:xfrm>
            <a:prstGeom prst="rect">
              <a:avLst/>
            </a:prstGeom>
          </p:spPr>
        </p:pic>
        <p:pic>
          <p:nvPicPr>
            <p:cNvPr id="9" name="Picture 8">
              <a:extLst>
                <a:ext uri="{FF2B5EF4-FFF2-40B4-BE49-F238E27FC236}">
                  <a16:creationId xmlns:a16="http://schemas.microsoft.com/office/drawing/2014/main" id="{83457EDC-92AC-6A38-E9FD-9629EF676925}"/>
                </a:ext>
              </a:extLst>
            </p:cNvPr>
            <p:cNvPicPr>
              <a:picLocks noChangeAspect="1"/>
            </p:cNvPicPr>
            <p:nvPr/>
          </p:nvPicPr>
          <p:blipFill>
            <a:blip r:embed="rId5"/>
            <a:stretch>
              <a:fillRect/>
            </a:stretch>
          </p:blipFill>
          <p:spPr>
            <a:xfrm>
              <a:off x="2398491" y="5020339"/>
              <a:ext cx="920576" cy="926672"/>
            </a:xfrm>
            <a:prstGeom prst="rect">
              <a:avLst/>
            </a:prstGeom>
          </p:spPr>
        </p:pic>
        <p:pic>
          <p:nvPicPr>
            <p:cNvPr id="10" name="Picture 11" descr="undefined"/>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398151" y="4940584"/>
              <a:ext cx="584049" cy="9235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stretch>
              <a:fillRect/>
            </a:stretch>
          </p:blipFill>
          <p:spPr>
            <a:xfrm>
              <a:off x="6509982" y="5205235"/>
              <a:ext cx="2100618" cy="556883"/>
            </a:xfrm>
            <a:prstGeom prst="rect">
              <a:avLst/>
            </a:prstGeom>
          </p:spPr>
        </p:pic>
      </p:grpSp>
    </p:spTree>
    <p:extLst>
      <p:ext uri="{BB962C8B-B14F-4D97-AF65-F5344CB8AC3E}">
        <p14:creationId xmlns:p14="http://schemas.microsoft.com/office/powerpoint/2010/main" val="2016371598"/>
      </p:ext>
    </p:extLst>
  </p:cSld>
  <p:clrMapOvr>
    <a:masterClrMapping/>
  </p:clrMapOvr>
  <mc:AlternateContent xmlns:mc="http://schemas.openxmlformats.org/markup-compatibility/2006" xmlns:p14="http://schemas.microsoft.com/office/powerpoint/2010/main">
    <mc:Choice Requires="p14">
      <p:transition spd="slow" p14:dur="2000" advTm="8213"/>
    </mc:Choice>
    <mc:Fallback xmlns="">
      <p:transition spd="slow" advTm="82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7A854FD-30ED-4192-30D3-23D0BB062C32}"/>
              </a:ext>
            </a:extLst>
          </p:cNvPr>
          <p:cNvGraphicFramePr/>
          <p:nvPr>
            <p:extLst>
              <p:ext uri="{D42A27DB-BD31-4B8C-83A1-F6EECF244321}">
                <p14:modId xmlns:p14="http://schemas.microsoft.com/office/powerpoint/2010/main" val="1153300096"/>
              </p:ext>
            </p:extLst>
          </p:nvPr>
        </p:nvGraphicFramePr>
        <p:xfrm>
          <a:off x="393290" y="530942"/>
          <a:ext cx="10540181" cy="5633884"/>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A94D36DD-8076-8D0F-6E8C-F856B3BFF7F0}"/>
              </a:ext>
            </a:extLst>
          </p:cNvPr>
          <p:cNvSpPr txBox="1">
            <a:spLocks/>
          </p:cNvSpPr>
          <p:nvPr/>
        </p:nvSpPr>
        <p:spPr>
          <a:xfrm>
            <a:off x="4887686" y="5841203"/>
            <a:ext cx="2786743" cy="647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t>Departments</a:t>
            </a:r>
            <a:endParaRPr lang="en-ZA" sz="3600" b="1" dirty="0"/>
          </a:p>
        </p:txBody>
      </p:sp>
      <p:sp>
        <p:nvSpPr>
          <p:cNvPr id="4" name="Slide Number Placeholder 3"/>
          <p:cNvSpPr>
            <a:spLocks noGrp="1"/>
          </p:cNvSpPr>
          <p:nvPr>
            <p:ph type="sldNum" sz="quarter" idx="12"/>
          </p:nvPr>
        </p:nvSpPr>
        <p:spPr/>
        <p:txBody>
          <a:bodyPr/>
          <a:lstStyle/>
          <a:p>
            <a:fld id="{C29DF9CB-51E3-48F0-9634-9E1D6A245626}" type="slidenum">
              <a:rPr lang="en-ZA" smtClean="0"/>
              <a:t>10</a:t>
            </a:fld>
            <a:endParaRPr lang="en-ZA"/>
          </a:p>
        </p:txBody>
      </p:sp>
    </p:spTree>
    <p:extLst>
      <p:ext uri="{BB962C8B-B14F-4D97-AF65-F5344CB8AC3E}">
        <p14:creationId xmlns:p14="http://schemas.microsoft.com/office/powerpoint/2010/main" val="316645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CD6335-F3F9-ED9D-17DA-7DCF6C626029}"/>
              </a:ext>
            </a:extLst>
          </p:cNvPr>
          <p:cNvSpPr>
            <a:spLocks noGrp="1"/>
          </p:cNvSpPr>
          <p:nvPr>
            <p:ph type="title"/>
          </p:nvPr>
        </p:nvSpPr>
        <p:spPr>
          <a:xfrm>
            <a:off x="1015093" y="517526"/>
            <a:ext cx="10515600" cy="581932"/>
          </a:xfrm>
        </p:spPr>
        <p:txBody>
          <a:bodyPr>
            <a:normAutofit/>
          </a:bodyPr>
          <a:lstStyle/>
          <a:p>
            <a:pPr algn="ctr"/>
            <a:r>
              <a:rPr lang="en-US" sz="2400" b="1"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Distribution of Dissertations by Year at </a:t>
            </a:r>
            <a:r>
              <a:rPr lang="en-US" sz="2400" b="1" dirty="0" err="1">
                <a:solidFill>
                  <a:srgbClr val="000000"/>
                </a:solidFill>
                <a:effectLst/>
                <a:latin typeface="Trebuchet MS" panose="020B0603020202020204" pitchFamily="34" charset="0"/>
                <a:ea typeface="Calibri" panose="020F0502020204030204" pitchFamily="34" charset="0"/>
                <a:cs typeface="Calibri" panose="020F0502020204030204" pitchFamily="34" charset="0"/>
              </a:rPr>
              <a:t>DSpace@MIT</a:t>
            </a:r>
            <a:endParaRPr lang="en-ZA" sz="3600" b="1" dirty="0">
              <a:latin typeface="Trebuchet MS" panose="020B0603020202020204" pitchFamily="34" charset="0"/>
            </a:endParaRPr>
          </a:p>
        </p:txBody>
      </p:sp>
      <p:graphicFrame>
        <p:nvGraphicFramePr>
          <p:cNvPr id="5" name="Chart 4"/>
          <p:cNvGraphicFramePr/>
          <p:nvPr>
            <p:extLst>
              <p:ext uri="{D42A27DB-BD31-4B8C-83A1-F6EECF244321}">
                <p14:modId xmlns:p14="http://schemas.microsoft.com/office/powerpoint/2010/main" val="3005381755"/>
              </p:ext>
            </p:extLst>
          </p:nvPr>
        </p:nvGraphicFramePr>
        <p:xfrm>
          <a:off x="838200" y="1306286"/>
          <a:ext cx="10869386" cy="486591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p:cNvSpPr>
            <a:spLocks noGrp="1"/>
          </p:cNvSpPr>
          <p:nvPr>
            <p:ph type="sldNum" sz="quarter" idx="12"/>
          </p:nvPr>
        </p:nvSpPr>
        <p:spPr/>
        <p:txBody>
          <a:bodyPr/>
          <a:lstStyle/>
          <a:p>
            <a:fld id="{C29DF9CB-51E3-48F0-9634-9E1D6A245626}" type="slidenum">
              <a:rPr lang="en-ZA" smtClean="0"/>
              <a:t>11</a:t>
            </a:fld>
            <a:endParaRPr lang="en-ZA"/>
          </a:p>
        </p:txBody>
      </p:sp>
    </p:spTree>
    <p:extLst>
      <p:ext uri="{BB962C8B-B14F-4D97-AF65-F5344CB8AC3E}">
        <p14:creationId xmlns:p14="http://schemas.microsoft.com/office/powerpoint/2010/main" val="3325013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38CB-587F-9986-95A3-C255060AF6D4}"/>
              </a:ext>
            </a:extLst>
          </p:cNvPr>
          <p:cNvSpPr>
            <a:spLocks noGrp="1"/>
          </p:cNvSpPr>
          <p:nvPr>
            <p:ph type="title"/>
          </p:nvPr>
        </p:nvSpPr>
        <p:spPr>
          <a:xfrm>
            <a:off x="643467" y="365126"/>
            <a:ext cx="11276389" cy="1260474"/>
          </a:xfrm>
        </p:spPr>
        <p:txBody>
          <a:bodyPr>
            <a:noAutofit/>
          </a:bodyPr>
          <a:lstStyle/>
          <a:p>
            <a:pPr algn="ctr">
              <a:lnSpc>
                <a:spcPct val="150000"/>
              </a:lnSpc>
            </a:pPr>
            <a:r>
              <a:rPr lang="en-US" sz="2400" b="1"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Distribution of Completed Unique and Duplicated Metadata Fields in Doctoral Dissertations at DSpace@MIT</a:t>
            </a:r>
            <a:br>
              <a:rPr lang="en-ZA" sz="2400" b="1" dirty="0">
                <a:effectLst/>
                <a:latin typeface="Trebuchet MS" panose="020B0603020202020204" pitchFamily="34" charset="0"/>
                <a:ea typeface="Calibri" panose="020F0502020204030204" pitchFamily="34" charset="0"/>
                <a:cs typeface="Arial" panose="020B0604020202020204" pitchFamily="34" charset="0"/>
              </a:rPr>
            </a:br>
            <a:endParaRPr lang="en-ZA" sz="2400" b="1" dirty="0">
              <a:latin typeface="Trebuchet MS" panose="020B0603020202020204" pitchFamily="34" charset="0"/>
            </a:endParaRPr>
          </a:p>
        </p:txBody>
      </p:sp>
      <p:graphicFrame>
        <p:nvGraphicFramePr>
          <p:cNvPr id="5" name="Chart 4"/>
          <p:cNvGraphicFramePr/>
          <p:nvPr>
            <p:extLst>
              <p:ext uri="{D42A27DB-BD31-4B8C-83A1-F6EECF244321}">
                <p14:modId xmlns:p14="http://schemas.microsoft.com/office/powerpoint/2010/main" val="550622154"/>
              </p:ext>
            </p:extLst>
          </p:nvPr>
        </p:nvGraphicFramePr>
        <p:xfrm>
          <a:off x="342900" y="1404257"/>
          <a:ext cx="11576957" cy="5078186"/>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C29DF9CB-51E3-48F0-9634-9E1D6A245626}" type="slidenum">
              <a:rPr lang="en-ZA" smtClean="0"/>
              <a:t>12</a:t>
            </a:fld>
            <a:endParaRPr lang="en-ZA"/>
          </a:p>
        </p:txBody>
      </p:sp>
    </p:spTree>
    <p:extLst>
      <p:ext uri="{BB962C8B-B14F-4D97-AF65-F5344CB8AC3E}">
        <p14:creationId xmlns:p14="http://schemas.microsoft.com/office/powerpoint/2010/main" val="408389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0585A9C-E6C1-DFCE-0115-C3434D0CB99A}"/>
              </a:ext>
            </a:extLst>
          </p:cNvPr>
          <p:cNvGraphicFramePr/>
          <p:nvPr>
            <p:extLst>
              <p:ext uri="{D42A27DB-BD31-4B8C-83A1-F6EECF244321}">
                <p14:modId xmlns:p14="http://schemas.microsoft.com/office/powerpoint/2010/main" val="71467255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059766" y="5080000"/>
            <a:ext cx="7505700" cy="830997"/>
          </a:xfrm>
          <a:prstGeom prst="rect">
            <a:avLst/>
          </a:prstGeom>
        </p:spPr>
        <p:txBody>
          <a:bodyPr wrap="square">
            <a:spAutoFit/>
          </a:bodyPr>
          <a:lstStyle/>
          <a:p>
            <a:pPr indent="457200">
              <a:spcAft>
                <a:spcPts val="0"/>
              </a:spcAft>
              <a:tabLst>
                <a:tab pos="1948180" algn="l"/>
              </a:tabLst>
            </a:pPr>
            <a:r>
              <a:rPr lang="en-US" sz="2400" b="1" dirty="0">
                <a:latin typeface="Calibri" panose="020F0502020204030204" pitchFamily="34" charset="0"/>
                <a:ea typeface="Calibri" panose="020F0502020204030204" pitchFamily="34" charset="0"/>
                <a:cs typeface="Calibri" panose="020F0502020204030204" pitchFamily="34" charset="0"/>
              </a:rPr>
              <a:t>Distribution of Completed Unique and Duplicated Metadata Fields in Doctoral Dissertations at </a:t>
            </a:r>
            <a:r>
              <a:rPr lang="en-US" sz="2400" b="1" dirty="0" err="1">
                <a:latin typeface="Calibri" panose="020F0502020204030204" pitchFamily="34" charset="0"/>
                <a:ea typeface="Calibri" panose="020F0502020204030204" pitchFamily="34" charset="0"/>
                <a:cs typeface="Calibri" panose="020F0502020204030204" pitchFamily="34" charset="0"/>
              </a:rPr>
              <a:t>DSpace@MIT</a:t>
            </a:r>
            <a:endParaRPr lang="en-US" sz="2400" b="1"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C29DF9CB-51E3-48F0-9634-9E1D6A245626}" type="slidenum">
              <a:rPr lang="en-ZA" smtClean="0"/>
              <a:t>13</a:t>
            </a:fld>
            <a:endParaRPr lang="en-ZA"/>
          </a:p>
        </p:txBody>
      </p:sp>
    </p:spTree>
    <p:extLst>
      <p:ext uri="{BB962C8B-B14F-4D97-AF65-F5344CB8AC3E}">
        <p14:creationId xmlns:p14="http://schemas.microsoft.com/office/powerpoint/2010/main" val="390541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A09A4-A016-09A6-C4BE-0ED54951358C}"/>
              </a:ext>
            </a:extLst>
          </p:cNvPr>
          <p:cNvSpPr>
            <a:spLocks noGrp="1"/>
          </p:cNvSpPr>
          <p:nvPr>
            <p:ph idx="1"/>
          </p:nvPr>
        </p:nvSpPr>
        <p:spPr>
          <a:xfrm>
            <a:off x="838200" y="1497724"/>
            <a:ext cx="11049000" cy="5186855"/>
          </a:xfrm>
        </p:spPr>
        <p:txBody>
          <a:bodyPr anchor="ctr" anchorCtr="0">
            <a:normAutofit/>
          </a:bodyPr>
          <a:lstStyle/>
          <a:p>
            <a:pPr>
              <a:spcBef>
                <a:spcPts val="1800"/>
              </a:spcBef>
            </a:pPr>
            <a:r>
              <a:rPr lang="en-US" sz="2800" dirty="0">
                <a:solidFill>
                  <a:srgbClr val="000000"/>
                </a:solidFill>
                <a:effectLst/>
                <a:latin typeface="Trebuchet MS" panose="020B0603020202020204" pitchFamily="34" charset="0"/>
                <a:ea typeface="Calibri" panose="020F0502020204030204" pitchFamily="34" charset="0"/>
              </a:rPr>
              <a:t>Dissertations with a greater number of unique metadata fields tend to have higher visibility (DVR) and download performance (DDR) compared to their peer</a:t>
            </a:r>
          </a:p>
          <a:p>
            <a:pPr>
              <a:spcBef>
                <a:spcPts val="1800"/>
              </a:spcBef>
            </a:pPr>
            <a:r>
              <a:rPr lang="en-GB" dirty="0">
                <a:latin typeface="Trebuchet MS" panose="020B0603020202020204" pitchFamily="34" charset="0"/>
              </a:rPr>
              <a:t>The stronger correlation with DVR suggests that unique metadata may be particularly effective in attracting views, which could lead to increased downloads </a:t>
            </a:r>
          </a:p>
          <a:p>
            <a:pPr>
              <a:spcBef>
                <a:spcPts val="1800"/>
              </a:spcBef>
            </a:pPr>
            <a:r>
              <a:rPr lang="en-GB" dirty="0">
                <a:latin typeface="Trebuchet MS" panose="020B0603020202020204" pitchFamily="34" charset="0"/>
              </a:rPr>
              <a:t>A positive correlation exists between the number of duplicated metadata fields and both DVR (</a:t>
            </a:r>
            <a:r>
              <a:rPr lang="en-GB" dirty="0" err="1">
                <a:latin typeface="Trebuchet MS" panose="020B0603020202020204" pitchFamily="34" charset="0"/>
              </a:rPr>
              <a:t>rs</a:t>
            </a:r>
            <a:r>
              <a:rPr lang="en-GB" dirty="0">
                <a:latin typeface="Trebuchet MS" panose="020B0603020202020204" pitchFamily="34" charset="0"/>
              </a:rPr>
              <a:t> = 0.116 and Sig. = &lt;0.001) and DDR (</a:t>
            </a:r>
            <a:r>
              <a:rPr lang="en-GB" dirty="0" err="1">
                <a:latin typeface="Trebuchet MS" panose="020B0603020202020204" pitchFamily="34" charset="0"/>
              </a:rPr>
              <a:t>rs</a:t>
            </a:r>
            <a:r>
              <a:rPr lang="en-GB" dirty="0">
                <a:latin typeface="Trebuchet MS" panose="020B0603020202020204" pitchFamily="34" charset="0"/>
              </a:rPr>
              <a:t> = 0.052 and Sig. = &lt;0.001), although the correlation is weaker than that of unique metadata</a:t>
            </a:r>
            <a:endParaRPr lang="en-ZA" dirty="0">
              <a:latin typeface="Trebuchet MS" panose="020B0603020202020204" pitchFamily="34" charset="0"/>
            </a:endParaRPr>
          </a:p>
        </p:txBody>
      </p:sp>
      <p:sp>
        <p:nvSpPr>
          <p:cNvPr id="5" name="Title 4">
            <a:extLst>
              <a:ext uri="{FF2B5EF4-FFF2-40B4-BE49-F238E27FC236}">
                <a16:creationId xmlns:a16="http://schemas.microsoft.com/office/drawing/2014/main" id="{EC529DF9-8B60-116D-B894-C5D02509EA30}"/>
              </a:ext>
            </a:extLst>
          </p:cNvPr>
          <p:cNvSpPr>
            <a:spLocks noGrp="1"/>
          </p:cNvSpPr>
          <p:nvPr>
            <p:ph type="title"/>
          </p:nvPr>
        </p:nvSpPr>
        <p:spPr>
          <a:xfrm>
            <a:off x="0" y="365125"/>
            <a:ext cx="12192000" cy="943413"/>
          </a:xfrm>
          <a:solidFill>
            <a:schemeClr val="accent1">
              <a:lumMod val="20000"/>
              <a:lumOff val="80000"/>
            </a:schemeClr>
          </a:solidFill>
        </p:spPr>
        <p:txBody>
          <a:bodyPr/>
          <a:lstStyle/>
          <a:p>
            <a:pPr algn="ctr"/>
            <a:r>
              <a:rPr lang="en-GB" b="1" dirty="0">
                <a:latin typeface="Trebuchet MS" panose="020B0603020202020204" pitchFamily="34" charset="0"/>
              </a:rPr>
              <a:t>Findings</a:t>
            </a:r>
            <a:endParaRPr lang="en-ZA" b="1" dirty="0">
              <a:latin typeface="Trebuchet MS" panose="020B0603020202020204" pitchFamily="34" charset="0"/>
            </a:endParaRPr>
          </a:p>
        </p:txBody>
      </p:sp>
      <p:sp>
        <p:nvSpPr>
          <p:cNvPr id="6" name="Slide Number Placeholder 5"/>
          <p:cNvSpPr>
            <a:spLocks noGrp="1"/>
          </p:cNvSpPr>
          <p:nvPr>
            <p:ph type="sldNum" sz="quarter" idx="12"/>
          </p:nvPr>
        </p:nvSpPr>
        <p:spPr/>
        <p:txBody>
          <a:bodyPr/>
          <a:lstStyle/>
          <a:p>
            <a:fld id="{C29DF9CB-51E3-48F0-9634-9E1D6A245626}" type="slidenum">
              <a:rPr lang="en-ZA" smtClean="0"/>
              <a:t>14</a:t>
            </a:fld>
            <a:endParaRPr lang="en-ZA"/>
          </a:p>
        </p:txBody>
      </p:sp>
    </p:spTree>
    <p:extLst>
      <p:ext uri="{BB962C8B-B14F-4D97-AF65-F5344CB8AC3E}">
        <p14:creationId xmlns:p14="http://schemas.microsoft.com/office/powerpoint/2010/main" val="174584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36BA2-25AC-D443-1BAA-FCB7A00FA4CC}"/>
              </a:ext>
            </a:extLst>
          </p:cNvPr>
          <p:cNvPicPr>
            <a:picLocks noChangeAspect="1"/>
          </p:cNvPicPr>
          <p:nvPr/>
        </p:nvPicPr>
        <p:blipFill>
          <a:blip r:embed="rId3"/>
          <a:stretch>
            <a:fillRect/>
          </a:stretch>
        </p:blipFill>
        <p:spPr>
          <a:xfrm>
            <a:off x="1103971" y="1690688"/>
            <a:ext cx="10872439" cy="4849530"/>
          </a:xfrm>
          <a:prstGeom prst="rect">
            <a:avLst/>
          </a:prstGeom>
        </p:spPr>
      </p:pic>
      <p:sp>
        <p:nvSpPr>
          <p:cNvPr id="4" name="Title 3">
            <a:extLst>
              <a:ext uri="{FF2B5EF4-FFF2-40B4-BE49-F238E27FC236}">
                <a16:creationId xmlns:a16="http://schemas.microsoft.com/office/drawing/2014/main" id="{439CF05D-6C27-9928-3A2D-38343A132E5C}"/>
              </a:ext>
            </a:extLst>
          </p:cNvPr>
          <p:cNvSpPr>
            <a:spLocks noGrp="1"/>
          </p:cNvSpPr>
          <p:nvPr>
            <p:ph type="title"/>
          </p:nvPr>
        </p:nvSpPr>
        <p:spPr/>
        <p:txBody>
          <a:bodyPr>
            <a:normAutofit/>
          </a:bodyPr>
          <a:lstStyle/>
          <a:p>
            <a:br>
              <a:rPr lang="en-ZA" sz="2400" b="1" dirty="0">
                <a:effectLst/>
                <a:highlight>
                  <a:srgbClr val="FFFFFF"/>
                </a:highlight>
                <a:latin typeface="Trebuchet MS" panose="020B0603020202020204" pitchFamily="34" charset="0"/>
                <a:ea typeface="Calibri" panose="020F0502020204030204" pitchFamily="34" charset="0"/>
                <a:cs typeface="Arial" panose="020B0604020202020204" pitchFamily="34" charset="0"/>
              </a:rPr>
            </a:br>
            <a:endParaRPr lang="en-ZA" sz="2400" b="1" dirty="0">
              <a:latin typeface="Trebuchet MS" panose="020B0603020202020204" pitchFamily="34" charset="0"/>
            </a:endParaRPr>
          </a:p>
        </p:txBody>
      </p:sp>
      <p:sp>
        <p:nvSpPr>
          <p:cNvPr id="6" name="Title 4">
            <a:extLst>
              <a:ext uri="{FF2B5EF4-FFF2-40B4-BE49-F238E27FC236}">
                <a16:creationId xmlns:a16="http://schemas.microsoft.com/office/drawing/2014/main" id="{EC529DF9-8B60-116D-B894-C5D02509EA30}"/>
              </a:ext>
            </a:extLst>
          </p:cNvPr>
          <p:cNvSpPr txBox="1">
            <a:spLocks/>
          </p:cNvSpPr>
          <p:nvPr/>
        </p:nvSpPr>
        <p:spPr>
          <a:xfrm>
            <a:off x="0" y="365125"/>
            <a:ext cx="12192000" cy="943413"/>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a:latin typeface="Trebuchet MS" panose="020B0603020202020204" pitchFamily="34" charset="0"/>
              </a:rPr>
              <a:t>Findings</a:t>
            </a:r>
            <a:endParaRPr lang="en-ZA" b="1" dirty="0">
              <a:latin typeface="Trebuchet MS" panose="020B0603020202020204" pitchFamily="34" charset="0"/>
            </a:endParaRPr>
          </a:p>
        </p:txBody>
      </p:sp>
      <p:sp>
        <p:nvSpPr>
          <p:cNvPr id="2" name="Slide Number Placeholder 1"/>
          <p:cNvSpPr>
            <a:spLocks noGrp="1"/>
          </p:cNvSpPr>
          <p:nvPr>
            <p:ph type="sldNum" sz="quarter" idx="12"/>
          </p:nvPr>
        </p:nvSpPr>
        <p:spPr/>
        <p:txBody>
          <a:bodyPr/>
          <a:lstStyle/>
          <a:p>
            <a:fld id="{C29DF9CB-51E3-48F0-9634-9E1D6A245626}" type="slidenum">
              <a:rPr lang="en-ZA" smtClean="0"/>
              <a:t>15</a:t>
            </a:fld>
            <a:endParaRPr lang="en-ZA"/>
          </a:p>
        </p:txBody>
      </p:sp>
    </p:spTree>
    <p:extLst>
      <p:ext uri="{BB962C8B-B14F-4D97-AF65-F5344CB8AC3E}">
        <p14:creationId xmlns:p14="http://schemas.microsoft.com/office/powerpoint/2010/main" val="177638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1890D-C9E8-B208-9353-52E84C8117A7}"/>
              </a:ext>
            </a:extLst>
          </p:cNvPr>
          <p:cNvSpPr>
            <a:spLocks noGrp="1"/>
          </p:cNvSpPr>
          <p:nvPr>
            <p:ph idx="1"/>
          </p:nvPr>
        </p:nvSpPr>
        <p:spPr>
          <a:xfrm>
            <a:off x="709448" y="1371600"/>
            <a:ext cx="11193518" cy="5186855"/>
          </a:xfrm>
        </p:spPr>
        <p:txBody>
          <a:bodyPr anchor="ctr" anchorCtr="0"/>
          <a:lstStyle/>
          <a:p>
            <a:pPr>
              <a:spcBef>
                <a:spcPts val="1800"/>
              </a:spcBef>
            </a:pPr>
            <a:r>
              <a:rPr lang="en-US" sz="2800" dirty="0">
                <a:solidFill>
                  <a:srgbClr val="000000"/>
                </a:solidFill>
                <a:effectLst/>
                <a:latin typeface="Trebuchet MS" panose="020B0603020202020204" pitchFamily="34" charset="0"/>
                <a:ea typeface="Calibri" panose="020F0502020204030204" pitchFamily="34" charset="0"/>
              </a:rPr>
              <a:t>Number of words in the abstract shows a strong positive correlation with DVR (</a:t>
            </a:r>
            <a:r>
              <a:rPr lang="en-US" sz="2800" dirty="0" err="1">
                <a:solidFill>
                  <a:srgbClr val="000000"/>
                </a:solidFill>
                <a:effectLst/>
                <a:latin typeface="Trebuchet MS" panose="020B0603020202020204" pitchFamily="34" charset="0"/>
                <a:ea typeface="Calibri" panose="020F0502020204030204" pitchFamily="34" charset="0"/>
              </a:rPr>
              <a:t>r</a:t>
            </a:r>
            <a:r>
              <a:rPr lang="en-US" sz="2800" baseline="-25000" dirty="0" err="1">
                <a:solidFill>
                  <a:srgbClr val="000000"/>
                </a:solidFill>
                <a:effectLst/>
                <a:latin typeface="Trebuchet MS" panose="020B0603020202020204" pitchFamily="34" charset="0"/>
                <a:ea typeface="Calibri" panose="020F0502020204030204" pitchFamily="34" charset="0"/>
              </a:rPr>
              <a:t>s</a:t>
            </a:r>
            <a:r>
              <a:rPr lang="en-US" sz="2800" dirty="0">
                <a:solidFill>
                  <a:srgbClr val="000000"/>
                </a:solidFill>
                <a:effectLst/>
                <a:latin typeface="Trebuchet MS" panose="020B0603020202020204" pitchFamily="34" charset="0"/>
                <a:ea typeface="Calibri" panose="020F0502020204030204" pitchFamily="34" charset="0"/>
              </a:rPr>
              <a:t> = 0.317 and Sig. = 0.000) and a moderate correlation with DDR (</a:t>
            </a:r>
            <a:r>
              <a:rPr lang="en-US" sz="2800" dirty="0" err="1">
                <a:solidFill>
                  <a:srgbClr val="000000"/>
                </a:solidFill>
                <a:effectLst/>
                <a:latin typeface="Trebuchet MS" panose="020B0603020202020204" pitchFamily="34" charset="0"/>
                <a:ea typeface="Calibri" panose="020F0502020204030204" pitchFamily="34" charset="0"/>
              </a:rPr>
              <a:t>r</a:t>
            </a:r>
            <a:r>
              <a:rPr lang="en-US" sz="2800" baseline="-25000" dirty="0" err="1">
                <a:solidFill>
                  <a:srgbClr val="000000"/>
                </a:solidFill>
                <a:effectLst/>
                <a:latin typeface="Trebuchet MS" panose="020B0603020202020204" pitchFamily="34" charset="0"/>
                <a:ea typeface="Calibri" panose="020F0502020204030204" pitchFamily="34" charset="0"/>
              </a:rPr>
              <a:t>s</a:t>
            </a:r>
            <a:r>
              <a:rPr lang="en-US" sz="2800" dirty="0">
                <a:solidFill>
                  <a:srgbClr val="000000"/>
                </a:solidFill>
                <a:effectLst/>
                <a:latin typeface="Trebuchet MS" panose="020B0603020202020204" pitchFamily="34" charset="0"/>
                <a:ea typeface="Calibri" panose="020F0502020204030204" pitchFamily="34" charset="0"/>
              </a:rPr>
              <a:t> = 0.148 and Sig. = &lt;0.001) - indicates that dissertations with longer abstracts are likely to have higher visibility and download performance</a:t>
            </a:r>
          </a:p>
          <a:p>
            <a:pPr>
              <a:spcBef>
                <a:spcPts val="1800"/>
              </a:spcBef>
            </a:pPr>
            <a:r>
              <a:rPr lang="en-GB" dirty="0">
                <a:latin typeface="Trebuchet MS" panose="020B0603020202020204" pitchFamily="34" charset="0"/>
              </a:rPr>
              <a:t>Longer titles may be associated with slightly lower download rates relative to the number of documents</a:t>
            </a:r>
          </a:p>
          <a:p>
            <a:pPr>
              <a:spcBef>
                <a:spcPts val="1800"/>
              </a:spcBef>
            </a:pPr>
            <a:r>
              <a:rPr lang="en-GB" dirty="0">
                <a:latin typeface="Trebuchet MS" panose="020B0603020202020204" pitchFamily="34" charset="0"/>
              </a:rPr>
              <a:t>Longer titles may be associated with slightly lower download rates relative to the number of documents</a:t>
            </a:r>
            <a:endParaRPr lang="en-ZA" dirty="0">
              <a:latin typeface="Trebuchet MS" panose="020B0603020202020204" pitchFamily="34" charset="0"/>
            </a:endParaRPr>
          </a:p>
        </p:txBody>
      </p:sp>
      <p:sp>
        <p:nvSpPr>
          <p:cNvPr id="5" name="Title 4">
            <a:extLst>
              <a:ext uri="{FF2B5EF4-FFF2-40B4-BE49-F238E27FC236}">
                <a16:creationId xmlns:a16="http://schemas.microsoft.com/office/drawing/2014/main" id="{EC529DF9-8B60-116D-B894-C5D02509EA30}"/>
              </a:ext>
            </a:extLst>
          </p:cNvPr>
          <p:cNvSpPr txBox="1">
            <a:spLocks/>
          </p:cNvSpPr>
          <p:nvPr/>
        </p:nvSpPr>
        <p:spPr>
          <a:xfrm>
            <a:off x="0" y="365125"/>
            <a:ext cx="12192000" cy="943413"/>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a:latin typeface="Trebuchet MS" panose="020B0603020202020204" pitchFamily="34" charset="0"/>
              </a:rPr>
              <a:t>Findings</a:t>
            </a:r>
            <a:endParaRPr lang="en-ZA" b="1" dirty="0">
              <a:latin typeface="Trebuchet MS" panose="020B0603020202020204" pitchFamily="34" charset="0"/>
            </a:endParaRPr>
          </a:p>
        </p:txBody>
      </p:sp>
      <p:sp>
        <p:nvSpPr>
          <p:cNvPr id="6" name="Slide Number Placeholder 5"/>
          <p:cNvSpPr>
            <a:spLocks noGrp="1"/>
          </p:cNvSpPr>
          <p:nvPr>
            <p:ph type="sldNum" sz="quarter" idx="12"/>
          </p:nvPr>
        </p:nvSpPr>
        <p:spPr/>
        <p:txBody>
          <a:bodyPr/>
          <a:lstStyle/>
          <a:p>
            <a:fld id="{C29DF9CB-51E3-48F0-9634-9E1D6A245626}" type="slidenum">
              <a:rPr lang="en-ZA" smtClean="0"/>
              <a:t>16</a:t>
            </a:fld>
            <a:endParaRPr lang="en-ZA"/>
          </a:p>
        </p:txBody>
      </p:sp>
    </p:spTree>
    <p:extLst>
      <p:ext uri="{BB962C8B-B14F-4D97-AF65-F5344CB8AC3E}">
        <p14:creationId xmlns:p14="http://schemas.microsoft.com/office/powerpoint/2010/main" val="62512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F5F3C0-D85D-0AC2-9A3E-61B9D3F79CBA}"/>
              </a:ext>
            </a:extLst>
          </p:cNvPr>
          <p:cNvPicPr>
            <a:picLocks noGrp="1" noChangeAspect="1"/>
          </p:cNvPicPr>
          <p:nvPr>
            <p:ph idx="4294967295"/>
          </p:nvPr>
        </p:nvPicPr>
        <p:blipFill>
          <a:blip r:embed="rId2"/>
          <a:stretch>
            <a:fillRect/>
          </a:stretch>
        </p:blipFill>
        <p:spPr>
          <a:xfrm>
            <a:off x="776566" y="1466411"/>
            <a:ext cx="10638868" cy="4994787"/>
          </a:xfrm>
        </p:spPr>
      </p:pic>
      <p:sp>
        <p:nvSpPr>
          <p:cNvPr id="4" name="Title 4">
            <a:extLst>
              <a:ext uri="{FF2B5EF4-FFF2-40B4-BE49-F238E27FC236}">
                <a16:creationId xmlns:a16="http://schemas.microsoft.com/office/drawing/2014/main" id="{EC529DF9-8B60-116D-B894-C5D02509EA30}"/>
              </a:ext>
            </a:extLst>
          </p:cNvPr>
          <p:cNvSpPr txBox="1">
            <a:spLocks/>
          </p:cNvSpPr>
          <p:nvPr/>
        </p:nvSpPr>
        <p:spPr>
          <a:xfrm>
            <a:off x="0" y="365125"/>
            <a:ext cx="12192000" cy="943413"/>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a:latin typeface="Trebuchet MS" panose="020B0603020202020204" pitchFamily="34" charset="0"/>
              </a:rPr>
              <a:t>Findings</a:t>
            </a:r>
            <a:endParaRPr lang="en-ZA" b="1" dirty="0">
              <a:latin typeface="Trebuchet MS" panose="020B0603020202020204" pitchFamily="34" charset="0"/>
            </a:endParaRPr>
          </a:p>
        </p:txBody>
      </p:sp>
      <p:sp>
        <p:nvSpPr>
          <p:cNvPr id="2" name="Slide Number Placeholder 1"/>
          <p:cNvSpPr>
            <a:spLocks noGrp="1"/>
          </p:cNvSpPr>
          <p:nvPr>
            <p:ph type="sldNum" sz="quarter" idx="12"/>
          </p:nvPr>
        </p:nvSpPr>
        <p:spPr/>
        <p:txBody>
          <a:bodyPr/>
          <a:lstStyle/>
          <a:p>
            <a:fld id="{C29DF9CB-51E3-48F0-9634-9E1D6A245626}" type="slidenum">
              <a:rPr lang="en-ZA" smtClean="0"/>
              <a:t>17</a:t>
            </a:fld>
            <a:endParaRPr lang="en-ZA"/>
          </a:p>
        </p:txBody>
      </p:sp>
    </p:spTree>
    <p:extLst>
      <p:ext uri="{BB962C8B-B14F-4D97-AF65-F5344CB8AC3E}">
        <p14:creationId xmlns:p14="http://schemas.microsoft.com/office/powerpoint/2010/main" val="135300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4D056-7707-BE12-36C2-B7907D32D44F}"/>
              </a:ext>
            </a:extLst>
          </p:cNvPr>
          <p:cNvSpPr>
            <a:spLocks noGrp="1"/>
          </p:cNvSpPr>
          <p:nvPr>
            <p:ph idx="1"/>
          </p:nvPr>
        </p:nvSpPr>
        <p:spPr>
          <a:xfrm>
            <a:off x="838200" y="1690688"/>
            <a:ext cx="10796752" cy="4757409"/>
          </a:xfrm>
        </p:spPr>
        <p:txBody>
          <a:bodyPr>
            <a:normAutofit/>
          </a:bodyPr>
          <a:lstStyle/>
          <a:p>
            <a:pPr marL="0" indent="0">
              <a:lnSpc>
                <a:spcPct val="150000"/>
              </a:lnSpc>
              <a:buNone/>
            </a:pP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Out of the 129 metadata fields in the Dublin Core schema:</a:t>
            </a:r>
          </a:p>
          <a:p>
            <a:pPr lvl="1">
              <a:lnSpc>
                <a:spcPct val="150000"/>
              </a:lnSpc>
            </a:pP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44 fields are utilized to describe MIT’s dissertations</a:t>
            </a:r>
          </a:p>
          <a:p>
            <a:pPr lvl="1">
              <a:lnSpc>
                <a:spcPct val="150000"/>
              </a:lnSpc>
            </a:pP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The average completeness of unique fields across the records is 21, </a:t>
            </a:r>
          </a:p>
          <a:p>
            <a:pPr lvl="1">
              <a:lnSpc>
                <a:spcPct val="150000"/>
              </a:lnSpc>
            </a:pPr>
            <a:r>
              <a:rPr lang="en-US" dirty="0">
                <a:solidFill>
                  <a:srgbClr val="000000"/>
                </a:solidFill>
                <a:latin typeface="Trebuchet MS" panose="020B0603020202020204" pitchFamily="34" charset="0"/>
                <a:ea typeface="Calibri" panose="020F0502020204030204" pitchFamily="34" charset="0"/>
                <a:cs typeface="Calibri" panose="020F0502020204030204" pitchFamily="34" charset="0"/>
              </a:rPr>
              <a:t>W</a:t>
            </a: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hile the average for duplicated fields is 24</a:t>
            </a:r>
          </a:p>
          <a:p>
            <a:pPr lvl="1">
              <a:lnSpc>
                <a:spcPct val="150000"/>
              </a:lnSpc>
            </a:pP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These results indicate that the metadata for dissertations in DSpace@MIT is not fully complete, suggesting potential areas for improvement in metadata quality</a:t>
            </a:r>
            <a:endParaRPr lang="en-ZA" dirty="0">
              <a:effectLst/>
              <a:latin typeface="Trebuchet MS" panose="020B0603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endParaRPr lang="en-ZA" dirty="0">
              <a:latin typeface="Trebuchet MS" panose="020B0603020202020204" pitchFamily="34" charset="0"/>
            </a:endParaRPr>
          </a:p>
        </p:txBody>
      </p:sp>
      <p:sp>
        <p:nvSpPr>
          <p:cNvPr id="5" name="Title 4">
            <a:extLst>
              <a:ext uri="{FF2B5EF4-FFF2-40B4-BE49-F238E27FC236}">
                <a16:creationId xmlns:a16="http://schemas.microsoft.com/office/drawing/2014/main" id="{EC529DF9-8B60-116D-B894-C5D02509EA30}"/>
              </a:ext>
            </a:extLst>
          </p:cNvPr>
          <p:cNvSpPr>
            <a:spLocks noGrp="1"/>
          </p:cNvSpPr>
          <p:nvPr>
            <p:ph type="title"/>
          </p:nvPr>
        </p:nvSpPr>
        <p:spPr>
          <a:xfrm>
            <a:off x="0" y="365125"/>
            <a:ext cx="12192000" cy="943413"/>
          </a:xfrm>
          <a:solidFill>
            <a:schemeClr val="accent1">
              <a:lumMod val="20000"/>
              <a:lumOff val="80000"/>
            </a:schemeClr>
          </a:solidFill>
        </p:spPr>
        <p:txBody>
          <a:bodyPr/>
          <a:lstStyle/>
          <a:p>
            <a:pPr algn="ctr"/>
            <a:r>
              <a:rPr lang="en-GB" b="1" dirty="0">
                <a:latin typeface="Trebuchet MS" panose="020B0603020202020204" pitchFamily="34" charset="0"/>
              </a:rPr>
              <a:t>Findings</a:t>
            </a:r>
            <a:endParaRPr lang="en-ZA" b="1" dirty="0">
              <a:latin typeface="Trebuchet MS" panose="020B0603020202020204" pitchFamily="34" charset="0"/>
            </a:endParaRPr>
          </a:p>
        </p:txBody>
      </p:sp>
      <p:sp>
        <p:nvSpPr>
          <p:cNvPr id="2" name="Slide Number Placeholder 1"/>
          <p:cNvSpPr>
            <a:spLocks noGrp="1"/>
          </p:cNvSpPr>
          <p:nvPr>
            <p:ph type="sldNum" sz="quarter" idx="12"/>
          </p:nvPr>
        </p:nvSpPr>
        <p:spPr/>
        <p:txBody>
          <a:bodyPr/>
          <a:lstStyle/>
          <a:p>
            <a:fld id="{C29DF9CB-51E3-48F0-9634-9E1D6A245626}" type="slidenum">
              <a:rPr lang="en-ZA" smtClean="0"/>
              <a:t>18</a:t>
            </a:fld>
            <a:endParaRPr lang="en-ZA"/>
          </a:p>
        </p:txBody>
      </p:sp>
    </p:spTree>
    <p:extLst>
      <p:ext uri="{BB962C8B-B14F-4D97-AF65-F5344CB8AC3E}">
        <p14:creationId xmlns:p14="http://schemas.microsoft.com/office/powerpoint/2010/main" val="51993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5AFC-F5EF-7DAA-62EE-9BBB5C938028}"/>
              </a:ext>
            </a:extLst>
          </p:cNvPr>
          <p:cNvSpPr>
            <a:spLocks noGrp="1"/>
          </p:cNvSpPr>
          <p:nvPr>
            <p:ph type="title"/>
          </p:nvPr>
        </p:nvSpPr>
        <p:spPr>
          <a:xfrm>
            <a:off x="0" y="365125"/>
            <a:ext cx="12192000" cy="943413"/>
          </a:xfrm>
          <a:solidFill>
            <a:schemeClr val="accent1">
              <a:lumMod val="20000"/>
              <a:lumOff val="80000"/>
            </a:schemeClr>
          </a:solidFill>
        </p:spPr>
        <p:txBody>
          <a:bodyPr/>
          <a:lstStyle/>
          <a:p>
            <a:pPr algn="ctr"/>
            <a:r>
              <a:rPr lang="en-GB" b="1" dirty="0">
                <a:latin typeface="Trebuchet MS" panose="020B0603020202020204" pitchFamily="34" charset="0"/>
              </a:rPr>
              <a:t>Discussion and Recommendations</a:t>
            </a:r>
            <a:endParaRPr lang="en-ZA"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78AD6401-8979-148D-99E4-F3C6442F3769}"/>
              </a:ext>
            </a:extLst>
          </p:cNvPr>
          <p:cNvSpPr>
            <a:spLocks noGrp="1"/>
          </p:cNvSpPr>
          <p:nvPr>
            <p:ph idx="1"/>
          </p:nvPr>
        </p:nvSpPr>
        <p:spPr>
          <a:xfrm>
            <a:off x="737419" y="1690688"/>
            <a:ext cx="10616381" cy="4486275"/>
          </a:xfrm>
        </p:spPr>
        <p:txBody>
          <a:bodyPr>
            <a:normAutofit fontScale="70000" lnSpcReduction="20000"/>
          </a:bodyPr>
          <a:lstStyle/>
          <a:p>
            <a:pPr>
              <a:lnSpc>
                <a:spcPct val="160000"/>
              </a:lnSpc>
            </a:pPr>
            <a:r>
              <a:rPr lang="en-US" sz="2800" dirty="0">
                <a:solidFill>
                  <a:srgbClr val="000000"/>
                </a:solidFill>
                <a:effectLst/>
                <a:latin typeface="Trebuchet MS" panose="020B0603020202020204" pitchFamily="34" charset="0"/>
                <a:ea typeface="Calibri" panose="020F0502020204030204" pitchFamily="34" charset="0"/>
              </a:rPr>
              <a:t>Metadata serves as a fundamental pillar in our information-centric society, facilitating the efficient organization, retrieval, and utilization of information</a:t>
            </a:r>
          </a:p>
          <a:p>
            <a:pPr>
              <a:lnSpc>
                <a:spcPct val="160000"/>
              </a:lnSpc>
            </a:pPr>
            <a:r>
              <a:rPr lang="en-US" sz="2800" dirty="0">
                <a:solidFill>
                  <a:srgbClr val="000000"/>
                </a:solidFill>
                <a:effectLst/>
                <a:latin typeface="Trebuchet MS" panose="020B0603020202020204" pitchFamily="34" charset="0"/>
                <a:ea typeface="Calibri" panose="020F0502020204030204" pitchFamily="34" charset="0"/>
              </a:rPr>
              <a:t> To keep ETDs usable, it is essential to have high-quality metadata for these digital items</a:t>
            </a:r>
          </a:p>
          <a:p>
            <a:pPr>
              <a:lnSpc>
                <a:spcPct val="160000"/>
              </a:lnSpc>
            </a:pPr>
            <a:r>
              <a:rPr lang="en-US" dirty="0">
                <a:solidFill>
                  <a:srgbClr val="000000"/>
                </a:solidFill>
                <a:latin typeface="Trebuchet MS" panose="020B0603020202020204" pitchFamily="34" charset="0"/>
                <a:ea typeface="Calibri" panose="020F0502020204030204" pitchFamily="34" charset="0"/>
                <a:cs typeface="Calibri" panose="020F0502020204030204" pitchFamily="34" charset="0"/>
              </a:rPr>
              <a:t>O</a:t>
            </a: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ut of the 129 metadata fields in the Dublin Core schema, 44 fields are utilized to describe MIT’s dissertations</a:t>
            </a:r>
          </a:p>
          <a:p>
            <a:pPr>
              <a:lnSpc>
                <a:spcPct val="160000"/>
              </a:lnSpc>
            </a:pP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The average completeness of unique fields across the records is 21, while the average for duplicated fields is 24</a:t>
            </a:r>
          </a:p>
          <a:p>
            <a:pPr>
              <a:lnSpc>
                <a:spcPct val="160000"/>
              </a:lnSpc>
            </a:pPr>
            <a:r>
              <a:rPr lang="en-US" dirty="0">
                <a:solidFill>
                  <a:srgbClr val="000000"/>
                </a:solidFill>
                <a:effectLst/>
                <a:latin typeface="Trebuchet MS" panose="020B0603020202020204" pitchFamily="34" charset="0"/>
                <a:ea typeface="Calibri" panose="020F0502020204030204" pitchFamily="34" charset="0"/>
                <a:cs typeface="Calibri" panose="020F0502020204030204" pitchFamily="34" charset="0"/>
              </a:rPr>
              <a:t>These results indicate that the metadata for dissertations in DSpace@MIT is not fully complete, suggesting potential areas for improvement in metadata quality</a:t>
            </a:r>
            <a:endParaRPr lang="en-ZA" dirty="0">
              <a:effectLst/>
              <a:latin typeface="Trebuchet MS" panose="020B0603020202020204" pitchFamily="34" charset="0"/>
              <a:ea typeface="Calibri" panose="020F0502020204030204" pitchFamily="34" charset="0"/>
              <a:cs typeface="Arial" panose="020B0604020202020204" pitchFamily="34" charset="0"/>
            </a:endParaRPr>
          </a:p>
          <a:p>
            <a:endParaRPr lang="en-US" sz="2800" dirty="0">
              <a:solidFill>
                <a:srgbClr val="000000"/>
              </a:solidFill>
              <a:effectLst/>
              <a:latin typeface="Trebuchet MS" panose="020B0603020202020204" pitchFamily="34" charset="0"/>
              <a:ea typeface="Calibri" panose="020F0502020204030204" pitchFamily="34" charset="0"/>
            </a:endParaRPr>
          </a:p>
          <a:p>
            <a:endParaRPr lang="en-ZA"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C29DF9CB-51E3-48F0-9634-9E1D6A245626}" type="slidenum">
              <a:rPr lang="en-ZA" smtClean="0"/>
              <a:t>19</a:t>
            </a:fld>
            <a:endParaRPr lang="en-ZA"/>
          </a:p>
        </p:txBody>
      </p:sp>
    </p:spTree>
    <p:extLst>
      <p:ext uri="{BB962C8B-B14F-4D97-AF65-F5344CB8AC3E}">
        <p14:creationId xmlns:p14="http://schemas.microsoft.com/office/powerpoint/2010/main" val="21399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0555-7763-69B6-F4A3-1445AB32E081}"/>
              </a:ext>
            </a:extLst>
          </p:cNvPr>
          <p:cNvSpPr>
            <a:spLocks noGrp="1"/>
          </p:cNvSpPr>
          <p:nvPr>
            <p:ph type="title"/>
          </p:nvPr>
        </p:nvSpPr>
        <p:spPr>
          <a:xfrm>
            <a:off x="0" y="527772"/>
            <a:ext cx="12192000" cy="1047028"/>
          </a:xfrm>
          <a:solidFill>
            <a:schemeClr val="accent1">
              <a:lumMod val="20000"/>
              <a:lumOff val="80000"/>
            </a:schemeClr>
          </a:solidFill>
        </p:spPr>
        <p:txBody>
          <a:bodyPr/>
          <a:lstStyle/>
          <a:p>
            <a:pPr algn="ctr"/>
            <a:r>
              <a:rPr lang="en-GB" b="1" dirty="0">
                <a:latin typeface="Trebuchet MS" panose="020B0603020202020204" pitchFamily="34" charset="0"/>
              </a:rPr>
              <a:t>Agenda</a:t>
            </a:r>
            <a:endParaRPr lang="en-ZA"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FC06795-E338-8BA6-C02E-16F3EEEEB386}"/>
              </a:ext>
            </a:extLst>
          </p:cNvPr>
          <p:cNvSpPr>
            <a:spLocks noGrp="1"/>
          </p:cNvSpPr>
          <p:nvPr>
            <p:ph idx="1"/>
          </p:nvPr>
        </p:nvSpPr>
        <p:spPr>
          <a:xfrm>
            <a:off x="602673" y="1853334"/>
            <a:ext cx="7585364" cy="4351338"/>
          </a:xfrm>
        </p:spPr>
        <p:txBody>
          <a:bodyPr/>
          <a:lstStyle/>
          <a:p>
            <a:r>
              <a:rPr lang="en-ZA" b="1" dirty="0">
                <a:latin typeface="Trebuchet MS" panose="020B0603020202020204" pitchFamily="34" charset="0"/>
              </a:rPr>
              <a:t>Research problem</a:t>
            </a:r>
          </a:p>
          <a:p>
            <a:r>
              <a:rPr lang="en-ZA" b="1" dirty="0">
                <a:latin typeface="Trebuchet MS" panose="020B0603020202020204" pitchFamily="34" charset="0"/>
              </a:rPr>
              <a:t>MIT Case Study</a:t>
            </a:r>
          </a:p>
          <a:p>
            <a:r>
              <a:rPr lang="en-ZA" b="1" dirty="0">
                <a:latin typeface="Trebuchet MS" panose="020B0603020202020204" pitchFamily="34" charset="0"/>
              </a:rPr>
              <a:t>Nature and types of Metadata</a:t>
            </a:r>
          </a:p>
          <a:p>
            <a:r>
              <a:rPr lang="en-ZA" b="1" dirty="0">
                <a:latin typeface="Trebuchet MS" panose="020B0603020202020204" pitchFamily="34" charset="0"/>
              </a:rPr>
              <a:t>Factors impeding quality</a:t>
            </a:r>
          </a:p>
          <a:p>
            <a:r>
              <a:rPr lang="en-ZA" b="1" dirty="0">
                <a:latin typeface="Trebuchet MS" panose="020B0603020202020204" pitchFamily="34" charset="0"/>
              </a:rPr>
              <a:t>Methods and data</a:t>
            </a:r>
          </a:p>
          <a:p>
            <a:r>
              <a:rPr lang="en-ZA" b="1" dirty="0">
                <a:latin typeface="Trebuchet MS" panose="020B0603020202020204" pitchFamily="34" charset="0"/>
              </a:rPr>
              <a:t>Findings</a:t>
            </a:r>
          </a:p>
          <a:p>
            <a:r>
              <a:rPr lang="en-ZA" b="1" dirty="0">
                <a:latin typeface="Trebuchet MS" panose="020B0603020202020204" pitchFamily="34" charset="0"/>
              </a:rPr>
              <a:t>Conclusion</a:t>
            </a:r>
          </a:p>
          <a:p>
            <a:r>
              <a:rPr lang="en-ZA" b="1" dirty="0">
                <a:latin typeface="Trebuchet MS" panose="020B0603020202020204" pitchFamily="34" charset="0"/>
              </a:rPr>
              <a:t>Recommendations</a:t>
            </a:r>
          </a:p>
        </p:txBody>
      </p:sp>
      <p:sp>
        <p:nvSpPr>
          <p:cNvPr id="9" name="Rectangle 8"/>
          <p:cNvSpPr/>
          <p:nvPr/>
        </p:nvSpPr>
        <p:spPr>
          <a:xfrm>
            <a:off x="10577455" y="6596390"/>
            <a:ext cx="1614545" cy="261610"/>
          </a:xfrm>
          <a:prstGeom prst="rect">
            <a:avLst/>
          </a:prstGeom>
        </p:spPr>
        <p:txBody>
          <a:bodyPr wrap="none">
            <a:spAutoFit/>
          </a:bodyPr>
          <a:lstStyle/>
          <a:p>
            <a:r>
              <a:rPr lang="en-US" sz="1100" dirty="0">
                <a:solidFill>
                  <a:schemeClr val="bg1"/>
                </a:solidFill>
                <a:latin typeface="GeoEditRegular"/>
              </a:rPr>
              <a:t>© National Geographic</a:t>
            </a:r>
            <a:endParaRPr lang="en-US" sz="1100" dirty="0">
              <a:solidFill>
                <a:schemeClr val="bg1"/>
              </a:solidFill>
            </a:endParaRPr>
          </a:p>
        </p:txBody>
      </p:sp>
      <p:sp>
        <p:nvSpPr>
          <p:cNvPr id="10" name="Slide Number Placeholder 9"/>
          <p:cNvSpPr>
            <a:spLocks noGrp="1"/>
          </p:cNvSpPr>
          <p:nvPr>
            <p:ph type="sldNum" sz="quarter" idx="12"/>
          </p:nvPr>
        </p:nvSpPr>
        <p:spPr/>
        <p:txBody>
          <a:bodyPr/>
          <a:lstStyle/>
          <a:p>
            <a:fld id="{C29DF9CB-51E3-48F0-9634-9E1D6A245626}" type="slidenum">
              <a:rPr lang="en-ZA" smtClean="0"/>
              <a:t>2</a:t>
            </a:fld>
            <a:endParaRPr lang="en-ZA" dirty="0"/>
          </a:p>
        </p:txBody>
      </p:sp>
    </p:spTree>
    <p:extLst>
      <p:ext uri="{BB962C8B-B14F-4D97-AF65-F5344CB8AC3E}">
        <p14:creationId xmlns:p14="http://schemas.microsoft.com/office/powerpoint/2010/main" val="128850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EC73-8846-3336-E091-D00E636B51B7}"/>
              </a:ext>
            </a:extLst>
          </p:cNvPr>
          <p:cNvSpPr>
            <a:spLocks noGrp="1"/>
          </p:cNvSpPr>
          <p:nvPr>
            <p:ph type="title"/>
          </p:nvPr>
        </p:nvSpPr>
        <p:spPr>
          <a:xfrm>
            <a:off x="0" y="459720"/>
            <a:ext cx="12192000" cy="959178"/>
          </a:xfrm>
          <a:solidFill>
            <a:schemeClr val="accent1">
              <a:lumMod val="20000"/>
              <a:lumOff val="80000"/>
            </a:schemeClr>
          </a:solidFill>
        </p:spPr>
        <p:txBody>
          <a:bodyPr/>
          <a:lstStyle/>
          <a:p>
            <a:pPr algn="ctr"/>
            <a:r>
              <a:rPr lang="en-GB" b="1" dirty="0">
                <a:latin typeface="Trebuchet MS" panose="020B0603020202020204" pitchFamily="34" charset="0"/>
              </a:rPr>
              <a:t>Conclusion</a:t>
            </a:r>
            <a:endParaRPr lang="en-ZA"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1E9D18EF-304B-794E-FF4B-6E69D4D2EABA}"/>
              </a:ext>
            </a:extLst>
          </p:cNvPr>
          <p:cNvSpPr>
            <a:spLocks noGrp="1"/>
          </p:cNvSpPr>
          <p:nvPr>
            <p:ph idx="1"/>
          </p:nvPr>
        </p:nvSpPr>
        <p:spPr/>
        <p:txBody>
          <a:bodyPr/>
          <a:lstStyle/>
          <a:p>
            <a:pPr>
              <a:lnSpc>
                <a:spcPct val="150000"/>
              </a:lnSpc>
            </a:pPr>
            <a:r>
              <a:rPr lang="en-US" sz="2800" dirty="0">
                <a:solidFill>
                  <a:srgbClr val="000000"/>
                </a:solidFill>
                <a:effectLst/>
                <a:latin typeface="Trebuchet MS" panose="020B0603020202020204" pitchFamily="34" charset="0"/>
                <a:ea typeface="Calibri" panose="020F0502020204030204" pitchFamily="34" charset="0"/>
              </a:rPr>
              <a:t>Study showed the key role of metadata completeness in enhancing user engagement within the DSpace@MIT repository. </a:t>
            </a:r>
          </a:p>
          <a:p>
            <a:pPr>
              <a:lnSpc>
                <a:spcPct val="150000"/>
              </a:lnSpc>
            </a:pPr>
            <a:r>
              <a:rPr lang="en-US" sz="2800" dirty="0">
                <a:solidFill>
                  <a:srgbClr val="000000"/>
                </a:solidFill>
                <a:effectLst/>
                <a:latin typeface="Trebuchet MS" panose="020B0603020202020204" pitchFamily="34" charset="0"/>
                <a:ea typeface="Calibri" panose="020F0502020204030204" pitchFamily="34" charset="0"/>
              </a:rPr>
              <a:t>Well-structured and comprehensive metadata significantly influences the visibility and accessibility of dissertations, ultimately impacting their retrieval and usage</a:t>
            </a:r>
            <a:endParaRPr lang="en-ZA"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C29DF9CB-51E3-48F0-9634-9E1D6A245626}" type="slidenum">
              <a:rPr lang="en-ZA" smtClean="0"/>
              <a:t>20</a:t>
            </a:fld>
            <a:endParaRPr lang="en-ZA"/>
          </a:p>
        </p:txBody>
      </p:sp>
    </p:spTree>
    <p:extLst>
      <p:ext uri="{BB962C8B-B14F-4D97-AF65-F5344CB8AC3E}">
        <p14:creationId xmlns:p14="http://schemas.microsoft.com/office/powerpoint/2010/main" val="266188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C38B-8129-5CD8-A3A8-3B9380DCF90C}"/>
              </a:ext>
            </a:extLst>
          </p:cNvPr>
          <p:cNvSpPr>
            <a:spLocks noGrp="1"/>
          </p:cNvSpPr>
          <p:nvPr>
            <p:ph type="title"/>
          </p:nvPr>
        </p:nvSpPr>
        <p:spPr>
          <a:xfrm>
            <a:off x="838200" y="838653"/>
            <a:ext cx="10515600" cy="1325563"/>
          </a:xfrm>
        </p:spPr>
        <p:txBody>
          <a:bodyPr>
            <a:normAutofit/>
          </a:bodyPr>
          <a:lstStyle/>
          <a:p>
            <a:pPr algn="ctr"/>
            <a:r>
              <a:rPr lang="en-ZA" sz="8800" b="1" dirty="0">
                <a:latin typeface="Trebuchet MS" panose="020B0603020202020204" pitchFamily="34" charset="0"/>
              </a:rPr>
              <a:t>Thank You</a:t>
            </a:r>
          </a:p>
        </p:txBody>
      </p:sp>
      <p:sp>
        <p:nvSpPr>
          <p:cNvPr id="3" name="Content Placeholder 2">
            <a:extLst>
              <a:ext uri="{FF2B5EF4-FFF2-40B4-BE49-F238E27FC236}">
                <a16:creationId xmlns:a16="http://schemas.microsoft.com/office/drawing/2014/main" id="{76D996D8-7F1E-1317-D40F-784BA5B1992A}"/>
              </a:ext>
            </a:extLst>
          </p:cNvPr>
          <p:cNvSpPr>
            <a:spLocks noGrp="1"/>
          </p:cNvSpPr>
          <p:nvPr>
            <p:ph idx="1"/>
          </p:nvPr>
        </p:nvSpPr>
        <p:spPr>
          <a:xfrm>
            <a:off x="1015621" y="6356350"/>
            <a:ext cx="10515600" cy="342405"/>
          </a:xfrm>
        </p:spPr>
        <p:txBody>
          <a:bodyPr>
            <a:normAutofit/>
          </a:bodyPr>
          <a:lstStyle/>
          <a:p>
            <a:pPr marL="0" indent="0" algn="ctr">
              <a:buNone/>
            </a:pPr>
            <a:r>
              <a:rPr lang="en-US" sz="1800" dirty="0">
                <a:solidFill>
                  <a:srgbClr val="000000"/>
                </a:solidFill>
                <a:effectLst/>
                <a:latin typeface="Trebuchet MS" panose="020B0603020202020204" pitchFamily="34" charset="0"/>
                <a:ea typeface="Calibri" panose="020F0502020204030204" pitchFamily="34" charset="0"/>
              </a:rPr>
              <a:t>We would like to thank the MIT Libraries for their help with our research.</a:t>
            </a:r>
            <a:endParaRPr lang="en-ZA" sz="1800" dirty="0">
              <a:latin typeface="Trebuchet MS" panose="020B0603020202020204" pitchFamily="34" charset="0"/>
            </a:endParaRPr>
          </a:p>
        </p:txBody>
      </p:sp>
      <p:grpSp>
        <p:nvGrpSpPr>
          <p:cNvPr id="9" name="Group 8"/>
          <p:cNvGrpSpPr/>
          <p:nvPr/>
        </p:nvGrpSpPr>
        <p:grpSpPr>
          <a:xfrm>
            <a:off x="4457166" y="1994703"/>
            <a:ext cx="3690547" cy="3054969"/>
            <a:chOff x="4115972" y="1994703"/>
            <a:chExt cx="3690547" cy="3054969"/>
          </a:xfrm>
        </p:grpSpPr>
        <p:sp>
          <p:nvSpPr>
            <p:cNvPr id="13" name="Title 1">
              <a:extLst>
                <a:ext uri="{FF2B5EF4-FFF2-40B4-BE49-F238E27FC236}">
                  <a16:creationId xmlns:a16="http://schemas.microsoft.com/office/drawing/2014/main" id="{8FD4C38B-8129-5CD8-A3A8-3B9380DCF90C}"/>
                </a:ext>
              </a:extLst>
            </p:cNvPr>
            <p:cNvSpPr txBox="1">
              <a:spLocks/>
            </p:cNvSpPr>
            <p:nvPr/>
          </p:nvSpPr>
          <p:spPr>
            <a:xfrm>
              <a:off x="4671532" y="1994703"/>
              <a:ext cx="3134987" cy="3054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ZA" sz="2800" b="1" dirty="0">
                  <a:latin typeface="Trebuchet MS" panose="020B0603020202020204" pitchFamily="34" charset="0"/>
                </a:rPr>
                <a:t>Behrooz Rasuli</a:t>
              </a:r>
            </a:p>
            <a:p>
              <a:pPr algn="just">
                <a:lnSpc>
                  <a:spcPct val="150000"/>
                </a:lnSpc>
              </a:pPr>
              <a:r>
                <a:rPr lang="en-ZA" sz="2800" b="1" dirty="0">
                  <a:latin typeface="Trebuchet MS" panose="020B0603020202020204" pitchFamily="34" charset="0"/>
                </a:rPr>
                <a:t>Michael </a:t>
              </a:r>
              <a:r>
                <a:rPr lang="en-ZA" sz="2800" b="1" dirty="0" err="1">
                  <a:latin typeface="Trebuchet MS" panose="020B0603020202020204" pitchFamily="34" charset="0"/>
                </a:rPr>
                <a:t>Boock</a:t>
              </a:r>
              <a:endParaRPr lang="en-ZA" sz="2800" b="1" dirty="0">
                <a:latin typeface="Trebuchet MS" panose="020B0603020202020204" pitchFamily="34" charset="0"/>
              </a:endParaRPr>
            </a:p>
            <a:p>
              <a:pPr algn="just">
                <a:lnSpc>
                  <a:spcPct val="150000"/>
                </a:lnSpc>
              </a:pPr>
              <a:r>
                <a:rPr lang="en-ZA" sz="2800" b="1" dirty="0">
                  <a:latin typeface="Trebuchet MS" panose="020B0603020202020204" pitchFamily="34" charset="0"/>
                </a:rPr>
                <a:t>Joachim </a:t>
              </a:r>
              <a:r>
                <a:rPr lang="en-ZA" sz="2800" b="1" dirty="0" err="1">
                  <a:latin typeface="Trebuchet MS" panose="020B0603020202020204" pitchFamily="34" charset="0"/>
                </a:rPr>
                <a:t>Schöpfel</a:t>
              </a:r>
              <a:endParaRPr lang="en-ZA" sz="2800" b="1" dirty="0">
                <a:latin typeface="Trebuchet MS" panose="020B0603020202020204" pitchFamily="34" charset="0"/>
              </a:endParaRPr>
            </a:p>
            <a:p>
              <a:pPr algn="just">
                <a:lnSpc>
                  <a:spcPct val="150000"/>
                </a:lnSpc>
              </a:pPr>
              <a:r>
                <a:rPr lang="en-ZA" sz="2800" b="1" dirty="0">
                  <a:latin typeface="Trebuchet MS" panose="020B0603020202020204" pitchFamily="34" charset="0"/>
                </a:rPr>
                <a:t>Brenda Van </a:t>
              </a:r>
              <a:r>
                <a:rPr lang="en-ZA" sz="2800" b="1" dirty="0" err="1">
                  <a:latin typeface="Trebuchet MS" panose="020B0603020202020204" pitchFamily="34" charset="0"/>
                </a:rPr>
                <a:t>Wyk</a:t>
              </a:r>
              <a:endParaRPr lang="en-ZA" sz="2800" b="1" dirty="0">
                <a:latin typeface="Trebuchet MS" panose="020B0603020202020204" pitchFamily="34" charset="0"/>
              </a:endParaRPr>
            </a:p>
          </p:txBody>
        </p:sp>
        <p:pic>
          <p:nvPicPr>
            <p:cNvPr id="14" name="Picture 13">
              <a:hlinkClick r:id="rId2"/>
            </p:cNvPr>
            <p:cNvPicPr/>
            <p:nvPr/>
          </p:nvPicPr>
          <p:blipFill>
            <a:blip r:embed="rId3" cstate="print">
              <a:extLst>
                <a:ext uri="{28A0092B-C50C-407E-A947-70E740481C1C}">
                  <a14:useLocalDpi xmlns:a14="http://schemas.microsoft.com/office/drawing/2010/main" val="0"/>
                </a:ext>
              </a:extLst>
            </a:blip>
            <a:stretch>
              <a:fillRect/>
            </a:stretch>
          </p:blipFill>
          <p:spPr>
            <a:xfrm>
              <a:off x="4115972" y="2327097"/>
              <a:ext cx="457200" cy="457200"/>
            </a:xfrm>
            <a:prstGeom prst="rect">
              <a:avLst/>
            </a:prstGeom>
          </p:spPr>
        </p:pic>
        <p:pic>
          <p:nvPicPr>
            <p:cNvPr id="15" name="Picture 14">
              <a:hlinkClick r:id="rId4"/>
            </p:cNvPr>
            <p:cNvPicPr/>
            <p:nvPr/>
          </p:nvPicPr>
          <p:blipFill>
            <a:blip r:embed="rId3" cstate="print">
              <a:extLst>
                <a:ext uri="{28A0092B-C50C-407E-A947-70E740481C1C}">
                  <a14:useLocalDpi xmlns:a14="http://schemas.microsoft.com/office/drawing/2010/main" val="0"/>
                </a:ext>
              </a:extLst>
            </a:blip>
            <a:stretch>
              <a:fillRect/>
            </a:stretch>
          </p:blipFill>
          <p:spPr>
            <a:xfrm>
              <a:off x="4115972" y="2987425"/>
              <a:ext cx="457200" cy="457200"/>
            </a:xfrm>
            <a:prstGeom prst="rect">
              <a:avLst/>
            </a:prstGeom>
          </p:spPr>
        </p:pic>
        <p:pic>
          <p:nvPicPr>
            <p:cNvPr id="16" name="Picture 15">
              <a:hlinkClick r:id="rId5"/>
            </p:cNvPr>
            <p:cNvPicPr/>
            <p:nvPr/>
          </p:nvPicPr>
          <p:blipFill>
            <a:blip r:embed="rId3" cstate="print">
              <a:extLst>
                <a:ext uri="{28A0092B-C50C-407E-A947-70E740481C1C}">
                  <a14:useLocalDpi xmlns:a14="http://schemas.microsoft.com/office/drawing/2010/main" val="0"/>
                </a:ext>
              </a:extLst>
            </a:blip>
            <a:stretch>
              <a:fillRect/>
            </a:stretch>
          </p:blipFill>
          <p:spPr>
            <a:xfrm>
              <a:off x="4115972" y="3622416"/>
              <a:ext cx="457200" cy="457200"/>
            </a:xfrm>
            <a:prstGeom prst="rect">
              <a:avLst/>
            </a:prstGeom>
          </p:spPr>
        </p:pic>
        <p:pic>
          <p:nvPicPr>
            <p:cNvPr id="17" name="Picture 16">
              <a:hlinkClick r:id="rId6"/>
            </p:cNvPr>
            <p:cNvPicPr/>
            <p:nvPr/>
          </p:nvPicPr>
          <p:blipFill>
            <a:blip r:embed="rId3" cstate="print">
              <a:extLst>
                <a:ext uri="{28A0092B-C50C-407E-A947-70E740481C1C}">
                  <a14:useLocalDpi xmlns:a14="http://schemas.microsoft.com/office/drawing/2010/main" val="0"/>
                </a:ext>
              </a:extLst>
            </a:blip>
            <a:stretch>
              <a:fillRect/>
            </a:stretch>
          </p:blipFill>
          <p:spPr>
            <a:xfrm>
              <a:off x="4115972" y="4255797"/>
              <a:ext cx="457200" cy="457200"/>
            </a:xfrm>
            <a:prstGeom prst="rect">
              <a:avLst/>
            </a:prstGeom>
          </p:spPr>
        </p:pic>
      </p:grpSp>
      <p:sp>
        <p:nvSpPr>
          <p:cNvPr id="10" name="Slide Number Placeholder 9"/>
          <p:cNvSpPr>
            <a:spLocks noGrp="1"/>
          </p:cNvSpPr>
          <p:nvPr>
            <p:ph type="sldNum" sz="quarter" idx="12"/>
          </p:nvPr>
        </p:nvSpPr>
        <p:spPr/>
        <p:txBody>
          <a:bodyPr/>
          <a:lstStyle/>
          <a:p>
            <a:fld id="{C29DF9CB-51E3-48F0-9634-9E1D6A245626}" type="slidenum">
              <a:rPr lang="en-ZA" smtClean="0"/>
              <a:t>21</a:t>
            </a:fld>
            <a:endParaRPr lang="en-ZA" dirty="0"/>
          </a:p>
        </p:txBody>
      </p:sp>
      <p:grpSp>
        <p:nvGrpSpPr>
          <p:cNvPr id="18" name="Group 17"/>
          <p:cNvGrpSpPr/>
          <p:nvPr/>
        </p:nvGrpSpPr>
        <p:grpSpPr>
          <a:xfrm>
            <a:off x="2398491" y="4940584"/>
            <a:ext cx="7583709" cy="1006427"/>
            <a:chOff x="2398491" y="4940584"/>
            <a:chExt cx="7583709" cy="1006427"/>
          </a:xfrm>
        </p:grpSpPr>
        <p:pic>
          <p:nvPicPr>
            <p:cNvPr id="20" name="Picture 19">
              <a:extLst>
                <a:ext uri="{FF2B5EF4-FFF2-40B4-BE49-F238E27FC236}">
                  <a16:creationId xmlns:a16="http://schemas.microsoft.com/office/drawing/2014/main" id="{F98A6599-E37C-C112-F6C4-5B149E9F8785}"/>
                </a:ext>
              </a:extLst>
            </p:cNvPr>
            <p:cNvPicPr>
              <a:picLocks noChangeAspect="1"/>
            </p:cNvPicPr>
            <p:nvPr/>
          </p:nvPicPr>
          <p:blipFill>
            <a:blip r:embed="rId7"/>
            <a:stretch>
              <a:fillRect/>
            </a:stretch>
          </p:blipFill>
          <p:spPr>
            <a:xfrm>
              <a:off x="3828535" y="5154237"/>
              <a:ext cx="2056228" cy="658877"/>
            </a:xfrm>
            <a:prstGeom prst="rect">
              <a:avLst/>
            </a:prstGeom>
          </p:spPr>
        </p:pic>
        <p:pic>
          <p:nvPicPr>
            <p:cNvPr id="21" name="Picture 20">
              <a:extLst>
                <a:ext uri="{FF2B5EF4-FFF2-40B4-BE49-F238E27FC236}">
                  <a16:creationId xmlns:a16="http://schemas.microsoft.com/office/drawing/2014/main" id="{83457EDC-92AC-6A38-E9FD-9629EF676925}"/>
                </a:ext>
              </a:extLst>
            </p:cNvPr>
            <p:cNvPicPr>
              <a:picLocks noChangeAspect="1"/>
            </p:cNvPicPr>
            <p:nvPr/>
          </p:nvPicPr>
          <p:blipFill>
            <a:blip r:embed="rId8"/>
            <a:stretch>
              <a:fillRect/>
            </a:stretch>
          </p:blipFill>
          <p:spPr>
            <a:xfrm>
              <a:off x="2398491" y="5020339"/>
              <a:ext cx="920576" cy="926672"/>
            </a:xfrm>
            <a:prstGeom prst="rect">
              <a:avLst/>
            </a:prstGeom>
          </p:spPr>
        </p:pic>
        <p:pic>
          <p:nvPicPr>
            <p:cNvPr id="1035" name="Picture 11" descr="undefined"/>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9398151" y="4940584"/>
              <a:ext cx="584049" cy="9235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0"/>
            <a:stretch>
              <a:fillRect/>
            </a:stretch>
          </p:blipFill>
          <p:spPr>
            <a:xfrm>
              <a:off x="6509982" y="5205235"/>
              <a:ext cx="2100618" cy="556883"/>
            </a:xfrm>
            <a:prstGeom prst="rect">
              <a:avLst/>
            </a:prstGeom>
          </p:spPr>
        </p:pic>
      </p:grpSp>
    </p:spTree>
    <p:extLst>
      <p:ext uri="{BB962C8B-B14F-4D97-AF65-F5344CB8AC3E}">
        <p14:creationId xmlns:p14="http://schemas.microsoft.com/office/powerpoint/2010/main" val="15298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A36A92-DD56-5A33-FA8A-1783462C8D3E}"/>
              </a:ext>
            </a:extLst>
          </p:cNvPr>
          <p:cNvSpPr>
            <a:spLocks noGrp="1"/>
          </p:cNvSpPr>
          <p:nvPr>
            <p:ph type="title"/>
          </p:nvPr>
        </p:nvSpPr>
        <p:spPr>
          <a:xfrm>
            <a:off x="0" y="365126"/>
            <a:ext cx="12192000" cy="989542"/>
          </a:xfrm>
          <a:solidFill>
            <a:schemeClr val="accent1">
              <a:lumMod val="20000"/>
              <a:lumOff val="80000"/>
            </a:schemeClr>
          </a:solidFill>
        </p:spPr>
        <p:txBody>
          <a:bodyPr/>
          <a:lstStyle/>
          <a:p>
            <a:pPr algn="ctr"/>
            <a:r>
              <a:rPr lang="en-GB" b="1" dirty="0">
                <a:latin typeface="Trebuchet MS" panose="020B0603020202020204" pitchFamily="34" charset="0"/>
              </a:rPr>
              <a:t>Research Problem</a:t>
            </a:r>
            <a:endParaRPr lang="en-ZA" b="1" dirty="0">
              <a:latin typeface="Trebuchet MS" panose="020B0603020202020204" pitchFamily="34" charset="0"/>
            </a:endParaRPr>
          </a:p>
        </p:txBody>
      </p:sp>
      <p:sp>
        <p:nvSpPr>
          <p:cNvPr id="5" name="Content Placeholder 4">
            <a:extLst>
              <a:ext uri="{FF2B5EF4-FFF2-40B4-BE49-F238E27FC236}">
                <a16:creationId xmlns:a16="http://schemas.microsoft.com/office/drawing/2014/main" id="{F638AF38-49A0-EE50-840E-23658F911779}"/>
              </a:ext>
            </a:extLst>
          </p:cNvPr>
          <p:cNvSpPr>
            <a:spLocks noGrp="1"/>
          </p:cNvSpPr>
          <p:nvPr>
            <p:ph idx="1"/>
          </p:nvPr>
        </p:nvSpPr>
        <p:spPr>
          <a:xfrm>
            <a:off x="838200" y="1553497"/>
            <a:ext cx="10515600" cy="4623466"/>
          </a:xfrm>
        </p:spPr>
        <p:txBody>
          <a:bodyPr>
            <a:normAutofit fontScale="92500" lnSpcReduction="20000"/>
          </a:bodyPr>
          <a:lstStyle/>
          <a:p>
            <a:pPr>
              <a:lnSpc>
                <a:spcPct val="150000"/>
              </a:lnSpc>
            </a:pPr>
            <a:r>
              <a:rPr lang="en-US" sz="2800" dirty="0">
                <a:solidFill>
                  <a:srgbClr val="000000"/>
                </a:solidFill>
                <a:effectLst/>
                <a:latin typeface="Trebuchet MS" panose="020B0603020202020204" pitchFamily="34" charset="0"/>
                <a:ea typeface="Calibri" panose="020F0502020204030204" pitchFamily="34" charset="0"/>
                <a:cs typeface="Arial" panose="020B0604020202020204" pitchFamily="34" charset="0"/>
              </a:rPr>
              <a:t>Information </a:t>
            </a:r>
            <a:r>
              <a:rPr lang="en-US" dirty="0">
                <a:solidFill>
                  <a:srgbClr val="000000"/>
                </a:solidFill>
                <a:latin typeface="Trebuchet MS" panose="020B0603020202020204" pitchFamily="34" charset="0"/>
                <a:ea typeface="Calibri" panose="020F0502020204030204" pitchFamily="34" charset="0"/>
                <a:cs typeface="Arial" panose="020B0604020202020204" pitchFamily="34" charset="0"/>
              </a:rPr>
              <a:t>resources, including </a:t>
            </a:r>
            <a:r>
              <a:rPr lang="en-US" sz="2800" dirty="0">
                <a:solidFill>
                  <a:srgbClr val="000000"/>
                </a:solidFill>
                <a:effectLst/>
                <a:latin typeface="Trebuchet MS" panose="020B0603020202020204" pitchFamily="34" charset="0"/>
                <a:ea typeface="Calibri" panose="020F0502020204030204" pitchFamily="34" charset="0"/>
                <a:cs typeface="Arial" panose="020B0604020202020204" pitchFamily="34" charset="0"/>
              </a:rPr>
              <a:t>Electronic Theses and Dissertations (ETD), are described through metadata;</a:t>
            </a:r>
          </a:p>
          <a:p>
            <a:pPr>
              <a:lnSpc>
                <a:spcPct val="150000"/>
              </a:lnSpc>
            </a:pPr>
            <a:r>
              <a:rPr lang="en-US" sz="2800" dirty="0">
                <a:solidFill>
                  <a:srgbClr val="000000"/>
                </a:solidFill>
                <a:effectLst/>
                <a:latin typeface="Trebuchet MS" panose="020B0603020202020204" pitchFamily="34" charset="0"/>
                <a:ea typeface="Calibri" panose="020F0502020204030204" pitchFamily="34" charset="0"/>
                <a:cs typeface="Arial" panose="020B0604020202020204" pitchFamily="34" charset="0"/>
              </a:rPr>
              <a:t>ETD metadata quality and its recognized importance - a gap exists in empirical studies on the impact of metadata completeness on ETD impact;</a:t>
            </a:r>
          </a:p>
          <a:p>
            <a:pPr>
              <a:lnSpc>
                <a:spcPct val="150000"/>
              </a:lnSpc>
            </a:pPr>
            <a:r>
              <a:rPr lang="en-US" sz="2800" dirty="0">
                <a:solidFill>
                  <a:srgbClr val="000000"/>
                </a:solidFill>
                <a:effectLst/>
                <a:latin typeface="Trebuchet MS" panose="020B0603020202020204" pitchFamily="34" charset="0"/>
                <a:ea typeface="Calibri" panose="020F0502020204030204" pitchFamily="34" charset="0"/>
                <a:cs typeface="Arial" panose="020B0604020202020204" pitchFamily="34" charset="0"/>
              </a:rPr>
              <a:t>This study aims to bridge this gap by investigating the relationship between ETD metadata completeness and the number of views/downloads in institutional repositories (IRs).</a:t>
            </a:r>
          </a:p>
          <a:p>
            <a:endParaRPr lang="en-ZA" dirty="0">
              <a:latin typeface="Trebuchet MS" panose="020B0603020202020204" pitchFamily="34" charset="0"/>
            </a:endParaRPr>
          </a:p>
        </p:txBody>
      </p:sp>
      <p:sp>
        <p:nvSpPr>
          <p:cNvPr id="2" name="Slide Number Placeholder 1"/>
          <p:cNvSpPr>
            <a:spLocks noGrp="1"/>
          </p:cNvSpPr>
          <p:nvPr>
            <p:ph type="sldNum" sz="quarter" idx="12"/>
          </p:nvPr>
        </p:nvSpPr>
        <p:spPr/>
        <p:txBody>
          <a:bodyPr/>
          <a:lstStyle/>
          <a:p>
            <a:fld id="{C29DF9CB-51E3-48F0-9634-9E1D6A245626}" type="slidenum">
              <a:rPr lang="en-ZA" smtClean="0"/>
              <a:t>3</a:t>
            </a:fld>
            <a:endParaRPr lang="en-ZA"/>
          </a:p>
        </p:txBody>
      </p:sp>
    </p:spTree>
    <p:extLst>
      <p:ext uri="{BB962C8B-B14F-4D97-AF65-F5344CB8AC3E}">
        <p14:creationId xmlns:p14="http://schemas.microsoft.com/office/powerpoint/2010/main" val="127009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5376" b="20330"/>
          <a:stretch/>
        </p:blipFill>
        <p:spPr>
          <a:xfrm>
            <a:off x="7274099" y="6079067"/>
            <a:ext cx="4304037" cy="778933"/>
          </a:xfrm>
          <a:prstGeom prst="rect">
            <a:avLst/>
          </a:prstGeom>
        </p:spPr>
      </p:pic>
      <p:sp>
        <p:nvSpPr>
          <p:cNvPr id="2" name="Title 1">
            <a:extLst>
              <a:ext uri="{FF2B5EF4-FFF2-40B4-BE49-F238E27FC236}">
                <a16:creationId xmlns:a16="http://schemas.microsoft.com/office/drawing/2014/main" id="{5830DF06-67B2-345F-9590-7D6611C73560}"/>
              </a:ext>
            </a:extLst>
          </p:cNvPr>
          <p:cNvSpPr>
            <a:spLocks noGrp="1"/>
          </p:cNvSpPr>
          <p:nvPr>
            <p:ph type="title"/>
          </p:nvPr>
        </p:nvSpPr>
        <p:spPr>
          <a:xfrm>
            <a:off x="0" y="365126"/>
            <a:ext cx="12192000" cy="1006474"/>
          </a:xfrm>
          <a:solidFill>
            <a:schemeClr val="accent1">
              <a:lumMod val="20000"/>
              <a:lumOff val="80000"/>
            </a:schemeClr>
          </a:solidFill>
        </p:spPr>
        <p:txBody>
          <a:bodyPr/>
          <a:lstStyle/>
          <a:p>
            <a:pPr algn="ctr"/>
            <a:r>
              <a:rPr lang="en-ZA" b="1" dirty="0">
                <a:latin typeface="Trebuchet MS" panose="020B0603020202020204" pitchFamily="34" charset="0"/>
              </a:rPr>
              <a:t>Context of this study - A case of MIT DSpace</a:t>
            </a:r>
          </a:p>
        </p:txBody>
      </p:sp>
      <p:sp>
        <p:nvSpPr>
          <p:cNvPr id="3" name="Content Placeholder 2">
            <a:extLst>
              <a:ext uri="{FF2B5EF4-FFF2-40B4-BE49-F238E27FC236}">
                <a16:creationId xmlns:a16="http://schemas.microsoft.com/office/drawing/2014/main" id="{087587C5-F616-3E10-1FE5-2AC1B92325A1}"/>
              </a:ext>
            </a:extLst>
          </p:cNvPr>
          <p:cNvSpPr>
            <a:spLocks noGrp="1"/>
          </p:cNvSpPr>
          <p:nvPr>
            <p:ph idx="1"/>
          </p:nvPr>
        </p:nvSpPr>
        <p:spPr>
          <a:xfrm>
            <a:off x="546129" y="1636974"/>
            <a:ext cx="11425738" cy="4179626"/>
          </a:xfrm>
        </p:spPr>
        <p:txBody>
          <a:bodyPr>
            <a:noAutofit/>
          </a:bodyPr>
          <a:lstStyle/>
          <a:p>
            <a:pPr>
              <a:lnSpc>
                <a:spcPct val="150000"/>
              </a:lnSpc>
            </a:pPr>
            <a:r>
              <a:rPr lang="en-US" sz="2400" dirty="0">
                <a:solidFill>
                  <a:srgbClr val="000000"/>
                </a:solidFill>
                <a:effectLst/>
                <a:latin typeface="Trebuchet MS" panose="020B0603020202020204" pitchFamily="34" charset="0"/>
                <a:ea typeface="Calibri" panose="020F0502020204030204" pitchFamily="34" charset="0"/>
                <a:cs typeface="Arial" panose="020B0604020202020204" pitchFamily="34" charset="0"/>
              </a:rPr>
              <a:t>Dissertations archived on DSpace@MIT for the case study</a:t>
            </a:r>
          </a:p>
          <a:p>
            <a:pPr>
              <a:lnSpc>
                <a:spcPct val="150000"/>
              </a:lnSpc>
            </a:pPr>
            <a:r>
              <a:rPr lang="en-US" sz="2400" dirty="0">
                <a:solidFill>
                  <a:srgbClr val="000000"/>
                </a:solidFill>
                <a:effectLst/>
                <a:highlight>
                  <a:srgbClr val="FFFFFF"/>
                </a:highlight>
                <a:latin typeface="Trebuchet MS" panose="020B0603020202020204" pitchFamily="34" charset="0"/>
                <a:ea typeface="Calibri" panose="020F0502020204030204" pitchFamily="34" charset="0"/>
                <a:cs typeface="Arial" panose="020B0604020202020204" pitchFamily="34" charset="0"/>
              </a:rPr>
              <a:t>Established in the early 2000s, DSpace@MIT - Massachusetts Institute of Technology (MIT) IR</a:t>
            </a:r>
          </a:p>
          <a:p>
            <a:pPr>
              <a:lnSpc>
                <a:spcPct val="150000"/>
              </a:lnSpc>
            </a:pPr>
            <a:r>
              <a:rPr lang="en-US" sz="2400" dirty="0">
                <a:solidFill>
                  <a:srgbClr val="000000"/>
                </a:solidFill>
                <a:effectLst/>
                <a:highlight>
                  <a:srgbClr val="FFFFFF"/>
                </a:highlight>
                <a:latin typeface="Trebuchet MS" panose="020B0603020202020204" pitchFamily="34" charset="0"/>
                <a:ea typeface="Calibri" panose="020F0502020204030204" pitchFamily="34" charset="0"/>
                <a:cs typeface="Arial" panose="020B0604020202020204" pitchFamily="34" charset="0"/>
              </a:rPr>
              <a:t>In addition to providing metadata for ETDs, DSpace@MIT leverages IRUS (Institutional Repository Usage Statistics) to track and report the number of views and downloads for each item within the repository</a:t>
            </a:r>
          </a:p>
          <a:p>
            <a:pPr>
              <a:lnSpc>
                <a:spcPct val="150000"/>
              </a:lnSpc>
            </a:pPr>
            <a:r>
              <a:rPr lang="en-US" sz="2400" dirty="0">
                <a:solidFill>
                  <a:srgbClr val="000000"/>
                </a:solidFill>
                <a:effectLst/>
                <a:highlight>
                  <a:srgbClr val="FFFFFF"/>
                </a:highlight>
                <a:latin typeface="Trebuchet MS" panose="020B0603020202020204" pitchFamily="34" charset="0"/>
                <a:ea typeface="Calibri" panose="020F0502020204030204" pitchFamily="34" charset="0"/>
                <a:cs typeface="Arial" panose="020B0604020202020204" pitchFamily="34" charset="0"/>
              </a:rPr>
              <a:t>April 26, 2024, DSpace@MIT  -  22,353 dissertations,  30 distinct collections</a:t>
            </a:r>
            <a:endParaRPr lang="en-ZA" sz="2400" dirty="0">
              <a:effectLst/>
              <a:highlight>
                <a:srgbClr val="FFFFFF"/>
              </a:highlight>
              <a:latin typeface="Trebuchet MS" panose="020B0603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C29DF9CB-51E3-48F0-9634-9E1D6A245626}" type="slidenum">
              <a:rPr lang="en-ZA" smtClean="0"/>
              <a:t>4</a:t>
            </a:fld>
            <a:endParaRPr lang="en-ZA"/>
          </a:p>
        </p:txBody>
      </p:sp>
    </p:spTree>
    <p:extLst>
      <p:ext uri="{BB962C8B-B14F-4D97-AF65-F5344CB8AC3E}">
        <p14:creationId xmlns:p14="http://schemas.microsoft.com/office/powerpoint/2010/main" val="423525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517" r="10545"/>
          <a:stretch/>
        </p:blipFill>
        <p:spPr>
          <a:xfrm>
            <a:off x="6668828" y="1119352"/>
            <a:ext cx="5502165" cy="5738648"/>
          </a:xfrm>
          <a:prstGeom prst="rect">
            <a:avLst/>
          </a:prstGeom>
        </p:spPr>
      </p:pic>
      <p:sp>
        <p:nvSpPr>
          <p:cNvPr id="2" name="Title 1">
            <a:extLst>
              <a:ext uri="{FF2B5EF4-FFF2-40B4-BE49-F238E27FC236}">
                <a16:creationId xmlns:a16="http://schemas.microsoft.com/office/drawing/2014/main" id="{96C087AC-5EB2-0655-CB27-D56BB265E6ED}"/>
              </a:ext>
            </a:extLst>
          </p:cNvPr>
          <p:cNvSpPr>
            <a:spLocks noGrp="1"/>
          </p:cNvSpPr>
          <p:nvPr>
            <p:ph type="title"/>
          </p:nvPr>
        </p:nvSpPr>
        <p:spPr>
          <a:xfrm>
            <a:off x="0" y="175938"/>
            <a:ext cx="12170993" cy="943414"/>
          </a:xfrm>
          <a:solidFill>
            <a:schemeClr val="accent1">
              <a:lumMod val="20000"/>
              <a:lumOff val="80000"/>
            </a:schemeClr>
          </a:solidFill>
        </p:spPr>
        <p:txBody>
          <a:bodyPr/>
          <a:lstStyle/>
          <a:p>
            <a:pPr algn="ctr"/>
            <a:r>
              <a:rPr lang="en-ZA" b="1" dirty="0">
                <a:latin typeface="Trebuchet MS" panose="020B0603020202020204" pitchFamily="34" charset="0"/>
              </a:rPr>
              <a:t>The nature of meta data</a:t>
            </a:r>
          </a:p>
        </p:txBody>
      </p:sp>
      <p:sp>
        <p:nvSpPr>
          <p:cNvPr id="3" name="Content Placeholder 2">
            <a:extLst>
              <a:ext uri="{FF2B5EF4-FFF2-40B4-BE49-F238E27FC236}">
                <a16:creationId xmlns:a16="http://schemas.microsoft.com/office/drawing/2014/main" id="{B3802D61-BB5C-9203-109A-56E623E7C3BD}"/>
              </a:ext>
            </a:extLst>
          </p:cNvPr>
          <p:cNvSpPr>
            <a:spLocks noGrp="1"/>
          </p:cNvSpPr>
          <p:nvPr>
            <p:ph idx="1"/>
          </p:nvPr>
        </p:nvSpPr>
        <p:spPr>
          <a:xfrm>
            <a:off x="664780" y="2169619"/>
            <a:ext cx="7217979" cy="4351338"/>
          </a:xfrm>
        </p:spPr>
        <p:txBody>
          <a:bodyPr>
            <a:normAutofit fontScale="92500"/>
          </a:bodyPr>
          <a:lstStyle/>
          <a:p>
            <a:pPr>
              <a:spcBef>
                <a:spcPts val="1800"/>
              </a:spcBef>
            </a:pPr>
            <a:r>
              <a:rPr lang="en-ZA" dirty="0">
                <a:latin typeface="Trebuchet MS" panose="020B0603020202020204" pitchFamily="34" charset="0"/>
              </a:rPr>
              <a:t>Oversimplified definition is widely criticized</a:t>
            </a:r>
          </a:p>
          <a:p>
            <a:pPr>
              <a:spcBef>
                <a:spcPts val="1800"/>
              </a:spcBef>
            </a:pPr>
            <a:r>
              <a:rPr lang="en-US" sz="2800" dirty="0">
                <a:solidFill>
                  <a:srgbClr val="000000"/>
                </a:solidFill>
                <a:effectLst/>
                <a:latin typeface="Trebuchet MS" panose="020B0603020202020204" pitchFamily="34" charset="0"/>
                <a:ea typeface="Calibri" panose="020F0502020204030204" pitchFamily="34" charset="0"/>
              </a:rPr>
              <a:t>Quality, comprehensive metadata - provide adequate, correct and relevant information to enhance visibility and discoverability</a:t>
            </a:r>
          </a:p>
          <a:p>
            <a:pPr>
              <a:spcBef>
                <a:spcPts val="1800"/>
              </a:spcBef>
            </a:pPr>
            <a:r>
              <a:rPr lang="en-US" dirty="0">
                <a:solidFill>
                  <a:srgbClr val="000000"/>
                </a:solidFill>
                <a:latin typeface="Trebuchet MS" panose="020B0603020202020204" pitchFamily="34" charset="0"/>
                <a:ea typeface="Calibri" panose="020F0502020204030204" pitchFamily="34" charset="0"/>
              </a:rPr>
              <a:t>Systematically structured – recognized meta data schema</a:t>
            </a:r>
          </a:p>
          <a:p>
            <a:pPr>
              <a:spcBef>
                <a:spcPts val="1800"/>
              </a:spcBef>
            </a:pPr>
            <a:r>
              <a:rPr lang="en-US" dirty="0">
                <a:solidFill>
                  <a:srgbClr val="000000"/>
                </a:solidFill>
                <a:latin typeface="Trebuchet MS" panose="020B0603020202020204" pitchFamily="34" charset="0"/>
                <a:ea typeface="Calibri" panose="020F0502020204030204" pitchFamily="34" charset="0"/>
              </a:rPr>
              <a:t>Manage security</a:t>
            </a:r>
          </a:p>
          <a:p>
            <a:pPr>
              <a:spcBef>
                <a:spcPts val="1800"/>
              </a:spcBef>
            </a:pPr>
            <a:r>
              <a:rPr lang="en-GB" dirty="0">
                <a:latin typeface="Trebuchet MS" panose="020B0603020202020204" pitchFamily="34" charset="0"/>
              </a:rPr>
              <a:t>The nature of information objects may vary from discipline to discipline</a:t>
            </a:r>
            <a:endParaRPr lang="en-ZA" dirty="0">
              <a:latin typeface="Trebuchet MS" panose="020B0603020202020204" pitchFamily="34" charset="0"/>
            </a:endParaRPr>
          </a:p>
        </p:txBody>
      </p:sp>
      <p:sp>
        <p:nvSpPr>
          <p:cNvPr id="8" name="Slide Number Placeholder 7"/>
          <p:cNvSpPr>
            <a:spLocks noGrp="1"/>
          </p:cNvSpPr>
          <p:nvPr>
            <p:ph type="sldNum" sz="quarter" idx="12"/>
          </p:nvPr>
        </p:nvSpPr>
        <p:spPr/>
        <p:txBody>
          <a:bodyPr/>
          <a:lstStyle/>
          <a:p>
            <a:fld id="{C29DF9CB-51E3-48F0-9634-9E1D6A245626}" type="slidenum">
              <a:rPr lang="en-ZA" smtClean="0"/>
              <a:t>5</a:t>
            </a:fld>
            <a:endParaRPr lang="en-ZA"/>
          </a:p>
        </p:txBody>
      </p:sp>
    </p:spTree>
    <p:extLst>
      <p:ext uri="{BB962C8B-B14F-4D97-AF65-F5344CB8AC3E}">
        <p14:creationId xmlns:p14="http://schemas.microsoft.com/office/powerpoint/2010/main" val="269213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351C-E472-ECE1-10BC-0D41F4647268}"/>
              </a:ext>
            </a:extLst>
          </p:cNvPr>
          <p:cNvSpPr>
            <a:spLocks noGrp="1"/>
          </p:cNvSpPr>
          <p:nvPr>
            <p:ph type="title"/>
          </p:nvPr>
        </p:nvSpPr>
        <p:spPr>
          <a:xfrm>
            <a:off x="0" y="365125"/>
            <a:ext cx="12192000" cy="938741"/>
          </a:xfrm>
          <a:solidFill>
            <a:schemeClr val="accent1">
              <a:lumMod val="20000"/>
              <a:lumOff val="80000"/>
            </a:schemeClr>
          </a:solidFill>
        </p:spPr>
        <p:txBody>
          <a:bodyPr/>
          <a:lstStyle/>
          <a:p>
            <a:pPr algn="ctr"/>
            <a:r>
              <a:rPr lang="en-ZA" b="1" dirty="0">
                <a:latin typeface="Trebuchet MS" panose="020B0603020202020204" pitchFamily="34" charset="0"/>
              </a:rPr>
              <a:t>Types of meta data</a:t>
            </a:r>
          </a:p>
        </p:txBody>
      </p:sp>
      <p:graphicFrame>
        <p:nvGraphicFramePr>
          <p:cNvPr id="5" name="Content Placeholder 4">
            <a:extLst>
              <a:ext uri="{FF2B5EF4-FFF2-40B4-BE49-F238E27FC236}">
                <a16:creationId xmlns:a16="http://schemas.microsoft.com/office/drawing/2014/main" id="{BC580BA1-FF2D-5FE3-4B73-2386385B83E5}"/>
              </a:ext>
            </a:extLst>
          </p:cNvPr>
          <p:cNvGraphicFramePr>
            <a:graphicFrameLocks noGrp="1"/>
          </p:cNvGraphicFramePr>
          <p:nvPr>
            <p:ph idx="1"/>
            <p:extLst>
              <p:ext uri="{D42A27DB-BD31-4B8C-83A1-F6EECF244321}">
                <p14:modId xmlns:p14="http://schemas.microsoft.com/office/powerpoint/2010/main" val="1391668606"/>
              </p:ext>
            </p:extLst>
          </p:nvPr>
        </p:nvGraphicFramePr>
        <p:xfrm>
          <a:off x="141889" y="1690688"/>
          <a:ext cx="1145759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C29DF9CB-51E3-48F0-9634-9E1D6A245626}" type="slidenum">
              <a:rPr lang="en-ZA" smtClean="0"/>
              <a:t>6</a:t>
            </a:fld>
            <a:endParaRPr lang="en-ZA"/>
          </a:p>
        </p:txBody>
      </p:sp>
    </p:spTree>
    <p:extLst>
      <p:ext uri="{BB962C8B-B14F-4D97-AF65-F5344CB8AC3E}">
        <p14:creationId xmlns:p14="http://schemas.microsoft.com/office/powerpoint/2010/main" val="284891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8C3F-36F8-77D2-4955-1E16B4D797BF}"/>
              </a:ext>
            </a:extLst>
          </p:cNvPr>
          <p:cNvSpPr>
            <a:spLocks noGrp="1"/>
          </p:cNvSpPr>
          <p:nvPr>
            <p:ph type="title"/>
          </p:nvPr>
        </p:nvSpPr>
        <p:spPr>
          <a:xfrm>
            <a:off x="7425559" y="1957293"/>
            <a:ext cx="4454567" cy="3594422"/>
          </a:xfrm>
        </p:spPr>
        <p:txBody>
          <a:bodyPr>
            <a:noAutofit/>
          </a:bodyPr>
          <a:lstStyle/>
          <a:p>
            <a:r>
              <a:rPr lang="en-US" sz="4000" dirty="0">
                <a:effectLst/>
                <a:latin typeface="Trebuchet MS" panose="020B0603020202020204" pitchFamily="34" charset="0"/>
                <a:ea typeface="Calibri" panose="020F0502020204030204" pitchFamily="34" charset="0"/>
              </a:rPr>
              <a:t>Metadata standards and the completeness of metadata are deeply connected!</a:t>
            </a:r>
            <a:endParaRPr lang="en-ZA" sz="4000" dirty="0">
              <a:latin typeface="Trebuchet MS" panose="020B0603020202020204" pitchFamily="34" charset="0"/>
            </a:endParaRPr>
          </a:p>
        </p:txBody>
      </p:sp>
      <p:pic>
        <p:nvPicPr>
          <p:cNvPr id="15" name="Picture 14"/>
          <p:cNvPicPr>
            <a:picLocks noChangeAspect="1"/>
          </p:cNvPicPr>
          <p:nvPr/>
        </p:nvPicPr>
        <p:blipFill>
          <a:blip r:embed="rId2"/>
          <a:stretch>
            <a:fillRect/>
          </a:stretch>
        </p:blipFill>
        <p:spPr>
          <a:xfrm>
            <a:off x="319469" y="112889"/>
            <a:ext cx="6605018" cy="6627523"/>
          </a:xfrm>
          <a:prstGeom prst="rect">
            <a:avLst/>
          </a:prstGeom>
        </p:spPr>
      </p:pic>
      <p:grpSp>
        <p:nvGrpSpPr>
          <p:cNvPr id="13" name="Group 12"/>
          <p:cNvGrpSpPr/>
          <p:nvPr/>
        </p:nvGrpSpPr>
        <p:grpSpPr>
          <a:xfrm>
            <a:off x="488369" y="1118287"/>
            <a:ext cx="6359984" cy="5136109"/>
            <a:chOff x="3109946" y="898087"/>
            <a:chExt cx="6106062" cy="4204468"/>
          </a:xfrm>
        </p:grpSpPr>
        <p:sp>
          <p:nvSpPr>
            <p:cNvPr id="5" name="Rectangle 4"/>
            <p:cNvSpPr/>
            <p:nvPr/>
          </p:nvSpPr>
          <p:spPr>
            <a:xfrm>
              <a:off x="3954244" y="901230"/>
              <a:ext cx="2188402"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Completeness</a:t>
              </a:r>
              <a:endParaRPr lang="en-US" sz="2800" b="1" dirty="0"/>
            </a:p>
          </p:txBody>
        </p:sp>
        <p:sp>
          <p:nvSpPr>
            <p:cNvPr id="6" name="Rectangle 5"/>
            <p:cNvSpPr/>
            <p:nvPr/>
          </p:nvSpPr>
          <p:spPr>
            <a:xfrm>
              <a:off x="6558683" y="898087"/>
              <a:ext cx="1454789"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Accuracy</a:t>
              </a:r>
              <a:endParaRPr lang="en-US" sz="2800" b="1" dirty="0"/>
            </a:p>
          </p:txBody>
        </p:sp>
        <p:sp>
          <p:nvSpPr>
            <p:cNvPr id="7" name="Rectangle 6"/>
            <p:cNvSpPr/>
            <p:nvPr/>
          </p:nvSpPr>
          <p:spPr>
            <a:xfrm>
              <a:off x="7349259" y="2227231"/>
              <a:ext cx="1866749"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Consistency</a:t>
              </a:r>
              <a:endParaRPr lang="en-US" sz="2800" b="1" dirty="0"/>
            </a:p>
          </p:txBody>
        </p:sp>
        <p:sp>
          <p:nvSpPr>
            <p:cNvPr id="8" name="Rectangle 7"/>
            <p:cNvSpPr/>
            <p:nvPr/>
          </p:nvSpPr>
          <p:spPr>
            <a:xfrm>
              <a:off x="6936113" y="3725785"/>
              <a:ext cx="1930218"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Accessibility</a:t>
              </a:r>
              <a:endParaRPr lang="en-US" sz="2800" b="1" dirty="0"/>
            </a:p>
          </p:txBody>
        </p:sp>
        <p:sp>
          <p:nvSpPr>
            <p:cNvPr id="9" name="Rectangle 8"/>
            <p:cNvSpPr/>
            <p:nvPr/>
          </p:nvSpPr>
          <p:spPr>
            <a:xfrm>
              <a:off x="5071462" y="4674242"/>
              <a:ext cx="2093968"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Conformance</a:t>
              </a:r>
              <a:endParaRPr lang="en-US" sz="2800" b="1" dirty="0"/>
            </a:p>
          </p:txBody>
        </p:sp>
        <p:sp>
          <p:nvSpPr>
            <p:cNvPr id="10" name="Rectangle 9"/>
            <p:cNvSpPr/>
            <p:nvPr/>
          </p:nvSpPr>
          <p:spPr>
            <a:xfrm>
              <a:off x="3515864" y="3725785"/>
              <a:ext cx="1855669"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Provenance</a:t>
              </a:r>
              <a:endParaRPr lang="en-US" sz="2800" b="1" dirty="0"/>
            </a:p>
          </p:txBody>
        </p:sp>
        <p:sp>
          <p:nvSpPr>
            <p:cNvPr id="11" name="Rectangle 10"/>
            <p:cNvSpPr/>
            <p:nvPr/>
          </p:nvSpPr>
          <p:spPr>
            <a:xfrm>
              <a:off x="3109946" y="2227231"/>
              <a:ext cx="1688594" cy="428313"/>
            </a:xfrm>
            <a:prstGeom prst="rect">
              <a:avLst/>
            </a:prstGeom>
          </p:spPr>
          <p:txBody>
            <a:bodyPr wrap="none">
              <a:spAutoFit/>
            </a:bodyPr>
            <a:lstStyle/>
            <a:p>
              <a:r>
                <a:rPr lang="en-US" sz="2800" b="1" dirty="0">
                  <a:solidFill>
                    <a:srgbClr val="000000"/>
                  </a:solidFill>
                  <a:latin typeface="Calibri" panose="020F0502020204030204" pitchFamily="34" charset="0"/>
                  <a:ea typeface="Calibri" panose="020F0502020204030204" pitchFamily="34" charset="0"/>
                </a:rPr>
                <a:t>Timeliness</a:t>
              </a:r>
              <a:endParaRPr lang="en-US" sz="2800" b="1" dirty="0"/>
            </a:p>
          </p:txBody>
        </p:sp>
      </p:grpSp>
      <p:sp>
        <p:nvSpPr>
          <p:cNvPr id="14" name="Rectangle 13"/>
          <p:cNvSpPr/>
          <p:nvPr/>
        </p:nvSpPr>
        <p:spPr>
          <a:xfrm>
            <a:off x="2293582" y="2741286"/>
            <a:ext cx="2656792" cy="1569660"/>
          </a:xfrm>
          <a:prstGeom prst="rect">
            <a:avLst/>
          </a:prstGeom>
        </p:spPr>
        <p:txBody>
          <a:bodyPr wrap="square">
            <a:spAutoFit/>
          </a:bodyPr>
          <a:lstStyle/>
          <a:p>
            <a:pPr algn="ctr"/>
            <a:r>
              <a:rPr lang="en-US" sz="4800" b="1" dirty="0">
                <a:solidFill>
                  <a:schemeClr val="accent1">
                    <a:lumMod val="50000"/>
                  </a:schemeClr>
                </a:solidFill>
                <a:latin typeface="Calibri" panose="020F0502020204030204" pitchFamily="34" charset="0"/>
                <a:ea typeface="Calibri" panose="020F0502020204030204" pitchFamily="34" charset="0"/>
              </a:rPr>
              <a:t>Metadata</a:t>
            </a:r>
          </a:p>
          <a:p>
            <a:pPr algn="ctr"/>
            <a:r>
              <a:rPr lang="en-US" sz="4800" b="1" dirty="0">
                <a:solidFill>
                  <a:schemeClr val="accent1">
                    <a:lumMod val="50000"/>
                  </a:schemeClr>
                </a:solidFill>
                <a:latin typeface="Calibri" panose="020F0502020204030204" pitchFamily="34" charset="0"/>
              </a:rPr>
              <a:t>Quality</a:t>
            </a:r>
            <a:endParaRPr lang="en-US" sz="4800" b="1" dirty="0">
              <a:solidFill>
                <a:schemeClr val="accent1">
                  <a:lumMod val="50000"/>
                </a:schemeClr>
              </a:solidFill>
            </a:endParaRPr>
          </a:p>
        </p:txBody>
      </p:sp>
      <p:sp>
        <p:nvSpPr>
          <p:cNvPr id="16" name="Slide Number Placeholder 15"/>
          <p:cNvSpPr>
            <a:spLocks noGrp="1"/>
          </p:cNvSpPr>
          <p:nvPr>
            <p:ph type="sldNum" sz="quarter" idx="12"/>
          </p:nvPr>
        </p:nvSpPr>
        <p:spPr/>
        <p:txBody>
          <a:bodyPr/>
          <a:lstStyle/>
          <a:p>
            <a:fld id="{C29DF9CB-51E3-48F0-9634-9E1D6A245626}" type="slidenum">
              <a:rPr lang="en-ZA" smtClean="0"/>
              <a:t>7</a:t>
            </a:fld>
            <a:endParaRPr lang="en-ZA"/>
          </a:p>
        </p:txBody>
      </p:sp>
    </p:spTree>
    <p:extLst>
      <p:ext uri="{BB962C8B-B14F-4D97-AF65-F5344CB8AC3E}">
        <p14:creationId xmlns:p14="http://schemas.microsoft.com/office/powerpoint/2010/main" val="414297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2904-53A2-95D7-2111-5CABF467FF83}"/>
              </a:ext>
            </a:extLst>
          </p:cNvPr>
          <p:cNvSpPr>
            <a:spLocks noGrp="1"/>
          </p:cNvSpPr>
          <p:nvPr>
            <p:ph type="title"/>
          </p:nvPr>
        </p:nvSpPr>
        <p:spPr>
          <a:xfrm>
            <a:off x="0" y="365126"/>
            <a:ext cx="12192000" cy="989542"/>
          </a:xfrm>
          <a:solidFill>
            <a:schemeClr val="accent1">
              <a:lumMod val="20000"/>
              <a:lumOff val="80000"/>
            </a:schemeClr>
          </a:solidFill>
        </p:spPr>
        <p:txBody>
          <a:bodyPr/>
          <a:lstStyle/>
          <a:p>
            <a:pPr algn="ctr"/>
            <a:r>
              <a:rPr lang="en-ZA" b="1" dirty="0">
                <a:latin typeface="Trebuchet MS" panose="020B0603020202020204" pitchFamily="34" charset="0"/>
              </a:rPr>
              <a:t>Rationale for this study</a:t>
            </a:r>
          </a:p>
        </p:txBody>
      </p:sp>
      <p:sp>
        <p:nvSpPr>
          <p:cNvPr id="3" name="Content Placeholder 2">
            <a:extLst>
              <a:ext uri="{FF2B5EF4-FFF2-40B4-BE49-F238E27FC236}">
                <a16:creationId xmlns:a16="http://schemas.microsoft.com/office/drawing/2014/main" id="{18CB007E-6AE8-D599-390B-C6D48DD99098}"/>
              </a:ext>
            </a:extLst>
          </p:cNvPr>
          <p:cNvSpPr>
            <a:spLocks noGrp="1"/>
          </p:cNvSpPr>
          <p:nvPr>
            <p:ph idx="1"/>
          </p:nvPr>
        </p:nvSpPr>
        <p:spPr>
          <a:xfrm>
            <a:off x="838199" y="1502230"/>
            <a:ext cx="11001703" cy="5012870"/>
          </a:xfrm>
        </p:spPr>
        <p:txBody>
          <a:bodyPr>
            <a:normAutofit/>
          </a:bodyPr>
          <a:lstStyle/>
          <a:p>
            <a:r>
              <a:rPr lang="en-US" dirty="0">
                <a:solidFill>
                  <a:schemeClr val="accent1">
                    <a:lumMod val="50000"/>
                  </a:schemeClr>
                </a:solidFill>
                <a:latin typeface="Trebuchet MS" panose="020B0603020202020204" pitchFamily="34" charset="0"/>
              </a:rPr>
              <a:t>Increasing importance of ETDs</a:t>
            </a:r>
            <a:r>
              <a:rPr lang="en-US" dirty="0">
                <a:latin typeface="Trebuchet MS" panose="020B0603020202020204" pitchFamily="34" charset="0"/>
              </a:rPr>
              <a:t>: </a:t>
            </a:r>
            <a:r>
              <a:rPr lang="en-US" dirty="0">
                <a:solidFill>
                  <a:schemeClr val="tx1">
                    <a:lumMod val="50000"/>
                    <a:lumOff val="50000"/>
                  </a:schemeClr>
                </a:solidFill>
                <a:latin typeface="Trebuchet MS" panose="020B0603020202020204" pitchFamily="34" charset="0"/>
              </a:rPr>
              <a:t>the transition to digital formats for theses and dissertations has become a significant trend;</a:t>
            </a:r>
          </a:p>
          <a:p>
            <a:r>
              <a:rPr lang="en-US" dirty="0">
                <a:solidFill>
                  <a:schemeClr val="accent1">
                    <a:lumMod val="50000"/>
                  </a:schemeClr>
                </a:solidFill>
                <a:latin typeface="Trebuchet MS" panose="020B0603020202020204" pitchFamily="34" charset="0"/>
              </a:rPr>
              <a:t>Role of metadata quality</a:t>
            </a:r>
            <a:r>
              <a:rPr lang="en-US" dirty="0">
                <a:latin typeface="Trebuchet MS" panose="020B0603020202020204" pitchFamily="34" charset="0"/>
              </a:rPr>
              <a:t>: </a:t>
            </a:r>
            <a:r>
              <a:rPr lang="en-US" dirty="0">
                <a:solidFill>
                  <a:schemeClr val="tx1">
                    <a:lumMod val="50000"/>
                    <a:lumOff val="50000"/>
                  </a:schemeClr>
                </a:solidFill>
                <a:latin typeface="Trebuchet MS" panose="020B0603020202020204" pitchFamily="34" charset="0"/>
              </a:rPr>
              <a:t>metadata serves as the backbone for the discoverability of ETD;</a:t>
            </a:r>
          </a:p>
          <a:p>
            <a:r>
              <a:rPr lang="en-US" dirty="0">
                <a:solidFill>
                  <a:schemeClr val="accent1">
                    <a:lumMod val="50000"/>
                  </a:schemeClr>
                </a:solidFill>
                <a:latin typeface="Trebuchet MS" panose="020B0603020202020204" pitchFamily="34" charset="0"/>
              </a:rPr>
              <a:t>More metadata fields</a:t>
            </a:r>
            <a:r>
              <a:rPr lang="en-US" dirty="0">
                <a:latin typeface="Trebuchet MS" panose="020B0603020202020204" pitchFamily="34" charset="0"/>
              </a:rPr>
              <a:t>: </a:t>
            </a:r>
            <a:r>
              <a:rPr lang="en-US" dirty="0">
                <a:solidFill>
                  <a:schemeClr val="tx1">
                    <a:lumMod val="50000"/>
                    <a:lumOff val="50000"/>
                  </a:schemeClr>
                </a:solidFill>
                <a:latin typeface="Trebuchet MS" panose="020B0603020202020204" pitchFamily="34" charset="0"/>
              </a:rPr>
              <a:t>comprehensive metadata fields facilitate better indexing by search engines and IRs, making it easier for users to locate and use relevant works;</a:t>
            </a:r>
          </a:p>
          <a:p>
            <a:r>
              <a:rPr lang="en-US" dirty="0">
                <a:solidFill>
                  <a:schemeClr val="accent1">
                    <a:lumMod val="50000"/>
                  </a:schemeClr>
                </a:solidFill>
                <a:latin typeface="Trebuchet MS" panose="020B0603020202020204" pitchFamily="34" charset="0"/>
              </a:rPr>
              <a:t>Informed user engagement</a:t>
            </a:r>
            <a:r>
              <a:rPr lang="en-US" dirty="0">
                <a:latin typeface="Trebuchet MS" panose="020B0603020202020204" pitchFamily="34" charset="0"/>
              </a:rPr>
              <a:t>: </a:t>
            </a:r>
            <a:r>
              <a:rPr lang="en-US" dirty="0">
                <a:solidFill>
                  <a:schemeClr val="tx1">
                    <a:lumMod val="50000"/>
                    <a:lumOff val="50000"/>
                  </a:schemeClr>
                </a:solidFill>
                <a:latin typeface="Trebuchet MS" panose="020B0603020202020204" pitchFamily="34" charset="0"/>
              </a:rPr>
              <a:t>complete metadata fields offer users detailed information about ETDs, enabling them to assess relevance and quality, which leads to more informed decisions and higher engagement rates, such as views and downloads.</a:t>
            </a:r>
            <a:endParaRPr lang="en-ZA" dirty="0">
              <a:solidFill>
                <a:schemeClr val="tx1">
                  <a:lumMod val="50000"/>
                  <a:lumOff val="50000"/>
                </a:schemeClr>
              </a:solidFill>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C29DF9CB-51E3-48F0-9634-9E1D6A245626}" type="slidenum">
              <a:rPr lang="en-ZA" smtClean="0"/>
              <a:t>8</a:t>
            </a:fld>
            <a:endParaRPr lang="en-ZA"/>
          </a:p>
        </p:txBody>
      </p:sp>
    </p:spTree>
    <p:extLst>
      <p:ext uri="{BB962C8B-B14F-4D97-AF65-F5344CB8AC3E}">
        <p14:creationId xmlns:p14="http://schemas.microsoft.com/office/powerpoint/2010/main" val="63882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36DD-8076-8D0F-6E8C-F856B3BFF7F0}"/>
              </a:ext>
            </a:extLst>
          </p:cNvPr>
          <p:cNvSpPr>
            <a:spLocks noGrp="1"/>
          </p:cNvSpPr>
          <p:nvPr>
            <p:ph type="title"/>
          </p:nvPr>
        </p:nvSpPr>
        <p:spPr>
          <a:xfrm>
            <a:off x="0" y="365126"/>
            <a:ext cx="12192000" cy="1074198"/>
          </a:xfrm>
          <a:solidFill>
            <a:schemeClr val="accent1">
              <a:lumMod val="20000"/>
              <a:lumOff val="80000"/>
            </a:schemeClr>
          </a:solidFill>
        </p:spPr>
        <p:txBody>
          <a:bodyPr/>
          <a:lstStyle/>
          <a:p>
            <a:pPr algn="ctr"/>
            <a:r>
              <a:rPr lang="en-GB" b="1" dirty="0">
                <a:latin typeface="Trebuchet MS" panose="020B0603020202020204" pitchFamily="34" charset="0"/>
              </a:rPr>
              <a:t>Research Process</a:t>
            </a:r>
            <a:endParaRPr lang="en-ZA" b="1" dirty="0">
              <a:latin typeface="Trebuchet MS" panose="020B0603020202020204" pitchFamily="34" charset="0"/>
            </a:endParaRPr>
          </a:p>
        </p:txBody>
      </p:sp>
      <p:graphicFrame>
        <p:nvGraphicFramePr>
          <p:cNvPr id="4" name="Content Placeholder 3">
            <a:extLst>
              <a:ext uri="{FF2B5EF4-FFF2-40B4-BE49-F238E27FC236}">
                <a16:creationId xmlns:a16="http://schemas.microsoft.com/office/drawing/2014/main" id="{62E22597-3864-6EF1-0E4C-AE42A7CA43BC}"/>
              </a:ext>
            </a:extLst>
          </p:cNvPr>
          <p:cNvGraphicFramePr>
            <a:graphicFrameLocks noGrp="1"/>
          </p:cNvGraphicFramePr>
          <p:nvPr>
            <p:ph idx="1"/>
            <p:extLst>
              <p:ext uri="{D42A27DB-BD31-4B8C-83A1-F6EECF244321}">
                <p14:modId xmlns:p14="http://schemas.microsoft.com/office/powerpoint/2010/main" val="852857389"/>
              </p:ext>
            </p:extLst>
          </p:nvPr>
        </p:nvGraphicFramePr>
        <p:xfrm>
          <a:off x="838200" y="1825625"/>
          <a:ext cx="10515600" cy="459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755702" y="3693517"/>
            <a:ext cx="2450094" cy="307777"/>
          </a:xfrm>
          <a:prstGeom prst="rect">
            <a:avLst/>
          </a:prstGeom>
        </p:spPr>
        <p:txBody>
          <a:bodyPr wrap="none">
            <a:spAutoFit/>
          </a:bodyPr>
          <a:lstStyle/>
          <a:p>
            <a:r>
              <a:rPr lang="en-US" sz="1400" dirty="0">
                <a:solidFill>
                  <a:schemeClr val="accent2">
                    <a:lumMod val="75000"/>
                  </a:schemeClr>
                </a:solidFill>
                <a:latin typeface="Calibri" panose="020F0502020204030204" pitchFamily="34" charset="0"/>
                <a:ea typeface="Calibri" panose="020F0502020204030204" pitchFamily="34" charset="0"/>
              </a:rPr>
              <a:t>Unique ID for each dissertation</a:t>
            </a:r>
            <a:endParaRPr lang="en-US" sz="1400" dirty="0">
              <a:solidFill>
                <a:schemeClr val="accent2">
                  <a:lumMod val="75000"/>
                </a:schemeClr>
              </a:solidFill>
            </a:endParaRPr>
          </a:p>
        </p:txBody>
      </p:sp>
      <p:cxnSp>
        <p:nvCxnSpPr>
          <p:cNvPr id="6" name="Elbow Connector 5"/>
          <p:cNvCxnSpPr/>
          <p:nvPr/>
        </p:nvCxnSpPr>
        <p:spPr>
          <a:xfrm rot="10800000" flipV="1">
            <a:off x="3135973" y="3494313"/>
            <a:ext cx="1354385" cy="385750"/>
          </a:xfrm>
          <a:prstGeom prst="bentConnector3">
            <a:avLst>
              <a:gd name="adj1" fmla="val 570"/>
            </a:avLst>
          </a:prstGeom>
          <a:ln>
            <a:tailEnd type="triangle"/>
          </a:ln>
        </p:spPr>
        <p:style>
          <a:lnRef idx="3">
            <a:schemeClr val="dk1"/>
          </a:lnRef>
          <a:fillRef idx="0">
            <a:schemeClr val="dk1"/>
          </a:fillRef>
          <a:effectRef idx="2">
            <a:schemeClr val="dk1"/>
          </a:effectRef>
          <a:fontRef idx="minor">
            <a:schemeClr val="tx1"/>
          </a:fontRef>
        </p:style>
      </p:cxnSp>
      <p:sp>
        <p:nvSpPr>
          <p:cNvPr id="12" name="Oval 11"/>
          <p:cNvSpPr/>
          <p:nvPr/>
        </p:nvSpPr>
        <p:spPr>
          <a:xfrm>
            <a:off x="522514" y="1567543"/>
            <a:ext cx="620486" cy="6531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sp>
        <p:nvSpPr>
          <p:cNvPr id="13" name="Oval 12"/>
          <p:cNvSpPr/>
          <p:nvPr/>
        </p:nvSpPr>
        <p:spPr>
          <a:xfrm>
            <a:off x="11000869" y="1638527"/>
            <a:ext cx="620486" cy="6531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sp>
        <p:nvSpPr>
          <p:cNvPr id="14" name="Oval 13"/>
          <p:cNvSpPr/>
          <p:nvPr/>
        </p:nvSpPr>
        <p:spPr>
          <a:xfrm>
            <a:off x="522514" y="5963190"/>
            <a:ext cx="620486" cy="6531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sp>
        <p:nvSpPr>
          <p:cNvPr id="15" name="Oval 14"/>
          <p:cNvSpPr/>
          <p:nvPr/>
        </p:nvSpPr>
        <p:spPr>
          <a:xfrm>
            <a:off x="11043557" y="5963190"/>
            <a:ext cx="620486" cy="6531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sp>
        <p:nvSpPr>
          <p:cNvPr id="16" name="Slide Number Placeholder 15"/>
          <p:cNvSpPr>
            <a:spLocks noGrp="1"/>
          </p:cNvSpPr>
          <p:nvPr>
            <p:ph type="sldNum" sz="quarter" idx="12"/>
          </p:nvPr>
        </p:nvSpPr>
        <p:spPr/>
        <p:txBody>
          <a:bodyPr/>
          <a:lstStyle/>
          <a:p>
            <a:fld id="{C29DF9CB-51E3-48F0-9634-9E1D6A245626}" type="slidenum">
              <a:rPr lang="en-ZA" smtClean="0"/>
              <a:t>9</a:t>
            </a:fld>
            <a:endParaRPr lang="en-ZA"/>
          </a:p>
        </p:txBody>
      </p:sp>
    </p:spTree>
    <p:extLst>
      <p:ext uri="{BB962C8B-B14F-4D97-AF65-F5344CB8AC3E}">
        <p14:creationId xmlns:p14="http://schemas.microsoft.com/office/powerpoint/2010/main" val="251925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449</TotalTime>
  <Words>1334</Words>
  <Application>Microsoft Office PowerPoint</Application>
  <PresentationFormat>Widescreen</PresentationFormat>
  <Paragraphs>132</Paragraphs>
  <Slides>21</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GeoEditRegular</vt:lpstr>
      <vt:lpstr>Trebuchet MS</vt:lpstr>
      <vt:lpstr>Wingdings</vt:lpstr>
      <vt:lpstr>Office Theme</vt:lpstr>
      <vt:lpstr>1_Office Theme</vt:lpstr>
      <vt:lpstr>PowerPoint Presentation</vt:lpstr>
      <vt:lpstr>Agenda</vt:lpstr>
      <vt:lpstr>Research Problem</vt:lpstr>
      <vt:lpstr>Context of this study - A case of MIT DSpace</vt:lpstr>
      <vt:lpstr>The nature of meta data</vt:lpstr>
      <vt:lpstr>Types of meta data</vt:lpstr>
      <vt:lpstr>Metadata standards and the completeness of metadata are deeply connected!</vt:lpstr>
      <vt:lpstr>Rationale for this study</vt:lpstr>
      <vt:lpstr>Research Process</vt:lpstr>
      <vt:lpstr>PowerPoint Presentation</vt:lpstr>
      <vt:lpstr>Distribution of Dissertations by Year at DSpace@MIT</vt:lpstr>
      <vt:lpstr>Distribution of Completed Unique and Duplicated Metadata Fields in Doctoral Dissertations at DSpace@MIT </vt:lpstr>
      <vt:lpstr>PowerPoint Presentation</vt:lpstr>
      <vt:lpstr>Findings</vt:lpstr>
      <vt:lpstr> </vt:lpstr>
      <vt:lpstr>PowerPoint Presentation</vt:lpstr>
      <vt:lpstr>PowerPoint Presentation</vt:lpstr>
      <vt:lpstr>Findings</vt:lpstr>
      <vt:lpstr>Discussion and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Reviewer</cp:lastModifiedBy>
  <cp:revision>81</cp:revision>
  <dcterms:created xsi:type="dcterms:W3CDTF">2024-10-26T07:45:59Z</dcterms:created>
  <dcterms:modified xsi:type="dcterms:W3CDTF">2024-10-29T19:44:09Z</dcterms:modified>
</cp:coreProperties>
</file>