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pen Sans ExtraBold"/>
      <p:bold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penSansExtraBold-boldItalic.fntdata"/><Relationship Id="rId16" Type="http://schemas.openxmlformats.org/officeDocument/2006/relationships/font" Target="fonts/OpenSans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20f2ce3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3120f2ce3e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gtgtgtgtg</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20f2ce3e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3120f2ce3e8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20f2ce3e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3120f2ce3e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20f2ce3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g3120f2ce3e8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120f2ce3e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3120f2ce3e8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20f2ce3e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3120f2ce3e8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20f2ce3e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3120f2ce3e8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20f2ce3e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3120f2ce3e8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20f2ce3e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3120f2ce3e8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20f2ce3e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3120f2ce3e8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11375"/>
            <a:ext cx="8520600" cy="216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GB" sz="3180"/>
              <a:t>A Pre-Processing Pipeline for Improved ETD Metadata Quality in Downstream Services</a:t>
            </a:r>
            <a:endParaRPr sz="3180"/>
          </a:p>
        </p:txBody>
      </p:sp>
      <p:sp>
        <p:nvSpPr>
          <p:cNvPr id="55" name="Google Shape;55;p13"/>
          <p:cNvSpPr txBox="1"/>
          <p:nvPr>
            <p:ph idx="1" type="subTitle"/>
          </p:nvPr>
        </p:nvSpPr>
        <p:spPr>
          <a:xfrm>
            <a:off x="311700" y="2834125"/>
            <a:ext cx="8520600" cy="1423200"/>
          </a:xfrm>
          <a:prstGeom prst="rect">
            <a:avLst/>
          </a:prstGeom>
          <a:solidFill>
            <a:schemeClr val="lt2"/>
          </a:solidFill>
          <a:ln>
            <a:noFill/>
          </a:ln>
        </p:spPr>
        <p:txBody>
          <a:bodyPr anchorCtr="0" anchor="ctr" bIns="91425" lIns="91425" spcFirstLastPara="1" rIns="91425" wrap="square" tIns="91425">
            <a:normAutofit fontScale="62500" lnSpcReduction="10000"/>
          </a:bodyPr>
          <a:lstStyle/>
          <a:p>
            <a:pPr indent="0" lvl="0" marL="0" rtl="0" algn="ctr">
              <a:lnSpc>
                <a:spcPct val="150000"/>
              </a:lnSpc>
              <a:spcBef>
                <a:spcPts val="0"/>
              </a:spcBef>
              <a:spcAft>
                <a:spcPts val="0"/>
              </a:spcAft>
              <a:buSzPct val="42416"/>
              <a:buNone/>
            </a:pPr>
            <a:r>
              <a:rPr lang="en-GB" sz="2400"/>
              <a:t>Elijah Chileshe</a:t>
            </a:r>
            <a:r>
              <a:rPr baseline="30000" lang="en-GB" sz="2400"/>
              <a:t>1</a:t>
            </a:r>
            <a:r>
              <a:rPr lang="en-GB" sz="2400"/>
              <a:t>, Chilufya Chanda</a:t>
            </a:r>
            <a:r>
              <a:rPr baseline="30000" lang="en-GB" sz="2400"/>
              <a:t>2</a:t>
            </a:r>
            <a:r>
              <a:rPr lang="en-GB" sz="2400"/>
              <a:t>, Chileshe Kamfwa</a:t>
            </a:r>
            <a:r>
              <a:rPr baseline="30000" lang="en-GB" sz="2400"/>
              <a:t>2</a:t>
            </a:r>
            <a:r>
              <a:rPr lang="en-GB" sz="2400"/>
              <a:t>, Chuulu Mainda</a:t>
            </a:r>
            <a:r>
              <a:rPr baseline="30000" lang="en-GB" sz="2400"/>
              <a:t>2</a:t>
            </a:r>
            <a:r>
              <a:rPr lang="en-GB" sz="2400"/>
              <a:t>, Lighton Phiri</a:t>
            </a:r>
            <a:r>
              <a:rPr baseline="30000" lang="en-GB" sz="2400"/>
              <a:t>2</a:t>
            </a:r>
            <a:br>
              <a:rPr lang="en-GB" sz="2400"/>
            </a:br>
            <a:r>
              <a:rPr baseline="30000" lang="en-GB" sz="2828"/>
              <a:t>1</a:t>
            </a:r>
            <a:r>
              <a:rPr lang="en-GB" sz="1996"/>
              <a:t>Department of Computer Science</a:t>
            </a:r>
            <a:endParaRPr sz="2828"/>
          </a:p>
          <a:p>
            <a:pPr indent="0" lvl="0" marL="0" rtl="0" algn="ctr">
              <a:lnSpc>
                <a:spcPct val="150000"/>
              </a:lnSpc>
              <a:spcBef>
                <a:spcPts val="0"/>
              </a:spcBef>
              <a:spcAft>
                <a:spcPts val="0"/>
              </a:spcAft>
              <a:buSzPct val="35989"/>
              <a:buNone/>
            </a:pPr>
            <a:r>
              <a:rPr baseline="30000" lang="en-GB" sz="2828"/>
              <a:t>2</a:t>
            </a:r>
            <a:r>
              <a:rPr lang="en-GB" sz="1996"/>
              <a:t>Department of Library and Information Science</a:t>
            </a:r>
            <a:endParaRPr sz="2828"/>
          </a:p>
          <a:p>
            <a:pPr indent="0" lvl="0" marL="0" rtl="0" algn="ctr">
              <a:lnSpc>
                <a:spcPct val="80000"/>
              </a:lnSpc>
              <a:spcBef>
                <a:spcPts val="0"/>
              </a:spcBef>
              <a:spcAft>
                <a:spcPts val="0"/>
              </a:spcAft>
              <a:buSzPct val="42416"/>
              <a:buNone/>
            </a:pPr>
            <a:r>
              <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a:solidFill>
            <a:srgbClr val="6D9EEB"/>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2400">
                <a:solidFill>
                  <a:schemeClr val="lt1"/>
                </a:solidFill>
              </a:rPr>
              <a:t>Conclusion</a:t>
            </a:r>
            <a:endParaRPr b="1" sz="2400">
              <a:solidFill>
                <a:schemeClr val="lt1"/>
              </a:solidFill>
            </a:endParaRPr>
          </a:p>
        </p:txBody>
      </p:sp>
      <p:sp>
        <p:nvSpPr>
          <p:cNvPr id="119" name="Google Shape;119;p22"/>
          <p:cNvSpPr txBox="1"/>
          <p:nvPr>
            <p:ph idx="1" type="body"/>
          </p:nvPr>
        </p:nvSpPr>
        <p:spPr>
          <a:xfrm>
            <a:off x="311700" y="1228675"/>
            <a:ext cx="8520600" cy="341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The pre-processing pipeline improves metadata quality in ETD repositories by standardizing and addressing inconsistencies. This leads to better discoverability and reliability of scholarly resources, benefiting researchers and enhancing the overall quality of academic archives. Future improvements in metadata automation and standardization will continue to support accessible and efficient digital repositories for the academic community.</a:t>
            </a:r>
            <a:endParaRPr sz="1600"/>
          </a:p>
        </p:txBody>
      </p:sp>
      <p:sp>
        <p:nvSpPr>
          <p:cNvPr id="120" name="Google Shape;12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solidFill>
            <a:srgbClr val="6D9EEB"/>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b="1" lang="en-GB" sz="2420">
                <a:solidFill>
                  <a:schemeClr val="lt1"/>
                </a:solidFill>
              </a:rPr>
              <a:t>Outline</a:t>
            </a:r>
            <a:endParaRPr b="1" sz="2420">
              <a:solidFill>
                <a:schemeClr val="lt1"/>
              </a:solidFill>
            </a:endParaRPr>
          </a:p>
        </p:txBody>
      </p:sp>
      <p:sp>
        <p:nvSpPr>
          <p:cNvPr id="61" name="Google Shape;61;p14"/>
          <p:cNvSpPr txBox="1"/>
          <p:nvPr>
            <p:ph idx="1" type="body"/>
          </p:nvPr>
        </p:nvSpPr>
        <p:spPr>
          <a:xfrm>
            <a:off x="311700" y="1152475"/>
            <a:ext cx="8520600" cy="3645000"/>
          </a:xfrm>
          <a:prstGeom prst="rect">
            <a:avLst/>
          </a:prstGeom>
          <a:noFill/>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b="1" lang="en-GB"/>
              <a:t>Introduction to the Zambia National ETD Portal</a:t>
            </a:r>
            <a:endParaRPr b="1"/>
          </a:p>
          <a:p>
            <a:pPr indent="-342900" lvl="0" marL="457200" rtl="0" algn="l">
              <a:lnSpc>
                <a:spcPct val="150000"/>
              </a:lnSpc>
              <a:spcBef>
                <a:spcPts val="0"/>
              </a:spcBef>
              <a:spcAft>
                <a:spcPts val="0"/>
              </a:spcAft>
              <a:buSzPts val="1800"/>
              <a:buChar char="●"/>
            </a:pPr>
            <a:r>
              <a:rPr b="1" lang="en-GB"/>
              <a:t>Overview of Metadata Harvesting Process</a:t>
            </a:r>
            <a:endParaRPr b="1"/>
          </a:p>
          <a:p>
            <a:pPr indent="-342900" lvl="0" marL="457200" rtl="0" algn="l">
              <a:lnSpc>
                <a:spcPct val="150000"/>
              </a:lnSpc>
              <a:spcBef>
                <a:spcPts val="0"/>
              </a:spcBef>
              <a:spcAft>
                <a:spcPts val="0"/>
              </a:spcAft>
              <a:buSzPts val="1800"/>
              <a:buChar char="●"/>
            </a:pPr>
            <a:r>
              <a:rPr b="1" lang="en-GB"/>
              <a:t>Motivation for Consistent Metadata</a:t>
            </a:r>
            <a:endParaRPr b="1"/>
          </a:p>
          <a:p>
            <a:pPr indent="-342900" lvl="0" marL="457200" rtl="0" algn="l">
              <a:lnSpc>
                <a:spcPct val="150000"/>
              </a:lnSpc>
              <a:spcBef>
                <a:spcPts val="0"/>
              </a:spcBef>
              <a:spcAft>
                <a:spcPts val="0"/>
              </a:spcAft>
              <a:buSzPts val="1800"/>
              <a:buChar char="●"/>
            </a:pPr>
            <a:r>
              <a:rPr b="1" lang="en-GB"/>
              <a:t>Challenges with Current Metadata in ZNETD Portal</a:t>
            </a:r>
            <a:endParaRPr b="1"/>
          </a:p>
          <a:p>
            <a:pPr indent="-342900" lvl="0" marL="457200" rtl="0" algn="l">
              <a:lnSpc>
                <a:spcPct val="150000"/>
              </a:lnSpc>
              <a:spcBef>
                <a:spcPts val="0"/>
              </a:spcBef>
              <a:spcAft>
                <a:spcPts val="0"/>
              </a:spcAft>
              <a:buSzPts val="1800"/>
              <a:buChar char="●"/>
            </a:pPr>
            <a:r>
              <a:rPr b="1" lang="en-GB"/>
              <a:t>Proposed Solution</a:t>
            </a:r>
            <a:endParaRPr b="1"/>
          </a:p>
          <a:p>
            <a:pPr indent="-342900" lvl="0" marL="457200" rtl="0" algn="l">
              <a:lnSpc>
                <a:spcPct val="150000"/>
              </a:lnSpc>
              <a:spcBef>
                <a:spcPts val="0"/>
              </a:spcBef>
              <a:spcAft>
                <a:spcPts val="0"/>
              </a:spcAft>
              <a:buSzPts val="1800"/>
              <a:buChar char="●"/>
            </a:pPr>
            <a:r>
              <a:rPr b="1" lang="en-GB"/>
              <a:t>Anticipated Results</a:t>
            </a:r>
            <a:endParaRPr b="1"/>
          </a:p>
          <a:p>
            <a:pPr indent="-342900" lvl="0" marL="457200" rtl="0" algn="l">
              <a:lnSpc>
                <a:spcPct val="150000"/>
              </a:lnSpc>
              <a:spcBef>
                <a:spcPts val="0"/>
              </a:spcBef>
              <a:spcAft>
                <a:spcPts val="0"/>
              </a:spcAft>
              <a:buSzPts val="1800"/>
              <a:buChar char="●"/>
            </a:pPr>
            <a:r>
              <a:rPr b="1" lang="en-GB"/>
              <a:t>Conclusion</a:t>
            </a:r>
            <a:endParaRPr b="1" sz="1627"/>
          </a:p>
        </p:txBody>
      </p:sp>
      <p:sp>
        <p:nvSpPr>
          <p:cNvPr id="62" name="Google Shape;6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a:solidFill>
            <a:srgbClr val="6D9EEB"/>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2400">
                <a:solidFill>
                  <a:schemeClr val="lt1"/>
                </a:solidFill>
              </a:rPr>
              <a:t>Introduction to the Zambia National ETD Portal</a:t>
            </a:r>
            <a:endParaRPr b="1" sz="2400">
              <a:solidFill>
                <a:schemeClr val="lt1"/>
              </a:solidFill>
            </a:endParaRPr>
          </a:p>
        </p:txBody>
      </p:sp>
      <p:sp>
        <p:nvSpPr>
          <p:cNvPr id="68" name="Google Shape;68;p15"/>
          <p:cNvSpPr txBox="1"/>
          <p:nvPr>
            <p:ph idx="1" type="body"/>
          </p:nvPr>
        </p:nvSpPr>
        <p:spPr>
          <a:xfrm>
            <a:off x="311700" y="1228675"/>
            <a:ext cx="8520600" cy="341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Purpose: </a:t>
            </a:r>
            <a:r>
              <a:rPr lang="en-GB" sz="1600"/>
              <a:t>Provides centralized access to Electronic Theses and Dissertations (ETDs)</a:t>
            </a:r>
            <a:endParaRPr sz="1600"/>
          </a:p>
          <a:p>
            <a:pPr indent="-330200" lvl="0" marL="457200" rtl="0" algn="l">
              <a:spcBef>
                <a:spcPts val="1200"/>
              </a:spcBef>
              <a:spcAft>
                <a:spcPts val="0"/>
              </a:spcAft>
              <a:buSzPts val="1600"/>
              <a:buChar char="●"/>
            </a:pPr>
            <a:r>
              <a:rPr lang="en-GB" sz="1600"/>
              <a:t>Helps students, researchers, and institutions access Zambia’s academic work</a:t>
            </a:r>
            <a:endParaRPr sz="1600"/>
          </a:p>
          <a:p>
            <a:pPr indent="0" lvl="0" marL="0" rtl="0" algn="l">
              <a:spcBef>
                <a:spcPts val="1200"/>
              </a:spcBef>
              <a:spcAft>
                <a:spcPts val="0"/>
              </a:spcAft>
              <a:buNone/>
            </a:pPr>
            <a:r>
              <a:rPr b="1" lang="en-GB" sz="1600"/>
              <a:t>Metadata Harvesting: </a:t>
            </a:r>
            <a:r>
              <a:rPr lang="en-GB" sz="1600"/>
              <a:t>Gathers ETD metadata from individual Institutional Repositories (IRs)</a:t>
            </a:r>
            <a:endParaRPr sz="1600"/>
          </a:p>
          <a:p>
            <a:pPr indent="-330200" lvl="0" marL="457200" rtl="0" algn="l">
              <a:spcBef>
                <a:spcPts val="1200"/>
              </a:spcBef>
              <a:spcAft>
                <a:spcPts val="0"/>
              </a:spcAft>
              <a:buSzPts val="1600"/>
              <a:buChar char="●"/>
            </a:pPr>
            <a:r>
              <a:rPr lang="en-GB" sz="1600"/>
              <a:t>Streamlines access by pulling information from multiple sources into one portal</a:t>
            </a:r>
            <a:endParaRPr sz="1600"/>
          </a:p>
          <a:p>
            <a:pPr indent="0" lvl="0" marL="0" rtl="0" algn="l">
              <a:spcBef>
                <a:spcPts val="1200"/>
              </a:spcBef>
              <a:spcAft>
                <a:spcPts val="0"/>
              </a:spcAft>
              <a:buNone/>
            </a:pPr>
            <a:r>
              <a:rPr b="1" lang="en-GB" sz="1600"/>
              <a:t>Goal: </a:t>
            </a:r>
            <a:r>
              <a:rPr lang="en-GB" sz="1600"/>
              <a:t>Improve consistency and reliability of metadata for a better user experience</a:t>
            </a:r>
            <a:endParaRPr sz="1600"/>
          </a:p>
          <a:p>
            <a:pPr indent="-330200" lvl="0" marL="457200" rtl="0" algn="l">
              <a:spcBef>
                <a:spcPts val="1200"/>
              </a:spcBef>
              <a:spcAft>
                <a:spcPts val="0"/>
              </a:spcAft>
              <a:buSzPts val="1600"/>
              <a:buChar char="●"/>
            </a:pPr>
            <a:r>
              <a:rPr lang="en-GB" sz="1600"/>
              <a:t>Addressing challenges in quality and formatting of data collected</a:t>
            </a:r>
            <a:endParaRPr sz="1600"/>
          </a:p>
        </p:txBody>
      </p:sp>
      <p:sp>
        <p:nvSpPr>
          <p:cNvPr id="69" name="Google Shape;6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solidFill>
            <a:srgbClr val="6D9EEB"/>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2400">
                <a:solidFill>
                  <a:schemeClr val="lt1"/>
                </a:solidFill>
              </a:rPr>
              <a:t>Introduction to the Zambia National ETD Portal</a:t>
            </a:r>
            <a:endParaRPr b="1" sz="2400">
              <a:solidFill>
                <a:schemeClr val="lt1"/>
              </a:solidFill>
            </a:endParaRPr>
          </a:p>
        </p:txBody>
      </p:sp>
      <p:sp>
        <p:nvSpPr>
          <p:cNvPr id="75" name="Google Shape;75;p16"/>
          <p:cNvSpPr txBox="1"/>
          <p:nvPr>
            <p:ph idx="1" type="body"/>
          </p:nvPr>
        </p:nvSpPr>
        <p:spPr>
          <a:xfrm>
            <a:off x="311700" y="1228675"/>
            <a:ext cx="8520600" cy="341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sz="1600"/>
          </a:p>
        </p:txBody>
      </p:sp>
      <p:sp>
        <p:nvSpPr>
          <p:cNvPr id="76" name="Google Shape;7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pic>
        <p:nvPicPr>
          <p:cNvPr id="77" name="Google Shape;77;p16"/>
          <p:cNvPicPr preferRelativeResize="0"/>
          <p:nvPr/>
        </p:nvPicPr>
        <p:blipFill rotWithShape="1">
          <a:blip r:embed="rId3">
            <a:alphaModFix/>
          </a:blip>
          <a:srcRect b="35264" l="18479" r="18448" t="6687"/>
          <a:stretch/>
        </p:blipFill>
        <p:spPr>
          <a:xfrm>
            <a:off x="311700" y="1153300"/>
            <a:ext cx="8520599" cy="3627500"/>
          </a:xfrm>
          <a:prstGeom prst="rect">
            <a:avLst/>
          </a:prstGeom>
          <a:noFill/>
          <a:ln cap="flat" cmpd="sng" w="9525">
            <a:solidFill>
              <a:srgbClr val="000000"/>
            </a:solidFill>
            <a:prstDash val="solid"/>
            <a:round/>
            <a:headEnd len="sm" w="sm" type="none"/>
            <a:tailEnd len="sm" w="sm" type="none"/>
          </a:ln>
        </p:spPr>
      </p:pic>
      <p:sp>
        <p:nvSpPr>
          <p:cNvPr id="78" name="Google Shape;78;p16"/>
          <p:cNvSpPr/>
          <p:nvPr/>
        </p:nvSpPr>
        <p:spPr>
          <a:xfrm>
            <a:off x="2568251" y="2117175"/>
            <a:ext cx="3485700" cy="1236300"/>
          </a:xfrm>
          <a:prstGeom prst="wedgeRectCallout">
            <a:avLst>
              <a:gd fmla="val -25117" name="adj1"/>
              <a:gd fmla="val -76250" name="adj2"/>
            </a:avLst>
          </a:prstGeom>
          <a:solidFill>
            <a:srgbClr val="000000"/>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Open Sans ExtraBold"/>
                <a:ea typeface="Open Sans ExtraBold"/>
                <a:cs typeface="Open Sans ExtraBold"/>
                <a:sym typeface="Open Sans ExtraBold"/>
              </a:rPr>
              <a:t>We are working towards implementing a national ETD portal for The Republic of Zambia</a:t>
            </a:r>
            <a:endParaRPr>
              <a:solidFill>
                <a:srgbClr val="FFFFFF"/>
              </a:solidFill>
              <a:latin typeface="Open Sans ExtraBold"/>
              <a:ea typeface="Open Sans ExtraBold"/>
              <a:cs typeface="Open Sans ExtraBold"/>
              <a:sym typeface="Open Sans ExtraBold"/>
            </a:endParaRPr>
          </a:p>
          <a:p>
            <a:pPr indent="-317500" lvl="0" marL="457200" rtl="0" algn="l">
              <a:spcBef>
                <a:spcPts val="0"/>
              </a:spcBef>
              <a:spcAft>
                <a:spcPts val="0"/>
              </a:spcAft>
              <a:buClr>
                <a:srgbClr val="FFFFFF"/>
              </a:buClr>
              <a:buSzPts val="1400"/>
              <a:buFont typeface="Open Sans ExtraBold"/>
              <a:buChar char="●"/>
            </a:pPr>
            <a:r>
              <a:rPr lang="en-GB">
                <a:solidFill>
                  <a:srgbClr val="FFFFFF"/>
                </a:solidFill>
                <a:latin typeface="Open Sans ExtraBold"/>
                <a:ea typeface="Open Sans ExtraBold"/>
                <a:cs typeface="Open Sans ExtraBold"/>
                <a:sym typeface="Open Sans ExtraBold"/>
              </a:rPr>
              <a:t>Presently, only two institutions have Institutional Repositories</a:t>
            </a:r>
            <a:endParaRPr>
              <a:solidFill>
                <a:srgbClr val="FFFFFF"/>
              </a:solidFill>
              <a:latin typeface="Open Sans ExtraBold"/>
              <a:ea typeface="Open Sans ExtraBold"/>
              <a:cs typeface="Open Sans ExtraBold"/>
              <a:sym typeface="Open Sans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a:solidFill>
            <a:srgbClr val="6D9EEB"/>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2400">
                <a:solidFill>
                  <a:schemeClr val="lt1"/>
                </a:solidFill>
              </a:rPr>
              <a:t>Overview of Metadata Harvesting Process</a:t>
            </a:r>
            <a:endParaRPr b="1" sz="2400">
              <a:solidFill>
                <a:schemeClr val="lt1"/>
              </a:solidFill>
            </a:endParaRPr>
          </a:p>
        </p:txBody>
      </p:sp>
      <p:sp>
        <p:nvSpPr>
          <p:cNvPr id="84" name="Google Shape;84;p17"/>
          <p:cNvSpPr txBox="1"/>
          <p:nvPr>
            <p:ph idx="1" type="body"/>
          </p:nvPr>
        </p:nvSpPr>
        <p:spPr>
          <a:xfrm>
            <a:off x="311700" y="1228675"/>
            <a:ext cx="8520600" cy="341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What is Metadata Harvesting?</a:t>
            </a:r>
            <a:endParaRPr b="1" sz="1600"/>
          </a:p>
          <a:p>
            <a:pPr indent="-330200" lvl="0" marL="457200" rtl="0" algn="l">
              <a:spcBef>
                <a:spcPts val="1200"/>
              </a:spcBef>
              <a:spcAft>
                <a:spcPts val="0"/>
              </a:spcAft>
              <a:buSzPts val="1600"/>
              <a:buChar char="●"/>
            </a:pPr>
            <a:r>
              <a:rPr lang="en-GB" sz="1600"/>
              <a:t>Metadata includes information like title, author, date, and keywords</a:t>
            </a:r>
            <a:endParaRPr sz="1600"/>
          </a:p>
          <a:p>
            <a:pPr indent="-330200" lvl="0" marL="457200" rtl="0" algn="l">
              <a:spcBef>
                <a:spcPts val="0"/>
              </a:spcBef>
              <a:spcAft>
                <a:spcPts val="0"/>
              </a:spcAft>
              <a:buSzPts val="1600"/>
              <a:buChar char="●"/>
            </a:pPr>
            <a:r>
              <a:rPr lang="en-GB" sz="1600"/>
              <a:t>Essential for categorizing and retrieving academic documents</a:t>
            </a:r>
            <a:endParaRPr sz="1600"/>
          </a:p>
          <a:p>
            <a:pPr indent="0" lvl="0" marL="0" rtl="0" algn="l">
              <a:spcBef>
                <a:spcPts val="1200"/>
              </a:spcBef>
              <a:spcAft>
                <a:spcPts val="0"/>
              </a:spcAft>
              <a:buNone/>
            </a:pPr>
            <a:r>
              <a:rPr b="1" lang="en-GB" sz="1600"/>
              <a:t>Process for ZNETD Portal:</a:t>
            </a:r>
            <a:endParaRPr b="1" sz="1600"/>
          </a:p>
          <a:p>
            <a:pPr indent="-330200" lvl="0" marL="457200" rtl="0" algn="l">
              <a:spcBef>
                <a:spcPts val="1200"/>
              </a:spcBef>
              <a:spcAft>
                <a:spcPts val="0"/>
              </a:spcAft>
              <a:buSzPts val="1600"/>
              <a:buChar char="●"/>
            </a:pPr>
            <a:r>
              <a:rPr lang="en-GB" sz="1600"/>
              <a:t>Uses protocols (OAI-PMH) to pull metadata from each HEI’s IR</a:t>
            </a:r>
            <a:endParaRPr sz="1600"/>
          </a:p>
          <a:p>
            <a:pPr indent="-330200" lvl="0" marL="457200" rtl="0" algn="l">
              <a:spcBef>
                <a:spcPts val="0"/>
              </a:spcBef>
              <a:spcAft>
                <a:spcPts val="0"/>
              </a:spcAft>
              <a:buSzPts val="1600"/>
              <a:buChar char="●"/>
            </a:pPr>
            <a:r>
              <a:rPr lang="en-GB" sz="1600"/>
              <a:t>Automatically consolidates data from different sources into the ZNETD system</a:t>
            </a:r>
            <a:endParaRPr sz="1600"/>
          </a:p>
          <a:p>
            <a:pPr indent="0" lvl="0" marL="0" rtl="0" algn="l">
              <a:spcBef>
                <a:spcPts val="1200"/>
              </a:spcBef>
              <a:spcAft>
                <a:spcPts val="0"/>
              </a:spcAft>
              <a:buNone/>
            </a:pPr>
            <a:r>
              <a:rPr b="1" lang="en-GB" sz="1600"/>
              <a:t>Benefit of Centralized Access:</a:t>
            </a:r>
            <a:endParaRPr b="1" sz="1600"/>
          </a:p>
          <a:p>
            <a:pPr indent="-330200" lvl="0" marL="457200" rtl="0" algn="l">
              <a:spcBef>
                <a:spcPts val="1200"/>
              </a:spcBef>
              <a:spcAft>
                <a:spcPts val="0"/>
              </a:spcAft>
              <a:buSzPts val="1600"/>
              <a:buChar char="●"/>
            </a:pPr>
            <a:r>
              <a:rPr lang="en-GB" sz="1600"/>
              <a:t>A single access point for academic records across all participating institutions</a:t>
            </a:r>
            <a:endParaRPr sz="1600"/>
          </a:p>
        </p:txBody>
      </p:sp>
      <p:sp>
        <p:nvSpPr>
          <p:cNvPr id="85" name="Google Shape;8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a:solidFill>
            <a:srgbClr val="6D9EEB"/>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2400">
                <a:solidFill>
                  <a:schemeClr val="lt1"/>
                </a:solidFill>
              </a:rPr>
              <a:t>Motivation for Consistent Metadata</a:t>
            </a:r>
            <a:endParaRPr b="1" sz="2400">
              <a:solidFill>
                <a:schemeClr val="lt1"/>
              </a:solidFill>
            </a:endParaRPr>
          </a:p>
        </p:txBody>
      </p:sp>
      <p:sp>
        <p:nvSpPr>
          <p:cNvPr id="91" name="Google Shape;91;p18"/>
          <p:cNvSpPr txBox="1"/>
          <p:nvPr>
            <p:ph idx="1" type="body"/>
          </p:nvPr>
        </p:nvSpPr>
        <p:spPr>
          <a:xfrm>
            <a:off x="311700" y="1228675"/>
            <a:ext cx="8520600" cy="341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Diverse Data Practices in IRs:</a:t>
            </a:r>
            <a:endParaRPr b="1" sz="1600"/>
          </a:p>
          <a:p>
            <a:pPr indent="-330200" lvl="0" marL="457200" rtl="0" algn="l">
              <a:spcBef>
                <a:spcPts val="1200"/>
              </a:spcBef>
              <a:spcAft>
                <a:spcPts val="0"/>
              </a:spcAft>
              <a:buSzPts val="1600"/>
              <a:buChar char="●"/>
            </a:pPr>
            <a:r>
              <a:rPr lang="en-GB" sz="1600"/>
              <a:t>Different HEIs have varied standards for metadata entry and formatting</a:t>
            </a:r>
            <a:endParaRPr sz="1600"/>
          </a:p>
          <a:p>
            <a:pPr indent="-330200" lvl="0" marL="457200" rtl="0" algn="l">
              <a:spcBef>
                <a:spcPts val="0"/>
              </a:spcBef>
              <a:spcAft>
                <a:spcPts val="0"/>
              </a:spcAft>
              <a:buSzPts val="1600"/>
              <a:buChar char="●"/>
            </a:pPr>
            <a:r>
              <a:rPr lang="en-GB" sz="1600"/>
              <a:t>Some institutions may lack formal policies for data consistency</a:t>
            </a:r>
            <a:endParaRPr sz="1600"/>
          </a:p>
          <a:p>
            <a:pPr indent="0" lvl="0" marL="0" rtl="0" algn="l">
              <a:spcBef>
                <a:spcPts val="1200"/>
              </a:spcBef>
              <a:spcAft>
                <a:spcPts val="0"/>
              </a:spcAft>
              <a:buNone/>
            </a:pPr>
            <a:r>
              <a:rPr b="1" lang="en-GB" sz="1600"/>
              <a:t>Challenges of Inconsistent Metadata:</a:t>
            </a:r>
            <a:endParaRPr b="1" sz="1600"/>
          </a:p>
          <a:p>
            <a:pPr indent="-330200" lvl="0" marL="457200" rtl="0" algn="l">
              <a:spcBef>
                <a:spcPts val="1200"/>
              </a:spcBef>
              <a:spcAft>
                <a:spcPts val="0"/>
              </a:spcAft>
              <a:buSzPts val="1600"/>
              <a:buChar char="●"/>
            </a:pPr>
            <a:r>
              <a:rPr lang="en-GB" sz="1600"/>
              <a:t>Makes it harder for users to find relevant research in ZNETD</a:t>
            </a:r>
            <a:endParaRPr sz="1600"/>
          </a:p>
          <a:p>
            <a:pPr indent="-330200" lvl="0" marL="457200" rtl="0" algn="l">
              <a:spcBef>
                <a:spcPts val="0"/>
              </a:spcBef>
              <a:spcAft>
                <a:spcPts val="0"/>
              </a:spcAft>
              <a:buSzPts val="1600"/>
              <a:buChar char="●"/>
            </a:pPr>
            <a:r>
              <a:rPr lang="en-GB" sz="1600"/>
              <a:t>Incomplete or inaccurate metadata reduces the usability of the portal</a:t>
            </a:r>
            <a:endParaRPr sz="1600"/>
          </a:p>
          <a:p>
            <a:pPr indent="0" lvl="0" marL="0" rtl="0" algn="l">
              <a:spcBef>
                <a:spcPts val="1200"/>
              </a:spcBef>
              <a:spcAft>
                <a:spcPts val="0"/>
              </a:spcAft>
              <a:buNone/>
            </a:pPr>
            <a:r>
              <a:rPr b="1" lang="en-GB" sz="1600"/>
              <a:t>National Significance:</a:t>
            </a:r>
            <a:endParaRPr b="1" sz="1600"/>
          </a:p>
          <a:p>
            <a:pPr indent="-330200" lvl="0" marL="457200" rtl="0" algn="l">
              <a:spcBef>
                <a:spcPts val="1200"/>
              </a:spcBef>
              <a:spcAft>
                <a:spcPts val="0"/>
              </a:spcAft>
              <a:buSzPts val="1600"/>
              <a:buChar char="●"/>
            </a:pPr>
            <a:r>
              <a:rPr lang="en-GB" sz="1600"/>
              <a:t>Ensures research from Zambia’s HEIs is accurately represented and accessible</a:t>
            </a:r>
            <a:endParaRPr sz="1600"/>
          </a:p>
        </p:txBody>
      </p:sp>
      <p:sp>
        <p:nvSpPr>
          <p:cNvPr id="92" name="Google Shape;9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a:solidFill>
            <a:srgbClr val="6D9EEB"/>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2400">
                <a:solidFill>
                  <a:schemeClr val="lt1"/>
                </a:solidFill>
              </a:rPr>
              <a:t>Challenges with Current Metadata in ZNETD Portal</a:t>
            </a:r>
            <a:endParaRPr b="1" sz="2400">
              <a:solidFill>
                <a:schemeClr val="lt1"/>
              </a:solidFill>
            </a:endParaRPr>
          </a:p>
        </p:txBody>
      </p:sp>
      <p:sp>
        <p:nvSpPr>
          <p:cNvPr id="98" name="Google Shape;98;p19"/>
          <p:cNvSpPr txBox="1"/>
          <p:nvPr>
            <p:ph idx="1" type="body"/>
          </p:nvPr>
        </p:nvSpPr>
        <p:spPr>
          <a:xfrm>
            <a:off x="311700" y="1228675"/>
            <a:ext cx="8520600" cy="341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Inconsistent Formatting:</a:t>
            </a:r>
            <a:endParaRPr b="1" sz="1600"/>
          </a:p>
          <a:p>
            <a:pPr indent="-330200" lvl="0" marL="457200" rtl="0" algn="l">
              <a:spcBef>
                <a:spcPts val="1200"/>
              </a:spcBef>
              <a:spcAft>
                <a:spcPts val="0"/>
              </a:spcAft>
              <a:buSzPts val="1600"/>
              <a:buChar char="●"/>
            </a:pPr>
            <a:r>
              <a:rPr lang="en-GB" sz="1600"/>
              <a:t>Different ways of recording data create confusion and inefficiency</a:t>
            </a:r>
            <a:endParaRPr sz="1600"/>
          </a:p>
          <a:p>
            <a:pPr indent="-330200" lvl="0" marL="457200" rtl="0" algn="l">
              <a:spcBef>
                <a:spcPts val="0"/>
              </a:spcBef>
              <a:spcAft>
                <a:spcPts val="0"/>
              </a:spcAft>
              <a:buSzPts val="1600"/>
              <a:buChar char="●"/>
            </a:pPr>
            <a:r>
              <a:rPr lang="en-GB" sz="1600"/>
              <a:t>Data fields might be missing or presented differently across institutions</a:t>
            </a:r>
            <a:endParaRPr sz="1600"/>
          </a:p>
          <a:p>
            <a:pPr indent="0" lvl="0" marL="0" rtl="0" algn="l">
              <a:spcBef>
                <a:spcPts val="1200"/>
              </a:spcBef>
              <a:spcAft>
                <a:spcPts val="0"/>
              </a:spcAft>
              <a:buNone/>
            </a:pPr>
            <a:r>
              <a:rPr b="1" lang="en-GB" sz="1600"/>
              <a:t>Varied Quality of Metadata:</a:t>
            </a:r>
            <a:endParaRPr b="1" sz="1600"/>
          </a:p>
          <a:p>
            <a:pPr indent="-330200" lvl="0" marL="457200" rtl="0" algn="l">
              <a:spcBef>
                <a:spcPts val="1200"/>
              </a:spcBef>
              <a:spcAft>
                <a:spcPts val="0"/>
              </a:spcAft>
              <a:buSzPts val="1600"/>
              <a:buChar char="●"/>
            </a:pPr>
            <a:r>
              <a:rPr lang="en-GB" sz="1600"/>
              <a:t>Incomplete entries, spelling issues, lack of standardization</a:t>
            </a:r>
            <a:endParaRPr sz="1600"/>
          </a:p>
          <a:p>
            <a:pPr indent="-330200" lvl="0" marL="457200" rtl="0" algn="l">
              <a:spcBef>
                <a:spcPts val="0"/>
              </a:spcBef>
              <a:spcAft>
                <a:spcPts val="0"/>
              </a:spcAft>
              <a:buSzPts val="1600"/>
              <a:buChar char="●"/>
            </a:pPr>
            <a:r>
              <a:rPr lang="en-GB" sz="1600"/>
              <a:t>Impacts data retrieval and the portal’s credibility as a national resource</a:t>
            </a:r>
            <a:endParaRPr sz="1600"/>
          </a:p>
          <a:p>
            <a:pPr indent="0" lvl="0" marL="0" rtl="0" algn="l">
              <a:spcBef>
                <a:spcPts val="1200"/>
              </a:spcBef>
              <a:spcAft>
                <a:spcPts val="0"/>
              </a:spcAft>
              <a:buNone/>
            </a:pPr>
            <a:r>
              <a:rPr b="1" lang="en-GB" sz="1600"/>
              <a:t>Lack of Uniform Metadata Standards:</a:t>
            </a:r>
            <a:endParaRPr b="1" sz="1600"/>
          </a:p>
          <a:p>
            <a:pPr indent="-330200" lvl="0" marL="457200" rtl="0" algn="l">
              <a:spcBef>
                <a:spcPts val="1200"/>
              </a:spcBef>
              <a:spcAft>
                <a:spcPts val="0"/>
              </a:spcAft>
              <a:buSzPts val="1600"/>
              <a:buChar char="●"/>
            </a:pPr>
            <a:r>
              <a:rPr lang="en-GB" sz="1600"/>
              <a:t>Some institutions lack policies on metadata quality, affecting overall data integrity</a:t>
            </a:r>
            <a:endParaRPr sz="1600"/>
          </a:p>
        </p:txBody>
      </p:sp>
      <p:sp>
        <p:nvSpPr>
          <p:cNvPr id="99" name="Google Shape;9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a:solidFill>
            <a:srgbClr val="6D9EEB"/>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2400">
                <a:solidFill>
                  <a:schemeClr val="lt1"/>
                </a:solidFill>
              </a:rPr>
              <a:t>Proposed Solution: Pre-Processing Pipeline</a:t>
            </a:r>
            <a:endParaRPr b="1" sz="2400">
              <a:solidFill>
                <a:schemeClr val="lt1"/>
              </a:solidFill>
            </a:endParaRPr>
          </a:p>
        </p:txBody>
      </p:sp>
      <p:sp>
        <p:nvSpPr>
          <p:cNvPr id="105" name="Google Shape;105;p20"/>
          <p:cNvSpPr txBox="1"/>
          <p:nvPr>
            <p:ph idx="1" type="body"/>
          </p:nvPr>
        </p:nvSpPr>
        <p:spPr>
          <a:xfrm>
            <a:off x="311700" y="1228675"/>
            <a:ext cx="8520600" cy="341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600"/>
              <a:t>What is a Pre-Processing Pipeline?</a:t>
            </a:r>
            <a:endParaRPr b="1" sz="1600"/>
          </a:p>
          <a:p>
            <a:pPr indent="-330200" lvl="0" marL="457200" rtl="0" algn="l">
              <a:spcBef>
                <a:spcPts val="1200"/>
              </a:spcBef>
              <a:spcAft>
                <a:spcPts val="0"/>
              </a:spcAft>
              <a:buSzPts val="1600"/>
              <a:buChar char="●"/>
            </a:pPr>
            <a:r>
              <a:rPr lang="en-GB" sz="1600"/>
              <a:t>Automated system to clean, format, and standardize metadata before it enters ZNETD</a:t>
            </a:r>
            <a:endParaRPr sz="1600"/>
          </a:p>
          <a:p>
            <a:pPr indent="-330200" lvl="0" marL="457200" rtl="0" algn="l">
              <a:spcBef>
                <a:spcPts val="0"/>
              </a:spcBef>
              <a:spcAft>
                <a:spcPts val="0"/>
              </a:spcAft>
              <a:buSzPts val="1600"/>
              <a:buChar char="●"/>
            </a:pPr>
            <a:r>
              <a:rPr lang="en-GB" sz="1600"/>
              <a:t>Ensures consistent formatting, reduces errors, and completes missing data fields</a:t>
            </a:r>
            <a:endParaRPr sz="1600"/>
          </a:p>
          <a:p>
            <a:pPr indent="0" lvl="0" marL="0" rtl="0" algn="l">
              <a:spcBef>
                <a:spcPts val="1200"/>
              </a:spcBef>
              <a:spcAft>
                <a:spcPts val="0"/>
              </a:spcAft>
              <a:buNone/>
            </a:pPr>
            <a:r>
              <a:rPr b="1" lang="en-GB" sz="1600"/>
              <a:t>Steps in the Pipeline:		</a:t>
            </a:r>
            <a:endParaRPr b="1" sz="1600"/>
          </a:p>
          <a:p>
            <a:pPr indent="-330200" lvl="0" marL="457200" rtl="0" algn="l">
              <a:spcBef>
                <a:spcPts val="1200"/>
              </a:spcBef>
              <a:spcAft>
                <a:spcPts val="0"/>
              </a:spcAft>
              <a:buSzPts val="1600"/>
              <a:buChar char="●"/>
            </a:pPr>
            <a:r>
              <a:rPr lang="en-GB" sz="1600"/>
              <a:t>Data Cleaning: Corrects errors like spelling and formatting inconsistencies</a:t>
            </a:r>
            <a:endParaRPr sz="1600"/>
          </a:p>
          <a:p>
            <a:pPr indent="-330200" lvl="0" marL="457200" rtl="0" algn="l">
              <a:spcBef>
                <a:spcPts val="0"/>
              </a:spcBef>
              <a:spcAft>
                <a:spcPts val="0"/>
              </a:spcAft>
              <a:buSzPts val="1600"/>
              <a:buChar char="●"/>
            </a:pPr>
            <a:r>
              <a:rPr lang="en-GB" sz="1600"/>
              <a:t>Standardization: Aligns metadata fields with a uniform format (e.g., ETD-ms standard)</a:t>
            </a:r>
            <a:endParaRPr sz="1600"/>
          </a:p>
          <a:p>
            <a:pPr indent="-330200" lvl="0" marL="457200" rtl="0" algn="l">
              <a:spcBef>
                <a:spcPts val="0"/>
              </a:spcBef>
              <a:spcAft>
                <a:spcPts val="0"/>
              </a:spcAft>
              <a:buSzPts val="1600"/>
              <a:buChar char="●"/>
            </a:pPr>
            <a:r>
              <a:rPr lang="en-GB" sz="1600"/>
              <a:t>Completion: Fills in missing metadata where possible</a:t>
            </a:r>
            <a:endParaRPr sz="1600"/>
          </a:p>
          <a:p>
            <a:pPr indent="0" lvl="0" marL="0" rtl="0" algn="l">
              <a:spcBef>
                <a:spcPts val="1200"/>
              </a:spcBef>
              <a:spcAft>
                <a:spcPts val="0"/>
              </a:spcAft>
              <a:buNone/>
            </a:pPr>
            <a:r>
              <a:rPr b="1" lang="en-GB" sz="1600"/>
              <a:t>Outcome:</a:t>
            </a:r>
            <a:endParaRPr b="1" sz="1600"/>
          </a:p>
          <a:p>
            <a:pPr indent="-330200" lvl="0" marL="457200" rtl="0" algn="l">
              <a:spcBef>
                <a:spcPts val="1200"/>
              </a:spcBef>
              <a:spcAft>
                <a:spcPts val="0"/>
              </a:spcAft>
              <a:buSzPts val="1600"/>
              <a:buChar char="●"/>
            </a:pPr>
            <a:r>
              <a:rPr lang="en-GB" sz="1600"/>
              <a:t>High-quality metadata that enhances searchability, accessibility, and user experience</a:t>
            </a:r>
            <a:endParaRPr sz="1600"/>
          </a:p>
        </p:txBody>
      </p:sp>
      <p:sp>
        <p:nvSpPr>
          <p:cNvPr id="106" name="Google Shape;10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a:solidFill>
            <a:srgbClr val="6D9EEB"/>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GB" sz="2400">
                <a:solidFill>
                  <a:schemeClr val="lt1"/>
                </a:solidFill>
              </a:rPr>
              <a:t>Anticipated Results of the Pre-Processing Pipeline</a:t>
            </a:r>
            <a:endParaRPr b="1" sz="2400">
              <a:solidFill>
                <a:schemeClr val="lt1"/>
              </a:solidFill>
            </a:endParaRPr>
          </a:p>
        </p:txBody>
      </p:sp>
      <p:sp>
        <p:nvSpPr>
          <p:cNvPr id="112" name="Google Shape;112;p21"/>
          <p:cNvSpPr txBox="1"/>
          <p:nvPr>
            <p:ph idx="1" type="body"/>
          </p:nvPr>
        </p:nvSpPr>
        <p:spPr>
          <a:xfrm>
            <a:off x="311700" y="1228675"/>
            <a:ext cx="8520600" cy="341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Improved Metadata Quality:</a:t>
            </a:r>
            <a:endParaRPr b="1" sz="1600"/>
          </a:p>
          <a:p>
            <a:pPr indent="-330200" lvl="0" marL="457200" rtl="0" algn="l">
              <a:spcBef>
                <a:spcPts val="1200"/>
              </a:spcBef>
              <a:spcAft>
                <a:spcPts val="0"/>
              </a:spcAft>
              <a:buSzPts val="1600"/>
              <a:buChar char="●"/>
            </a:pPr>
            <a:r>
              <a:rPr lang="en-GB" sz="1600"/>
              <a:t>Enhanced consistency and completeness across all entries in ZNETD</a:t>
            </a:r>
            <a:endParaRPr sz="1600"/>
          </a:p>
          <a:p>
            <a:pPr indent="0" lvl="0" marL="0" rtl="0" algn="l">
              <a:spcBef>
                <a:spcPts val="1200"/>
              </a:spcBef>
              <a:spcAft>
                <a:spcPts val="0"/>
              </a:spcAft>
              <a:buNone/>
            </a:pPr>
            <a:r>
              <a:rPr b="1" lang="en-GB" sz="1600"/>
              <a:t>Better User Experience:</a:t>
            </a:r>
            <a:endParaRPr b="1" sz="1600"/>
          </a:p>
          <a:p>
            <a:pPr indent="-330200" lvl="0" marL="457200" rtl="0" algn="l">
              <a:spcBef>
                <a:spcPts val="1200"/>
              </a:spcBef>
              <a:spcAft>
                <a:spcPts val="0"/>
              </a:spcAft>
              <a:buSzPts val="1600"/>
              <a:buChar char="●"/>
            </a:pPr>
            <a:r>
              <a:rPr lang="en-GB" sz="1600"/>
              <a:t>Easier to find and retrieve relevant research documents</a:t>
            </a:r>
            <a:endParaRPr sz="1600"/>
          </a:p>
          <a:p>
            <a:pPr indent="-330200" lvl="0" marL="457200" rtl="0" algn="l">
              <a:spcBef>
                <a:spcPts val="0"/>
              </a:spcBef>
              <a:spcAft>
                <a:spcPts val="0"/>
              </a:spcAft>
              <a:buSzPts val="1600"/>
              <a:buChar char="●"/>
            </a:pPr>
            <a:r>
              <a:rPr lang="en-GB" sz="1600"/>
              <a:t>Increases portal’s utility for students, researchers, and policy-makers</a:t>
            </a:r>
            <a:endParaRPr sz="1600"/>
          </a:p>
          <a:p>
            <a:pPr indent="0" lvl="0" marL="0" rtl="0" algn="l">
              <a:spcBef>
                <a:spcPts val="1200"/>
              </a:spcBef>
              <a:spcAft>
                <a:spcPts val="0"/>
              </a:spcAft>
              <a:buNone/>
            </a:pPr>
            <a:r>
              <a:rPr b="1" lang="en-GB" sz="1600"/>
              <a:t>Strengthening Zambia’s Research Visibility:</a:t>
            </a:r>
            <a:endParaRPr b="1" sz="1600"/>
          </a:p>
          <a:p>
            <a:pPr indent="-330200" lvl="0" marL="457200" rtl="0" algn="l">
              <a:spcBef>
                <a:spcPts val="1200"/>
              </a:spcBef>
              <a:spcAft>
                <a:spcPts val="0"/>
              </a:spcAft>
              <a:buSzPts val="1600"/>
              <a:buChar char="●"/>
            </a:pPr>
            <a:r>
              <a:rPr lang="en-GB" sz="1600"/>
              <a:t>Accurate representation of academic contributions from HEIs</a:t>
            </a:r>
            <a:endParaRPr sz="1600"/>
          </a:p>
          <a:p>
            <a:pPr indent="-330200" lvl="0" marL="457200" rtl="0" algn="l">
              <a:spcBef>
                <a:spcPts val="0"/>
              </a:spcBef>
              <a:spcAft>
                <a:spcPts val="0"/>
              </a:spcAft>
              <a:buSzPts val="1600"/>
              <a:buChar char="●"/>
            </a:pPr>
            <a:r>
              <a:rPr lang="en-GB" sz="1600"/>
              <a:t>Positions Zambia’s ETD portal as a reliable academic resource</a:t>
            </a:r>
            <a:endParaRPr sz="1600"/>
          </a:p>
        </p:txBody>
      </p:sp>
      <p:sp>
        <p:nvSpPr>
          <p:cNvPr id="113" name="Google Shape;11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