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6" r:id="rId5"/>
    <p:sldId id="257" r:id="rId6"/>
    <p:sldId id="264" r:id="rId7"/>
    <p:sldId id="258" r:id="rId8"/>
    <p:sldId id="259" r:id="rId9"/>
    <p:sldId id="261" r:id="rId10"/>
    <p:sldId id="265" r:id="rId11"/>
    <p:sldId id="266" r:id="rId12"/>
    <p:sldId id="267" r:id="rId13"/>
    <p:sldId id="268" r:id="rId14"/>
    <p:sldId id="270" r:id="rId15"/>
    <p:sldId id="263" r:id="rId16"/>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E0E8E7F2-860A-4337-B030-3596EB45A4B4}" type="datetimeFigureOut">
              <a:rPr lang="en-US" smtClean="0"/>
              <a:t>11/6/2024</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C91DD5ED-FCCC-4EDF-9AA1-30325FB32310}" type="slidenum">
              <a:rPr lang="en-US" smtClean="0"/>
              <a:t>‹#›</a:t>
            </a:fld>
            <a:endParaRPr lang="en-US"/>
          </a:p>
        </p:txBody>
      </p:sp>
    </p:spTree>
    <p:extLst>
      <p:ext uri="{BB962C8B-B14F-4D97-AF65-F5344CB8AC3E}">
        <p14:creationId xmlns:p14="http://schemas.microsoft.com/office/powerpoint/2010/main" val="420939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endParaRPr lang="en-ZM"/>
          </a:p>
        </p:txBody>
      </p:sp>
      <p:sp>
        <p:nvSpPr>
          <p:cNvPr id="3" name="Date Placeholder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fld id="{EFAA343B-A941-45C5-8394-D5871FF300C5}" type="datetimeFigureOut">
              <a:rPr lang="en-ZM" smtClean="0"/>
              <a:t>11/06/2024</a:t>
            </a:fld>
            <a:endParaRPr lang="en-ZM"/>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en-ZM"/>
          </a:p>
        </p:txBody>
      </p:sp>
      <p:sp>
        <p:nvSpPr>
          <p:cNvPr id="5" name="Notes Placeholder 4"/>
          <p:cNvSpPr>
            <a:spLocks noGrp="1"/>
          </p:cNvSpPr>
          <p:nvPr>
            <p:ph type="body" sz="quarter" idx="3"/>
          </p:nvPr>
        </p:nvSpPr>
        <p:spPr>
          <a:xfrm>
            <a:off x="679450" y="4778375"/>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M"/>
          </a:p>
        </p:txBody>
      </p:sp>
      <p:sp>
        <p:nvSpPr>
          <p:cNvPr id="6" name="Footer Placeholder 5"/>
          <p:cNvSpPr>
            <a:spLocks noGrp="1"/>
          </p:cNvSpPr>
          <p:nvPr>
            <p:ph type="ftr" sz="quarter" idx="4"/>
          </p:nvPr>
        </p:nvSpPr>
        <p:spPr>
          <a:xfrm>
            <a:off x="0" y="9429750"/>
            <a:ext cx="2946400" cy="498475"/>
          </a:xfrm>
          <a:prstGeom prst="rect">
            <a:avLst/>
          </a:prstGeom>
        </p:spPr>
        <p:txBody>
          <a:bodyPr vert="horz" lIns="91440" tIns="45720" rIns="91440" bIns="45720" rtlCol="0" anchor="b"/>
          <a:lstStyle>
            <a:lvl1pPr algn="l">
              <a:defRPr sz="1200"/>
            </a:lvl1pPr>
          </a:lstStyle>
          <a:p>
            <a:endParaRPr lang="en-ZM"/>
          </a:p>
        </p:txBody>
      </p:sp>
      <p:sp>
        <p:nvSpPr>
          <p:cNvPr id="7" name="Slide Number Placeholder 6"/>
          <p:cNvSpPr>
            <a:spLocks noGrp="1"/>
          </p:cNvSpPr>
          <p:nvPr>
            <p:ph type="sldNum" sz="quarter" idx="5"/>
          </p:nvPr>
        </p:nvSpPr>
        <p:spPr>
          <a:xfrm>
            <a:off x="3849688" y="9429750"/>
            <a:ext cx="2946400" cy="498475"/>
          </a:xfrm>
          <a:prstGeom prst="rect">
            <a:avLst/>
          </a:prstGeom>
        </p:spPr>
        <p:txBody>
          <a:bodyPr vert="horz" lIns="91440" tIns="45720" rIns="91440" bIns="45720" rtlCol="0" anchor="b"/>
          <a:lstStyle>
            <a:lvl1pPr algn="r">
              <a:defRPr sz="1200"/>
            </a:lvl1pPr>
          </a:lstStyle>
          <a:p>
            <a:fld id="{8741408C-D986-4E92-8BE9-D585E8E6EDF5}" type="slidenum">
              <a:rPr lang="en-ZM" smtClean="0"/>
              <a:t>‹#›</a:t>
            </a:fld>
            <a:endParaRPr lang="en-ZM"/>
          </a:p>
        </p:txBody>
      </p:sp>
    </p:spTree>
    <p:extLst>
      <p:ext uri="{BB962C8B-B14F-4D97-AF65-F5344CB8AC3E}">
        <p14:creationId xmlns:p14="http://schemas.microsoft.com/office/powerpoint/2010/main" val="4212167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M" dirty="0"/>
          </a:p>
        </p:txBody>
      </p:sp>
      <p:sp>
        <p:nvSpPr>
          <p:cNvPr id="4" name="Slide Number Placeholder 3"/>
          <p:cNvSpPr>
            <a:spLocks noGrp="1"/>
          </p:cNvSpPr>
          <p:nvPr>
            <p:ph type="sldNum" sz="quarter" idx="5"/>
          </p:nvPr>
        </p:nvSpPr>
        <p:spPr/>
        <p:txBody>
          <a:bodyPr/>
          <a:lstStyle/>
          <a:p>
            <a:fld id="{8741408C-D986-4E92-8BE9-D585E8E6EDF5}" type="slidenum">
              <a:rPr lang="en-ZM" smtClean="0"/>
              <a:t>7</a:t>
            </a:fld>
            <a:endParaRPr lang="en-ZM"/>
          </a:p>
        </p:txBody>
      </p:sp>
    </p:spTree>
    <p:extLst>
      <p:ext uri="{BB962C8B-B14F-4D97-AF65-F5344CB8AC3E}">
        <p14:creationId xmlns:p14="http://schemas.microsoft.com/office/powerpoint/2010/main" val="33627453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93F3FE0-25DD-4BBE-AC83-EA73409F58BA}" type="datetimeFigureOut">
              <a:rPr lang="en-US" smtClean="0"/>
              <a:t>11/6/2024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9127135-1144-4E89-8B61-AA8E015787C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93F3FE0-25DD-4BBE-AC83-EA73409F58BA}"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27135-1144-4E89-8B61-AA8E015787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93F3FE0-25DD-4BBE-AC83-EA73409F58BA}"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27135-1144-4E89-8B61-AA8E015787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93F3FE0-25DD-4BBE-AC83-EA73409F58BA}"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27135-1144-4E89-8B61-AA8E015787C5}"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93F3FE0-25DD-4BBE-AC83-EA73409F58BA}"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27135-1144-4E89-8B61-AA8E015787C5}"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93F3FE0-25DD-4BBE-AC83-EA73409F58BA}"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27135-1144-4E89-8B61-AA8E015787C5}"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93F3FE0-25DD-4BBE-AC83-EA73409F58BA}" type="datetimeFigureOut">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127135-1144-4E89-8B61-AA8E015787C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93F3FE0-25DD-4BBE-AC83-EA73409F58BA}" type="datetimeFigureOut">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127135-1144-4E89-8B61-AA8E015787C5}"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3F3FE0-25DD-4BBE-AC83-EA73409F58BA}" type="datetimeFigureOut">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127135-1144-4E89-8B61-AA8E015787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693F3FE0-25DD-4BBE-AC83-EA73409F58BA}" type="datetimeFigureOut">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27135-1144-4E89-8B61-AA8E015787C5}"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93F3FE0-25DD-4BBE-AC83-EA73409F58BA}" type="datetimeFigureOut">
              <a:rPr lang="en-US" smtClean="0"/>
              <a:t>11/6/2024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9127135-1144-4E89-8B61-AA8E015787C5}"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93F3FE0-25DD-4BBE-AC83-EA73409F58BA}" type="datetimeFigureOut">
              <a:rPr lang="en-US" smtClean="0"/>
              <a:t>11/6/2024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9127135-1144-4E89-8B61-AA8E015787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6673"/>
            <a:ext cx="7772400" cy="1512167"/>
          </a:xfrm>
        </p:spPr>
        <p:txBody>
          <a:bodyPr>
            <a:normAutofit fontScale="90000"/>
          </a:bodyPr>
          <a:lstStyle/>
          <a:p>
            <a:pPr algn="ctr"/>
            <a:r>
              <a:rPr lang="en-ZA" dirty="0"/>
              <a:t>ZCAS University Institutional Repository</a:t>
            </a:r>
            <a:endParaRPr lang="en-US" dirty="0"/>
          </a:p>
        </p:txBody>
      </p:sp>
      <p:sp>
        <p:nvSpPr>
          <p:cNvPr id="3" name="Subtitle 2"/>
          <p:cNvSpPr>
            <a:spLocks noGrp="1"/>
          </p:cNvSpPr>
          <p:nvPr>
            <p:ph type="subTitle" idx="1"/>
          </p:nvPr>
        </p:nvSpPr>
        <p:spPr/>
        <p:txBody>
          <a:bodyPr>
            <a:normAutofit fontScale="77500" lnSpcReduction="20000"/>
          </a:bodyPr>
          <a:lstStyle/>
          <a:p>
            <a:endParaRPr lang="en-ZA" dirty="0"/>
          </a:p>
          <a:p>
            <a:endParaRPr lang="en-ZA" dirty="0"/>
          </a:p>
          <a:p>
            <a:r>
              <a:rPr lang="en-US" dirty="0"/>
              <a:t>Presented by Buumba M. Dubeka and Dokowe Tembo.</a:t>
            </a:r>
          </a:p>
        </p:txBody>
      </p:sp>
    </p:spTree>
    <p:extLst>
      <p:ext uri="{BB962C8B-B14F-4D97-AF65-F5344CB8AC3E}">
        <p14:creationId xmlns:p14="http://schemas.microsoft.com/office/powerpoint/2010/main" val="531522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5AE0E3-11B3-7CA9-6EE5-605FD08BE9C3}"/>
              </a:ext>
            </a:extLst>
          </p:cNvPr>
          <p:cNvSpPr>
            <a:spLocks noGrp="1"/>
          </p:cNvSpPr>
          <p:nvPr>
            <p:ph idx="1"/>
          </p:nvPr>
        </p:nvSpPr>
        <p:spPr/>
        <p:txBody>
          <a:bodyPr>
            <a:normAutofit/>
          </a:bodyPr>
          <a:lstStyle/>
          <a:p>
            <a:pPr algn="just">
              <a:lnSpc>
                <a:spcPct val="150000"/>
              </a:lnSpc>
            </a:pPr>
            <a:endParaRPr lang="en-ZA" sz="2800" dirty="0">
              <a:effectLst/>
              <a:latin typeface="Times New Roman" panose="02020603050405020304" pitchFamily="18" charset="0"/>
              <a:ea typeface="Aptos" panose="020B0004020202020204" pitchFamily="34" charset="0"/>
              <a:cs typeface="Times New Roman" panose="02020603050405020304" pitchFamily="18" charset="0"/>
            </a:endParaRPr>
          </a:p>
          <a:p>
            <a:pPr algn="just">
              <a:lnSpc>
                <a:spcPct val="150000"/>
              </a:lnSpc>
            </a:pPr>
            <a:r>
              <a:rPr lang="en-ZA" sz="2800" dirty="0">
                <a:effectLst/>
                <a:latin typeface="+mj-lt"/>
                <a:ea typeface="Aptos" panose="020B0004020202020204" pitchFamily="34" charset="0"/>
                <a:cs typeface="Times New Roman" panose="02020603050405020304" pitchFamily="18" charset="0"/>
              </a:rPr>
              <a:t>Research Output Visibility: Faculty and researchers do not always inform the library of new publications, making it challenging for librarians to track and update repository content.</a:t>
            </a:r>
          </a:p>
        </p:txBody>
      </p:sp>
      <p:sp>
        <p:nvSpPr>
          <p:cNvPr id="3" name="Title 2">
            <a:extLst>
              <a:ext uri="{FF2B5EF4-FFF2-40B4-BE49-F238E27FC236}">
                <a16:creationId xmlns:a16="http://schemas.microsoft.com/office/drawing/2014/main" id="{07B97363-8D59-8C68-76F4-3DFA9A3FFD9E}"/>
              </a:ext>
            </a:extLst>
          </p:cNvPr>
          <p:cNvSpPr>
            <a:spLocks noGrp="1"/>
          </p:cNvSpPr>
          <p:nvPr>
            <p:ph type="title"/>
          </p:nvPr>
        </p:nvSpPr>
        <p:spPr/>
        <p:txBody>
          <a:bodyPr>
            <a:noAutofit/>
          </a:bodyPr>
          <a:lstStyle/>
          <a:p>
            <a:r>
              <a:rPr lang="en-GB" sz="3600" dirty="0"/>
              <a:t>Challenges faced in ensuring Content is up to date</a:t>
            </a:r>
            <a:endParaRPr lang="en-ZM" sz="3600" dirty="0"/>
          </a:p>
        </p:txBody>
      </p:sp>
    </p:spTree>
    <p:extLst>
      <p:ext uri="{BB962C8B-B14F-4D97-AF65-F5344CB8AC3E}">
        <p14:creationId xmlns:p14="http://schemas.microsoft.com/office/powerpoint/2010/main" val="4089625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055DEE-28D5-321C-8CDE-7721F052ED63}"/>
              </a:ext>
            </a:extLst>
          </p:cNvPr>
          <p:cNvSpPr txBox="1"/>
          <p:nvPr/>
        </p:nvSpPr>
        <p:spPr>
          <a:xfrm>
            <a:off x="179512" y="620688"/>
            <a:ext cx="8424936" cy="309700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ZA" sz="2200" dirty="0">
                <a:effectLst/>
                <a:latin typeface="+mj-lt"/>
                <a:ea typeface="Aptos" panose="020B0004020202020204" pitchFamily="34" charset="0"/>
              </a:rPr>
              <a:t>Publisher Agreements: Copyright restrictions often prevent libraries from archiving the full text of published articles, especially for those published in paywalled journals. Librarians must ensure that only permissible versions (e.g., preprints or post prints) are included, which requires close monitoring.</a:t>
            </a:r>
            <a:endParaRPr lang="en-ZA" sz="2200" dirty="0">
              <a:latin typeface="+mj-lt"/>
            </a:endParaRPr>
          </a:p>
        </p:txBody>
      </p:sp>
    </p:spTree>
    <p:extLst>
      <p:ext uri="{BB962C8B-B14F-4D97-AF65-F5344CB8AC3E}">
        <p14:creationId xmlns:p14="http://schemas.microsoft.com/office/powerpoint/2010/main" val="3188258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endParaRPr lang="en-ZA" sz="4000" dirty="0"/>
          </a:p>
          <a:p>
            <a:pPr marL="109728" indent="0" algn="ctr">
              <a:buNone/>
            </a:pPr>
            <a:r>
              <a:rPr lang="en-ZA" sz="4400" b="1" dirty="0"/>
              <a:t>dspace.zcas.edu.zm</a:t>
            </a:r>
          </a:p>
          <a:p>
            <a:pPr marL="109728" indent="0">
              <a:buNone/>
            </a:pPr>
            <a:endParaRPr lang="en-US" dirty="0"/>
          </a:p>
        </p:txBody>
      </p:sp>
      <p:sp>
        <p:nvSpPr>
          <p:cNvPr id="3" name="Title 2"/>
          <p:cNvSpPr>
            <a:spLocks noGrp="1"/>
          </p:cNvSpPr>
          <p:nvPr>
            <p:ph type="title"/>
          </p:nvPr>
        </p:nvSpPr>
        <p:spPr/>
        <p:txBody>
          <a:bodyPr>
            <a:normAutofit/>
          </a:bodyPr>
          <a:lstStyle/>
          <a:p>
            <a:r>
              <a:rPr lang="en-ZA" dirty="0"/>
              <a:t>Can be accessed on:</a:t>
            </a:r>
            <a:endParaRPr lang="en-US" dirty="0"/>
          </a:p>
        </p:txBody>
      </p:sp>
    </p:spTree>
    <p:extLst>
      <p:ext uri="{BB962C8B-B14F-4D97-AF65-F5344CB8AC3E}">
        <p14:creationId xmlns:p14="http://schemas.microsoft.com/office/powerpoint/2010/main" val="3623223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endParaRPr lang="en-GB" sz="2800" dirty="0">
              <a:latin typeface="+mj-lt"/>
            </a:endParaRPr>
          </a:p>
          <a:p>
            <a:pPr algn="just">
              <a:lnSpc>
                <a:spcPct val="150000"/>
              </a:lnSpc>
            </a:pPr>
            <a:r>
              <a:rPr lang="en-GB" sz="2800" dirty="0">
                <a:latin typeface="+mj-lt"/>
              </a:rPr>
              <a:t>This an Archive for collecting, preserving, and disseminating digital copies of the intellectual and research output of an institution.</a:t>
            </a:r>
            <a:endParaRPr lang="en-US" sz="2800" dirty="0">
              <a:latin typeface="+mj-lt"/>
            </a:endParaRPr>
          </a:p>
        </p:txBody>
      </p:sp>
      <p:sp>
        <p:nvSpPr>
          <p:cNvPr id="2" name="Title 1"/>
          <p:cNvSpPr>
            <a:spLocks noGrp="1"/>
          </p:cNvSpPr>
          <p:nvPr>
            <p:ph type="title"/>
          </p:nvPr>
        </p:nvSpPr>
        <p:spPr/>
        <p:txBody>
          <a:bodyPr/>
          <a:lstStyle/>
          <a:p>
            <a:r>
              <a:rPr lang="en-ZA" sz="3600" dirty="0"/>
              <a:t>Institutional</a:t>
            </a:r>
            <a:r>
              <a:rPr lang="en-ZA" dirty="0"/>
              <a:t> Repository</a:t>
            </a:r>
            <a:endParaRPr lang="en-US" dirty="0"/>
          </a:p>
        </p:txBody>
      </p:sp>
    </p:spTree>
    <p:extLst>
      <p:ext uri="{BB962C8B-B14F-4D97-AF65-F5344CB8AC3E}">
        <p14:creationId xmlns:p14="http://schemas.microsoft.com/office/powerpoint/2010/main" val="7397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40201D-E6F5-CA03-91F3-4281E67F5501}"/>
              </a:ext>
            </a:extLst>
          </p:cNvPr>
          <p:cNvSpPr>
            <a:spLocks noGrp="1"/>
          </p:cNvSpPr>
          <p:nvPr>
            <p:ph idx="1"/>
          </p:nvPr>
        </p:nvSpPr>
        <p:spPr/>
        <p:txBody>
          <a:bodyPr>
            <a:normAutofit/>
          </a:bodyPr>
          <a:lstStyle/>
          <a:p>
            <a:pPr algn="just">
              <a:lnSpc>
                <a:spcPct val="150000"/>
              </a:lnSpc>
              <a:spcAft>
                <a:spcPts val="800"/>
              </a:spcAft>
            </a:pPr>
            <a:r>
              <a:rPr lang="en-ZA" sz="2800" dirty="0">
                <a:effectLst/>
                <a:latin typeface="Times New Roman" panose="02020603050405020304" pitchFamily="18" charset="0"/>
                <a:ea typeface="Aptos" panose="020B0004020202020204" pitchFamily="34" charset="0"/>
                <a:cs typeface="Times New Roman" panose="02020603050405020304" pitchFamily="18" charset="0"/>
              </a:rPr>
              <a:t> </a:t>
            </a:r>
            <a:r>
              <a:rPr lang="en-ZA" sz="2800" dirty="0">
                <a:effectLst/>
                <a:latin typeface="+mj-lt"/>
                <a:ea typeface="Aptos" panose="020B0004020202020204" pitchFamily="34" charset="0"/>
                <a:cs typeface="Times New Roman" panose="02020603050405020304" pitchFamily="18" charset="0"/>
              </a:rPr>
              <a:t>IRs are typically open access, allowing researchers to retain their copyrights to their work.</a:t>
            </a:r>
          </a:p>
          <a:p>
            <a:pPr algn="just">
              <a:lnSpc>
                <a:spcPct val="150000"/>
              </a:lnSpc>
              <a:spcAft>
                <a:spcPts val="800"/>
              </a:spcAft>
            </a:pPr>
            <a:r>
              <a:rPr lang="en-ZA" sz="2800" dirty="0">
                <a:latin typeface="+mj-lt"/>
                <a:ea typeface="Aptos" panose="020B0004020202020204" pitchFamily="34" charset="0"/>
                <a:cs typeface="Times New Roman" panose="02020603050405020304" pitchFamily="18" charset="0"/>
              </a:rPr>
              <a:t>The ZCAS IR </a:t>
            </a:r>
            <a:r>
              <a:rPr lang="en-ZA" sz="2800" dirty="0">
                <a:effectLst/>
                <a:latin typeface="+mj-lt"/>
                <a:ea typeface="Aptos" panose="020B0004020202020204" pitchFamily="34" charset="0"/>
                <a:cs typeface="Times New Roman" panose="02020603050405020304" pitchFamily="18" charset="0"/>
              </a:rPr>
              <a:t>includes materials such as peer-reviewed journal articles, </a:t>
            </a:r>
            <a:r>
              <a:rPr lang="en-ZA" sz="2800" dirty="0">
                <a:latin typeface="+mj-lt"/>
                <a:ea typeface="Aptos" panose="020B0004020202020204" pitchFamily="34" charset="0"/>
                <a:cs typeface="Times New Roman" panose="02020603050405020304" pitchFamily="18" charset="0"/>
              </a:rPr>
              <a:t>E</a:t>
            </a:r>
            <a:r>
              <a:rPr lang="en-ZA" sz="2800" dirty="0">
                <a:effectLst/>
                <a:latin typeface="+mj-lt"/>
                <a:ea typeface="Aptos" panose="020B0004020202020204" pitchFamily="34" charset="0"/>
                <a:cs typeface="Times New Roman" panose="02020603050405020304" pitchFamily="18" charset="0"/>
              </a:rPr>
              <a:t>lectronic Theses and </a:t>
            </a:r>
            <a:r>
              <a:rPr lang="en-ZA" sz="2800" dirty="0">
                <a:latin typeface="+mj-lt"/>
                <a:ea typeface="Aptos" panose="020B0004020202020204" pitchFamily="34" charset="0"/>
                <a:cs typeface="Times New Roman" panose="02020603050405020304" pitchFamily="18" charset="0"/>
              </a:rPr>
              <a:t>D</a:t>
            </a:r>
            <a:r>
              <a:rPr lang="en-ZA" sz="2800" dirty="0">
                <a:effectLst/>
                <a:latin typeface="+mj-lt"/>
                <a:ea typeface="Aptos" panose="020B0004020202020204" pitchFamily="34" charset="0"/>
                <a:cs typeface="Times New Roman" panose="02020603050405020304" pitchFamily="18" charset="0"/>
              </a:rPr>
              <a:t>issertations</a:t>
            </a:r>
            <a:r>
              <a:rPr lang="en-ZA" sz="2800" dirty="0">
                <a:effectLst/>
                <a:latin typeface="Times New Roman" panose="02020603050405020304" pitchFamily="18" charset="0"/>
                <a:ea typeface="Aptos" panose="020B0004020202020204" pitchFamily="34" charset="0"/>
                <a:cs typeface="Times New Roman" panose="02020603050405020304" pitchFamily="18" charset="0"/>
              </a:rPr>
              <a:t>.</a:t>
            </a:r>
            <a:endParaRPr lang="en-ZM" dirty="0"/>
          </a:p>
        </p:txBody>
      </p:sp>
      <p:sp>
        <p:nvSpPr>
          <p:cNvPr id="3" name="Title 2">
            <a:extLst>
              <a:ext uri="{FF2B5EF4-FFF2-40B4-BE49-F238E27FC236}">
                <a16:creationId xmlns:a16="http://schemas.microsoft.com/office/drawing/2014/main" id="{635B96D0-0A37-EE2E-2645-C26BA2F851A3}"/>
              </a:ext>
            </a:extLst>
          </p:cNvPr>
          <p:cNvSpPr>
            <a:spLocks noGrp="1"/>
          </p:cNvSpPr>
          <p:nvPr>
            <p:ph type="title"/>
          </p:nvPr>
        </p:nvSpPr>
        <p:spPr/>
        <p:txBody>
          <a:bodyPr>
            <a:normAutofit/>
          </a:bodyPr>
          <a:lstStyle/>
          <a:p>
            <a:r>
              <a:rPr lang="en-GB" sz="3600" dirty="0"/>
              <a:t>Institutional Repository</a:t>
            </a:r>
            <a:endParaRPr lang="en-ZM" sz="3600" dirty="0"/>
          </a:p>
        </p:txBody>
      </p:sp>
    </p:spTree>
    <p:extLst>
      <p:ext uri="{BB962C8B-B14F-4D97-AF65-F5344CB8AC3E}">
        <p14:creationId xmlns:p14="http://schemas.microsoft.com/office/powerpoint/2010/main" val="2488133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buNone/>
            </a:pPr>
            <a:endParaRPr lang="en-GB" sz="2800" dirty="0"/>
          </a:p>
          <a:p>
            <a:pPr algn="just">
              <a:lnSpc>
                <a:spcPct val="150000"/>
              </a:lnSpc>
            </a:pPr>
            <a:r>
              <a:rPr lang="en-GB" sz="2800" dirty="0"/>
              <a:t>To Manage, preserve, and maintain the digital assets, intellectual output of the institution.</a:t>
            </a:r>
          </a:p>
          <a:p>
            <a:pPr algn="just">
              <a:lnSpc>
                <a:spcPct val="150000"/>
              </a:lnSpc>
            </a:pPr>
            <a:endParaRPr lang="en-ZA" sz="2800" dirty="0"/>
          </a:p>
          <a:p>
            <a:pPr algn="just">
              <a:lnSpc>
                <a:spcPct val="150000"/>
              </a:lnSpc>
            </a:pPr>
            <a:r>
              <a:rPr lang="en-GB" sz="2800" dirty="0"/>
              <a:t>To Create global visibility for an institution’s scholarly research</a:t>
            </a:r>
            <a:endParaRPr lang="en-US" sz="2800" dirty="0"/>
          </a:p>
        </p:txBody>
      </p:sp>
      <p:sp>
        <p:nvSpPr>
          <p:cNvPr id="2" name="Title 1"/>
          <p:cNvSpPr>
            <a:spLocks noGrp="1"/>
          </p:cNvSpPr>
          <p:nvPr>
            <p:ph type="title"/>
          </p:nvPr>
        </p:nvSpPr>
        <p:spPr/>
        <p:txBody>
          <a:bodyPr>
            <a:normAutofit/>
          </a:bodyPr>
          <a:lstStyle/>
          <a:p>
            <a:r>
              <a:rPr lang="en-ZA" sz="3600" dirty="0"/>
              <a:t>Objectives of  The ZCAS U IR</a:t>
            </a:r>
            <a:endParaRPr lang="en-US" sz="3600" dirty="0"/>
          </a:p>
        </p:txBody>
      </p:sp>
    </p:spTree>
    <p:extLst>
      <p:ext uri="{BB962C8B-B14F-4D97-AF65-F5344CB8AC3E}">
        <p14:creationId xmlns:p14="http://schemas.microsoft.com/office/powerpoint/2010/main" val="1550647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GB" dirty="0">
                <a:latin typeface="+mj-lt"/>
              </a:rPr>
              <a:t> </a:t>
            </a:r>
            <a:r>
              <a:rPr lang="en-GB" sz="3000" dirty="0">
                <a:latin typeface="+mj-lt"/>
              </a:rPr>
              <a:t>To collect content in single location </a:t>
            </a:r>
          </a:p>
          <a:p>
            <a:pPr algn="just">
              <a:lnSpc>
                <a:spcPct val="150000"/>
              </a:lnSpc>
            </a:pPr>
            <a:r>
              <a:rPr lang="en-GB" sz="3000" dirty="0">
                <a:latin typeface="+mj-lt"/>
              </a:rPr>
              <a:t> To provide Open Access to the institution’s research output </a:t>
            </a:r>
          </a:p>
          <a:p>
            <a:pPr algn="just">
              <a:lnSpc>
                <a:spcPct val="150000"/>
              </a:lnSpc>
            </a:pPr>
            <a:r>
              <a:rPr lang="en-GB" sz="3000" dirty="0">
                <a:latin typeface="+mj-lt"/>
              </a:rPr>
              <a:t>To provide archiving of institutional scholarly research output</a:t>
            </a:r>
            <a:endParaRPr lang="en-US" sz="3000" dirty="0">
              <a:latin typeface="+mj-lt"/>
            </a:endParaRPr>
          </a:p>
        </p:txBody>
      </p:sp>
      <p:sp>
        <p:nvSpPr>
          <p:cNvPr id="2" name="Title 1"/>
          <p:cNvSpPr>
            <a:spLocks noGrp="1"/>
          </p:cNvSpPr>
          <p:nvPr>
            <p:ph type="title"/>
          </p:nvPr>
        </p:nvSpPr>
        <p:spPr/>
        <p:txBody>
          <a:bodyPr>
            <a:normAutofit/>
          </a:bodyPr>
          <a:lstStyle/>
          <a:p>
            <a:r>
              <a:rPr lang="en-ZA" sz="3600" dirty="0"/>
              <a:t>Objectives..</a:t>
            </a:r>
            <a:endParaRPr lang="en-US" sz="3600" dirty="0"/>
          </a:p>
        </p:txBody>
      </p:sp>
    </p:spTree>
    <p:extLst>
      <p:ext uri="{BB962C8B-B14F-4D97-AF65-F5344CB8AC3E}">
        <p14:creationId xmlns:p14="http://schemas.microsoft.com/office/powerpoint/2010/main" val="1525607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09728" indent="0">
              <a:lnSpc>
                <a:spcPct val="150000"/>
              </a:lnSpc>
              <a:buNone/>
            </a:pPr>
            <a:endParaRPr lang="en-GB" dirty="0"/>
          </a:p>
          <a:p>
            <a:pPr algn="just">
              <a:lnSpc>
                <a:spcPct val="150000"/>
              </a:lnSpc>
            </a:pPr>
            <a:r>
              <a:rPr lang="en-GB" sz="2600" dirty="0">
                <a:latin typeface="+mj-lt"/>
              </a:rPr>
              <a:t>To support  learning, teaching and research.</a:t>
            </a:r>
          </a:p>
          <a:p>
            <a:pPr algn="just">
              <a:lnSpc>
                <a:spcPct val="150000"/>
              </a:lnSpc>
            </a:pPr>
            <a:r>
              <a:rPr lang="en-GB" sz="2600" dirty="0">
                <a:latin typeface="+mj-lt"/>
              </a:rPr>
              <a:t> Enables to keep track of and analyse research performance.</a:t>
            </a:r>
            <a:endParaRPr lang="en-US" sz="2600" dirty="0">
              <a:latin typeface="+mj-lt"/>
            </a:endParaRPr>
          </a:p>
          <a:p>
            <a:endParaRPr lang="en-US" dirty="0"/>
          </a:p>
        </p:txBody>
      </p:sp>
      <p:sp>
        <p:nvSpPr>
          <p:cNvPr id="2" name="Title 1"/>
          <p:cNvSpPr>
            <a:spLocks noGrp="1"/>
          </p:cNvSpPr>
          <p:nvPr>
            <p:ph type="title"/>
          </p:nvPr>
        </p:nvSpPr>
        <p:spPr/>
        <p:txBody>
          <a:bodyPr>
            <a:normAutofit/>
          </a:bodyPr>
          <a:lstStyle/>
          <a:p>
            <a:r>
              <a:rPr lang="en-ZA" sz="3600" dirty="0"/>
              <a:t>Benefits..</a:t>
            </a:r>
            <a:endParaRPr lang="en-US" sz="3600" dirty="0"/>
          </a:p>
        </p:txBody>
      </p:sp>
    </p:spTree>
    <p:extLst>
      <p:ext uri="{BB962C8B-B14F-4D97-AF65-F5344CB8AC3E}">
        <p14:creationId xmlns:p14="http://schemas.microsoft.com/office/powerpoint/2010/main" val="195593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40DAAA-8AFB-5CC4-E9FB-B4003926A011}"/>
              </a:ext>
            </a:extLst>
          </p:cNvPr>
          <p:cNvSpPr>
            <a:spLocks noGrp="1"/>
          </p:cNvSpPr>
          <p:nvPr>
            <p:ph idx="1"/>
          </p:nvPr>
        </p:nvSpPr>
        <p:spPr/>
        <p:txBody>
          <a:bodyPr>
            <a:normAutofit fontScale="92500"/>
          </a:bodyPr>
          <a:lstStyle/>
          <a:p>
            <a:pPr algn="just">
              <a:lnSpc>
                <a:spcPct val="150000"/>
              </a:lnSpc>
              <a:spcAft>
                <a:spcPts val="800"/>
              </a:spcAft>
            </a:pPr>
            <a:r>
              <a:rPr lang="en-ZA" sz="2800" dirty="0">
                <a:effectLst/>
                <a:latin typeface="+mj-lt"/>
                <a:ea typeface="Aptos" panose="020B0004020202020204" pitchFamily="34" charset="0"/>
                <a:cs typeface="Times New Roman" panose="02020603050405020304" pitchFamily="18" charset="0"/>
              </a:rPr>
              <a:t>The archiving of resources is performed by the Librarians.</a:t>
            </a:r>
          </a:p>
          <a:p>
            <a:pPr marL="0" indent="0" algn="just">
              <a:lnSpc>
                <a:spcPct val="150000"/>
              </a:lnSpc>
              <a:spcAft>
                <a:spcPts val="800"/>
              </a:spcAft>
              <a:buNone/>
            </a:pPr>
            <a:r>
              <a:rPr lang="en-ZA" sz="2800" b="1" dirty="0">
                <a:effectLst/>
                <a:latin typeface="+mj-lt"/>
                <a:ea typeface="Aptos" panose="020B0004020202020204" pitchFamily="34" charset="0"/>
                <a:cs typeface="Times New Roman" panose="02020603050405020304" pitchFamily="18" charset="0"/>
              </a:rPr>
              <a:t>Advantages of Librarian Archiving</a:t>
            </a:r>
          </a:p>
          <a:p>
            <a:pPr algn="just">
              <a:lnSpc>
                <a:spcPct val="150000"/>
              </a:lnSpc>
              <a:spcAft>
                <a:spcPts val="800"/>
              </a:spcAft>
            </a:pPr>
            <a:r>
              <a:rPr lang="en-ZA" sz="2800" dirty="0">
                <a:effectLst/>
                <a:latin typeface="+mj-lt"/>
                <a:ea typeface="Aptos" panose="020B0004020202020204" pitchFamily="34" charset="0"/>
                <a:cs typeface="Times New Roman" panose="02020603050405020304" pitchFamily="18" charset="0"/>
              </a:rPr>
              <a:t>Material organization with well-defined metadata, making it easier for users (students, researchers, and the public) to discover and retrieve information.</a:t>
            </a:r>
          </a:p>
        </p:txBody>
      </p:sp>
      <p:sp>
        <p:nvSpPr>
          <p:cNvPr id="3" name="Title 2">
            <a:extLst>
              <a:ext uri="{FF2B5EF4-FFF2-40B4-BE49-F238E27FC236}">
                <a16:creationId xmlns:a16="http://schemas.microsoft.com/office/drawing/2014/main" id="{65A691E8-30EC-8189-E465-7D103B5ACEF7}"/>
              </a:ext>
            </a:extLst>
          </p:cNvPr>
          <p:cNvSpPr>
            <a:spLocks noGrp="1"/>
          </p:cNvSpPr>
          <p:nvPr>
            <p:ph type="title"/>
          </p:nvPr>
        </p:nvSpPr>
        <p:spPr/>
        <p:txBody>
          <a:bodyPr>
            <a:normAutofit/>
          </a:bodyPr>
          <a:lstStyle/>
          <a:p>
            <a:r>
              <a:rPr lang="en-GB" sz="3600" dirty="0"/>
              <a:t>Archiving</a:t>
            </a:r>
            <a:endParaRPr lang="en-ZM" sz="3600" dirty="0"/>
          </a:p>
        </p:txBody>
      </p:sp>
    </p:spTree>
    <p:extLst>
      <p:ext uri="{BB962C8B-B14F-4D97-AF65-F5344CB8AC3E}">
        <p14:creationId xmlns:p14="http://schemas.microsoft.com/office/powerpoint/2010/main" val="174348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2C1FA7-2FD9-FA82-6368-D56197B3566D}"/>
              </a:ext>
            </a:extLst>
          </p:cNvPr>
          <p:cNvSpPr>
            <a:spLocks noGrp="1"/>
          </p:cNvSpPr>
          <p:nvPr>
            <p:ph idx="1"/>
          </p:nvPr>
        </p:nvSpPr>
        <p:spPr/>
        <p:txBody>
          <a:bodyPr>
            <a:normAutofit fontScale="92500" lnSpcReduction="20000"/>
          </a:bodyPr>
          <a:lstStyle/>
          <a:p>
            <a:pPr algn="just">
              <a:lnSpc>
                <a:spcPct val="150000"/>
              </a:lnSpc>
              <a:spcAft>
                <a:spcPts val="800"/>
              </a:spcAft>
            </a:pPr>
            <a:r>
              <a:rPr lang="en-ZA" sz="3000" dirty="0">
                <a:latin typeface="+mj-lt"/>
                <a:ea typeface="Aptos" panose="020B0004020202020204" pitchFamily="34" charset="0"/>
                <a:cs typeface="Times New Roman" panose="02020603050405020304" pitchFamily="18" charset="0"/>
              </a:rPr>
              <a:t>M</a:t>
            </a:r>
            <a:r>
              <a:rPr lang="en-ZA" sz="3000" dirty="0">
                <a:effectLst/>
                <a:latin typeface="+mj-lt"/>
                <a:ea typeface="Aptos" panose="020B0004020202020204" pitchFamily="34" charset="0"/>
                <a:cs typeface="Times New Roman" panose="02020603050405020304" pitchFamily="18" charset="0"/>
              </a:rPr>
              <a:t>onitor intellectual property rights to ensure that only the content allowed by publishers is shared.</a:t>
            </a:r>
          </a:p>
          <a:p>
            <a:pPr algn="just">
              <a:lnSpc>
                <a:spcPct val="150000"/>
              </a:lnSpc>
              <a:spcAft>
                <a:spcPts val="800"/>
              </a:spcAft>
            </a:pPr>
            <a:r>
              <a:rPr lang="en-ZA" sz="3000" dirty="0">
                <a:latin typeface="+mj-lt"/>
                <a:ea typeface="Aptos" panose="020B0004020202020204" pitchFamily="34" charset="0"/>
                <a:cs typeface="Times New Roman" panose="02020603050405020304" pitchFamily="18" charset="0"/>
              </a:rPr>
              <a:t>C</a:t>
            </a:r>
            <a:r>
              <a:rPr lang="en-ZA" sz="3000" dirty="0">
                <a:effectLst/>
                <a:latin typeface="+mj-lt"/>
                <a:ea typeface="Aptos" panose="020B0004020202020204" pitchFamily="34" charset="0"/>
                <a:cs typeface="Times New Roman" panose="02020603050405020304" pitchFamily="18" charset="0"/>
              </a:rPr>
              <a:t>ataloguing and classification- users find resources by keyword, author, topic, or date-enhancing the visibility of research work</a:t>
            </a:r>
            <a:endParaRPr lang="en-ZM" sz="3000" dirty="0">
              <a:latin typeface="+mj-lt"/>
            </a:endParaRPr>
          </a:p>
          <a:p>
            <a:pPr algn="just">
              <a:lnSpc>
                <a:spcPct val="150000"/>
              </a:lnSpc>
              <a:spcAft>
                <a:spcPts val="800"/>
              </a:spcAft>
            </a:pPr>
            <a:endParaRPr lang="en-ZA" sz="2800" dirty="0">
              <a:effectLst/>
              <a:latin typeface="Aptos" panose="020B0004020202020204" pitchFamily="34" charset="0"/>
              <a:ea typeface="Aptos" panose="020B0004020202020204" pitchFamily="34" charset="0"/>
              <a:cs typeface="Times New Roman" panose="02020603050405020304" pitchFamily="18" charset="0"/>
            </a:endParaRPr>
          </a:p>
          <a:p>
            <a:endParaRPr lang="en-ZM" dirty="0"/>
          </a:p>
        </p:txBody>
      </p:sp>
      <p:sp>
        <p:nvSpPr>
          <p:cNvPr id="3" name="Title 2">
            <a:extLst>
              <a:ext uri="{FF2B5EF4-FFF2-40B4-BE49-F238E27FC236}">
                <a16:creationId xmlns:a16="http://schemas.microsoft.com/office/drawing/2014/main" id="{A1C8F256-76F5-9367-8761-839CE2158E5A}"/>
              </a:ext>
            </a:extLst>
          </p:cNvPr>
          <p:cNvSpPr>
            <a:spLocks noGrp="1"/>
          </p:cNvSpPr>
          <p:nvPr>
            <p:ph type="title"/>
          </p:nvPr>
        </p:nvSpPr>
        <p:spPr/>
        <p:txBody>
          <a:bodyPr>
            <a:normAutofit/>
          </a:bodyPr>
          <a:lstStyle/>
          <a:p>
            <a:r>
              <a:rPr lang="en-GB" sz="2800" dirty="0"/>
              <a:t>Advantages…</a:t>
            </a:r>
            <a:endParaRPr lang="en-ZM" sz="2800" dirty="0"/>
          </a:p>
        </p:txBody>
      </p:sp>
    </p:spTree>
    <p:extLst>
      <p:ext uri="{BB962C8B-B14F-4D97-AF65-F5344CB8AC3E}">
        <p14:creationId xmlns:p14="http://schemas.microsoft.com/office/powerpoint/2010/main" val="312908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040212-17AC-FC4B-8866-C9BDFAE99017}"/>
              </a:ext>
            </a:extLst>
          </p:cNvPr>
          <p:cNvSpPr>
            <a:spLocks noGrp="1"/>
          </p:cNvSpPr>
          <p:nvPr>
            <p:ph idx="1"/>
          </p:nvPr>
        </p:nvSpPr>
        <p:spPr/>
        <p:txBody>
          <a:bodyPr/>
          <a:lstStyle/>
          <a:p>
            <a:pPr marL="109728" indent="0">
              <a:lnSpc>
                <a:spcPct val="250000"/>
              </a:lnSpc>
              <a:buNone/>
            </a:pPr>
            <a:endParaRPr lang="en-GB" dirty="0"/>
          </a:p>
          <a:p>
            <a:pPr>
              <a:lnSpc>
                <a:spcPct val="250000"/>
              </a:lnSpc>
            </a:pPr>
            <a:r>
              <a:rPr lang="en-GB" dirty="0"/>
              <a:t>IR Publications and Ingestion Policy</a:t>
            </a:r>
          </a:p>
          <a:p>
            <a:pPr>
              <a:lnSpc>
                <a:spcPct val="250000"/>
              </a:lnSpc>
            </a:pPr>
            <a:r>
              <a:rPr lang="en-GB" dirty="0"/>
              <a:t>ETD selection criteria</a:t>
            </a:r>
            <a:endParaRPr lang="en-ZM" dirty="0"/>
          </a:p>
        </p:txBody>
      </p:sp>
      <p:sp>
        <p:nvSpPr>
          <p:cNvPr id="3" name="Title 2">
            <a:extLst>
              <a:ext uri="{FF2B5EF4-FFF2-40B4-BE49-F238E27FC236}">
                <a16:creationId xmlns:a16="http://schemas.microsoft.com/office/drawing/2014/main" id="{F5F31C59-3887-09C6-7BAD-5549A4E44B84}"/>
              </a:ext>
            </a:extLst>
          </p:cNvPr>
          <p:cNvSpPr>
            <a:spLocks noGrp="1"/>
          </p:cNvSpPr>
          <p:nvPr>
            <p:ph type="title"/>
          </p:nvPr>
        </p:nvSpPr>
        <p:spPr/>
        <p:txBody>
          <a:bodyPr>
            <a:noAutofit/>
          </a:bodyPr>
          <a:lstStyle/>
          <a:p>
            <a:r>
              <a:rPr lang="en-ZA" sz="3600" b="1" dirty="0">
                <a:effectLst/>
                <a:latin typeface="Times New Roman" panose="02020603050405020304" pitchFamily="18" charset="0"/>
                <a:ea typeface="Aptos" panose="020B0004020202020204" pitchFamily="34" charset="0"/>
                <a:cs typeface="Times New Roman" panose="02020603050405020304" pitchFamily="18" charset="0"/>
              </a:rPr>
              <a:t>Policies/Guidelines regarding ETD Upload</a:t>
            </a:r>
            <a:endParaRPr lang="en-ZM" sz="3600" dirty="0"/>
          </a:p>
        </p:txBody>
      </p:sp>
    </p:spTree>
    <p:extLst>
      <p:ext uri="{BB962C8B-B14F-4D97-AF65-F5344CB8AC3E}">
        <p14:creationId xmlns:p14="http://schemas.microsoft.com/office/powerpoint/2010/main" val="34734252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7AFF42DFD8604FBF3B31F025A1F972" ma:contentTypeVersion="16" ma:contentTypeDescription="Create a new document." ma:contentTypeScope="" ma:versionID="9dd99e38dd2c154276be2287dc779244">
  <xsd:schema xmlns:xsd="http://www.w3.org/2001/XMLSchema" xmlns:xs="http://www.w3.org/2001/XMLSchema" xmlns:p="http://schemas.microsoft.com/office/2006/metadata/properties" xmlns:ns3="25bf8386-09c9-4108-9911-c76889d3f093" xmlns:ns4="cffe6e11-8183-4bdb-9557-b97393144730" targetNamespace="http://schemas.microsoft.com/office/2006/metadata/properties" ma:root="true" ma:fieldsID="1a6aa7497cb6087a384233c3731ab308" ns3:_="" ns4:_="">
    <xsd:import namespace="25bf8386-09c9-4108-9911-c76889d3f093"/>
    <xsd:import namespace="cffe6e11-8183-4bdb-9557-b9739314473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ObjectDetectorVersions" minOccurs="0"/>
                <xsd:element ref="ns3:MediaServiceOCR" minOccurs="0"/>
                <xsd:element ref="ns3:MediaServiceGenerationTime" minOccurs="0"/>
                <xsd:element ref="ns3:MediaServiceEventHashCode"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f8386-09c9-4108-9911-c76889d3f0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AutoTags" ma:index="17" nillable="true" ma:displayName="Tags" ma:internalName="MediaServiceAutoTags"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fe6e11-8183-4bdb-9557-b97393144730"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5bf8386-09c9-4108-9911-c76889d3f093" xsi:nil="true"/>
  </documentManagement>
</p:properties>
</file>

<file path=customXml/itemProps1.xml><?xml version="1.0" encoding="utf-8"?>
<ds:datastoreItem xmlns:ds="http://schemas.openxmlformats.org/officeDocument/2006/customXml" ds:itemID="{AADDD8A2-1923-4EBA-A0F4-13C1041E4E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bf8386-09c9-4108-9911-c76889d3f093"/>
    <ds:schemaRef ds:uri="cffe6e11-8183-4bdb-9557-b973931447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27473E9-F7A2-43A9-81A9-F168AD5CA8CC}">
  <ds:schemaRefs>
    <ds:schemaRef ds:uri="http://schemas.microsoft.com/sharepoint/v3/contenttype/forms"/>
  </ds:schemaRefs>
</ds:datastoreItem>
</file>

<file path=customXml/itemProps3.xml><?xml version="1.0" encoding="utf-8"?>
<ds:datastoreItem xmlns:ds="http://schemas.openxmlformats.org/officeDocument/2006/customXml" ds:itemID="{4704C094-463D-481B-B7A3-916990B13210}">
  <ds:schemaRefs>
    <ds:schemaRef ds:uri="http://schemas.microsoft.com/office/2006/metadata/properties"/>
    <ds:schemaRef ds:uri="25bf8386-09c9-4108-9911-c76889d3f093"/>
    <ds:schemaRef ds:uri="http://schemas.microsoft.com/office/infopath/2007/PartnerControls"/>
    <ds:schemaRef ds:uri="http://www.w3.org/XML/1998/namespace"/>
    <ds:schemaRef ds:uri="http://schemas.microsoft.com/office/2006/documentManagement/types"/>
    <ds:schemaRef ds:uri="http://purl.org/dc/terms/"/>
    <ds:schemaRef ds:uri="http://purl.org/dc/dcmitype/"/>
    <ds:schemaRef ds:uri="http://purl.org/dc/elements/1.1/"/>
    <ds:schemaRef ds:uri="http://schemas.openxmlformats.org/package/2006/metadata/core-properties"/>
    <ds:schemaRef ds:uri="cffe6e11-8183-4bdb-9557-b97393144730"/>
  </ds:schemaRefs>
</ds:datastoreItem>
</file>

<file path=docProps/app.xml><?xml version="1.0" encoding="utf-8"?>
<Properties xmlns="http://schemas.openxmlformats.org/officeDocument/2006/extended-properties" xmlns:vt="http://schemas.openxmlformats.org/officeDocument/2006/docPropsVTypes">
  <Template>Concourse</Template>
  <TotalTime>1273</TotalTime>
  <Words>347</Words>
  <Application>Microsoft Office PowerPoint</Application>
  <PresentationFormat>On-screen Show (4:3)</PresentationFormat>
  <Paragraphs>42</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vt:lpstr>
      <vt:lpstr>Arial</vt:lpstr>
      <vt:lpstr>Calibri</vt:lpstr>
      <vt:lpstr>Lucida Sans Unicode</vt:lpstr>
      <vt:lpstr>Times New Roman</vt:lpstr>
      <vt:lpstr>Verdana</vt:lpstr>
      <vt:lpstr>Wingdings 2</vt:lpstr>
      <vt:lpstr>Wingdings 3</vt:lpstr>
      <vt:lpstr>Concourse</vt:lpstr>
      <vt:lpstr>ZCAS University Institutional Repository</vt:lpstr>
      <vt:lpstr>Institutional Repository</vt:lpstr>
      <vt:lpstr>Institutional Repository</vt:lpstr>
      <vt:lpstr>Objectives of  The ZCAS U IR</vt:lpstr>
      <vt:lpstr>Objectives..</vt:lpstr>
      <vt:lpstr>Benefits..</vt:lpstr>
      <vt:lpstr>Archiving</vt:lpstr>
      <vt:lpstr>Advantages…</vt:lpstr>
      <vt:lpstr>Policies/Guidelines regarding ETD Upload</vt:lpstr>
      <vt:lpstr>Challenges faced in ensuring Content is up to date</vt:lpstr>
      <vt:lpstr>PowerPoint Presentation</vt:lpstr>
      <vt:lpstr>Can be accessed 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Institutional Repository</dc:title>
  <dc:creator>Bumba M. Dubeka</dc:creator>
  <cp:lastModifiedBy>Dokowe T. Chimuka</cp:lastModifiedBy>
  <cp:revision>9</cp:revision>
  <cp:lastPrinted>2020-02-06T07:06:06Z</cp:lastPrinted>
  <dcterms:created xsi:type="dcterms:W3CDTF">2020-02-06T06:28:58Z</dcterms:created>
  <dcterms:modified xsi:type="dcterms:W3CDTF">2024-11-06T03:59:04Z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0x0101008C7AFF42DFD8604FBF3B31F025A1F972</vt:lpwstr>
  </property>
</Properties>
</file>