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2"/>
  </p:notesMasterIdLst>
  <p:handoutMasterIdLst>
    <p:handoutMasterId r:id="rId23"/>
  </p:handoutMasterIdLst>
  <p:sldIdLst>
    <p:sldId id="291" r:id="rId2"/>
    <p:sldId id="256" r:id="rId3"/>
    <p:sldId id="290" r:id="rId4"/>
    <p:sldId id="259" r:id="rId5"/>
    <p:sldId id="261" r:id="rId6"/>
    <p:sldId id="263" r:id="rId7"/>
    <p:sldId id="265" r:id="rId8"/>
    <p:sldId id="267" r:id="rId9"/>
    <p:sldId id="268" r:id="rId10"/>
    <p:sldId id="271" r:id="rId11"/>
    <p:sldId id="272" r:id="rId12"/>
    <p:sldId id="275" r:id="rId13"/>
    <p:sldId id="276" r:id="rId14"/>
    <p:sldId id="278" r:id="rId15"/>
    <p:sldId id="280" r:id="rId16"/>
    <p:sldId id="282" r:id="rId17"/>
    <p:sldId id="283" r:id="rId18"/>
    <p:sldId id="285" r:id="rId19"/>
    <p:sldId id="286" r:id="rId20"/>
    <p:sldId id="289" r:id="rId21"/>
  </p:sldIdLst>
  <p:sldSz cx="9144000" cy="6858000" type="screen4x3"/>
  <p:notesSz cx="914400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F9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8279" autoAdjust="0"/>
  </p:normalViewPr>
  <p:slideViewPr>
    <p:cSldViewPr>
      <p:cViewPr varScale="1">
        <p:scale>
          <a:sx n="98" d="100"/>
          <a:sy n="98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165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F2021B-D0AB-4005-8836-D8769B177C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601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F82133-0246-46A0-A9DA-4164DD3F08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10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70B5E-0A53-47D5-AAB8-51EBECFA82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A00-D988-459D-A91E-43E47A5240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0CB-02BE-4D7A-8AC2-899C752330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0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5619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DB1C-D7FE-4659-BD53-A4C834688031}" type="datetime1">
              <a:rPr lang="ko-KR" altLang="en-US"/>
              <a:pPr>
                <a:defRPr/>
              </a:pPr>
              <a:t>2019-11-20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2A751-3EDA-4D21-BA54-A7AD46B1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61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6E6B-DD35-4EDD-87A6-834077A313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2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3376-7692-47EC-8771-D2F49F8639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5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0DB8-B250-4F02-B19A-552578F472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7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740-6B73-40EC-908C-04C0584E20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50D4-3FFF-4E5D-B7D1-F8375F6514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F28D-23E2-42A0-A536-35DE58DEDA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8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F7E-57FF-4F5B-BA11-2F7AA6939A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5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5CE-B17B-43FE-B8BA-A6BCA911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AD0D-A033-4F76-94A2-F78E250A07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93901" y="3075057"/>
            <a:ext cx="5386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분석설계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79261" y="440094"/>
            <a:ext cx="5517982" cy="5977812"/>
            <a:chOff x="4407444" y="584200"/>
            <a:chExt cx="5689601" cy="5689600"/>
          </a:xfrm>
        </p:grpSpPr>
        <p:sp>
          <p:nvSpPr>
            <p:cNvPr id="16" name="직사각형 15"/>
            <p:cNvSpPr/>
            <p:nvPr/>
          </p:nvSpPr>
          <p:spPr>
            <a:xfrm rot="6466912">
              <a:off x="4659693" y="836450"/>
              <a:ext cx="5185102" cy="5185102"/>
            </a:xfrm>
            <a:prstGeom prst="rect">
              <a:avLst/>
            </a:prstGeom>
            <a:noFill/>
            <a:ln w="857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 rot="2700000">
              <a:off x="4407444" y="584200"/>
              <a:ext cx="5689600" cy="5689600"/>
            </a:xfrm>
            <a:prstGeom prst="rect">
              <a:avLst/>
            </a:prstGeom>
            <a:noFill/>
            <a:ln w="98425" cmpd="thinThick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3600000">
              <a:off x="4407445" y="584200"/>
              <a:ext cx="5689600" cy="5689600"/>
            </a:xfrm>
            <a:prstGeom prst="rect">
              <a:avLst/>
            </a:prstGeom>
            <a:noFill/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4500000">
              <a:off x="4407445" y="584200"/>
              <a:ext cx="5689600" cy="5689600"/>
            </a:xfrm>
            <a:prstGeom prst="rect">
              <a:avLst/>
            </a:prstGeom>
            <a:noFill/>
            <a:ln w="412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1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542FD435-D8DC-41B0-8BE1-4A9B61F5F7A3}" type="slidenum">
              <a:rPr lang="en-US" altLang="ko-KR" sz="15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10</a:t>
            </a:fld>
            <a:endParaRPr lang="en-US" altLang="ko-KR" sz="15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gray">
          <a:xfrm>
            <a:off x="179388" y="1125538"/>
            <a:ext cx="8569325" cy="203132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모델링 과정에서는 테이블을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릴레이션이라고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한다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릴레이션은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튜플의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집합으로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표현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속성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릴레이션에서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열의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이름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도메인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하나의 속성이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취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할수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있는 같은 타입의 모든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원자값들의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집합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튜플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한행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49240"/>
              </p:ext>
            </p:extLst>
          </p:nvPr>
        </p:nvGraphicFramePr>
        <p:xfrm>
          <a:off x="971550" y="4089167"/>
          <a:ext cx="7272338" cy="1356057"/>
        </p:xfrm>
        <a:graphic>
          <a:graphicData uri="http://schemas.openxmlformats.org/drawingml/2006/table">
            <a:tbl>
              <a:tblPr/>
              <a:tblGrid>
                <a:gridCol w="1152054"/>
                <a:gridCol w="2040095"/>
                <a:gridCol w="2040094"/>
                <a:gridCol w="2040095"/>
              </a:tblGrid>
              <a:tr h="462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주민번호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244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hong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931224-2222222</a:t>
                      </a: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서울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lee</a:t>
                      </a: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이아무개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891111-1233222</a:t>
                      </a: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대구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kim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김씨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901010-1111111</a:t>
                      </a: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부산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0" name="TextBox 5"/>
          <p:cNvSpPr txBox="1">
            <a:spLocks noChangeArrowheads="1"/>
          </p:cNvSpPr>
          <p:nvPr/>
        </p:nvSpPr>
        <p:spPr bwMode="auto">
          <a:xfrm>
            <a:off x="251520" y="3511664"/>
            <a:ext cx="184056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300" dirty="0" err="1">
                <a:latin typeface="굴림" pitchFamily="50" charset="-127"/>
                <a:ea typeface="굴림" pitchFamily="50" charset="-127"/>
              </a:rPr>
              <a:t>릴레이션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- &gt;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회원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3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444" name="직선 화살표 연결선 16"/>
          <p:cNvCxnSpPr>
            <a:cxnSpLocks noChangeShapeType="1"/>
          </p:cNvCxnSpPr>
          <p:nvPr/>
        </p:nvCxnSpPr>
        <p:spPr bwMode="auto">
          <a:xfrm flipH="1">
            <a:off x="1861316" y="3657858"/>
            <a:ext cx="1800225" cy="719138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45" name="직선 화살표 연결선 18"/>
          <p:cNvCxnSpPr>
            <a:cxnSpLocks noChangeShapeType="1"/>
          </p:cNvCxnSpPr>
          <p:nvPr/>
        </p:nvCxnSpPr>
        <p:spPr bwMode="auto">
          <a:xfrm flipH="1">
            <a:off x="3590103" y="3677141"/>
            <a:ext cx="71438" cy="574675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46" name="직선 화살표 연결선 20"/>
          <p:cNvCxnSpPr>
            <a:cxnSpLocks noChangeShapeType="1"/>
          </p:cNvCxnSpPr>
          <p:nvPr/>
        </p:nvCxnSpPr>
        <p:spPr bwMode="auto">
          <a:xfrm>
            <a:off x="3661541" y="3658885"/>
            <a:ext cx="1152525" cy="431800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47" name="직선 화살표 연결선 22"/>
          <p:cNvCxnSpPr>
            <a:cxnSpLocks noChangeShapeType="1"/>
          </p:cNvCxnSpPr>
          <p:nvPr/>
        </p:nvCxnSpPr>
        <p:spPr bwMode="auto">
          <a:xfrm>
            <a:off x="3679917" y="3657858"/>
            <a:ext cx="3142707" cy="686057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48" name="TextBox 24"/>
          <p:cNvSpPr txBox="1">
            <a:spLocks noChangeArrowheads="1"/>
          </p:cNvSpPr>
          <p:nvPr/>
        </p:nvSpPr>
        <p:spPr bwMode="auto">
          <a:xfrm>
            <a:off x="3314447" y="3366497"/>
            <a:ext cx="6941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ctr" eaLnBrk="1" hangingPunct="1"/>
            <a:r>
              <a:rPr lang="ko-KR" altLang="en-US" sz="1300" b="1" dirty="0">
                <a:latin typeface="굴림" pitchFamily="50" charset="-127"/>
                <a:ea typeface="굴림" pitchFamily="50" charset="-127"/>
              </a:rPr>
              <a:t>속성</a:t>
            </a:r>
          </a:p>
        </p:txBody>
      </p:sp>
      <p:sp>
        <p:nvSpPr>
          <p:cNvPr id="17450" name="직사각형 26"/>
          <p:cNvSpPr>
            <a:spLocks noChangeArrowheads="1"/>
          </p:cNvSpPr>
          <p:nvPr/>
        </p:nvSpPr>
        <p:spPr bwMode="auto">
          <a:xfrm>
            <a:off x="962469" y="4855111"/>
            <a:ext cx="7272338" cy="323165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500" b="1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451" name="TextBox 27"/>
          <p:cNvSpPr txBox="1">
            <a:spLocks noChangeArrowheads="1"/>
          </p:cNvSpPr>
          <p:nvPr/>
        </p:nvSpPr>
        <p:spPr bwMode="auto">
          <a:xfrm>
            <a:off x="98869" y="4310497"/>
            <a:ext cx="71913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ctr" eaLnBrk="1" hangingPunct="1"/>
            <a:r>
              <a:rPr lang="ko-KR" altLang="en-US" sz="1300" b="1" dirty="0" err="1">
                <a:latin typeface="굴림" pitchFamily="50" charset="-127"/>
                <a:ea typeface="굴림" pitchFamily="50" charset="-127"/>
              </a:rPr>
              <a:t>튜플</a:t>
            </a:r>
            <a:endParaRPr lang="ko-KR" altLang="en-US" sz="13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0" name="직선 화살표 연결선 29"/>
          <p:cNvCxnSpPr>
            <a:endCxn id="17450" idx="1"/>
          </p:cNvCxnSpPr>
          <p:nvPr/>
        </p:nvCxnSpPr>
        <p:spPr bwMode="auto">
          <a:xfrm>
            <a:off x="458438" y="4621407"/>
            <a:ext cx="504031" cy="3952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21" name="이등변 삼각형 20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6907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8"/>
          <p:cNvSpPr txBox="1">
            <a:spLocks noChangeArrowheads="1"/>
          </p:cNvSpPr>
          <p:nvPr/>
        </p:nvSpPr>
        <p:spPr bwMode="gray">
          <a:xfrm>
            <a:off x="250825" y="1052736"/>
            <a:ext cx="8569325" cy="1020921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사례연구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1 - 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조건에 따라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ERD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그려본다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 - A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택배 회사의 직원은 입사하면서 직원 한 명당 한대의 자동차를 할당 받게 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직원은 직원번호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입사일을 기록하며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할당 받은 자동차는 자동차번호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색상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모델명을 기록하게 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endParaRPr lang="ko-KR" altLang="en-US" sz="13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6" name="이등변 삼각형 5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gray">
          <a:xfrm>
            <a:off x="251520" y="2388751"/>
            <a:ext cx="8569325" cy="1020921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300">
                <a:latin typeface="굴림" pitchFamily="50" charset="-127"/>
                <a:ea typeface="굴림" pitchFamily="50" charset="-127"/>
              </a:rPr>
              <a:t>사례연구 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2 - 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조건에 따라 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ERD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그려본다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300">
                <a:latin typeface="굴림" pitchFamily="50" charset="-127"/>
                <a:ea typeface="굴림" pitchFamily="50" charset="-127"/>
              </a:rPr>
              <a:t> - B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유통회사는 한 사람의 고객이 여러 가지 주문 관계를 기록하는데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고객에는 고객번호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주소를 관리하고 주문에는 주문번호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주문일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주문량을 기록한다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endParaRPr lang="ko-KR" altLang="en-US" sz="13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gray">
          <a:xfrm>
            <a:off x="250825" y="3790002"/>
            <a:ext cx="8569325" cy="1741118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300">
                <a:latin typeface="굴림" pitchFamily="50" charset="-127"/>
                <a:ea typeface="굴림" pitchFamily="50" charset="-127"/>
              </a:rPr>
              <a:t>사례연구 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3 - 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조건에 따라 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ERD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그려본다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300">
                <a:latin typeface="굴림" pitchFamily="50" charset="-127"/>
                <a:ea typeface="굴림" pitchFamily="50" charset="-127"/>
              </a:rPr>
              <a:t>어느 회사에서 프로젝트 배정 현황에 관한 데이터베이스를 구축하고자 한다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>
                <a:latin typeface="굴림" pitchFamily="50" charset="-127"/>
                <a:ea typeface="굴림" pitchFamily="50" charset="-127"/>
              </a:rPr>
              <a:t>각 직원은 하나 또는 그 이상의 프로젝트에 배정 될 수 있으며 프로젝트가 없는 직원도 있을 수 있다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그러나 각 프로젝트는 반드시 한 명 이상의 직원이 배정되어야 한다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>
                <a:latin typeface="굴림" pitchFamily="50" charset="-127"/>
                <a:ea typeface="굴림" pitchFamily="50" charset="-127"/>
              </a:rPr>
              <a:t>직원은 이름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호봉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특기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생년월일을 속성으로 가지며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프로젝트는 프로젝트번호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프로젝트내역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시작일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예상완료일을 속성으로 갖는다</a:t>
            </a:r>
            <a:r>
              <a:rPr lang="en-US" altLang="ko-KR" sz="130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30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30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endParaRPr lang="ko-KR" altLang="en-US" sz="13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8"/>
          <p:cNvSpPr txBox="1">
            <a:spLocks noChangeArrowheads="1"/>
          </p:cNvSpPr>
          <p:nvPr/>
        </p:nvSpPr>
        <p:spPr bwMode="gray">
          <a:xfrm>
            <a:off x="250825" y="1052513"/>
            <a:ext cx="8713788" cy="246131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사례연구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4 - 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조건에 따라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ERD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그려본다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무지개 슈퍼에서 관리해야 할 데이터를 기술 한 것이다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무지개 슈퍼에서는 고객 명단을 관리하는데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각 고객마다 고객번호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고객명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주소 및 주소번호를 기록한다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또한 매장에 있는 물품들의 명세를 관리하는데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각 물품마다 물품명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단가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수량 및 각 물품에 고유한 물품번호를 기록한다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어느 한 고객이 여러 물품들을 구입하며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또한 어느 한 물품을 여러 고객들이 구입한다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고객이 물품을 구입 </a:t>
            </a:r>
            <a:r>
              <a:rPr lang="ko-KR" altLang="en-US" sz="1300" dirty="0" err="1">
                <a:latin typeface="굴림" pitchFamily="50" charset="-127"/>
                <a:ea typeface="굴림" pitchFamily="50" charset="-127"/>
              </a:rPr>
              <a:t>할때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 마다 날짜와 구입수량 및 총 구입가격을 기록한다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물품들은 제조회사에서 제조되므로 제조회사들에 대한 데이터도 관리하며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각 제조회사마다 제조회사명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주소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전화번호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및 각 제조회사에 대한 제조회사번호를 기록한다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물품이 제조 될 때마다 날짜와 수량을 기록한다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6" name="이등변 삼각형 5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5312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83C6C0D0-1E9E-4C64-A589-38088391D6D2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13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gray">
          <a:xfrm>
            <a:off x="468313" y="1341438"/>
            <a:ext cx="8207375" cy="2292038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물리적 설계</a:t>
            </a:r>
            <a:endParaRPr lang="en-US" altLang="ko-KR" sz="150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물리적 설계의 목적은 개발에 사용 할 데이터베이스 선정하여 특정 데이터베이스로 구현 될 수 있도록 구체적인 설계하는 과정이다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500">
                <a:latin typeface="굴림" pitchFamily="50" charset="-127"/>
                <a:ea typeface="굴림" pitchFamily="50" charset="-127"/>
              </a:rPr>
              <a:t>산출물은 테이블 명세이다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500">
                <a:latin typeface="굴림" pitchFamily="50" charset="-127"/>
                <a:ea typeface="굴림" pitchFamily="50" charset="-127"/>
              </a:rPr>
              <a:t>개체를 테이블로 변환한다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en-US" altLang="ko-KR" sz="1500">
                <a:latin typeface="굴림" pitchFamily="50" charset="-127"/>
                <a:ea typeface="굴림" pitchFamily="50" charset="-127"/>
              </a:rPr>
              <a:t>ERD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의 개체를 하나의 테이블로 나타내고 각 개체의 속성을 테이블 필드로 변환한다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en-US" altLang="ko-KR" sz="1500" u="sng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ERD</a:t>
            </a:r>
            <a:r>
              <a:rPr lang="ko-KR" altLang="en-US" sz="1500" u="sng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에서의 개체 간의 관계는 테이블의 외래키로 변환 되거나 또 다른 테이블로 변환된다</a:t>
            </a:r>
            <a:r>
              <a:rPr lang="en-US" altLang="ko-KR" sz="1500" u="sng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각 속성에 대해서는 데이터 형식과 각종 제약조건 </a:t>
            </a:r>
            <a:r>
              <a:rPr lang="en-US" altLang="ko-KR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인덱스 등을을 설정한다</a:t>
            </a:r>
            <a:r>
              <a:rPr lang="en-US" altLang="ko-KR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9" name="이등변 삼각형 8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6881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3EA93C44-C647-4287-82DA-7FBEDCBA26F3}" type="slidenum">
              <a:rPr lang="en-US" altLang="ko-KR" sz="15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14</a:t>
            </a:fld>
            <a:endParaRPr lang="en-US" altLang="ko-KR" sz="15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600" name="순서도: 판단 45"/>
          <p:cNvSpPr>
            <a:spLocks noChangeArrowheads="1"/>
          </p:cNvSpPr>
          <p:nvPr/>
        </p:nvSpPr>
        <p:spPr bwMode="auto">
          <a:xfrm>
            <a:off x="3564730" y="3520765"/>
            <a:ext cx="1439863" cy="550247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결재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11560" y="1541144"/>
            <a:ext cx="7920881" cy="2391912"/>
            <a:chOff x="611560" y="1304031"/>
            <a:chExt cx="7920881" cy="2391912"/>
          </a:xfrm>
        </p:grpSpPr>
        <p:sp>
          <p:nvSpPr>
            <p:cNvPr id="24582" name="직사각형 27"/>
            <p:cNvSpPr>
              <a:spLocks noChangeArrowheads="1"/>
            </p:cNvSpPr>
            <p:nvPr/>
          </p:nvSpPr>
          <p:spPr bwMode="auto">
            <a:xfrm>
              <a:off x="5868144" y="3409122"/>
              <a:ext cx="1368425" cy="2769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결재정보</a:t>
              </a:r>
            </a:p>
          </p:txBody>
        </p:sp>
        <p:sp>
          <p:nvSpPr>
            <p:cNvPr id="24583" name="직사각형 28"/>
            <p:cNvSpPr>
              <a:spLocks noChangeArrowheads="1"/>
            </p:cNvSpPr>
            <p:nvPr/>
          </p:nvSpPr>
          <p:spPr bwMode="auto">
            <a:xfrm>
              <a:off x="1396776" y="3418944"/>
              <a:ext cx="1368425" cy="2769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24584" name="타원 29"/>
            <p:cNvSpPr>
              <a:spLocks noChangeArrowheads="1"/>
            </p:cNvSpPr>
            <p:nvPr/>
          </p:nvSpPr>
          <p:spPr bwMode="auto">
            <a:xfrm>
              <a:off x="611560" y="2360775"/>
              <a:ext cx="936625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회원</a:t>
              </a:r>
              <a:r>
                <a:rPr lang="en-US" altLang="ko-KR" sz="1200">
                  <a:solidFill>
                    <a:schemeClr val="tx1"/>
                  </a:solidFill>
                </a:rPr>
                <a:t>ID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585" name="타원 30"/>
            <p:cNvSpPr>
              <a:spLocks noChangeArrowheads="1"/>
            </p:cNvSpPr>
            <p:nvPr/>
          </p:nvSpPr>
          <p:spPr bwMode="auto">
            <a:xfrm>
              <a:off x="1331641" y="1978049"/>
              <a:ext cx="720080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4586" name="타원 31"/>
            <p:cNvSpPr>
              <a:spLocks noChangeArrowheads="1"/>
            </p:cNvSpPr>
            <p:nvPr/>
          </p:nvSpPr>
          <p:spPr bwMode="auto">
            <a:xfrm>
              <a:off x="2145409" y="2166018"/>
              <a:ext cx="698399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주소</a:t>
              </a:r>
            </a:p>
          </p:txBody>
        </p:sp>
        <p:cxnSp>
          <p:nvCxnSpPr>
            <p:cNvPr id="24587" name="직선 연결선 32"/>
            <p:cNvCxnSpPr>
              <a:cxnSpLocks noChangeShapeType="1"/>
            </p:cNvCxnSpPr>
            <p:nvPr/>
          </p:nvCxnSpPr>
          <p:spPr bwMode="auto">
            <a:xfrm>
              <a:off x="1295673" y="2750288"/>
              <a:ext cx="821357" cy="66865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588" name="직선 연결선 33"/>
            <p:cNvCxnSpPr>
              <a:cxnSpLocks noChangeShapeType="1"/>
            </p:cNvCxnSpPr>
            <p:nvPr/>
          </p:nvCxnSpPr>
          <p:spPr bwMode="auto">
            <a:xfrm>
              <a:off x="1871662" y="2340138"/>
              <a:ext cx="245368" cy="108453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589" name="직선 연결선 34"/>
            <p:cNvCxnSpPr>
              <a:cxnSpLocks noChangeShapeType="1"/>
            </p:cNvCxnSpPr>
            <p:nvPr/>
          </p:nvCxnSpPr>
          <p:spPr bwMode="auto">
            <a:xfrm flipH="1">
              <a:off x="2117030" y="2566069"/>
              <a:ext cx="366738" cy="85725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590" name="타원 35"/>
            <p:cNvSpPr>
              <a:spLocks noChangeArrowheads="1"/>
            </p:cNvSpPr>
            <p:nvPr/>
          </p:nvSpPr>
          <p:spPr bwMode="auto">
            <a:xfrm>
              <a:off x="4716016" y="2211222"/>
              <a:ext cx="936104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회원</a:t>
              </a:r>
              <a:r>
                <a:rPr lang="en-US" altLang="ko-KR" sz="1200">
                  <a:solidFill>
                    <a:schemeClr val="tx1"/>
                  </a:solidFill>
                </a:rPr>
                <a:t>ID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591" name="타원 36"/>
            <p:cNvSpPr>
              <a:spLocks noChangeArrowheads="1"/>
            </p:cNvSpPr>
            <p:nvPr/>
          </p:nvSpPr>
          <p:spPr bwMode="auto">
            <a:xfrm>
              <a:off x="6048324" y="1304031"/>
              <a:ext cx="1008063" cy="64918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신용카드번호</a:t>
              </a:r>
            </a:p>
          </p:txBody>
        </p:sp>
        <p:sp>
          <p:nvSpPr>
            <p:cNvPr id="24592" name="타원 37"/>
            <p:cNvSpPr>
              <a:spLocks noChangeArrowheads="1"/>
            </p:cNvSpPr>
            <p:nvPr/>
          </p:nvSpPr>
          <p:spPr bwMode="auto">
            <a:xfrm>
              <a:off x="7740353" y="2405978"/>
              <a:ext cx="792088" cy="64918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결재방법</a:t>
              </a:r>
            </a:p>
          </p:txBody>
        </p:sp>
        <p:sp>
          <p:nvSpPr>
            <p:cNvPr id="24593" name="타원 38"/>
            <p:cNvSpPr>
              <a:spLocks noChangeArrowheads="1"/>
            </p:cNvSpPr>
            <p:nvPr/>
          </p:nvSpPr>
          <p:spPr bwMode="auto">
            <a:xfrm>
              <a:off x="6948488" y="1756790"/>
              <a:ext cx="936625" cy="64918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은행계좌번호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594" name="직선 연결선 39"/>
            <p:cNvCxnSpPr>
              <a:cxnSpLocks noChangeShapeType="1"/>
              <a:stCxn id="24590" idx="4"/>
            </p:cNvCxnSpPr>
            <p:nvPr/>
          </p:nvCxnSpPr>
          <p:spPr bwMode="auto">
            <a:xfrm>
              <a:off x="5184068" y="2600735"/>
              <a:ext cx="1337741" cy="79327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595" name="직선 연결선 40"/>
            <p:cNvCxnSpPr>
              <a:cxnSpLocks noChangeShapeType="1"/>
              <a:stCxn id="24591" idx="4"/>
              <a:endCxn id="24582" idx="0"/>
            </p:cNvCxnSpPr>
            <p:nvPr/>
          </p:nvCxnSpPr>
          <p:spPr bwMode="auto">
            <a:xfrm>
              <a:off x="6552356" y="1953219"/>
              <a:ext cx="1" cy="145590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596" name="직선 연결선 41"/>
            <p:cNvCxnSpPr>
              <a:cxnSpLocks noChangeShapeType="1"/>
              <a:stCxn id="24593" idx="4"/>
              <a:endCxn id="24582" idx="0"/>
            </p:cNvCxnSpPr>
            <p:nvPr/>
          </p:nvCxnSpPr>
          <p:spPr bwMode="auto">
            <a:xfrm flipH="1">
              <a:off x="6552357" y="2405978"/>
              <a:ext cx="864444" cy="100314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597" name="직선 연결선 42"/>
            <p:cNvCxnSpPr>
              <a:cxnSpLocks noChangeShapeType="1"/>
              <a:stCxn id="24592" idx="3"/>
            </p:cNvCxnSpPr>
            <p:nvPr/>
          </p:nvCxnSpPr>
          <p:spPr bwMode="auto">
            <a:xfrm flipH="1">
              <a:off x="6552357" y="2960095"/>
              <a:ext cx="1303995" cy="4339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598" name="타원 43"/>
            <p:cNvSpPr>
              <a:spLocks noChangeArrowheads="1"/>
            </p:cNvSpPr>
            <p:nvPr/>
          </p:nvSpPr>
          <p:spPr bwMode="auto">
            <a:xfrm>
              <a:off x="2827067" y="2443878"/>
              <a:ext cx="808829" cy="64918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주민번호</a:t>
              </a:r>
            </a:p>
          </p:txBody>
        </p:sp>
        <p:cxnSp>
          <p:nvCxnSpPr>
            <p:cNvPr id="24599" name="직선 연결선 44"/>
            <p:cNvCxnSpPr>
              <a:cxnSpLocks noChangeShapeType="1"/>
            </p:cNvCxnSpPr>
            <p:nvPr/>
          </p:nvCxnSpPr>
          <p:spPr bwMode="auto">
            <a:xfrm flipH="1">
              <a:off x="2117030" y="2965676"/>
              <a:ext cx="791815" cy="45243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601" name="직선 연결선 46"/>
            <p:cNvCxnSpPr>
              <a:cxnSpLocks noChangeShapeType="1"/>
              <a:stCxn id="24583" idx="3"/>
              <a:endCxn id="24600" idx="1"/>
            </p:cNvCxnSpPr>
            <p:nvPr/>
          </p:nvCxnSpPr>
          <p:spPr bwMode="auto">
            <a:xfrm>
              <a:off x="2765201" y="3557444"/>
              <a:ext cx="799529" cy="133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602" name="직선 연결선 47"/>
            <p:cNvCxnSpPr>
              <a:cxnSpLocks noChangeShapeType="1"/>
              <a:stCxn id="24600" idx="3"/>
              <a:endCxn id="24582" idx="1"/>
            </p:cNvCxnSpPr>
            <p:nvPr/>
          </p:nvCxnSpPr>
          <p:spPr bwMode="auto">
            <a:xfrm flipV="1">
              <a:off x="5004593" y="3547622"/>
              <a:ext cx="863551" cy="111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603" name="타원 52"/>
            <p:cNvSpPr>
              <a:spLocks noChangeArrowheads="1"/>
            </p:cNvSpPr>
            <p:nvPr/>
          </p:nvSpPr>
          <p:spPr bwMode="auto">
            <a:xfrm>
              <a:off x="5551229" y="1965958"/>
              <a:ext cx="786446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</a:rPr>
                <a:t>이름</a:t>
              </a:r>
            </a:p>
          </p:txBody>
        </p:sp>
        <p:cxnSp>
          <p:nvCxnSpPr>
            <p:cNvPr id="24604" name="직선 연결선 53"/>
            <p:cNvCxnSpPr>
              <a:cxnSpLocks noChangeShapeType="1"/>
              <a:stCxn id="24603" idx="4"/>
              <a:endCxn id="24582" idx="0"/>
            </p:cNvCxnSpPr>
            <p:nvPr/>
          </p:nvCxnSpPr>
          <p:spPr bwMode="auto">
            <a:xfrm>
              <a:off x="5944452" y="2355471"/>
              <a:ext cx="607905" cy="105365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aphicFrame>
        <p:nvGraphicFramePr>
          <p:cNvPr id="6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27503"/>
              </p:ext>
            </p:extLst>
          </p:nvPr>
        </p:nvGraphicFramePr>
        <p:xfrm>
          <a:off x="2808406" y="4509120"/>
          <a:ext cx="1871662" cy="1656185"/>
        </p:xfrm>
        <a:graphic>
          <a:graphicData uri="http://schemas.openxmlformats.org/drawingml/2006/table">
            <a:tbl>
              <a:tblPr/>
              <a:tblGrid>
                <a:gridCol w="1871662"/>
              </a:tblGrid>
              <a:tr h="28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ID(PK)</a:t>
                      </a:r>
                    </a:p>
                  </a:txBody>
                  <a:tcPr marL="91413" marR="91413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신용카드번호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은행계좌번호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결재방법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13" marR="91413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5" name="TextBox 61"/>
          <p:cNvSpPr txBox="1">
            <a:spLocks noChangeArrowheads="1"/>
          </p:cNvSpPr>
          <p:nvPr/>
        </p:nvSpPr>
        <p:spPr bwMode="auto">
          <a:xfrm>
            <a:off x="2699792" y="4113624"/>
            <a:ext cx="719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회원</a:t>
            </a:r>
          </a:p>
        </p:txBody>
      </p:sp>
      <p:grpSp>
        <p:nvGrpSpPr>
          <p:cNvPr id="34" name="그룹 33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35" name="이등변 삼각형 34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gray">
          <a:xfrm>
            <a:off x="251518" y="1052736"/>
            <a:ext cx="1583407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일대일 관계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0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05AE95D7-0108-42AC-BE15-D4644641C048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15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06210"/>
              </p:ext>
            </p:extLst>
          </p:nvPr>
        </p:nvGraphicFramePr>
        <p:xfrm>
          <a:off x="5580112" y="4149080"/>
          <a:ext cx="1871663" cy="1224136"/>
        </p:xfrm>
        <a:graphic>
          <a:graphicData uri="http://schemas.openxmlformats.org/drawingml/2006/table">
            <a:tbl>
              <a:tblPr/>
              <a:tblGrid>
                <a:gridCol w="1871663"/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글번호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(PK)</a:t>
                      </a:r>
                    </a:p>
                  </a:txBody>
                  <a:tcPr marL="91413" marR="91413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글쓴날짜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13" marR="91413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0" name="TextBox 50"/>
          <p:cNvSpPr txBox="1">
            <a:spLocks noChangeArrowheads="1"/>
          </p:cNvSpPr>
          <p:nvPr/>
        </p:nvSpPr>
        <p:spPr bwMode="auto">
          <a:xfrm>
            <a:off x="5580732" y="3795814"/>
            <a:ext cx="1079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grpSp>
        <p:nvGrpSpPr>
          <p:cNvPr id="34" name="그룹 33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35" name="이등변 삼각형 34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526490" y="1750782"/>
            <a:ext cx="7776865" cy="2110265"/>
            <a:chOff x="251520" y="1724396"/>
            <a:chExt cx="7776865" cy="1876952"/>
          </a:xfrm>
        </p:grpSpPr>
        <p:sp>
          <p:nvSpPr>
            <p:cNvPr id="26630" name="직사각형 27"/>
            <p:cNvSpPr>
              <a:spLocks noChangeArrowheads="1"/>
            </p:cNvSpPr>
            <p:nvPr/>
          </p:nvSpPr>
          <p:spPr bwMode="auto">
            <a:xfrm>
              <a:off x="5774836" y="3187726"/>
              <a:ext cx="1368425" cy="2769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게시판</a:t>
              </a:r>
            </a:p>
          </p:txBody>
        </p:sp>
        <p:sp>
          <p:nvSpPr>
            <p:cNvPr id="26631" name="직사각형 28"/>
            <p:cNvSpPr>
              <a:spLocks noChangeArrowheads="1"/>
            </p:cNvSpPr>
            <p:nvPr/>
          </p:nvSpPr>
          <p:spPr bwMode="auto">
            <a:xfrm>
              <a:off x="1204678" y="3187726"/>
              <a:ext cx="1368425" cy="2769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회원</a:t>
              </a:r>
            </a:p>
          </p:txBody>
        </p:sp>
        <p:sp>
          <p:nvSpPr>
            <p:cNvPr id="26632" name="타원 29"/>
            <p:cNvSpPr>
              <a:spLocks noChangeArrowheads="1"/>
            </p:cNvSpPr>
            <p:nvPr/>
          </p:nvSpPr>
          <p:spPr bwMode="auto">
            <a:xfrm>
              <a:off x="251520" y="2032465"/>
              <a:ext cx="936625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회원</a:t>
              </a:r>
              <a:r>
                <a:rPr lang="en-US" altLang="ko-KR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ID</a:t>
              </a:r>
              <a:endPara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633" name="타원 30"/>
            <p:cNvSpPr>
              <a:spLocks noChangeArrowheads="1"/>
            </p:cNvSpPr>
            <p:nvPr/>
          </p:nvSpPr>
          <p:spPr bwMode="auto">
            <a:xfrm>
              <a:off x="1182501" y="1724396"/>
              <a:ext cx="797212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이름</a:t>
              </a:r>
            </a:p>
          </p:txBody>
        </p:sp>
        <p:sp>
          <p:nvSpPr>
            <p:cNvPr id="26634" name="타원 31"/>
            <p:cNvSpPr>
              <a:spLocks noChangeArrowheads="1"/>
            </p:cNvSpPr>
            <p:nvPr/>
          </p:nvSpPr>
          <p:spPr bwMode="auto">
            <a:xfrm>
              <a:off x="2080439" y="1858323"/>
              <a:ext cx="713890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cxnSp>
          <p:nvCxnSpPr>
            <p:cNvPr id="26635" name="직선 연결선 32"/>
            <p:cNvCxnSpPr>
              <a:cxnSpLocks noChangeShapeType="1"/>
              <a:stCxn id="26632" idx="5"/>
              <a:endCxn id="26631" idx="0"/>
            </p:cNvCxnSpPr>
            <p:nvPr/>
          </p:nvCxnSpPr>
          <p:spPr bwMode="auto">
            <a:xfrm>
              <a:off x="1050979" y="2364935"/>
              <a:ext cx="837912" cy="82279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636" name="직선 연결선 33"/>
            <p:cNvCxnSpPr>
              <a:cxnSpLocks noChangeShapeType="1"/>
              <a:stCxn id="26633" idx="4"/>
              <a:endCxn id="26631" idx="0"/>
            </p:cNvCxnSpPr>
            <p:nvPr/>
          </p:nvCxnSpPr>
          <p:spPr bwMode="auto">
            <a:xfrm>
              <a:off x="1581107" y="2113909"/>
              <a:ext cx="307784" cy="107381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637" name="직선 연결선 34"/>
            <p:cNvCxnSpPr>
              <a:cxnSpLocks noChangeShapeType="1"/>
              <a:stCxn id="26634" idx="3"/>
              <a:endCxn id="26631" idx="0"/>
            </p:cNvCxnSpPr>
            <p:nvPr/>
          </p:nvCxnSpPr>
          <p:spPr bwMode="auto">
            <a:xfrm flipH="1">
              <a:off x="1888891" y="2190793"/>
              <a:ext cx="296095" cy="99693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638" name="타원 35"/>
            <p:cNvSpPr>
              <a:spLocks noChangeArrowheads="1"/>
            </p:cNvSpPr>
            <p:nvPr/>
          </p:nvSpPr>
          <p:spPr bwMode="auto">
            <a:xfrm>
              <a:off x="4633874" y="2247836"/>
              <a:ext cx="946238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글번호</a:t>
              </a:r>
            </a:p>
          </p:txBody>
        </p:sp>
        <p:sp>
          <p:nvSpPr>
            <p:cNvPr id="26639" name="타원 36"/>
            <p:cNvSpPr>
              <a:spLocks noChangeArrowheads="1"/>
            </p:cNvSpPr>
            <p:nvPr/>
          </p:nvSpPr>
          <p:spPr bwMode="auto">
            <a:xfrm>
              <a:off x="6425020" y="1874030"/>
              <a:ext cx="883284" cy="64918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글쓴날짜</a:t>
              </a:r>
            </a:p>
          </p:txBody>
        </p:sp>
        <p:sp>
          <p:nvSpPr>
            <p:cNvPr id="26640" name="타원 37"/>
            <p:cNvSpPr>
              <a:spLocks noChangeArrowheads="1"/>
            </p:cNvSpPr>
            <p:nvPr/>
          </p:nvSpPr>
          <p:spPr bwMode="auto">
            <a:xfrm>
              <a:off x="7236297" y="2341896"/>
              <a:ext cx="792088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내용</a:t>
              </a:r>
            </a:p>
          </p:txBody>
        </p:sp>
        <p:cxnSp>
          <p:nvCxnSpPr>
            <p:cNvPr id="26641" name="직선 연결선 39"/>
            <p:cNvCxnSpPr>
              <a:cxnSpLocks noChangeShapeType="1"/>
              <a:stCxn id="26638" idx="5"/>
              <a:endCxn id="26630" idx="0"/>
            </p:cNvCxnSpPr>
            <p:nvPr/>
          </p:nvCxnSpPr>
          <p:spPr bwMode="auto">
            <a:xfrm>
              <a:off x="5441539" y="2580306"/>
              <a:ext cx="1017510" cy="60742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642" name="직선 연결선 40"/>
            <p:cNvCxnSpPr>
              <a:cxnSpLocks noChangeShapeType="1"/>
              <a:stCxn id="26639" idx="4"/>
              <a:endCxn id="26630" idx="0"/>
            </p:cNvCxnSpPr>
            <p:nvPr/>
          </p:nvCxnSpPr>
          <p:spPr bwMode="auto">
            <a:xfrm flipH="1">
              <a:off x="6459049" y="2523218"/>
              <a:ext cx="407613" cy="6645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643" name="직선 연결선 42"/>
            <p:cNvCxnSpPr>
              <a:cxnSpLocks noChangeShapeType="1"/>
              <a:stCxn id="26640" idx="3"/>
            </p:cNvCxnSpPr>
            <p:nvPr/>
          </p:nvCxnSpPr>
          <p:spPr bwMode="auto">
            <a:xfrm flipH="1">
              <a:off x="6444210" y="2674366"/>
              <a:ext cx="908086" cy="51805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644" name="타원 43"/>
            <p:cNvSpPr>
              <a:spLocks noChangeArrowheads="1"/>
            </p:cNvSpPr>
            <p:nvPr/>
          </p:nvSpPr>
          <p:spPr bwMode="auto">
            <a:xfrm>
              <a:off x="2725697" y="2132856"/>
              <a:ext cx="766803" cy="64918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주민번호</a:t>
              </a:r>
            </a:p>
          </p:txBody>
        </p:sp>
        <p:cxnSp>
          <p:nvCxnSpPr>
            <p:cNvPr id="26645" name="직선 연결선 44"/>
            <p:cNvCxnSpPr>
              <a:cxnSpLocks noChangeShapeType="1"/>
              <a:stCxn id="26644" idx="2"/>
              <a:endCxn id="26631" idx="0"/>
            </p:cNvCxnSpPr>
            <p:nvPr/>
          </p:nvCxnSpPr>
          <p:spPr bwMode="auto">
            <a:xfrm flipH="1">
              <a:off x="1888891" y="2457450"/>
              <a:ext cx="836806" cy="73027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646" name="순서도: 판단 45"/>
            <p:cNvSpPr>
              <a:spLocks noChangeArrowheads="1"/>
            </p:cNvSpPr>
            <p:nvPr/>
          </p:nvSpPr>
          <p:spPr bwMode="auto">
            <a:xfrm>
              <a:off x="3419872" y="3051101"/>
              <a:ext cx="1667381" cy="550247"/>
            </a:xfrm>
            <a:prstGeom prst="flowChartDecision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dirty="0" err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글올리기</a:t>
              </a:r>
              <a:endPara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6647" name="직선 연결선 46"/>
            <p:cNvCxnSpPr>
              <a:cxnSpLocks noChangeShapeType="1"/>
              <a:stCxn id="26631" idx="3"/>
              <a:endCxn id="26646" idx="1"/>
            </p:cNvCxnSpPr>
            <p:nvPr/>
          </p:nvCxnSpPr>
          <p:spPr bwMode="auto">
            <a:xfrm flipV="1">
              <a:off x="2573103" y="3326225"/>
              <a:ext cx="846769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648" name="직선 연결선 47"/>
            <p:cNvCxnSpPr>
              <a:cxnSpLocks noChangeShapeType="1"/>
              <a:stCxn id="26646" idx="3"/>
              <a:endCxn id="26630" idx="1"/>
            </p:cNvCxnSpPr>
            <p:nvPr/>
          </p:nvCxnSpPr>
          <p:spPr bwMode="auto">
            <a:xfrm>
              <a:off x="5087253" y="3326225"/>
              <a:ext cx="687583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649" name="타원 52"/>
            <p:cNvSpPr>
              <a:spLocks noChangeArrowheads="1"/>
            </p:cNvSpPr>
            <p:nvPr/>
          </p:nvSpPr>
          <p:spPr bwMode="auto">
            <a:xfrm>
              <a:off x="5450985" y="1874030"/>
              <a:ext cx="849207" cy="38951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제목</a:t>
              </a:r>
            </a:p>
          </p:txBody>
        </p:sp>
        <p:cxnSp>
          <p:nvCxnSpPr>
            <p:cNvPr id="26650" name="직선 연결선 53"/>
            <p:cNvCxnSpPr>
              <a:cxnSpLocks noChangeShapeType="1"/>
              <a:stCxn id="26649" idx="4"/>
              <a:endCxn id="26630" idx="0"/>
            </p:cNvCxnSpPr>
            <p:nvPr/>
          </p:nvCxnSpPr>
          <p:spPr bwMode="auto">
            <a:xfrm>
              <a:off x="5875589" y="2263543"/>
              <a:ext cx="583460" cy="92418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5087253" y="2942416"/>
              <a:ext cx="3587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5pPr>
              <a:lvl6pPr marL="25146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6pPr>
              <a:lvl7pPr marL="29718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7pPr>
              <a:lvl8pPr marL="34290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8pPr>
              <a:lvl9pPr marL="38862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1" u="sng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다</a:t>
              </a:r>
            </a:p>
          </p:txBody>
        </p:sp>
        <p:sp>
          <p:nvSpPr>
            <p:cNvPr id="56" name="TextBox 59"/>
            <p:cNvSpPr txBox="1">
              <a:spLocks noChangeArrowheads="1"/>
            </p:cNvSpPr>
            <p:nvPr/>
          </p:nvSpPr>
          <p:spPr bwMode="auto">
            <a:xfrm>
              <a:off x="2952452" y="3002861"/>
              <a:ext cx="3587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5pPr>
              <a:lvl6pPr marL="25146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6pPr>
              <a:lvl7pPr marL="29718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7pPr>
              <a:lvl8pPr marL="34290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8pPr>
              <a:lvl9pPr marL="38862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9pPr>
            </a:lstStyle>
            <a:p>
              <a:pPr algn="ctr" eaLnBrk="1" hangingPunct="1"/>
              <a:r>
                <a:rPr lang="en-US" altLang="ko-KR" sz="1200" b="1" u="sng" dirty="0" smtClean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1</a:t>
              </a:r>
              <a:endParaRPr lang="ko-KR" altLang="en-US" sz="1200" b="1" u="sng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75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91072"/>
              </p:ext>
            </p:extLst>
          </p:nvPr>
        </p:nvGraphicFramePr>
        <p:xfrm>
          <a:off x="1618630" y="4149403"/>
          <a:ext cx="1873250" cy="1007789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28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ID(PK)</a:t>
                      </a:r>
                    </a:p>
                  </a:txBody>
                  <a:tcPr marL="91491" marR="91491"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TextBox 61"/>
          <p:cNvSpPr txBox="1">
            <a:spLocks noChangeArrowheads="1"/>
          </p:cNvSpPr>
          <p:nvPr/>
        </p:nvSpPr>
        <p:spPr bwMode="auto">
          <a:xfrm>
            <a:off x="1547192" y="3789040"/>
            <a:ext cx="719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200">
                <a:latin typeface="굴림" pitchFamily="50" charset="-127"/>
                <a:ea typeface="굴림" pitchFamily="50" charset="-127"/>
              </a:rPr>
              <a:t>회원</a:t>
            </a: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gray">
          <a:xfrm>
            <a:off x="251518" y="1052736"/>
            <a:ext cx="1583407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일대다 관계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8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A1CBD2B8-BBE1-43C5-8BBC-FD80F949AECA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16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35" name="이등변 삼각형 34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gray">
          <a:xfrm>
            <a:off x="251519" y="1283408"/>
            <a:ext cx="1583407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다대다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관계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64113" y="2064467"/>
            <a:ext cx="7466561" cy="2957932"/>
            <a:chOff x="864113" y="2070817"/>
            <a:chExt cx="7466561" cy="2638515"/>
          </a:xfrm>
        </p:grpSpPr>
        <p:sp>
          <p:nvSpPr>
            <p:cNvPr id="65" name="직사각형 8"/>
            <p:cNvSpPr>
              <a:spLocks noChangeArrowheads="1"/>
            </p:cNvSpPr>
            <p:nvPr/>
          </p:nvSpPr>
          <p:spPr bwMode="auto">
            <a:xfrm>
              <a:off x="6011900" y="3321605"/>
              <a:ext cx="1225063" cy="24622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도서</a:t>
              </a:r>
            </a:p>
          </p:txBody>
        </p:sp>
        <p:sp>
          <p:nvSpPr>
            <p:cNvPr id="66" name="직사각형 9"/>
            <p:cNvSpPr>
              <a:spLocks noChangeArrowheads="1"/>
            </p:cNvSpPr>
            <p:nvPr/>
          </p:nvSpPr>
          <p:spPr bwMode="auto">
            <a:xfrm>
              <a:off x="1541942" y="3331254"/>
              <a:ext cx="1225063" cy="24622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회원</a:t>
              </a:r>
            </a:p>
          </p:txBody>
        </p:sp>
        <p:sp>
          <p:nvSpPr>
            <p:cNvPr id="67" name="타원 10"/>
            <p:cNvSpPr>
              <a:spLocks noChangeArrowheads="1"/>
            </p:cNvSpPr>
            <p:nvPr/>
          </p:nvSpPr>
          <p:spPr bwMode="auto">
            <a:xfrm>
              <a:off x="864113" y="2433115"/>
              <a:ext cx="585926" cy="34623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ID</a:t>
              </a:r>
              <a:endPara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8" name="타원 11"/>
            <p:cNvSpPr>
              <a:spLocks noChangeArrowheads="1"/>
            </p:cNvSpPr>
            <p:nvPr/>
          </p:nvSpPr>
          <p:spPr bwMode="auto">
            <a:xfrm>
              <a:off x="1541942" y="2078474"/>
              <a:ext cx="652908" cy="57908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이름</a:t>
              </a:r>
            </a:p>
          </p:txBody>
        </p:sp>
        <p:sp>
          <p:nvSpPr>
            <p:cNvPr id="69" name="타원 12"/>
            <p:cNvSpPr>
              <a:spLocks noChangeArrowheads="1"/>
            </p:cNvSpPr>
            <p:nvPr/>
          </p:nvSpPr>
          <p:spPr bwMode="auto">
            <a:xfrm>
              <a:off x="2280023" y="2070817"/>
              <a:ext cx="655491" cy="57908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cxnSp>
          <p:nvCxnSpPr>
            <p:cNvPr id="70" name="직선 연결선 13"/>
            <p:cNvCxnSpPr>
              <a:cxnSpLocks noChangeShapeType="1"/>
              <a:stCxn id="67" idx="5"/>
              <a:endCxn id="66" idx="0"/>
            </p:cNvCxnSpPr>
            <p:nvPr/>
          </p:nvCxnSpPr>
          <p:spPr bwMode="auto">
            <a:xfrm>
              <a:off x="1364232" y="2728644"/>
              <a:ext cx="790242" cy="6026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연결선 15"/>
            <p:cNvCxnSpPr>
              <a:cxnSpLocks noChangeShapeType="1"/>
              <a:stCxn id="68" idx="4"/>
              <a:endCxn id="66" idx="0"/>
            </p:cNvCxnSpPr>
            <p:nvPr/>
          </p:nvCxnSpPr>
          <p:spPr bwMode="auto">
            <a:xfrm>
              <a:off x="1868396" y="2657558"/>
              <a:ext cx="286078" cy="67369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직선 연결선 16"/>
            <p:cNvCxnSpPr>
              <a:cxnSpLocks noChangeShapeType="1"/>
              <a:stCxn id="69" idx="4"/>
              <a:endCxn id="66" idx="0"/>
            </p:cNvCxnSpPr>
            <p:nvPr/>
          </p:nvCxnSpPr>
          <p:spPr bwMode="auto">
            <a:xfrm flipH="1">
              <a:off x="2154474" y="2649901"/>
              <a:ext cx="453295" cy="681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타원 19"/>
            <p:cNvSpPr>
              <a:spLocks noChangeArrowheads="1"/>
            </p:cNvSpPr>
            <p:nvPr/>
          </p:nvSpPr>
          <p:spPr bwMode="auto">
            <a:xfrm>
              <a:off x="4854740" y="2218904"/>
              <a:ext cx="762337" cy="57908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제품코드</a:t>
              </a:r>
            </a:p>
          </p:txBody>
        </p:sp>
        <p:sp>
          <p:nvSpPr>
            <p:cNvPr id="74" name="타원 20"/>
            <p:cNvSpPr>
              <a:spLocks noChangeArrowheads="1"/>
            </p:cNvSpPr>
            <p:nvPr/>
          </p:nvSpPr>
          <p:spPr bwMode="auto">
            <a:xfrm>
              <a:off x="5721754" y="2128537"/>
              <a:ext cx="902677" cy="347451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도서명</a:t>
              </a:r>
            </a:p>
          </p:txBody>
        </p:sp>
        <p:sp>
          <p:nvSpPr>
            <p:cNvPr id="75" name="타원 21"/>
            <p:cNvSpPr>
              <a:spLocks noChangeArrowheads="1"/>
            </p:cNvSpPr>
            <p:nvPr/>
          </p:nvSpPr>
          <p:spPr bwMode="auto">
            <a:xfrm>
              <a:off x="7492473" y="2519768"/>
              <a:ext cx="838201" cy="34623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정가</a:t>
              </a:r>
            </a:p>
          </p:txBody>
        </p:sp>
        <p:sp>
          <p:nvSpPr>
            <p:cNvPr id="76" name="타원 22"/>
            <p:cNvSpPr>
              <a:spLocks noChangeArrowheads="1"/>
            </p:cNvSpPr>
            <p:nvPr/>
          </p:nvSpPr>
          <p:spPr bwMode="auto">
            <a:xfrm>
              <a:off x="6810651" y="2123272"/>
              <a:ext cx="768964" cy="34623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수량</a:t>
              </a:r>
            </a:p>
          </p:txBody>
        </p:sp>
        <p:cxnSp>
          <p:nvCxnSpPr>
            <p:cNvPr id="77" name="직선 연결선 23"/>
            <p:cNvCxnSpPr>
              <a:cxnSpLocks noChangeShapeType="1"/>
              <a:stCxn id="73" idx="5"/>
              <a:endCxn id="65" idx="0"/>
            </p:cNvCxnSpPr>
            <p:nvPr/>
          </p:nvCxnSpPr>
          <p:spPr bwMode="auto">
            <a:xfrm>
              <a:off x="5505435" y="2713184"/>
              <a:ext cx="1118997" cy="60842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연결선 24"/>
            <p:cNvCxnSpPr>
              <a:cxnSpLocks noChangeShapeType="1"/>
              <a:stCxn id="74" idx="4"/>
              <a:endCxn id="65" idx="0"/>
            </p:cNvCxnSpPr>
            <p:nvPr/>
          </p:nvCxnSpPr>
          <p:spPr bwMode="auto">
            <a:xfrm>
              <a:off x="6173093" y="2475988"/>
              <a:ext cx="451339" cy="84561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연결선 25"/>
            <p:cNvCxnSpPr>
              <a:cxnSpLocks noChangeShapeType="1"/>
              <a:stCxn id="76" idx="4"/>
              <a:endCxn id="65" idx="0"/>
            </p:cNvCxnSpPr>
            <p:nvPr/>
          </p:nvCxnSpPr>
          <p:spPr bwMode="auto">
            <a:xfrm flipH="1">
              <a:off x="6624432" y="2469506"/>
              <a:ext cx="570701" cy="8520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26"/>
            <p:cNvCxnSpPr>
              <a:cxnSpLocks noChangeShapeType="1"/>
              <a:stCxn id="75" idx="3"/>
              <a:endCxn id="65" idx="0"/>
            </p:cNvCxnSpPr>
            <p:nvPr/>
          </p:nvCxnSpPr>
          <p:spPr bwMode="auto">
            <a:xfrm flipH="1">
              <a:off x="6624432" y="2815297"/>
              <a:ext cx="990793" cy="5063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타원 27"/>
            <p:cNvSpPr>
              <a:spLocks noChangeArrowheads="1"/>
            </p:cNvSpPr>
            <p:nvPr/>
          </p:nvSpPr>
          <p:spPr bwMode="auto">
            <a:xfrm>
              <a:off x="2912836" y="2472692"/>
              <a:ext cx="709493" cy="57908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주민번호</a:t>
              </a:r>
            </a:p>
          </p:txBody>
        </p:sp>
        <p:cxnSp>
          <p:nvCxnSpPr>
            <p:cNvPr id="82" name="직선 연결선 28"/>
            <p:cNvCxnSpPr>
              <a:cxnSpLocks noChangeShapeType="1"/>
              <a:stCxn id="81" idx="2"/>
              <a:endCxn id="66" idx="0"/>
            </p:cNvCxnSpPr>
            <p:nvPr/>
          </p:nvCxnSpPr>
          <p:spPr bwMode="auto">
            <a:xfrm flipH="1">
              <a:off x="2154474" y="2762234"/>
              <a:ext cx="758362" cy="56902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순서도: 판단 29"/>
            <p:cNvSpPr>
              <a:spLocks noChangeArrowheads="1"/>
            </p:cNvSpPr>
            <p:nvPr/>
          </p:nvSpPr>
          <p:spPr bwMode="auto">
            <a:xfrm>
              <a:off x="3669683" y="3199305"/>
              <a:ext cx="1289539" cy="490828"/>
            </a:xfrm>
            <a:prstGeom prst="flowChartDecision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주문</a:t>
              </a:r>
            </a:p>
          </p:txBody>
        </p:sp>
        <p:cxnSp>
          <p:nvCxnSpPr>
            <p:cNvPr id="84" name="직선 연결선 30"/>
            <p:cNvCxnSpPr>
              <a:cxnSpLocks noChangeShapeType="1"/>
              <a:stCxn id="66" idx="3"/>
              <a:endCxn id="83" idx="1"/>
            </p:cNvCxnSpPr>
            <p:nvPr/>
          </p:nvCxnSpPr>
          <p:spPr bwMode="auto">
            <a:xfrm flipV="1">
              <a:off x="2767005" y="3444719"/>
              <a:ext cx="902678" cy="964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직선 연결선 31"/>
            <p:cNvCxnSpPr>
              <a:cxnSpLocks noChangeShapeType="1"/>
              <a:stCxn id="83" idx="3"/>
              <a:endCxn id="65" idx="1"/>
            </p:cNvCxnSpPr>
            <p:nvPr/>
          </p:nvCxnSpPr>
          <p:spPr bwMode="auto">
            <a:xfrm flipV="1">
              <a:off x="4959222" y="3444716"/>
              <a:ext cx="1052678" cy="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타원 32"/>
            <p:cNvSpPr>
              <a:spLocks noChangeArrowheads="1"/>
            </p:cNvSpPr>
            <p:nvPr/>
          </p:nvSpPr>
          <p:spPr bwMode="auto">
            <a:xfrm>
              <a:off x="3131840" y="4130248"/>
              <a:ext cx="732408" cy="57908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주문권수</a:t>
              </a:r>
            </a:p>
          </p:txBody>
        </p:sp>
        <p:sp>
          <p:nvSpPr>
            <p:cNvPr id="87" name="타원 33"/>
            <p:cNvSpPr>
              <a:spLocks noChangeArrowheads="1"/>
            </p:cNvSpPr>
            <p:nvPr/>
          </p:nvSpPr>
          <p:spPr bwMode="auto">
            <a:xfrm>
              <a:off x="4683661" y="4130248"/>
              <a:ext cx="728914" cy="579084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주문일자</a:t>
              </a:r>
            </a:p>
          </p:txBody>
        </p:sp>
        <p:cxnSp>
          <p:nvCxnSpPr>
            <p:cNvPr id="88" name="직선 연결선 34"/>
            <p:cNvCxnSpPr>
              <a:cxnSpLocks noChangeShapeType="1"/>
              <a:stCxn id="83" idx="2"/>
              <a:endCxn id="86" idx="7"/>
            </p:cNvCxnSpPr>
            <p:nvPr/>
          </p:nvCxnSpPr>
          <p:spPr bwMode="auto">
            <a:xfrm flipH="1">
              <a:off x="3756989" y="3690133"/>
              <a:ext cx="557464" cy="52492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직선 연결선 35"/>
            <p:cNvCxnSpPr>
              <a:cxnSpLocks noChangeShapeType="1"/>
              <a:stCxn id="83" idx="2"/>
              <a:endCxn id="87" idx="0"/>
            </p:cNvCxnSpPr>
            <p:nvPr/>
          </p:nvCxnSpPr>
          <p:spPr bwMode="auto">
            <a:xfrm>
              <a:off x="4314453" y="3690133"/>
              <a:ext cx="733665" cy="44011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TextBox 59"/>
            <p:cNvSpPr txBox="1">
              <a:spLocks noChangeArrowheads="1"/>
            </p:cNvSpPr>
            <p:nvPr/>
          </p:nvSpPr>
          <p:spPr bwMode="auto">
            <a:xfrm>
              <a:off x="3088194" y="3146024"/>
              <a:ext cx="358775" cy="24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5pPr>
              <a:lvl6pPr marL="25146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6pPr>
              <a:lvl7pPr marL="29718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7pPr>
              <a:lvl8pPr marL="34290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8pPr>
              <a:lvl9pPr marL="38862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1" u="sng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다</a:t>
              </a:r>
            </a:p>
          </p:txBody>
        </p:sp>
        <p:sp>
          <p:nvSpPr>
            <p:cNvPr id="92" name="TextBox 59"/>
            <p:cNvSpPr txBox="1">
              <a:spLocks noChangeArrowheads="1"/>
            </p:cNvSpPr>
            <p:nvPr/>
          </p:nvSpPr>
          <p:spPr bwMode="auto">
            <a:xfrm>
              <a:off x="5282968" y="3138211"/>
              <a:ext cx="358775" cy="24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5pPr>
              <a:lvl6pPr marL="25146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6pPr>
              <a:lvl7pPr marL="29718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7pPr>
              <a:lvl8pPr marL="34290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8pPr>
              <a:lvl9pPr marL="3886200" indent="-228600" algn="ctr"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1" u="sng" dirty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2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D3AC0C08-8BF9-42B0-A0FB-B11DC7419D6A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17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44802"/>
              </p:ext>
            </p:extLst>
          </p:nvPr>
        </p:nvGraphicFramePr>
        <p:xfrm>
          <a:off x="610990" y="1413099"/>
          <a:ext cx="1873250" cy="1007789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28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ID(PK)</a:t>
                      </a:r>
                    </a:p>
                  </a:txBody>
                  <a:tcPr marL="91491" marR="91491"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0" name="TextBox 61"/>
          <p:cNvSpPr txBox="1">
            <a:spLocks noChangeArrowheads="1"/>
          </p:cNvSpPr>
          <p:nvPr/>
        </p:nvSpPr>
        <p:spPr bwMode="auto">
          <a:xfrm>
            <a:off x="539552" y="1052736"/>
            <a:ext cx="719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200">
                <a:latin typeface="굴림" pitchFamily="50" charset="-127"/>
                <a:ea typeface="굴림" pitchFamily="50" charset="-127"/>
              </a:rPr>
              <a:t>회원</a:t>
            </a:r>
          </a:p>
        </p:txBody>
      </p:sp>
      <p:graphicFrame>
        <p:nvGraphicFramePr>
          <p:cNvPr id="5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37635"/>
              </p:ext>
            </p:extLst>
          </p:nvPr>
        </p:nvGraphicFramePr>
        <p:xfrm>
          <a:off x="6148379" y="1329735"/>
          <a:ext cx="1873250" cy="1239358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30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(PK)</a:t>
                      </a:r>
                    </a:p>
                  </a:txBody>
                  <a:tcPr marL="91491" marR="91491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도서명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수량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정가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출판사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9" name="TextBox 50"/>
          <p:cNvSpPr txBox="1">
            <a:spLocks noChangeArrowheads="1"/>
          </p:cNvSpPr>
          <p:nvPr/>
        </p:nvSpPr>
        <p:spPr bwMode="auto">
          <a:xfrm>
            <a:off x="6148379" y="962192"/>
            <a:ext cx="1079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도서</a:t>
            </a:r>
          </a:p>
        </p:txBody>
      </p:sp>
      <p:graphicFrame>
        <p:nvGraphicFramePr>
          <p:cNvPr id="35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18055"/>
              </p:ext>
            </p:extLst>
          </p:nvPr>
        </p:nvGraphicFramePr>
        <p:xfrm>
          <a:off x="3419872" y="1329735"/>
          <a:ext cx="1873250" cy="1002456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426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ID(PK,FK)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(PK,FK)</a:t>
                      </a:r>
                    </a:p>
                  </a:txBody>
                  <a:tcPr marL="91491" marR="91491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주문권수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주문일자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8" name="TextBox 35"/>
          <p:cNvSpPr txBox="1">
            <a:spLocks noChangeArrowheads="1"/>
          </p:cNvSpPr>
          <p:nvPr/>
        </p:nvSpPr>
        <p:spPr bwMode="auto">
          <a:xfrm>
            <a:off x="3347840" y="986061"/>
            <a:ext cx="719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200">
                <a:latin typeface="굴림" pitchFamily="50" charset="-127"/>
                <a:ea typeface="굴림" pitchFamily="50" charset="-127"/>
              </a:rPr>
              <a:t>주문</a:t>
            </a:r>
          </a:p>
        </p:txBody>
      </p:sp>
      <p:cxnSp>
        <p:nvCxnSpPr>
          <p:cNvPr id="29729" name="직선 화살표 연결선 37"/>
          <p:cNvCxnSpPr>
            <a:cxnSpLocks noChangeShapeType="1"/>
          </p:cNvCxnSpPr>
          <p:nvPr/>
        </p:nvCxnSpPr>
        <p:spPr bwMode="auto">
          <a:xfrm>
            <a:off x="2578938" y="1526248"/>
            <a:ext cx="647600" cy="0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30" name="직선 화살표 연결선 40"/>
          <p:cNvCxnSpPr>
            <a:cxnSpLocks noChangeShapeType="1"/>
          </p:cNvCxnSpPr>
          <p:nvPr/>
        </p:nvCxnSpPr>
        <p:spPr bwMode="auto">
          <a:xfrm flipH="1">
            <a:off x="4926672" y="1526248"/>
            <a:ext cx="1240606" cy="211494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31" name="TextBox 42"/>
          <p:cNvSpPr txBox="1">
            <a:spLocks noChangeArrowheads="1"/>
          </p:cNvSpPr>
          <p:nvPr/>
        </p:nvSpPr>
        <p:spPr bwMode="auto">
          <a:xfrm>
            <a:off x="2490451" y="2708920"/>
            <a:ext cx="34531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[ 1. </a:t>
            </a:r>
            <a:r>
              <a:rPr lang="ko-KR" altLang="en-US" sz="1200" dirty="0" err="1">
                <a:latin typeface="굴림" pitchFamily="50" charset="-127"/>
                <a:ea typeface="굴림" pitchFamily="50" charset="-127"/>
              </a:rPr>
              <a:t>두개의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err="1">
                <a:latin typeface="굴림" pitchFamily="50" charset="-127"/>
                <a:ea typeface="굴림" pitchFamily="50" charset="-127"/>
              </a:rPr>
              <a:t>외래키를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조합하여 </a:t>
            </a:r>
            <a:r>
              <a:rPr lang="ko-KR" altLang="en-US" sz="1200" dirty="0" err="1">
                <a:latin typeface="굴림" pitchFamily="50" charset="-127"/>
                <a:ea typeface="굴림" pitchFamily="50" charset="-127"/>
              </a:rPr>
              <a:t>기본키로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설정 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17" name="이등변 삼각형 16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22" name="TextBox 61"/>
          <p:cNvSpPr txBox="1">
            <a:spLocks noChangeArrowheads="1"/>
          </p:cNvSpPr>
          <p:nvPr/>
        </p:nvSpPr>
        <p:spPr bwMode="auto">
          <a:xfrm>
            <a:off x="539750" y="3212594"/>
            <a:ext cx="71913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/>
              <a:t>회원</a:t>
            </a:r>
          </a:p>
        </p:txBody>
      </p:sp>
      <p:sp>
        <p:nvSpPr>
          <p:cNvPr id="24" name="TextBox 50"/>
          <p:cNvSpPr txBox="1">
            <a:spLocks noChangeArrowheads="1"/>
          </p:cNvSpPr>
          <p:nvPr/>
        </p:nvSpPr>
        <p:spPr bwMode="auto">
          <a:xfrm>
            <a:off x="6156325" y="3249107"/>
            <a:ext cx="10795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/>
              <a:t>도서</a:t>
            </a:r>
          </a:p>
        </p:txBody>
      </p:sp>
      <p:graphicFrame>
        <p:nvGraphicFramePr>
          <p:cNvPr id="25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90439"/>
              </p:ext>
            </p:extLst>
          </p:nvPr>
        </p:nvGraphicFramePr>
        <p:xfrm>
          <a:off x="3419872" y="3471357"/>
          <a:ext cx="1873250" cy="1420823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35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주문번호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(PK)</a:t>
                      </a:r>
                    </a:p>
                  </a:txBody>
                  <a:tcPr marL="91491" marR="91491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주문권수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주문일자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3348038" y="3145919"/>
            <a:ext cx="71913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ko-KR" altLang="en-US" sz="1500"/>
              <a:t>주문</a:t>
            </a:r>
          </a:p>
        </p:txBody>
      </p:sp>
      <p:cxnSp>
        <p:nvCxnSpPr>
          <p:cNvPr id="27" name="직선 화살표 연결선 37"/>
          <p:cNvCxnSpPr>
            <a:cxnSpLocks noChangeShapeType="1"/>
          </p:cNvCxnSpPr>
          <p:nvPr/>
        </p:nvCxnSpPr>
        <p:spPr bwMode="auto">
          <a:xfrm>
            <a:off x="2490451" y="3789040"/>
            <a:ext cx="1007442" cy="288032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40"/>
          <p:cNvCxnSpPr>
            <a:cxnSpLocks noChangeShapeType="1"/>
          </p:cNvCxnSpPr>
          <p:nvPr/>
        </p:nvCxnSpPr>
        <p:spPr bwMode="auto">
          <a:xfrm flipH="1">
            <a:off x="4644008" y="3807197"/>
            <a:ext cx="1655764" cy="485899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42"/>
          <p:cNvSpPr txBox="1">
            <a:spLocks noChangeArrowheads="1"/>
          </p:cNvSpPr>
          <p:nvPr/>
        </p:nvSpPr>
        <p:spPr bwMode="auto">
          <a:xfrm>
            <a:off x="2490451" y="5194393"/>
            <a:ext cx="3416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[ 2. </a:t>
            </a:r>
            <a:r>
              <a:rPr lang="ko-KR" altLang="en-US" sz="1200" dirty="0">
                <a:latin typeface="굴림체" pitchFamily="49" charset="-127"/>
                <a:ea typeface="굴림체" pitchFamily="49" charset="-127"/>
              </a:rPr>
              <a:t>새로운 필드를 추가하여 </a:t>
            </a:r>
            <a:r>
              <a:rPr lang="ko-KR" altLang="en-US" sz="1200" dirty="0" err="1">
                <a:latin typeface="굴림체" pitchFamily="49" charset="-127"/>
                <a:ea typeface="굴림체" pitchFamily="49" charset="-127"/>
              </a:rPr>
              <a:t>기본키로</a:t>
            </a:r>
            <a:r>
              <a:rPr lang="ko-KR" altLang="en-US" sz="1200" dirty="0">
                <a:latin typeface="굴림체" pitchFamily="49" charset="-127"/>
                <a:ea typeface="굴림체" pitchFamily="49" charset="-127"/>
              </a:rPr>
              <a:t> 설정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]</a:t>
            </a:r>
            <a:endParaRPr lang="ko-KR" altLang="en-US" sz="1200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4305"/>
              </p:ext>
            </p:extLst>
          </p:nvPr>
        </p:nvGraphicFramePr>
        <p:xfrm>
          <a:off x="611188" y="3668417"/>
          <a:ext cx="1873250" cy="1000977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28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ID(PK)</a:t>
                      </a:r>
                    </a:p>
                  </a:txBody>
                  <a:tcPr marL="91491" marR="91491"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16769"/>
              </p:ext>
            </p:extLst>
          </p:nvPr>
        </p:nvGraphicFramePr>
        <p:xfrm>
          <a:off x="6291254" y="3670607"/>
          <a:ext cx="1873250" cy="1239358"/>
        </p:xfrm>
        <a:graphic>
          <a:graphicData uri="http://schemas.openxmlformats.org/drawingml/2006/table">
            <a:tbl>
              <a:tblPr/>
              <a:tblGrid>
                <a:gridCol w="1873250"/>
              </a:tblGrid>
              <a:tr h="30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(PK)</a:t>
                      </a:r>
                    </a:p>
                  </a:txBody>
                  <a:tcPr marL="91491" marR="91491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도서명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수량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정가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출판사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91" marR="91491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A7E521A3-7AFD-4A34-A2E1-F681E5074B84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18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748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gray">
          <a:xfrm>
            <a:off x="323850" y="1196975"/>
            <a:ext cx="8208963" cy="92333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테이블명세 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marL="285750" indent="-285750"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개체를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테이블로 변환하고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외래키를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설정한 후에 테이블 필드의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테이터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형식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500" dirty="0" err="1">
                <a:latin typeface="굴림" pitchFamily="50" charset="-127"/>
                <a:ea typeface="굴림" pitchFamily="50" charset="-127"/>
              </a:rPr>
              <a:t>Datatype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과 제약조건을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정의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06654"/>
              </p:ext>
            </p:extLst>
          </p:nvPr>
        </p:nvGraphicFramePr>
        <p:xfrm>
          <a:off x="389045" y="2636912"/>
          <a:ext cx="7848600" cy="1402500"/>
        </p:xfrm>
        <a:graphic>
          <a:graphicData uri="http://schemas.openxmlformats.org/drawingml/2006/table">
            <a:tbl>
              <a:tblPr/>
              <a:tblGrid>
                <a:gridCol w="906462"/>
                <a:gridCol w="1668463"/>
                <a:gridCol w="1644650"/>
                <a:gridCol w="989012"/>
                <a:gridCol w="839788"/>
                <a:gridCol w="1081087"/>
                <a:gridCol w="719138"/>
              </a:tblGrid>
              <a:tr h="28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컬럼명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크기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유일키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허용 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키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PK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1" name="TextBox 18"/>
          <p:cNvSpPr txBox="1">
            <a:spLocks noChangeArrowheads="1"/>
          </p:cNvSpPr>
          <p:nvPr/>
        </p:nvSpPr>
        <p:spPr bwMode="auto">
          <a:xfrm>
            <a:off x="395536" y="2276872"/>
            <a:ext cx="18002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500" dirty="0"/>
              <a:t>[</a:t>
            </a:r>
            <a:r>
              <a:rPr lang="ko-KR" altLang="en-US" sz="1500" dirty="0"/>
              <a:t>회원</a:t>
            </a:r>
            <a:r>
              <a:rPr lang="en-US" altLang="ko-KR" sz="1500" dirty="0"/>
              <a:t>]</a:t>
            </a:r>
            <a:endParaRPr lang="ko-KR" altLang="en-US" sz="1500" dirty="0"/>
          </a:p>
        </p:txBody>
      </p:sp>
      <p:grpSp>
        <p:nvGrpSpPr>
          <p:cNvPr id="10" name="그룹 9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11" name="이등변 삼각형 10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1284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4D115B86-210A-4BC2-9E2B-7AA52DF4DADA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19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772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38822"/>
              </p:ext>
            </p:extLst>
          </p:nvPr>
        </p:nvGraphicFramePr>
        <p:xfrm>
          <a:off x="395536" y="1196752"/>
          <a:ext cx="7848600" cy="2008836"/>
        </p:xfrm>
        <a:graphic>
          <a:graphicData uri="http://schemas.openxmlformats.org/drawingml/2006/table">
            <a:tbl>
              <a:tblPr/>
              <a:tblGrid>
                <a:gridCol w="906462"/>
                <a:gridCol w="1668463"/>
                <a:gridCol w="1644650"/>
                <a:gridCol w="987425"/>
                <a:gridCol w="841375"/>
                <a:gridCol w="1081087"/>
                <a:gridCol w="719138"/>
              </a:tblGrid>
              <a:tr h="3348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컬럼명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크기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유일키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허용 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키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3348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시퀀스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PK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도서명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수량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출판사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32" name="TextBox 18"/>
          <p:cNvSpPr txBox="1">
            <a:spLocks noChangeArrowheads="1"/>
          </p:cNvSpPr>
          <p:nvPr/>
        </p:nvSpPr>
        <p:spPr bwMode="auto">
          <a:xfrm>
            <a:off x="179487" y="836712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도서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10" name="이등변 삼각형 9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74863"/>
              </p:ext>
            </p:extLst>
          </p:nvPr>
        </p:nvGraphicFramePr>
        <p:xfrm>
          <a:off x="467544" y="3861048"/>
          <a:ext cx="7848600" cy="2116638"/>
        </p:xfrm>
        <a:graphic>
          <a:graphicData uri="http://schemas.openxmlformats.org/drawingml/2006/table">
            <a:tbl>
              <a:tblPr/>
              <a:tblGrid>
                <a:gridCol w="906462"/>
                <a:gridCol w="1668463"/>
                <a:gridCol w="1644650"/>
                <a:gridCol w="987425"/>
                <a:gridCol w="841375"/>
                <a:gridCol w="1081087"/>
                <a:gridCol w="719138"/>
              </a:tblGrid>
              <a:tr h="3527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컬럼명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크기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유일키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허용 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키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3527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주문번호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PK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FK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FK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주문권수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주문일자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date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323528" y="3429000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주문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0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9428DFA4-C2CD-46ED-8111-A502E73CC20E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51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689901" y="1145069"/>
            <a:ext cx="7920236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46BF9C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사용자의 요구 사항을 듣고 사용자의 관점을 잘 분석하여 이를 추상화하여 문서화 하는 과정이 </a:t>
            </a:r>
            <a:r>
              <a:rPr lang="ko-KR" altLang="en-US" sz="1500" u="sng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 모델링이다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15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 모델은 현실세계를 데이터베이스에 표현하는 중간과정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즉 데이터베이스 설계과정에서 데이터 구조를 이해하기 위해 사용하는 도구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endParaRPr lang="en-US" altLang="ko-KR" sz="15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현실세계를 데이터베이스로 표현하기 위해서는 적어도 </a:t>
            </a:r>
            <a:r>
              <a:rPr lang="ko-KR" altLang="en-US" sz="15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개념적인 구조와 논리적인 구조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 거쳐 </a:t>
            </a:r>
            <a:r>
              <a:rPr lang="ko-KR" altLang="en-US" sz="15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실제 데이터를 저장 할 수 있는 물리적인 구조로 변환되어야 하는데 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 모든 과정을 총칭하여 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lang="ko-KR" altLang="en-US" sz="1500" u="sng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데이터베이스설계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라 하고 이 과정에서 중요한 핵심은 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모델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’ </a:t>
            </a:r>
            <a:r>
              <a:rPr lang="ko-KR" altLang="en-US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이며 이 모델은 그 구성 요소를 추상적 개념으로 하느냐 논리적인 개념으로 하느냐에 따라 개념적 데이터 모델과 논리적 데이터 모델로 구분한다</a:t>
            </a:r>
            <a:r>
              <a:rPr lang="en-US" altLang="ko-KR" sz="15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15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7" name="이등변 삼각형 6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36350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9563" y="62372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A66A06E5-4422-462E-A039-DF60A7498AEA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20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8" name="직사각형 8"/>
          <p:cNvSpPr>
            <a:spLocks noChangeArrowheads="1"/>
          </p:cNvSpPr>
          <p:nvPr/>
        </p:nvSpPr>
        <p:spPr bwMode="auto">
          <a:xfrm>
            <a:off x="5838985" y="3611229"/>
            <a:ext cx="1204442" cy="24622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35849" name="직사각형 9"/>
          <p:cNvSpPr>
            <a:spLocks noChangeArrowheads="1"/>
          </p:cNvSpPr>
          <p:nvPr/>
        </p:nvSpPr>
        <p:spPr bwMode="auto">
          <a:xfrm>
            <a:off x="1444267" y="3619542"/>
            <a:ext cx="1204442" cy="24622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5850" name="타원 10"/>
          <p:cNvSpPr>
            <a:spLocks noChangeArrowheads="1"/>
          </p:cNvSpPr>
          <p:nvPr/>
        </p:nvSpPr>
        <p:spPr bwMode="auto">
          <a:xfrm>
            <a:off x="777847" y="2838830"/>
            <a:ext cx="576064" cy="34623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5851" name="타원 11"/>
          <p:cNvSpPr>
            <a:spLocks noChangeArrowheads="1"/>
          </p:cNvSpPr>
          <p:nvPr/>
        </p:nvSpPr>
        <p:spPr bwMode="auto">
          <a:xfrm>
            <a:off x="1444267" y="2633596"/>
            <a:ext cx="641918" cy="34623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852" name="타원 12"/>
          <p:cNvSpPr>
            <a:spLocks noChangeArrowheads="1"/>
          </p:cNvSpPr>
          <p:nvPr/>
        </p:nvSpPr>
        <p:spPr bwMode="auto">
          <a:xfrm>
            <a:off x="2169924" y="2626999"/>
            <a:ext cx="644458" cy="34623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35853" name="직선 연결선 13"/>
          <p:cNvCxnSpPr>
            <a:cxnSpLocks noChangeShapeType="1"/>
            <a:stCxn id="35850" idx="5"/>
            <a:endCxn id="35849" idx="0"/>
          </p:cNvCxnSpPr>
          <p:nvPr/>
        </p:nvCxnSpPr>
        <p:spPr bwMode="auto">
          <a:xfrm>
            <a:off x="1269548" y="3134359"/>
            <a:ext cx="776940" cy="48518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54" name="직선 연결선 15"/>
          <p:cNvCxnSpPr>
            <a:cxnSpLocks noChangeShapeType="1"/>
            <a:stCxn id="35851" idx="4"/>
            <a:endCxn id="35849" idx="0"/>
          </p:cNvCxnSpPr>
          <p:nvPr/>
        </p:nvCxnSpPr>
        <p:spPr bwMode="auto">
          <a:xfrm>
            <a:off x="1765226" y="2979830"/>
            <a:ext cx="281262" cy="63971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55" name="직선 연결선 16"/>
          <p:cNvCxnSpPr>
            <a:cxnSpLocks noChangeShapeType="1"/>
            <a:stCxn id="35852" idx="4"/>
            <a:endCxn id="35849" idx="0"/>
          </p:cNvCxnSpPr>
          <p:nvPr/>
        </p:nvCxnSpPr>
        <p:spPr bwMode="auto">
          <a:xfrm flipH="1">
            <a:off x="2046488" y="2973233"/>
            <a:ext cx="445665" cy="64630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856" name="타원 19"/>
          <p:cNvSpPr>
            <a:spLocks noChangeArrowheads="1"/>
          </p:cNvSpPr>
          <p:nvPr/>
        </p:nvSpPr>
        <p:spPr bwMode="auto">
          <a:xfrm>
            <a:off x="4701303" y="2646385"/>
            <a:ext cx="749505" cy="56263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제품코드</a:t>
            </a:r>
          </a:p>
        </p:txBody>
      </p:sp>
      <p:sp>
        <p:nvSpPr>
          <p:cNvPr id="35857" name="타원 20"/>
          <p:cNvSpPr>
            <a:spLocks noChangeArrowheads="1"/>
          </p:cNvSpPr>
          <p:nvPr/>
        </p:nvSpPr>
        <p:spPr bwMode="auto">
          <a:xfrm>
            <a:off x="5553723" y="2576947"/>
            <a:ext cx="887483" cy="34623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도서명</a:t>
            </a:r>
          </a:p>
        </p:txBody>
      </p:sp>
      <p:sp>
        <p:nvSpPr>
          <p:cNvPr id="35858" name="타원 21"/>
          <p:cNvSpPr>
            <a:spLocks noChangeArrowheads="1"/>
          </p:cNvSpPr>
          <p:nvPr/>
        </p:nvSpPr>
        <p:spPr bwMode="auto">
          <a:xfrm>
            <a:off x="7294637" y="2913486"/>
            <a:ext cx="824092" cy="34623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정가</a:t>
            </a:r>
          </a:p>
        </p:txBody>
      </p:sp>
      <p:sp>
        <p:nvSpPr>
          <p:cNvPr id="35859" name="타원 22"/>
          <p:cNvSpPr>
            <a:spLocks noChangeArrowheads="1"/>
          </p:cNvSpPr>
          <p:nvPr/>
        </p:nvSpPr>
        <p:spPr bwMode="auto">
          <a:xfrm>
            <a:off x="6624291" y="2571886"/>
            <a:ext cx="756021" cy="346234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수량</a:t>
            </a:r>
          </a:p>
        </p:txBody>
      </p:sp>
      <p:cxnSp>
        <p:nvCxnSpPr>
          <p:cNvPr id="35860" name="직선 연결선 23"/>
          <p:cNvCxnSpPr>
            <a:cxnSpLocks noChangeShapeType="1"/>
            <a:stCxn id="35856" idx="5"/>
            <a:endCxn id="35848" idx="0"/>
          </p:cNvCxnSpPr>
          <p:nvPr/>
        </p:nvCxnSpPr>
        <p:spPr bwMode="auto">
          <a:xfrm>
            <a:off x="5341046" y="3126620"/>
            <a:ext cx="1100160" cy="48460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61" name="직선 연결선 24"/>
          <p:cNvCxnSpPr>
            <a:cxnSpLocks noChangeShapeType="1"/>
            <a:stCxn id="35857" idx="4"/>
            <a:endCxn id="35848" idx="0"/>
          </p:cNvCxnSpPr>
          <p:nvPr/>
        </p:nvCxnSpPr>
        <p:spPr bwMode="auto">
          <a:xfrm>
            <a:off x="5997465" y="2923181"/>
            <a:ext cx="443741" cy="68804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62" name="직선 연결선 25"/>
          <p:cNvCxnSpPr>
            <a:cxnSpLocks noChangeShapeType="1"/>
            <a:stCxn id="35859" idx="4"/>
            <a:endCxn id="35848" idx="0"/>
          </p:cNvCxnSpPr>
          <p:nvPr/>
        </p:nvCxnSpPr>
        <p:spPr bwMode="auto">
          <a:xfrm flipH="1">
            <a:off x="6441206" y="2918120"/>
            <a:ext cx="561096" cy="693109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63" name="직선 연결선 26"/>
          <p:cNvCxnSpPr>
            <a:cxnSpLocks noChangeShapeType="1"/>
            <a:stCxn id="35858" idx="3"/>
            <a:endCxn id="35848" idx="0"/>
          </p:cNvCxnSpPr>
          <p:nvPr/>
        </p:nvCxnSpPr>
        <p:spPr bwMode="auto">
          <a:xfrm flipH="1">
            <a:off x="6441206" y="3209015"/>
            <a:ext cx="974116" cy="40221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864" name="타원 27"/>
          <p:cNvSpPr>
            <a:spLocks noChangeArrowheads="1"/>
          </p:cNvSpPr>
          <p:nvPr/>
        </p:nvSpPr>
        <p:spPr bwMode="auto">
          <a:xfrm>
            <a:off x="2792085" y="2865035"/>
            <a:ext cx="697551" cy="56263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주민번호</a:t>
            </a:r>
          </a:p>
        </p:txBody>
      </p:sp>
      <p:cxnSp>
        <p:nvCxnSpPr>
          <p:cNvPr id="35865" name="직선 연결선 28"/>
          <p:cNvCxnSpPr>
            <a:cxnSpLocks noChangeShapeType="1"/>
            <a:stCxn id="35864" idx="2"/>
            <a:endCxn id="35849" idx="0"/>
          </p:cNvCxnSpPr>
          <p:nvPr/>
        </p:nvCxnSpPr>
        <p:spPr bwMode="auto">
          <a:xfrm flipH="1">
            <a:off x="2046488" y="3146350"/>
            <a:ext cx="745597" cy="47319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866" name="순서도: 판단 29"/>
          <p:cNvSpPr>
            <a:spLocks noChangeArrowheads="1"/>
          </p:cNvSpPr>
          <p:nvPr/>
        </p:nvSpPr>
        <p:spPr bwMode="auto">
          <a:xfrm>
            <a:off x="3536193" y="3489787"/>
            <a:ext cx="1267833" cy="48910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35867" name="직선 연결선 30"/>
          <p:cNvCxnSpPr>
            <a:cxnSpLocks noChangeShapeType="1"/>
            <a:stCxn id="35849" idx="3"/>
            <a:endCxn id="35866" idx="1"/>
          </p:cNvCxnSpPr>
          <p:nvPr/>
        </p:nvCxnSpPr>
        <p:spPr bwMode="auto">
          <a:xfrm flipV="1">
            <a:off x="2648709" y="3734342"/>
            <a:ext cx="887484" cy="831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68" name="직선 연결선 31"/>
          <p:cNvCxnSpPr>
            <a:cxnSpLocks noChangeShapeType="1"/>
            <a:stCxn id="35866" idx="3"/>
            <a:endCxn id="35848" idx="1"/>
          </p:cNvCxnSpPr>
          <p:nvPr/>
        </p:nvCxnSpPr>
        <p:spPr bwMode="auto">
          <a:xfrm flipV="1">
            <a:off x="4804026" y="3734340"/>
            <a:ext cx="1034959" cy="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869" name="타원 32"/>
          <p:cNvSpPr>
            <a:spLocks noChangeArrowheads="1"/>
          </p:cNvSpPr>
          <p:nvPr/>
        </p:nvSpPr>
        <p:spPr bwMode="auto">
          <a:xfrm>
            <a:off x="2987824" y="4187488"/>
            <a:ext cx="720080" cy="56263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주문권수</a:t>
            </a:r>
          </a:p>
        </p:txBody>
      </p:sp>
      <p:sp>
        <p:nvSpPr>
          <p:cNvPr id="35870" name="타원 33"/>
          <p:cNvSpPr>
            <a:spLocks noChangeArrowheads="1"/>
          </p:cNvSpPr>
          <p:nvPr/>
        </p:nvSpPr>
        <p:spPr bwMode="auto">
          <a:xfrm>
            <a:off x="4533103" y="4293096"/>
            <a:ext cx="716645" cy="56263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chemeClr val="tx1"/>
                </a:solidFill>
              </a:rPr>
              <a:t>주문일자</a:t>
            </a:r>
          </a:p>
        </p:txBody>
      </p:sp>
      <p:cxnSp>
        <p:nvCxnSpPr>
          <p:cNvPr id="35871" name="직선 연결선 34"/>
          <p:cNvCxnSpPr>
            <a:cxnSpLocks noChangeShapeType="1"/>
            <a:endCxn id="35869" idx="7"/>
          </p:cNvCxnSpPr>
          <p:nvPr/>
        </p:nvCxnSpPr>
        <p:spPr bwMode="auto">
          <a:xfrm flipH="1">
            <a:off x="3602451" y="3978896"/>
            <a:ext cx="550783" cy="29098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872" name="직선 연결선 35"/>
          <p:cNvCxnSpPr>
            <a:cxnSpLocks noChangeShapeType="1"/>
            <a:stCxn id="35866" idx="2"/>
            <a:endCxn id="35870" idx="0"/>
          </p:cNvCxnSpPr>
          <p:nvPr/>
        </p:nvCxnSpPr>
        <p:spPr bwMode="auto">
          <a:xfrm>
            <a:off x="4170110" y="3978896"/>
            <a:ext cx="721316" cy="31420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847" name="Rectangle 9"/>
          <p:cNvSpPr>
            <a:spLocks noChangeArrowheads="1"/>
          </p:cNvSpPr>
          <p:nvPr/>
        </p:nvSpPr>
        <p:spPr bwMode="gray">
          <a:xfrm>
            <a:off x="903423" y="4967944"/>
            <a:ext cx="6911975" cy="1246495"/>
          </a:xfrm>
          <a:prstGeom prst="rect">
            <a:avLst/>
          </a:prstGeom>
          <a:noFill/>
          <a:ln w="25400" algn="ctr">
            <a:solidFill>
              <a:srgbClr val="46BF9C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ko-KR" altLang="en-US" sz="1500" dirty="0" smtClean="0"/>
              <a:t>회원</a:t>
            </a:r>
            <a:r>
              <a:rPr lang="en-US" altLang="ko-KR" sz="1500" dirty="0"/>
              <a:t>(</a:t>
            </a:r>
            <a:r>
              <a:rPr lang="ko-KR" altLang="en-US" sz="1500" u="sng" dirty="0"/>
              <a:t>회원</a:t>
            </a:r>
            <a:r>
              <a:rPr lang="en-US" altLang="ko-KR" sz="1500" u="sng" dirty="0"/>
              <a:t>ID</a:t>
            </a:r>
            <a:r>
              <a:rPr lang="en-US" altLang="ko-KR" sz="1500" dirty="0"/>
              <a:t>, </a:t>
            </a:r>
            <a:r>
              <a:rPr lang="ko-KR" altLang="en-US" sz="1500" dirty="0"/>
              <a:t>이름</a:t>
            </a:r>
            <a:r>
              <a:rPr lang="en-US" altLang="ko-KR" sz="1500" dirty="0"/>
              <a:t>, </a:t>
            </a:r>
            <a:r>
              <a:rPr lang="ko-KR" altLang="en-US" sz="1500" dirty="0"/>
              <a:t>주민등록번호</a:t>
            </a:r>
            <a:r>
              <a:rPr lang="en-US" altLang="ko-KR" sz="1500" dirty="0"/>
              <a:t>, </a:t>
            </a:r>
            <a:r>
              <a:rPr lang="ko-KR" altLang="en-US" sz="1500" dirty="0"/>
              <a:t>주소</a:t>
            </a:r>
            <a:r>
              <a:rPr lang="en-US" altLang="ko-KR" sz="1500" dirty="0"/>
              <a:t>)</a:t>
            </a:r>
          </a:p>
          <a:p>
            <a:pPr algn="l"/>
            <a:endParaRPr lang="en-US" altLang="ko-KR" sz="1500" dirty="0"/>
          </a:p>
          <a:p>
            <a:pPr algn="l"/>
            <a:r>
              <a:rPr lang="ko-KR" altLang="en-US" sz="1500" dirty="0"/>
              <a:t>도서</a:t>
            </a:r>
            <a:r>
              <a:rPr lang="en-US" altLang="ko-KR" sz="1500" dirty="0"/>
              <a:t>(</a:t>
            </a:r>
            <a:r>
              <a:rPr lang="ko-KR" altLang="en-US" sz="1500" u="sng" dirty="0"/>
              <a:t>제품코드</a:t>
            </a:r>
            <a:r>
              <a:rPr lang="en-US" altLang="ko-KR" sz="1500" dirty="0"/>
              <a:t>, </a:t>
            </a:r>
            <a:r>
              <a:rPr lang="ko-KR" altLang="en-US" sz="1500" dirty="0"/>
              <a:t>도서명</a:t>
            </a:r>
            <a:r>
              <a:rPr lang="en-US" altLang="ko-KR" sz="1500" dirty="0"/>
              <a:t>, </a:t>
            </a:r>
            <a:r>
              <a:rPr lang="ko-KR" altLang="en-US" sz="1500" dirty="0"/>
              <a:t>수량</a:t>
            </a:r>
            <a:r>
              <a:rPr lang="en-US" altLang="ko-KR" sz="1500" dirty="0"/>
              <a:t>, </a:t>
            </a:r>
            <a:r>
              <a:rPr lang="ko-KR" altLang="en-US" sz="1500" dirty="0"/>
              <a:t>정가</a:t>
            </a:r>
            <a:r>
              <a:rPr lang="en-US" altLang="ko-KR" sz="1500" dirty="0"/>
              <a:t>, </a:t>
            </a:r>
            <a:r>
              <a:rPr lang="ko-KR" altLang="en-US" sz="1500" dirty="0"/>
              <a:t>출판사</a:t>
            </a:r>
            <a:r>
              <a:rPr lang="en-US" altLang="ko-KR" sz="1500" dirty="0"/>
              <a:t>)</a:t>
            </a:r>
          </a:p>
          <a:p>
            <a:pPr algn="l"/>
            <a:endParaRPr lang="en-US" altLang="ko-KR" sz="1500" dirty="0"/>
          </a:p>
          <a:p>
            <a:pPr algn="l">
              <a:lnSpc>
                <a:spcPct val="100000"/>
              </a:lnSpc>
            </a:pPr>
            <a:r>
              <a:rPr lang="ko-KR" altLang="en-US" sz="1500" dirty="0"/>
              <a:t>주문</a:t>
            </a:r>
            <a:r>
              <a:rPr lang="en-US" altLang="ko-KR" sz="1500" dirty="0"/>
              <a:t>(</a:t>
            </a:r>
            <a:r>
              <a:rPr lang="ko-KR" altLang="en-US" sz="1500" u="sng" dirty="0"/>
              <a:t>주문번호</a:t>
            </a:r>
            <a:r>
              <a:rPr lang="en-US" altLang="ko-KR" sz="1500" dirty="0"/>
              <a:t>, </a:t>
            </a:r>
            <a:r>
              <a:rPr lang="ko-KR" altLang="en-US" sz="1500" dirty="0"/>
              <a:t>회원</a:t>
            </a:r>
            <a:r>
              <a:rPr lang="en-US" altLang="ko-KR" sz="1500" dirty="0"/>
              <a:t>ID, </a:t>
            </a:r>
            <a:r>
              <a:rPr lang="ko-KR" altLang="en-US" sz="1500" dirty="0"/>
              <a:t>제품코드</a:t>
            </a:r>
            <a:r>
              <a:rPr lang="en-US" altLang="ko-KR" sz="1500" dirty="0"/>
              <a:t>, </a:t>
            </a:r>
            <a:r>
              <a:rPr lang="ko-KR" altLang="en-US" sz="1500" dirty="0"/>
              <a:t>주문권수</a:t>
            </a:r>
            <a:r>
              <a:rPr lang="en-US" altLang="ko-KR" sz="1500" dirty="0"/>
              <a:t>, </a:t>
            </a:r>
            <a:r>
              <a:rPr lang="ko-KR" altLang="en-US" sz="1500" dirty="0"/>
              <a:t>주문일자</a:t>
            </a:r>
            <a:r>
              <a:rPr lang="en-US" altLang="ko-KR" sz="1500" dirty="0"/>
              <a:t>)</a:t>
            </a:r>
          </a:p>
        </p:txBody>
      </p:sp>
      <p:grpSp>
        <p:nvGrpSpPr>
          <p:cNvPr id="34" name="그룹 33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35" name="이등변 삼각형 34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gray">
          <a:xfrm>
            <a:off x="323528" y="1052736"/>
            <a:ext cx="8208963" cy="118404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관계모델의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표현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회원과 도서와의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ERD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를 관계모델의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릴레이션으로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표현하면 다음과 같다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다음장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참조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회원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도서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주문이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이름이고 소괄호 안에 기술한 것이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릴레이션에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속한 속성이다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속성들 중에서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기본키는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밑줄로 표시한다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2A751-3EDA-4D21-BA54-A7AD46B12FB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611560" y="1844824"/>
            <a:ext cx="1733258" cy="3669612"/>
            <a:chOff x="3834384" y="1597316"/>
            <a:chExt cx="2237232" cy="3492684"/>
          </a:xfrm>
        </p:grpSpPr>
        <p:sp>
          <p:nvSpPr>
            <p:cNvPr id="6" name="직사각형 5"/>
            <p:cNvSpPr/>
            <p:nvPr/>
          </p:nvSpPr>
          <p:spPr>
            <a:xfrm>
              <a:off x="3834384" y="1597316"/>
              <a:ext cx="2237232" cy="3492684"/>
            </a:xfrm>
            <a:prstGeom prst="rect">
              <a:avLst/>
            </a:prstGeom>
            <a:noFill/>
            <a:ln w="31750">
              <a:solidFill>
                <a:srgbClr val="46BF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34384" y="1597316"/>
              <a:ext cx="2237232" cy="703420"/>
            </a:xfrm>
            <a:prstGeom prst="rect">
              <a:avLst/>
            </a:pr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500" dirty="0"/>
                <a:t> </a:t>
              </a:r>
              <a:r>
                <a:rPr lang="en-US" altLang="ko-KR" sz="1500" dirty="0"/>
                <a:t>1. </a:t>
              </a:r>
              <a:r>
                <a:rPr lang="ko-KR" altLang="en-US" sz="1500" dirty="0"/>
                <a:t>요구사항 분석</a:t>
              </a:r>
              <a:endParaRPr lang="en-US" altLang="ko-KR" sz="15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69570" y="1844824"/>
            <a:ext cx="1733258" cy="3669612"/>
            <a:chOff x="3834384" y="1597316"/>
            <a:chExt cx="2237232" cy="3492684"/>
          </a:xfrm>
        </p:grpSpPr>
        <p:sp>
          <p:nvSpPr>
            <p:cNvPr id="9" name="직사각형 8"/>
            <p:cNvSpPr/>
            <p:nvPr/>
          </p:nvSpPr>
          <p:spPr>
            <a:xfrm>
              <a:off x="3834384" y="1597316"/>
              <a:ext cx="2237232" cy="3492684"/>
            </a:xfrm>
            <a:prstGeom prst="rect">
              <a:avLst/>
            </a:prstGeom>
            <a:noFill/>
            <a:ln w="31750">
              <a:solidFill>
                <a:srgbClr val="46BF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34384" y="1597316"/>
              <a:ext cx="2237232" cy="703420"/>
            </a:xfrm>
            <a:prstGeom prst="rect">
              <a:avLst/>
            </a:pr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500" dirty="0"/>
                <a:t> </a:t>
              </a:r>
              <a:r>
                <a:rPr lang="en-US" altLang="ko-KR" sz="1500" dirty="0"/>
                <a:t>2. </a:t>
              </a:r>
              <a:r>
                <a:rPr lang="ko-KR" altLang="en-US" sz="1500" dirty="0"/>
                <a:t>논리적 설계</a:t>
              </a:r>
              <a:endParaRPr lang="en-US" altLang="ko-KR" sz="15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27580" y="1844824"/>
            <a:ext cx="1733258" cy="3669612"/>
            <a:chOff x="3834384" y="1597316"/>
            <a:chExt cx="2237232" cy="3492684"/>
          </a:xfrm>
        </p:grpSpPr>
        <p:sp>
          <p:nvSpPr>
            <p:cNvPr id="12" name="직사각형 11"/>
            <p:cNvSpPr/>
            <p:nvPr/>
          </p:nvSpPr>
          <p:spPr>
            <a:xfrm>
              <a:off x="3834384" y="1597316"/>
              <a:ext cx="2237232" cy="3492684"/>
            </a:xfrm>
            <a:prstGeom prst="rect">
              <a:avLst/>
            </a:prstGeom>
            <a:noFill/>
            <a:ln w="31750">
              <a:solidFill>
                <a:srgbClr val="46BF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34384" y="1597316"/>
              <a:ext cx="2237232" cy="703420"/>
            </a:xfrm>
            <a:prstGeom prst="rect">
              <a:avLst/>
            </a:pr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500" dirty="0"/>
                <a:t> </a:t>
              </a:r>
              <a:r>
                <a:rPr lang="en-US" altLang="ko-KR" sz="1500" dirty="0"/>
                <a:t>3. </a:t>
              </a:r>
              <a:r>
                <a:rPr lang="ko-KR" altLang="en-US" sz="1500" dirty="0"/>
                <a:t>물리적 설계</a:t>
              </a:r>
              <a:endParaRPr lang="en-US" altLang="ko-KR" sz="15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5589" y="1844824"/>
            <a:ext cx="1733258" cy="3669612"/>
            <a:chOff x="3834384" y="1597316"/>
            <a:chExt cx="2237232" cy="3492684"/>
          </a:xfrm>
        </p:grpSpPr>
        <p:sp>
          <p:nvSpPr>
            <p:cNvPr id="15" name="직사각형 14"/>
            <p:cNvSpPr/>
            <p:nvPr/>
          </p:nvSpPr>
          <p:spPr>
            <a:xfrm>
              <a:off x="3834384" y="1597316"/>
              <a:ext cx="2237232" cy="3492684"/>
            </a:xfrm>
            <a:prstGeom prst="rect">
              <a:avLst/>
            </a:prstGeom>
            <a:noFill/>
            <a:ln w="31750">
              <a:solidFill>
                <a:srgbClr val="46BF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4384" y="1597316"/>
              <a:ext cx="2237232" cy="703420"/>
            </a:xfrm>
            <a:prstGeom prst="rect">
              <a:avLst/>
            </a:pr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ko-KR" altLang="en-US" sz="1500" dirty="0"/>
                <a:t> </a:t>
              </a:r>
              <a:r>
                <a:rPr lang="en-US" altLang="ko-KR" sz="1500" dirty="0"/>
                <a:t>4. </a:t>
              </a:r>
              <a:r>
                <a:rPr lang="ko-KR" altLang="en-US" sz="1500" dirty="0"/>
                <a:t>데이터베이스 구축</a:t>
              </a:r>
              <a:endParaRPr lang="en-US" altLang="ko-KR" sz="15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1560" y="3933056"/>
            <a:ext cx="1710363" cy="9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/>
              <a:t>-</a:t>
            </a:r>
            <a:r>
              <a:rPr lang="ko-KR" altLang="en-US" sz="1200" b="1" dirty="0"/>
              <a:t>현행업무분석 </a:t>
            </a:r>
            <a:endParaRPr lang="en-US" altLang="ko-KR" sz="1200" b="1" dirty="0" smtClean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요구기능분석 </a:t>
            </a:r>
            <a:endParaRPr lang="en-US" altLang="ko-KR" sz="1200" b="1" dirty="0" smtClean="0"/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-</a:t>
            </a:r>
            <a:r>
              <a:rPr lang="en-US" altLang="ko-KR" sz="1200" b="1" dirty="0" smtClean="0"/>
              <a:t> </a:t>
            </a:r>
            <a:r>
              <a:rPr lang="ko-KR" altLang="en-US" sz="1200" b="1" dirty="0"/>
              <a:t>산출물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요구사항 명세서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9570" y="4061445"/>
            <a:ext cx="171036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/>
              <a:t> -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관계도출 </a:t>
            </a:r>
            <a:endParaRPr lang="en-US" altLang="ko-KR" sz="1200" b="1" dirty="0"/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-</a:t>
            </a:r>
            <a:r>
              <a:rPr lang="en-US" altLang="ko-KR" sz="1200" b="1" dirty="0" smtClean="0"/>
              <a:t> </a:t>
            </a:r>
            <a:r>
              <a:rPr lang="ko-KR" altLang="en-US" sz="1200" b="1" dirty="0"/>
              <a:t>산출물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관계도형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9027" y="4124911"/>
            <a:ext cx="1710363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/>
              <a:t> -</a:t>
            </a:r>
            <a:r>
              <a:rPr lang="ko-KR" altLang="en-US" sz="1200" b="1" dirty="0"/>
              <a:t>테이블설계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7587" y="4124910"/>
            <a:ext cx="1710363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/>
              <a:t> -</a:t>
            </a:r>
            <a:r>
              <a:rPr lang="ko-KR" altLang="en-US" sz="1200" b="1" dirty="0"/>
              <a:t>데이터베이스 생성</a:t>
            </a: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2047086" y="3438961"/>
            <a:ext cx="1040269" cy="204698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50000"/>
                </a:schemeClr>
              </a:gs>
              <a:gs pos="39000">
                <a:srgbClr val="46BF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105096" y="3500066"/>
            <a:ext cx="1040269" cy="204698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50000"/>
                </a:schemeClr>
              </a:gs>
              <a:gs pos="39000">
                <a:srgbClr val="46BF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6163105" y="3500067"/>
            <a:ext cx="1040269" cy="204698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50000"/>
                </a:schemeClr>
              </a:gs>
              <a:gs pos="39000">
                <a:srgbClr val="46BF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30420" y="2769918"/>
            <a:ext cx="895538" cy="909712"/>
            <a:chOff x="938213" y="5153026"/>
            <a:chExt cx="1103312" cy="1120775"/>
          </a:xfrm>
        </p:grpSpPr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1470025" y="5248276"/>
              <a:ext cx="571500" cy="1025525"/>
            </a:xfrm>
            <a:custGeom>
              <a:avLst/>
              <a:gdLst>
                <a:gd name="T0" fmla="*/ 1492 w 1801"/>
                <a:gd name="T1" fmla="*/ 1379 h 3231"/>
                <a:gd name="T2" fmla="*/ 1518 w 1801"/>
                <a:gd name="T3" fmla="*/ 1228 h 3231"/>
                <a:gd name="T4" fmla="*/ 1503 w 1801"/>
                <a:gd name="T5" fmla="*/ 1103 h 3231"/>
                <a:gd name="T6" fmla="*/ 1102 w 1801"/>
                <a:gd name="T7" fmla="*/ 567 h 3231"/>
                <a:gd name="T8" fmla="*/ 1104 w 1801"/>
                <a:gd name="T9" fmla="*/ 1274 h 3231"/>
                <a:gd name="T10" fmla="*/ 1102 w 1801"/>
                <a:gd name="T11" fmla="*/ 567 h 3231"/>
                <a:gd name="T12" fmla="*/ 203 w 1801"/>
                <a:gd name="T13" fmla="*/ 15 h 3231"/>
                <a:gd name="T14" fmla="*/ 255 w 1801"/>
                <a:gd name="T15" fmla="*/ 59 h 3231"/>
                <a:gd name="T16" fmla="*/ 298 w 1801"/>
                <a:gd name="T17" fmla="*/ 137 h 3231"/>
                <a:gd name="T18" fmla="*/ 368 w 1801"/>
                <a:gd name="T19" fmla="*/ 248 h 3231"/>
                <a:gd name="T20" fmla="*/ 462 w 1801"/>
                <a:gd name="T21" fmla="*/ 371 h 3231"/>
                <a:gd name="T22" fmla="*/ 573 w 1801"/>
                <a:gd name="T23" fmla="*/ 478 h 3231"/>
                <a:gd name="T24" fmla="*/ 694 w 1801"/>
                <a:gd name="T25" fmla="*/ 545 h 3231"/>
                <a:gd name="T26" fmla="*/ 795 w 1801"/>
                <a:gd name="T27" fmla="*/ 552 h 3231"/>
                <a:gd name="T28" fmla="*/ 876 w 1801"/>
                <a:gd name="T29" fmla="*/ 520 h 3231"/>
                <a:gd name="T30" fmla="*/ 971 w 1801"/>
                <a:gd name="T31" fmla="*/ 474 h 3231"/>
                <a:gd name="T32" fmla="*/ 1103 w 1801"/>
                <a:gd name="T33" fmla="*/ 554 h 3231"/>
                <a:gd name="T34" fmla="*/ 1281 w 1801"/>
                <a:gd name="T35" fmla="*/ 495 h 3231"/>
                <a:gd name="T36" fmla="*/ 1337 w 1801"/>
                <a:gd name="T37" fmla="*/ 526 h 3231"/>
                <a:gd name="T38" fmla="*/ 1402 w 1801"/>
                <a:gd name="T39" fmla="*/ 567 h 3231"/>
                <a:gd name="T40" fmla="*/ 1483 w 1801"/>
                <a:gd name="T41" fmla="*/ 624 h 3231"/>
                <a:gd name="T42" fmla="*/ 1568 w 1801"/>
                <a:gd name="T43" fmla="*/ 698 h 3231"/>
                <a:gd name="T44" fmla="*/ 1652 w 1801"/>
                <a:gd name="T45" fmla="*/ 790 h 3231"/>
                <a:gd name="T46" fmla="*/ 1724 w 1801"/>
                <a:gd name="T47" fmla="*/ 900 h 3231"/>
                <a:gd name="T48" fmla="*/ 1777 w 1801"/>
                <a:gd name="T49" fmla="*/ 1030 h 3231"/>
                <a:gd name="T50" fmla="*/ 1801 w 1801"/>
                <a:gd name="T51" fmla="*/ 1182 h 3231"/>
                <a:gd name="T52" fmla="*/ 1788 w 1801"/>
                <a:gd name="T53" fmla="*/ 1358 h 3231"/>
                <a:gd name="T54" fmla="*/ 1728 w 1801"/>
                <a:gd name="T55" fmla="*/ 1555 h 3231"/>
                <a:gd name="T56" fmla="*/ 1645 w 1801"/>
                <a:gd name="T57" fmla="*/ 1724 h 3231"/>
                <a:gd name="T58" fmla="*/ 1584 w 1801"/>
                <a:gd name="T59" fmla="*/ 1767 h 3231"/>
                <a:gd name="T60" fmla="*/ 1513 w 1801"/>
                <a:gd name="T61" fmla="*/ 1774 h 3231"/>
                <a:gd name="T62" fmla="*/ 1453 w 1801"/>
                <a:gd name="T63" fmla="*/ 1748 h 3231"/>
                <a:gd name="T64" fmla="*/ 1436 w 1801"/>
                <a:gd name="T65" fmla="*/ 3097 h 3231"/>
                <a:gd name="T66" fmla="*/ 1391 w 1801"/>
                <a:gd name="T67" fmla="*/ 3182 h 3231"/>
                <a:gd name="T68" fmla="*/ 1307 w 1801"/>
                <a:gd name="T69" fmla="*/ 3227 h 3231"/>
                <a:gd name="T70" fmla="*/ 1208 w 1801"/>
                <a:gd name="T71" fmla="*/ 3217 h 3231"/>
                <a:gd name="T72" fmla="*/ 1135 w 1801"/>
                <a:gd name="T73" fmla="*/ 3157 h 3231"/>
                <a:gd name="T74" fmla="*/ 1107 w 1801"/>
                <a:gd name="T75" fmla="*/ 3064 h 3231"/>
                <a:gd name="T76" fmla="*/ 1083 w 1801"/>
                <a:gd name="T77" fmla="*/ 1903 h 3231"/>
                <a:gd name="T78" fmla="*/ 1070 w 1801"/>
                <a:gd name="T79" fmla="*/ 3129 h 3231"/>
                <a:gd name="T80" fmla="*/ 1010 w 1801"/>
                <a:gd name="T81" fmla="*/ 3202 h 3231"/>
                <a:gd name="T82" fmla="*/ 917 w 1801"/>
                <a:gd name="T83" fmla="*/ 3231 h 3231"/>
                <a:gd name="T84" fmla="*/ 824 w 1801"/>
                <a:gd name="T85" fmla="*/ 3202 h 3231"/>
                <a:gd name="T86" fmla="*/ 763 w 1801"/>
                <a:gd name="T87" fmla="*/ 3129 h 3231"/>
                <a:gd name="T88" fmla="*/ 751 w 1801"/>
                <a:gd name="T89" fmla="*/ 1710 h 3231"/>
                <a:gd name="T90" fmla="*/ 741 w 1801"/>
                <a:gd name="T91" fmla="*/ 1655 h 3231"/>
                <a:gd name="T92" fmla="*/ 732 w 1801"/>
                <a:gd name="T93" fmla="*/ 837 h 3231"/>
                <a:gd name="T94" fmla="*/ 555 w 1801"/>
                <a:gd name="T95" fmla="*/ 795 h 3231"/>
                <a:gd name="T96" fmla="*/ 403 w 1801"/>
                <a:gd name="T97" fmla="*/ 704 h 3231"/>
                <a:gd name="T98" fmla="*/ 273 w 1801"/>
                <a:gd name="T99" fmla="*/ 582 h 3231"/>
                <a:gd name="T100" fmla="*/ 166 w 1801"/>
                <a:gd name="T101" fmla="*/ 452 h 3231"/>
                <a:gd name="T102" fmla="*/ 83 w 1801"/>
                <a:gd name="T103" fmla="*/ 327 h 3231"/>
                <a:gd name="T104" fmla="*/ 37 w 1801"/>
                <a:gd name="T105" fmla="*/ 247 h 3231"/>
                <a:gd name="T106" fmla="*/ 15 w 1801"/>
                <a:gd name="T107" fmla="*/ 203 h 3231"/>
                <a:gd name="T108" fmla="*/ 2 w 1801"/>
                <a:gd name="T109" fmla="*/ 122 h 3231"/>
                <a:gd name="T110" fmla="*/ 36 w 1801"/>
                <a:gd name="T111" fmla="*/ 48 h 3231"/>
                <a:gd name="T112" fmla="*/ 108 w 1801"/>
                <a:gd name="T113" fmla="*/ 4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1" h="3231">
                  <a:moveTo>
                    <a:pt x="1474" y="1030"/>
                  </a:moveTo>
                  <a:lnTo>
                    <a:pt x="1474" y="1434"/>
                  </a:lnTo>
                  <a:lnTo>
                    <a:pt x="1492" y="1379"/>
                  </a:lnTo>
                  <a:lnTo>
                    <a:pt x="1506" y="1325"/>
                  </a:lnTo>
                  <a:lnTo>
                    <a:pt x="1514" y="1276"/>
                  </a:lnTo>
                  <a:lnTo>
                    <a:pt x="1518" y="1228"/>
                  </a:lnTo>
                  <a:lnTo>
                    <a:pt x="1517" y="1184"/>
                  </a:lnTo>
                  <a:lnTo>
                    <a:pt x="1512" y="1142"/>
                  </a:lnTo>
                  <a:lnTo>
                    <a:pt x="1503" y="1103"/>
                  </a:lnTo>
                  <a:lnTo>
                    <a:pt x="1490" y="1066"/>
                  </a:lnTo>
                  <a:lnTo>
                    <a:pt x="1474" y="1030"/>
                  </a:lnTo>
                  <a:close/>
                  <a:moveTo>
                    <a:pt x="1102" y="567"/>
                  </a:moveTo>
                  <a:lnTo>
                    <a:pt x="1015" y="1154"/>
                  </a:lnTo>
                  <a:lnTo>
                    <a:pt x="1102" y="1274"/>
                  </a:lnTo>
                  <a:lnTo>
                    <a:pt x="1104" y="1274"/>
                  </a:lnTo>
                  <a:lnTo>
                    <a:pt x="1191" y="1154"/>
                  </a:lnTo>
                  <a:lnTo>
                    <a:pt x="1104" y="567"/>
                  </a:lnTo>
                  <a:lnTo>
                    <a:pt x="1102" y="567"/>
                  </a:lnTo>
                  <a:close/>
                  <a:moveTo>
                    <a:pt x="137" y="0"/>
                  </a:moveTo>
                  <a:lnTo>
                    <a:pt x="165" y="3"/>
                  </a:lnTo>
                  <a:lnTo>
                    <a:pt x="203" y="15"/>
                  </a:lnTo>
                  <a:lnTo>
                    <a:pt x="223" y="27"/>
                  </a:lnTo>
                  <a:lnTo>
                    <a:pt x="241" y="41"/>
                  </a:lnTo>
                  <a:lnTo>
                    <a:pt x="255" y="59"/>
                  </a:lnTo>
                  <a:lnTo>
                    <a:pt x="268" y="79"/>
                  </a:lnTo>
                  <a:lnTo>
                    <a:pt x="281" y="106"/>
                  </a:lnTo>
                  <a:lnTo>
                    <a:pt x="298" y="137"/>
                  </a:lnTo>
                  <a:lnTo>
                    <a:pt x="318" y="171"/>
                  </a:lnTo>
                  <a:lnTo>
                    <a:pt x="341" y="209"/>
                  </a:lnTo>
                  <a:lnTo>
                    <a:pt x="368" y="248"/>
                  </a:lnTo>
                  <a:lnTo>
                    <a:pt x="397" y="290"/>
                  </a:lnTo>
                  <a:lnTo>
                    <a:pt x="428" y="331"/>
                  </a:lnTo>
                  <a:lnTo>
                    <a:pt x="462" y="371"/>
                  </a:lnTo>
                  <a:lnTo>
                    <a:pt x="497" y="410"/>
                  </a:lnTo>
                  <a:lnTo>
                    <a:pt x="534" y="446"/>
                  </a:lnTo>
                  <a:lnTo>
                    <a:pt x="573" y="478"/>
                  </a:lnTo>
                  <a:lnTo>
                    <a:pt x="612" y="506"/>
                  </a:lnTo>
                  <a:lnTo>
                    <a:pt x="652" y="529"/>
                  </a:lnTo>
                  <a:lnTo>
                    <a:pt x="694" y="545"/>
                  </a:lnTo>
                  <a:lnTo>
                    <a:pt x="728" y="554"/>
                  </a:lnTo>
                  <a:lnTo>
                    <a:pt x="762" y="556"/>
                  </a:lnTo>
                  <a:lnTo>
                    <a:pt x="795" y="552"/>
                  </a:lnTo>
                  <a:lnTo>
                    <a:pt x="828" y="542"/>
                  </a:lnTo>
                  <a:lnTo>
                    <a:pt x="862" y="526"/>
                  </a:lnTo>
                  <a:lnTo>
                    <a:pt x="876" y="520"/>
                  </a:lnTo>
                  <a:lnTo>
                    <a:pt x="890" y="515"/>
                  </a:lnTo>
                  <a:lnTo>
                    <a:pt x="929" y="493"/>
                  </a:lnTo>
                  <a:lnTo>
                    <a:pt x="971" y="474"/>
                  </a:lnTo>
                  <a:lnTo>
                    <a:pt x="1015" y="462"/>
                  </a:lnTo>
                  <a:lnTo>
                    <a:pt x="1015" y="461"/>
                  </a:lnTo>
                  <a:lnTo>
                    <a:pt x="1103" y="554"/>
                  </a:lnTo>
                  <a:lnTo>
                    <a:pt x="1193" y="462"/>
                  </a:lnTo>
                  <a:lnTo>
                    <a:pt x="1238" y="475"/>
                  </a:lnTo>
                  <a:lnTo>
                    <a:pt x="1281" y="495"/>
                  </a:lnTo>
                  <a:lnTo>
                    <a:pt x="1323" y="518"/>
                  </a:lnTo>
                  <a:lnTo>
                    <a:pt x="1330" y="522"/>
                  </a:lnTo>
                  <a:lnTo>
                    <a:pt x="1337" y="526"/>
                  </a:lnTo>
                  <a:lnTo>
                    <a:pt x="1357" y="538"/>
                  </a:lnTo>
                  <a:lnTo>
                    <a:pt x="1379" y="552"/>
                  </a:lnTo>
                  <a:lnTo>
                    <a:pt x="1402" y="567"/>
                  </a:lnTo>
                  <a:lnTo>
                    <a:pt x="1428" y="585"/>
                  </a:lnTo>
                  <a:lnTo>
                    <a:pt x="1454" y="603"/>
                  </a:lnTo>
                  <a:lnTo>
                    <a:pt x="1483" y="624"/>
                  </a:lnTo>
                  <a:lnTo>
                    <a:pt x="1511" y="647"/>
                  </a:lnTo>
                  <a:lnTo>
                    <a:pt x="1540" y="672"/>
                  </a:lnTo>
                  <a:lnTo>
                    <a:pt x="1568" y="698"/>
                  </a:lnTo>
                  <a:lnTo>
                    <a:pt x="1597" y="726"/>
                  </a:lnTo>
                  <a:lnTo>
                    <a:pt x="1625" y="756"/>
                  </a:lnTo>
                  <a:lnTo>
                    <a:pt x="1652" y="790"/>
                  </a:lnTo>
                  <a:lnTo>
                    <a:pt x="1678" y="824"/>
                  </a:lnTo>
                  <a:lnTo>
                    <a:pt x="1702" y="861"/>
                  </a:lnTo>
                  <a:lnTo>
                    <a:pt x="1724" y="900"/>
                  </a:lnTo>
                  <a:lnTo>
                    <a:pt x="1744" y="942"/>
                  </a:lnTo>
                  <a:lnTo>
                    <a:pt x="1762" y="985"/>
                  </a:lnTo>
                  <a:lnTo>
                    <a:pt x="1777" y="1030"/>
                  </a:lnTo>
                  <a:lnTo>
                    <a:pt x="1788" y="1079"/>
                  </a:lnTo>
                  <a:lnTo>
                    <a:pt x="1796" y="1130"/>
                  </a:lnTo>
                  <a:lnTo>
                    <a:pt x="1801" y="1182"/>
                  </a:lnTo>
                  <a:lnTo>
                    <a:pt x="1801" y="1239"/>
                  </a:lnTo>
                  <a:lnTo>
                    <a:pt x="1796" y="1296"/>
                  </a:lnTo>
                  <a:lnTo>
                    <a:pt x="1788" y="1358"/>
                  </a:lnTo>
                  <a:lnTo>
                    <a:pt x="1773" y="1420"/>
                  </a:lnTo>
                  <a:lnTo>
                    <a:pt x="1754" y="1487"/>
                  </a:lnTo>
                  <a:lnTo>
                    <a:pt x="1728" y="1555"/>
                  </a:lnTo>
                  <a:lnTo>
                    <a:pt x="1697" y="1628"/>
                  </a:lnTo>
                  <a:lnTo>
                    <a:pt x="1660" y="1701"/>
                  </a:lnTo>
                  <a:lnTo>
                    <a:pt x="1645" y="1724"/>
                  </a:lnTo>
                  <a:lnTo>
                    <a:pt x="1627" y="1742"/>
                  </a:lnTo>
                  <a:lnTo>
                    <a:pt x="1607" y="1757"/>
                  </a:lnTo>
                  <a:lnTo>
                    <a:pt x="1584" y="1767"/>
                  </a:lnTo>
                  <a:lnTo>
                    <a:pt x="1561" y="1774"/>
                  </a:lnTo>
                  <a:lnTo>
                    <a:pt x="1535" y="1775"/>
                  </a:lnTo>
                  <a:lnTo>
                    <a:pt x="1513" y="1774"/>
                  </a:lnTo>
                  <a:lnTo>
                    <a:pt x="1490" y="1768"/>
                  </a:lnTo>
                  <a:lnTo>
                    <a:pt x="1469" y="1758"/>
                  </a:lnTo>
                  <a:lnTo>
                    <a:pt x="1453" y="1748"/>
                  </a:lnTo>
                  <a:lnTo>
                    <a:pt x="1439" y="1736"/>
                  </a:lnTo>
                  <a:lnTo>
                    <a:pt x="1439" y="3064"/>
                  </a:lnTo>
                  <a:lnTo>
                    <a:pt x="1436" y="3097"/>
                  </a:lnTo>
                  <a:lnTo>
                    <a:pt x="1426" y="3129"/>
                  </a:lnTo>
                  <a:lnTo>
                    <a:pt x="1411" y="3157"/>
                  </a:lnTo>
                  <a:lnTo>
                    <a:pt x="1391" y="3182"/>
                  </a:lnTo>
                  <a:lnTo>
                    <a:pt x="1365" y="3202"/>
                  </a:lnTo>
                  <a:lnTo>
                    <a:pt x="1337" y="3217"/>
                  </a:lnTo>
                  <a:lnTo>
                    <a:pt x="1307" y="3227"/>
                  </a:lnTo>
                  <a:lnTo>
                    <a:pt x="1273" y="3231"/>
                  </a:lnTo>
                  <a:lnTo>
                    <a:pt x="1240" y="3227"/>
                  </a:lnTo>
                  <a:lnTo>
                    <a:pt x="1208" y="3217"/>
                  </a:lnTo>
                  <a:lnTo>
                    <a:pt x="1180" y="3202"/>
                  </a:lnTo>
                  <a:lnTo>
                    <a:pt x="1155" y="3182"/>
                  </a:lnTo>
                  <a:lnTo>
                    <a:pt x="1135" y="3157"/>
                  </a:lnTo>
                  <a:lnTo>
                    <a:pt x="1120" y="3129"/>
                  </a:lnTo>
                  <a:lnTo>
                    <a:pt x="1110" y="3097"/>
                  </a:lnTo>
                  <a:lnTo>
                    <a:pt x="1107" y="3064"/>
                  </a:lnTo>
                  <a:lnTo>
                    <a:pt x="1107" y="1903"/>
                  </a:lnTo>
                  <a:lnTo>
                    <a:pt x="1103" y="1903"/>
                  </a:lnTo>
                  <a:lnTo>
                    <a:pt x="1083" y="1903"/>
                  </a:lnTo>
                  <a:lnTo>
                    <a:pt x="1083" y="3064"/>
                  </a:lnTo>
                  <a:lnTo>
                    <a:pt x="1080" y="3097"/>
                  </a:lnTo>
                  <a:lnTo>
                    <a:pt x="1070" y="3129"/>
                  </a:lnTo>
                  <a:lnTo>
                    <a:pt x="1055" y="3157"/>
                  </a:lnTo>
                  <a:lnTo>
                    <a:pt x="1034" y="3182"/>
                  </a:lnTo>
                  <a:lnTo>
                    <a:pt x="1010" y="3202"/>
                  </a:lnTo>
                  <a:lnTo>
                    <a:pt x="982" y="3217"/>
                  </a:lnTo>
                  <a:lnTo>
                    <a:pt x="950" y="3227"/>
                  </a:lnTo>
                  <a:lnTo>
                    <a:pt x="917" y="3231"/>
                  </a:lnTo>
                  <a:lnTo>
                    <a:pt x="883" y="3227"/>
                  </a:lnTo>
                  <a:lnTo>
                    <a:pt x="853" y="3217"/>
                  </a:lnTo>
                  <a:lnTo>
                    <a:pt x="824" y="3202"/>
                  </a:lnTo>
                  <a:lnTo>
                    <a:pt x="800" y="3182"/>
                  </a:lnTo>
                  <a:lnTo>
                    <a:pt x="779" y="3157"/>
                  </a:lnTo>
                  <a:lnTo>
                    <a:pt x="763" y="3129"/>
                  </a:lnTo>
                  <a:lnTo>
                    <a:pt x="755" y="3097"/>
                  </a:lnTo>
                  <a:lnTo>
                    <a:pt x="751" y="3064"/>
                  </a:lnTo>
                  <a:lnTo>
                    <a:pt x="751" y="1710"/>
                  </a:lnTo>
                  <a:lnTo>
                    <a:pt x="751" y="1700"/>
                  </a:lnTo>
                  <a:lnTo>
                    <a:pt x="752" y="1689"/>
                  </a:lnTo>
                  <a:lnTo>
                    <a:pt x="741" y="1655"/>
                  </a:lnTo>
                  <a:lnTo>
                    <a:pt x="734" y="1619"/>
                  </a:lnTo>
                  <a:lnTo>
                    <a:pt x="732" y="1582"/>
                  </a:lnTo>
                  <a:lnTo>
                    <a:pt x="732" y="837"/>
                  </a:lnTo>
                  <a:lnTo>
                    <a:pt x="671" y="830"/>
                  </a:lnTo>
                  <a:lnTo>
                    <a:pt x="610" y="815"/>
                  </a:lnTo>
                  <a:lnTo>
                    <a:pt x="555" y="795"/>
                  </a:lnTo>
                  <a:lnTo>
                    <a:pt x="502" y="769"/>
                  </a:lnTo>
                  <a:lnTo>
                    <a:pt x="451" y="738"/>
                  </a:lnTo>
                  <a:lnTo>
                    <a:pt x="403" y="704"/>
                  </a:lnTo>
                  <a:lnTo>
                    <a:pt x="357" y="666"/>
                  </a:lnTo>
                  <a:lnTo>
                    <a:pt x="314" y="625"/>
                  </a:lnTo>
                  <a:lnTo>
                    <a:pt x="273" y="582"/>
                  </a:lnTo>
                  <a:lnTo>
                    <a:pt x="235" y="539"/>
                  </a:lnTo>
                  <a:lnTo>
                    <a:pt x="199" y="496"/>
                  </a:lnTo>
                  <a:lnTo>
                    <a:pt x="166" y="452"/>
                  </a:lnTo>
                  <a:lnTo>
                    <a:pt x="137" y="410"/>
                  </a:lnTo>
                  <a:lnTo>
                    <a:pt x="103" y="360"/>
                  </a:lnTo>
                  <a:lnTo>
                    <a:pt x="83" y="327"/>
                  </a:lnTo>
                  <a:lnTo>
                    <a:pt x="65" y="297"/>
                  </a:lnTo>
                  <a:lnTo>
                    <a:pt x="50" y="270"/>
                  </a:lnTo>
                  <a:lnTo>
                    <a:pt x="37" y="247"/>
                  </a:lnTo>
                  <a:lnTo>
                    <a:pt x="27" y="228"/>
                  </a:lnTo>
                  <a:lnTo>
                    <a:pt x="20" y="213"/>
                  </a:lnTo>
                  <a:lnTo>
                    <a:pt x="15" y="203"/>
                  </a:lnTo>
                  <a:lnTo>
                    <a:pt x="5" y="176"/>
                  </a:lnTo>
                  <a:lnTo>
                    <a:pt x="0" y="149"/>
                  </a:lnTo>
                  <a:lnTo>
                    <a:pt x="2" y="122"/>
                  </a:lnTo>
                  <a:lnTo>
                    <a:pt x="9" y="95"/>
                  </a:lnTo>
                  <a:lnTo>
                    <a:pt x="20" y="70"/>
                  </a:lnTo>
                  <a:lnTo>
                    <a:pt x="36" y="48"/>
                  </a:lnTo>
                  <a:lnTo>
                    <a:pt x="55" y="29"/>
                  </a:lnTo>
                  <a:lnTo>
                    <a:pt x="80" y="14"/>
                  </a:lnTo>
                  <a:lnTo>
                    <a:pt x="108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auto">
            <a:xfrm>
              <a:off x="1704975" y="5157788"/>
              <a:ext cx="230188" cy="230188"/>
            </a:xfrm>
            <a:custGeom>
              <a:avLst/>
              <a:gdLst>
                <a:gd name="T0" fmla="*/ 363 w 725"/>
                <a:gd name="T1" fmla="*/ 0 h 728"/>
                <a:gd name="T2" fmla="*/ 412 w 725"/>
                <a:gd name="T3" fmla="*/ 4 h 728"/>
                <a:gd name="T4" fmla="*/ 459 w 725"/>
                <a:gd name="T5" fmla="*/ 13 h 728"/>
                <a:gd name="T6" fmla="*/ 503 w 725"/>
                <a:gd name="T7" fmla="*/ 29 h 728"/>
                <a:gd name="T8" fmla="*/ 546 w 725"/>
                <a:gd name="T9" fmla="*/ 49 h 728"/>
                <a:gd name="T10" fmla="*/ 584 w 725"/>
                <a:gd name="T11" fmla="*/ 76 h 728"/>
                <a:gd name="T12" fmla="*/ 619 w 725"/>
                <a:gd name="T13" fmla="*/ 107 h 728"/>
                <a:gd name="T14" fmla="*/ 650 w 725"/>
                <a:gd name="T15" fmla="*/ 141 h 728"/>
                <a:gd name="T16" fmla="*/ 675 w 725"/>
                <a:gd name="T17" fmla="*/ 181 h 728"/>
                <a:gd name="T18" fmla="*/ 696 w 725"/>
                <a:gd name="T19" fmla="*/ 222 h 728"/>
                <a:gd name="T20" fmla="*/ 712 w 725"/>
                <a:gd name="T21" fmla="*/ 268 h 728"/>
                <a:gd name="T22" fmla="*/ 722 w 725"/>
                <a:gd name="T23" fmla="*/ 314 h 728"/>
                <a:gd name="T24" fmla="*/ 725 w 725"/>
                <a:gd name="T25" fmla="*/ 365 h 728"/>
                <a:gd name="T26" fmla="*/ 722 w 725"/>
                <a:gd name="T27" fmla="*/ 414 h 728"/>
                <a:gd name="T28" fmla="*/ 712 w 725"/>
                <a:gd name="T29" fmla="*/ 461 h 728"/>
                <a:gd name="T30" fmla="*/ 696 w 725"/>
                <a:gd name="T31" fmla="*/ 506 h 728"/>
                <a:gd name="T32" fmla="*/ 675 w 725"/>
                <a:gd name="T33" fmla="*/ 548 h 728"/>
                <a:gd name="T34" fmla="*/ 650 w 725"/>
                <a:gd name="T35" fmla="*/ 587 h 728"/>
                <a:gd name="T36" fmla="*/ 619 w 725"/>
                <a:gd name="T37" fmla="*/ 621 h 728"/>
                <a:gd name="T38" fmla="*/ 584 w 725"/>
                <a:gd name="T39" fmla="*/ 652 h 728"/>
                <a:gd name="T40" fmla="*/ 546 w 725"/>
                <a:gd name="T41" fmla="*/ 679 h 728"/>
                <a:gd name="T42" fmla="*/ 503 w 725"/>
                <a:gd name="T43" fmla="*/ 700 h 728"/>
                <a:gd name="T44" fmla="*/ 459 w 725"/>
                <a:gd name="T45" fmla="*/ 715 h 728"/>
                <a:gd name="T46" fmla="*/ 412 w 725"/>
                <a:gd name="T47" fmla="*/ 724 h 728"/>
                <a:gd name="T48" fmla="*/ 363 w 725"/>
                <a:gd name="T49" fmla="*/ 728 h 728"/>
                <a:gd name="T50" fmla="*/ 314 w 725"/>
                <a:gd name="T51" fmla="*/ 724 h 728"/>
                <a:gd name="T52" fmla="*/ 266 w 725"/>
                <a:gd name="T53" fmla="*/ 715 h 728"/>
                <a:gd name="T54" fmla="*/ 222 w 725"/>
                <a:gd name="T55" fmla="*/ 700 h 728"/>
                <a:gd name="T56" fmla="*/ 180 w 725"/>
                <a:gd name="T57" fmla="*/ 679 h 728"/>
                <a:gd name="T58" fmla="*/ 142 w 725"/>
                <a:gd name="T59" fmla="*/ 652 h 728"/>
                <a:gd name="T60" fmla="*/ 106 w 725"/>
                <a:gd name="T61" fmla="*/ 621 h 728"/>
                <a:gd name="T62" fmla="*/ 76 w 725"/>
                <a:gd name="T63" fmla="*/ 587 h 728"/>
                <a:gd name="T64" fmla="*/ 50 w 725"/>
                <a:gd name="T65" fmla="*/ 548 h 728"/>
                <a:gd name="T66" fmla="*/ 30 w 725"/>
                <a:gd name="T67" fmla="*/ 506 h 728"/>
                <a:gd name="T68" fmla="*/ 14 w 725"/>
                <a:gd name="T69" fmla="*/ 461 h 728"/>
                <a:gd name="T70" fmla="*/ 4 w 725"/>
                <a:gd name="T71" fmla="*/ 414 h 728"/>
                <a:gd name="T72" fmla="*/ 0 w 725"/>
                <a:gd name="T73" fmla="*/ 365 h 728"/>
                <a:gd name="T74" fmla="*/ 4 w 725"/>
                <a:gd name="T75" fmla="*/ 314 h 728"/>
                <a:gd name="T76" fmla="*/ 14 w 725"/>
                <a:gd name="T77" fmla="*/ 268 h 728"/>
                <a:gd name="T78" fmla="*/ 30 w 725"/>
                <a:gd name="T79" fmla="*/ 222 h 728"/>
                <a:gd name="T80" fmla="*/ 50 w 725"/>
                <a:gd name="T81" fmla="*/ 181 h 728"/>
                <a:gd name="T82" fmla="*/ 76 w 725"/>
                <a:gd name="T83" fmla="*/ 141 h 728"/>
                <a:gd name="T84" fmla="*/ 106 w 725"/>
                <a:gd name="T85" fmla="*/ 107 h 728"/>
                <a:gd name="T86" fmla="*/ 142 w 725"/>
                <a:gd name="T87" fmla="*/ 76 h 728"/>
                <a:gd name="T88" fmla="*/ 180 w 725"/>
                <a:gd name="T89" fmla="*/ 49 h 728"/>
                <a:gd name="T90" fmla="*/ 222 w 725"/>
                <a:gd name="T91" fmla="*/ 29 h 728"/>
                <a:gd name="T92" fmla="*/ 266 w 725"/>
                <a:gd name="T93" fmla="*/ 13 h 728"/>
                <a:gd name="T94" fmla="*/ 314 w 725"/>
                <a:gd name="T95" fmla="*/ 4 h 728"/>
                <a:gd name="T96" fmla="*/ 363 w 725"/>
                <a:gd name="T97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5" h="728">
                  <a:moveTo>
                    <a:pt x="363" y="0"/>
                  </a:moveTo>
                  <a:lnTo>
                    <a:pt x="412" y="4"/>
                  </a:lnTo>
                  <a:lnTo>
                    <a:pt x="459" y="13"/>
                  </a:lnTo>
                  <a:lnTo>
                    <a:pt x="503" y="29"/>
                  </a:lnTo>
                  <a:lnTo>
                    <a:pt x="546" y="49"/>
                  </a:lnTo>
                  <a:lnTo>
                    <a:pt x="584" y="76"/>
                  </a:lnTo>
                  <a:lnTo>
                    <a:pt x="619" y="107"/>
                  </a:lnTo>
                  <a:lnTo>
                    <a:pt x="650" y="141"/>
                  </a:lnTo>
                  <a:lnTo>
                    <a:pt x="675" y="181"/>
                  </a:lnTo>
                  <a:lnTo>
                    <a:pt x="696" y="222"/>
                  </a:lnTo>
                  <a:lnTo>
                    <a:pt x="712" y="268"/>
                  </a:lnTo>
                  <a:lnTo>
                    <a:pt x="722" y="314"/>
                  </a:lnTo>
                  <a:lnTo>
                    <a:pt x="725" y="365"/>
                  </a:lnTo>
                  <a:lnTo>
                    <a:pt x="722" y="414"/>
                  </a:lnTo>
                  <a:lnTo>
                    <a:pt x="712" y="461"/>
                  </a:lnTo>
                  <a:lnTo>
                    <a:pt x="696" y="506"/>
                  </a:lnTo>
                  <a:lnTo>
                    <a:pt x="675" y="548"/>
                  </a:lnTo>
                  <a:lnTo>
                    <a:pt x="650" y="587"/>
                  </a:lnTo>
                  <a:lnTo>
                    <a:pt x="619" y="621"/>
                  </a:lnTo>
                  <a:lnTo>
                    <a:pt x="584" y="652"/>
                  </a:lnTo>
                  <a:lnTo>
                    <a:pt x="546" y="679"/>
                  </a:lnTo>
                  <a:lnTo>
                    <a:pt x="503" y="700"/>
                  </a:lnTo>
                  <a:lnTo>
                    <a:pt x="459" y="715"/>
                  </a:lnTo>
                  <a:lnTo>
                    <a:pt x="412" y="724"/>
                  </a:lnTo>
                  <a:lnTo>
                    <a:pt x="363" y="728"/>
                  </a:lnTo>
                  <a:lnTo>
                    <a:pt x="314" y="724"/>
                  </a:lnTo>
                  <a:lnTo>
                    <a:pt x="266" y="715"/>
                  </a:lnTo>
                  <a:lnTo>
                    <a:pt x="222" y="700"/>
                  </a:lnTo>
                  <a:lnTo>
                    <a:pt x="180" y="679"/>
                  </a:lnTo>
                  <a:lnTo>
                    <a:pt x="142" y="652"/>
                  </a:lnTo>
                  <a:lnTo>
                    <a:pt x="106" y="621"/>
                  </a:lnTo>
                  <a:lnTo>
                    <a:pt x="76" y="587"/>
                  </a:lnTo>
                  <a:lnTo>
                    <a:pt x="50" y="548"/>
                  </a:lnTo>
                  <a:lnTo>
                    <a:pt x="30" y="506"/>
                  </a:lnTo>
                  <a:lnTo>
                    <a:pt x="14" y="461"/>
                  </a:lnTo>
                  <a:lnTo>
                    <a:pt x="4" y="414"/>
                  </a:lnTo>
                  <a:lnTo>
                    <a:pt x="0" y="365"/>
                  </a:lnTo>
                  <a:lnTo>
                    <a:pt x="4" y="314"/>
                  </a:lnTo>
                  <a:lnTo>
                    <a:pt x="14" y="268"/>
                  </a:lnTo>
                  <a:lnTo>
                    <a:pt x="30" y="222"/>
                  </a:lnTo>
                  <a:lnTo>
                    <a:pt x="50" y="181"/>
                  </a:lnTo>
                  <a:lnTo>
                    <a:pt x="76" y="141"/>
                  </a:lnTo>
                  <a:lnTo>
                    <a:pt x="106" y="107"/>
                  </a:lnTo>
                  <a:lnTo>
                    <a:pt x="142" y="76"/>
                  </a:lnTo>
                  <a:lnTo>
                    <a:pt x="180" y="49"/>
                  </a:lnTo>
                  <a:lnTo>
                    <a:pt x="222" y="29"/>
                  </a:lnTo>
                  <a:lnTo>
                    <a:pt x="266" y="13"/>
                  </a:lnTo>
                  <a:lnTo>
                    <a:pt x="314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Freeform 58"/>
            <p:cNvSpPr>
              <a:spLocks noEditPoints="1"/>
            </p:cNvSpPr>
            <p:nvPr/>
          </p:nvSpPr>
          <p:spPr bwMode="auto">
            <a:xfrm>
              <a:off x="938213" y="5153026"/>
              <a:ext cx="692150" cy="649288"/>
            </a:xfrm>
            <a:custGeom>
              <a:avLst/>
              <a:gdLst>
                <a:gd name="T0" fmla="*/ 182 w 2183"/>
                <a:gd name="T1" fmla="*/ 140 h 2044"/>
                <a:gd name="T2" fmla="*/ 149 w 2183"/>
                <a:gd name="T3" fmla="*/ 164 h 2044"/>
                <a:gd name="T4" fmla="*/ 136 w 2183"/>
                <a:gd name="T5" fmla="*/ 205 h 2044"/>
                <a:gd name="T6" fmla="*/ 139 w 2183"/>
                <a:gd name="T7" fmla="*/ 1862 h 2044"/>
                <a:gd name="T8" fmla="*/ 164 w 2183"/>
                <a:gd name="T9" fmla="*/ 1895 h 2044"/>
                <a:gd name="T10" fmla="*/ 204 w 2183"/>
                <a:gd name="T11" fmla="*/ 1908 h 2044"/>
                <a:gd name="T12" fmla="*/ 2000 w 2183"/>
                <a:gd name="T13" fmla="*/ 1905 h 2044"/>
                <a:gd name="T14" fmla="*/ 2033 w 2183"/>
                <a:gd name="T15" fmla="*/ 1880 h 2044"/>
                <a:gd name="T16" fmla="*/ 2046 w 2183"/>
                <a:gd name="T17" fmla="*/ 1839 h 2044"/>
                <a:gd name="T18" fmla="*/ 2043 w 2183"/>
                <a:gd name="T19" fmla="*/ 183 h 2044"/>
                <a:gd name="T20" fmla="*/ 2018 w 2183"/>
                <a:gd name="T21" fmla="*/ 150 h 2044"/>
                <a:gd name="T22" fmla="*/ 1978 w 2183"/>
                <a:gd name="T23" fmla="*/ 136 h 2044"/>
                <a:gd name="T24" fmla="*/ 204 w 2183"/>
                <a:gd name="T25" fmla="*/ 0 h 2044"/>
                <a:gd name="T26" fmla="*/ 2015 w 2183"/>
                <a:gd name="T27" fmla="*/ 2 h 2044"/>
                <a:gd name="T28" fmla="*/ 2082 w 2183"/>
                <a:gd name="T29" fmla="*/ 27 h 2044"/>
                <a:gd name="T30" fmla="*/ 2134 w 2183"/>
                <a:gd name="T31" fmla="*/ 72 h 2044"/>
                <a:gd name="T32" fmla="*/ 2170 w 2183"/>
                <a:gd name="T33" fmla="*/ 134 h 2044"/>
                <a:gd name="T34" fmla="*/ 2183 w 2183"/>
                <a:gd name="T35" fmla="*/ 205 h 2044"/>
                <a:gd name="T36" fmla="*/ 2180 w 2183"/>
                <a:gd name="T37" fmla="*/ 1876 h 2044"/>
                <a:gd name="T38" fmla="*/ 2155 w 2183"/>
                <a:gd name="T39" fmla="*/ 1943 h 2044"/>
                <a:gd name="T40" fmla="*/ 2110 w 2183"/>
                <a:gd name="T41" fmla="*/ 1997 h 2044"/>
                <a:gd name="T42" fmla="*/ 2049 w 2183"/>
                <a:gd name="T43" fmla="*/ 2032 h 2044"/>
                <a:gd name="T44" fmla="*/ 1978 w 2183"/>
                <a:gd name="T45" fmla="*/ 2044 h 2044"/>
                <a:gd name="T46" fmla="*/ 167 w 2183"/>
                <a:gd name="T47" fmla="*/ 2042 h 2044"/>
                <a:gd name="T48" fmla="*/ 101 w 2183"/>
                <a:gd name="T49" fmla="*/ 2016 h 2044"/>
                <a:gd name="T50" fmla="*/ 48 w 2183"/>
                <a:gd name="T51" fmla="*/ 1972 h 2044"/>
                <a:gd name="T52" fmla="*/ 12 w 2183"/>
                <a:gd name="T53" fmla="*/ 1911 h 2044"/>
                <a:gd name="T54" fmla="*/ 0 w 2183"/>
                <a:gd name="T55" fmla="*/ 1839 h 2044"/>
                <a:gd name="T56" fmla="*/ 3 w 2183"/>
                <a:gd name="T57" fmla="*/ 168 h 2044"/>
                <a:gd name="T58" fmla="*/ 28 w 2183"/>
                <a:gd name="T59" fmla="*/ 102 h 2044"/>
                <a:gd name="T60" fmla="*/ 72 w 2183"/>
                <a:gd name="T61" fmla="*/ 48 h 2044"/>
                <a:gd name="T62" fmla="*/ 133 w 2183"/>
                <a:gd name="T63" fmla="*/ 12 h 2044"/>
                <a:gd name="T64" fmla="*/ 204 w 2183"/>
                <a:gd name="T65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3" h="2044">
                  <a:moveTo>
                    <a:pt x="204" y="136"/>
                  </a:moveTo>
                  <a:lnTo>
                    <a:pt x="182" y="140"/>
                  </a:lnTo>
                  <a:lnTo>
                    <a:pt x="164" y="150"/>
                  </a:lnTo>
                  <a:lnTo>
                    <a:pt x="149" y="164"/>
                  </a:lnTo>
                  <a:lnTo>
                    <a:pt x="139" y="183"/>
                  </a:lnTo>
                  <a:lnTo>
                    <a:pt x="136" y="205"/>
                  </a:lnTo>
                  <a:lnTo>
                    <a:pt x="136" y="1839"/>
                  </a:lnTo>
                  <a:lnTo>
                    <a:pt x="139" y="1862"/>
                  </a:lnTo>
                  <a:lnTo>
                    <a:pt x="149" y="1880"/>
                  </a:lnTo>
                  <a:lnTo>
                    <a:pt x="164" y="1895"/>
                  </a:lnTo>
                  <a:lnTo>
                    <a:pt x="182" y="1905"/>
                  </a:lnTo>
                  <a:lnTo>
                    <a:pt x="204" y="1908"/>
                  </a:lnTo>
                  <a:lnTo>
                    <a:pt x="1978" y="1908"/>
                  </a:lnTo>
                  <a:lnTo>
                    <a:pt x="2000" y="1905"/>
                  </a:lnTo>
                  <a:lnTo>
                    <a:pt x="2018" y="1895"/>
                  </a:lnTo>
                  <a:lnTo>
                    <a:pt x="2033" y="1880"/>
                  </a:lnTo>
                  <a:lnTo>
                    <a:pt x="2043" y="1862"/>
                  </a:lnTo>
                  <a:lnTo>
                    <a:pt x="2046" y="1839"/>
                  </a:lnTo>
                  <a:lnTo>
                    <a:pt x="2046" y="205"/>
                  </a:lnTo>
                  <a:lnTo>
                    <a:pt x="2043" y="183"/>
                  </a:lnTo>
                  <a:lnTo>
                    <a:pt x="2033" y="164"/>
                  </a:lnTo>
                  <a:lnTo>
                    <a:pt x="2018" y="150"/>
                  </a:lnTo>
                  <a:lnTo>
                    <a:pt x="2000" y="140"/>
                  </a:lnTo>
                  <a:lnTo>
                    <a:pt x="1978" y="136"/>
                  </a:lnTo>
                  <a:lnTo>
                    <a:pt x="204" y="136"/>
                  </a:lnTo>
                  <a:close/>
                  <a:moveTo>
                    <a:pt x="204" y="0"/>
                  </a:moveTo>
                  <a:lnTo>
                    <a:pt x="1978" y="0"/>
                  </a:lnTo>
                  <a:lnTo>
                    <a:pt x="2015" y="2"/>
                  </a:lnTo>
                  <a:lnTo>
                    <a:pt x="2049" y="12"/>
                  </a:lnTo>
                  <a:lnTo>
                    <a:pt x="2082" y="27"/>
                  </a:lnTo>
                  <a:lnTo>
                    <a:pt x="2110" y="48"/>
                  </a:lnTo>
                  <a:lnTo>
                    <a:pt x="2134" y="72"/>
                  </a:lnTo>
                  <a:lnTo>
                    <a:pt x="2155" y="102"/>
                  </a:lnTo>
                  <a:lnTo>
                    <a:pt x="2170" y="134"/>
                  </a:lnTo>
                  <a:lnTo>
                    <a:pt x="2180" y="168"/>
                  </a:lnTo>
                  <a:lnTo>
                    <a:pt x="2183" y="205"/>
                  </a:lnTo>
                  <a:lnTo>
                    <a:pt x="2183" y="1839"/>
                  </a:lnTo>
                  <a:lnTo>
                    <a:pt x="2180" y="1876"/>
                  </a:lnTo>
                  <a:lnTo>
                    <a:pt x="2170" y="1911"/>
                  </a:lnTo>
                  <a:lnTo>
                    <a:pt x="2155" y="1943"/>
                  </a:lnTo>
                  <a:lnTo>
                    <a:pt x="2134" y="1972"/>
                  </a:lnTo>
                  <a:lnTo>
                    <a:pt x="2110" y="1997"/>
                  </a:lnTo>
                  <a:lnTo>
                    <a:pt x="2082" y="2016"/>
                  </a:lnTo>
                  <a:lnTo>
                    <a:pt x="2049" y="2032"/>
                  </a:lnTo>
                  <a:lnTo>
                    <a:pt x="2015" y="2042"/>
                  </a:lnTo>
                  <a:lnTo>
                    <a:pt x="1978" y="2044"/>
                  </a:lnTo>
                  <a:lnTo>
                    <a:pt x="204" y="2044"/>
                  </a:lnTo>
                  <a:lnTo>
                    <a:pt x="167" y="2042"/>
                  </a:lnTo>
                  <a:lnTo>
                    <a:pt x="133" y="2032"/>
                  </a:lnTo>
                  <a:lnTo>
                    <a:pt x="101" y="2016"/>
                  </a:lnTo>
                  <a:lnTo>
                    <a:pt x="72" y="1997"/>
                  </a:lnTo>
                  <a:lnTo>
                    <a:pt x="48" y="1972"/>
                  </a:lnTo>
                  <a:lnTo>
                    <a:pt x="28" y="1943"/>
                  </a:lnTo>
                  <a:lnTo>
                    <a:pt x="12" y="1911"/>
                  </a:lnTo>
                  <a:lnTo>
                    <a:pt x="3" y="1876"/>
                  </a:lnTo>
                  <a:lnTo>
                    <a:pt x="0" y="1839"/>
                  </a:lnTo>
                  <a:lnTo>
                    <a:pt x="0" y="205"/>
                  </a:lnTo>
                  <a:lnTo>
                    <a:pt x="3" y="168"/>
                  </a:lnTo>
                  <a:lnTo>
                    <a:pt x="12" y="134"/>
                  </a:lnTo>
                  <a:lnTo>
                    <a:pt x="28" y="102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7"/>
                  </a:lnTo>
                  <a:lnTo>
                    <a:pt x="133" y="12"/>
                  </a:lnTo>
                  <a:lnTo>
                    <a:pt x="167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Freeform 64"/>
            <p:cNvSpPr>
              <a:spLocks noEditPoints="1"/>
            </p:cNvSpPr>
            <p:nvPr/>
          </p:nvSpPr>
          <p:spPr bwMode="auto">
            <a:xfrm>
              <a:off x="1016000" y="5327651"/>
              <a:ext cx="527050" cy="400050"/>
            </a:xfrm>
            <a:custGeom>
              <a:avLst/>
              <a:gdLst>
                <a:gd name="T0" fmla="*/ 105 w 1660"/>
                <a:gd name="T1" fmla="*/ 115 h 1262"/>
                <a:gd name="T2" fmla="*/ 105 w 1660"/>
                <a:gd name="T3" fmla="*/ 296 h 1262"/>
                <a:gd name="T4" fmla="*/ 489 w 1660"/>
                <a:gd name="T5" fmla="*/ 734 h 1262"/>
                <a:gd name="T6" fmla="*/ 714 w 1660"/>
                <a:gd name="T7" fmla="*/ 607 h 1262"/>
                <a:gd name="T8" fmla="*/ 1014 w 1660"/>
                <a:gd name="T9" fmla="*/ 756 h 1262"/>
                <a:gd name="T10" fmla="*/ 1536 w 1660"/>
                <a:gd name="T11" fmla="*/ 581 h 1262"/>
                <a:gd name="T12" fmla="*/ 1536 w 1660"/>
                <a:gd name="T13" fmla="*/ 346 h 1262"/>
                <a:gd name="T14" fmla="*/ 1006 w 1660"/>
                <a:gd name="T15" fmla="*/ 524 h 1262"/>
                <a:gd name="T16" fmla="*/ 717 w 1660"/>
                <a:gd name="T17" fmla="*/ 304 h 1262"/>
                <a:gd name="T18" fmla="*/ 498 w 1660"/>
                <a:gd name="T19" fmla="*/ 510 h 1262"/>
                <a:gd name="T20" fmla="*/ 105 w 1660"/>
                <a:gd name="T21" fmla="*/ 115 h 1262"/>
                <a:gd name="T22" fmla="*/ 57 w 1660"/>
                <a:gd name="T23" fmla="*/ 0 h 1262"/>
                <a:gd name="T24" fmla="*/ 499 w 1660"/>
                <a:gd name="T25" fmla="*/ 445 h 1262"/>
                <a:gd name="T26" fmla="*/ 715 w 1660"/>
                <a:gd name="T27" fmla="*/ 242 h 1262"/>
                <a:gd name="T28" fmla="*/ 1014 w 1660"/>
                <a:gd name="T29" fmla="*/ 472 h 1262"/>
                <a:gd name="T30" fmla="*/ 1583 w 1660"/>
                <a:gd name="T31" fmla="*/ 280 h 1262"/>
                <a:gd name="T32" fmla="*/ 1583 w 1660"/>
                <a:gd name="T33" fmla="*/ 1213 h 1262"/>
                <a:gd name="T34" fmla="*/ 1660 w 1660"/>
                <a:gd name="T35" fmla="*/ 1213 h 1262"/>
                <a:gd name="T36" fmla="*/ 1660 w 1660"/>
                <a:gd name="T37" fmla="*/ 1262 h 1262"/>
                <a:gd name="T38" fmla="*/ 0 w 1660"/>
                <a:gd name="T39" fmla="*/ 1262 h 1262"/>
                <a:gd name="T40" fmla="*/ 0 w 1660"/>
                <a:gd name="T41" fmla="*/ 1213 h 1262"/>
                <a:gd name="T42" fmla="*/ 57 w 1660"/>
                <a:gd name="T43" fmla="*/ 1213 h 1262"/>
                <a:gd name="T44" fmla="*/ 57 w 1660"/>
                <a:gd name="T45" fmla="*/ 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0" h="1262">
                  <a:moveTo>
                    <a:pt x="105" y="115"/>
                  </a:moveTo>
                  <a:lnTo>
                    <a:pt x="105" y="296"/>
                  </a:lnTo>
                  <a:lnTo>
                    <a:pt x="489" y="734"/>
                  </a:lnTo>
                  <a:lnTo>
                    <a:pt x="714" y="607"/>
                  </a:lnTo>
                  <a:lnTo>
                    <a:pt x="1014" y="756"/>
                  </a:lnTo>
                  <a:lnTo>
                    <a:pt x="1536" y="581"/>
                  </a:lnTo>
                  <a:lnTo>
                    <a:pt x="1536" y="346"/>
                  </a:lnTo>
                  <a:lnTo>
                    <a:pt x="1006" y="524"/>
                  </a:lnTo>
                  <a:lnTo>
                    <a:pt x="717" y="304"/>
                  </a:lnTo>
                  <a:lnTo>
                    <a:pt x="498" y="510"/>
                  </a:lnTo>
                  <a:lnTo>
                    <a:pt x="105" y="115"/>
                  </a:lnTo>
                  <a:close/>
                  <a:moveTo>
                    <a:pt x="57" y="0"/>
                  </a:moveTo>
                  <a:lnTo>
                    <a:pt x="499" y="445"/>
                  </a:lnTo>
                  <a:lnTo>
                    <a:pt x="715" y="242"/>
                  </a:lnTo>
                  <a:lnTo>
                    <a:pt x="1014" y="472"/>
                  </a:lnTo>
                  <a:lnTo>
                    <a:pt x="1583" y="280"/>
                  </a:lnTo>
                  <a:lnTo>
                    <a:pt x="1583" y="1213"/>
                  </a:lnTo>
                  <a:lnTo>
                    <a:pt x="1660" y="1213"/>
                  </a:lnTo>
                  <a:lnTo>
                    <a:pt x="1660" y="1262"/>
                  </a:lnTo>
                  <a:lnTo>
                    <a:pt x="0" y="1262"/>
                  </a:lnTo>
                  <a:lnTo>
                    <a:pt x="0" y="1213"/>
                  </a:lnTo>
                  <a:lnTo>
                    <a:pt x="57" y="121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147549" y="2892971"/>
            <a:ext cx="853103" cy="807923"/>
            <a:chOff x="2881313" y="5699125"/>
            <a:chExt cx="1019175" cy="965200"/>
          </a:xfrm>
        </p:grpSpPr>
        <p:sp>
          <p:nvSpPr>
            <p:cNvPr id="30" name="Freeform 48"/>
            <p:cNvSpPr>
              <a:spLocks/>
            </p:cNvSpPr>
            <p:nvPr/>
          </p:nvSpPr>
          <p:spPr bwMode="auto">
            <a:xfrm>
              <a:off x="3235326" y="6562725"/>
              <a:ext cx="311150" cy="101600"/>
            </a:xfrm>
            <a:custGeom>
              <a:avLst/>
              <a:gdLst>
                <a:gd name="T0" fmla="*/ 985 w 1172"/>
                <a:gd name="T1" fmla="*/ 0 h 384"/>
                <a:gd name="T2" fmla="*/ 1011 w 1172"/>
                <a:gd name="T3" fmla="*/ 163 h 384"/>
                <a:gd name="T4" fmla="*/ 1016 w 1172"/>
                <a:gd name="T5" fmla="*/ 186 h 384"/>
                <a:gd name="T6" fmla="*/ 1031 w 1172"/>
                <a:gd name="T7" fmla="*/ 222 h 384"/>
                <a:gd name="T8" fmla="*/ 1061 w 1172"/>
                <a:gd name="T9" fmla="*/ 263 h 384"/>
                <a:gd name="T10" fmla="*/ 1103 w 1172"/>
                <a:gd name="T11" fmla="*/ 297 h 384"/>
                <a:gd name="T12" fmla="*/ 1138 w 1172"/>
                <a:gd name="T13" fmla="*/ 325 h 384"/>
                <a:gd name="T14" fmla="*/ 1161 w 1172"/>
                <a:gd name="T15" fmla="*/ 348 h 384"/>
                <a:gd name="T16" fmla="*/ 1172 w 1172"/>
                <a:gd name="T17" fmla="*/ 365 h 384"/>
                <a:gd name="T18" fmla="*/ 1163 w 1172"/>
                <a:gd name="T19" fmla="*/ 378 h 384"/>
                <a:gd name="T20" fmla="*/ 1137 w 1172"/>
                <a:gd name="T21" fmla="*/ 382 h 384"/>
                <a:gd name="T22" fmla="*/ 1088 w 1172"/>
                <a:gd name="T23" fmla="*/ 383 h 384"/>
                <a:gd name="T24" fmla="*/ 1017 w 1172"/>
                <a:gd name="T25" fmla="*/ 384 h 384"/>
                <a:gd name="T26" fmla="*/ 932 w 1172"/>
                <a:gd name="T27" fmla="*/ 384 h 384"/>
                <a:gd name="T28" fmla="*/ 839 w 1172"/>
                <a:gd name="T29" fmla="*/ 383 h 384"/>
                <a:gd name="T30" fmla="*/ 751 w 1172"/>
                <a:gd name="T31" fmla="*/ 383 h 384"/>
                <a:gd name="T32" fmla="*/ 674 w 1172"/>
                <a:gd name="T33" fmla="*/ 382 h 384"/>
                <a:gd name="T34" fmla="*/ 615 w 1172"/>
                <a:gd name="T35" fmla="*/ 382 h 384"/>
                <a:gd name="T36" fmla="*/ 586 w 1172"/>
                <a:gd name="T37" fmla="*/ 381 h 384"/>
                <a:gd name="T38" fmla="*/ 557 w 1172"/>
                <a:gd name="T39" fmla="*/ 382 h 384"/>
                <a:gd name="T40" fmla="*/ 498 w 1172"/>
                <a:gd name="T41" fmla="*/ 382 h 384"/>
                <a:gd name="T42" fmla="*/ 421 w 1172"/>
                <a:gd name="T43" fmla="*/ 383 h 384"/>
                <a:gd name="T44" fmla="*/ 333 w 1172"/>
                <a:gd name="T45" fmla="*/ 383 h 384"/>
                <a:gd name="T46" fmla="*/ 240 w 1172"/>
                <a:gd name="T47" fmla="*/ 384 h 384"/>
                <a:gd name="T48" fmla="*/ 155 w 1172"/>
                <a:gd name="T49" fmla="*/ 384 h 384"/>
                <a:gd name="T50" fmla="*/ 83 w 1172"/>
                <a:gd name="T51" fmla="*/ 383 h 384"/>
                <a:gd name="T52" fmla="*/ 35 w 1172"/>
                <a:gd name="T53" fmla="*/ 382 h 384"/>
                <a:gd name="T54" fmla="*/ 8 w 1172"/>
                <a:gd name="T55" fmla="*/ 378 h 384"/>
                <a:gd name="T56" fmla="*/ 0 w 1172"/>
                <a:gd name="T57" fmla="*/ 365 h 384"/>
                <a:gd name="T58" fmla="*/ 11 w 1172"/>
                <a:gd name="T59" fmla="*/ 348 h 384"/>
                <a:gd name="T60" fmla="*/ 34 w 1172"/>
                <a:gd name="T61" fmla="*/ 325 h 384"/>
                <a:gd name="T62" fmla="*/ 69 w 1172"/>
                <a:gd name="T63" fmla="*/ 297 h 384"/>
                <a:gd name="T64" fmla="*/ 111 w 1172"/>
                <a:gd name="T65" fmla="*/ 263 h 384"/>
                <a:gd name="T66" fmla="*/ 141 w 1172"/>
                <a:gd name="T67" fmla="*/ 222 h 384"/>
                <a:gd name="T68" fmla="*/ 156 w 1172"/>
                <a:gd name="T69" fmla="*/ 186 h 384"/>
                <a:gd name="T70" fmla="*/ 161 w 1172"/>
                <a:gd name="T71" fmla="*/ 162 h 384"/>
                <a:gd name="T72" fmla="*/ 187 w 1172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2" h="384">
                  <a:moveTo>
                    <a:pt x="187" y="0"/>
                  </a:moveTo>
                  <a:lnTo>
                    <a:pt x="985" y="0"/>
                  </a:lnTo>
                  <a:lnTo>
                    <a:pt x="1010" y="160"/>
                  </a:lnTo>
                  <a:lnTo>
                    <a:pt x="1011" y="163"/>
                  </a:lnTo>
                  <a:lnTo>
                    <a:pt x="1012" y="172"/>
                  </a:lnTo>
                  <a:lnTo>
                    <a:pt x="1016" y="186"/>
                  </a:lnTo>
                  <a:lnTo>
                    <a:pt x="1021" y="203"/>
                  </a:lnTo>
                  <a:lnTo>
                    <a:pt x="1031" y="222"/>
                  </a:lnTo>
                  <a:lnTo>
                    <a:pt x="1044" y="243"/>
                  </a:lnTo>
                  <a:lnTo>
                    <a:pt x="1061" y="263"/>
                  </a:lnTo>
                  <a:lnTo>
                    <a:pt x="1084" y="283"/>
                  </a:lnTo>
                  <a:lnTo>
                    <a:pt x="1103" y="297"/>
                  </a:lnTo>
                  <a:lnTo>
                    <a:pt x="1122" y="311"/>
                  </a:lnTo>
                  <a:lnTo>
                    <a:pt x="1138" y="325"/>
                  </a:lnTo>
                  <a:lnTo>
                    <a:pt x="1151" y="336"/>
                  </a:lnTo>
                  <a:lnTo>
                    <a:pt x="1161" y="348"/>
                  </a:lnTo>
                  <a:lnTo>
                    <a:pt x="1168" y="357"/>
                  </a:lnTo>
                  <a:lnTo>
                    <a:pt x="1172" y="365"/>
                  </a:lnTo>
                  <a:lnTo>
                    <a:pt x="1170" y="372"/>
                  </a:lnTo>
                  <a:lnTo>
                    <a:pt x="1163" y="378"/>
                  </a:lnTo>
                  <a:lnTo>
                    <a:pt x="1151" y="381"/>
                  </a:lnTo>
                  <a:lnTo>
                    <a:pt x="1137" y="382"/>
                  </a:lnTo>
                  <a:lnTo>
                    <a:pt x="1116" y="383"/>
                  </a:lnTo>
                  <a:lnTo>
                    <a:pt x="1088" y="383"/>
                  </a:lnTo>
                  <a:lnTo>
                    <a:pt x="1055" y="384"/>
                  </a:lnTo>
                  <a:lnTo>
                    <a:pt x="1017" y="384"/>
                  </a:lnTo>
                  <a:lnTo>
                    <a:pt x="975" y="384"/>
                  </a:lnTo>
                  <a:lnTo>
                    <a:pt x="932" y="384"/>
                  </a:lnTo>
                  <a:lnTo>
                    <a:pt x="886" y="384"/>
                  </a:lnTo>
                  <a:lnTo>
                    <a:pt x="839" y="383"/>
                  </a:lnTo>
                  <a:lnTo>
                    <a:pt x="794" y="383"/>
                  </a:lnTo>
                  <a:lnTo>
                    <a:pt x="751" y="383"/>
                  </a:lnTo>
                  <a:lnTo>
                    <a:pt x="710" y="382"/>
                  </a:lnTo>
                  <a:lnTo>
                    <a:pt x="674" y="382"/>
                  </a:lnTo>
                  <a:lnTo>
                    <a:pt x="641" y="382"/>
                  </a:lnTo>
                  <a:lnTo>
                    <a:pt x="615" y="382"/>
                  </a:lnTo>
                  <a:lnTo>
                    <a:pt x="597" y="381"/>
                  </a:lnTo>
                  <a:lnTo>
                    <a:pt x="586" y="381"/>
                  </a:lnTo>
                  <a:lnTo>
                    <a:pt x="575" y="381"/>
                  </a:lnTo>
                  <a:lnTo>
                    <a:pt x="557" y="382"/>
                  </a:lnTo>
                  <a:lnTo>
                    <a:pt x="531" y="382"/>
                  </a:lnTo>
                  <a:lnTo>
                    <a:pt x="498" y="382"/>
                  </a:lnTo>
                  <a:lnTo>
                    <a:pt x="462" y="382"/>
                  </a:lnTo>
                  <a:lnTo>
                    <a:pt x="421" y="383"/>
                  </a:lnTo>
                  <a:lnTo>
                    <a:pt x="378" y="383"/>
                  </a:lnTo>
                  <a:lnTo>
                    <a:pt x="333" y="383"/>
                  </a:lnTo>
                  <a:lnTo>
                    <a:pt x="286" y="384"/>
                  </a:lnTo>
                  <a:lnTo>
                    <a:pt x="240" y="384"/>
                  </a:lnTo>
                  <a:lnTo>
                    <a:pt x="196" y="384"/>
                  </a:lnTo>
                  <a:lnTo>
                    <a:pt x="155" y="384"/>
                  </a:lnTo>
                  <a:lnTo>
                    <a:pt x="117" y="384"/>
                  </a:lnTo>
                  <a:lnTo>
                    <a:pt x="83" y="383"/>
                  </a:lnTo>
                  <a:lnTo>
                    <a:pt x="56" y="383"/>
                  </a:lnTo>
                  <a:lnTo>
                    <a:pt x="35" y="382"/>
                  </a:lnTo>
                  <a:lnTo>
                    <a:pt x="21" y="381"/>
                  </a:lnTo>
                  <a:lnTo>
                    <a:pt x="8" y="378"/>
                  </a:lnTo>
                  <a:lnTo>
                    <a:pt x="1" y="372"/>
                  </a:lnTo>
                  <a:lnTo>
                    <a:pt x="0" y="365"/>
                  </a:lnTo>
                  <a:lnTo>
                    <a:pt x="2" y="357"/>
                  </a:lnTo>
                  <a:lnTo>
                    <a:pt x="11" y="348"/>
                  </a:lnTo>
                  <a:lnTo>
                    <a:pt x="21" y="336"/>
                  </a:lnTo>
                  <a:lnTo>
                    <a:pt x="34" y="325"/>
                  </a:lnTo>
                  <a:lnTo>
                    <a:pt x="50" y="311"/>
                  </a:lnTo>
                  <a:lnTo>
                    <a:pt x="69" y="297"/>
                  </a:lnTo>
                  <a:lnTo>
                    <a:pt x="88" y="283"/>
                  </a:lnTo>
                  <a:lnTo>
                    <a:pt x="111" y="263"/>
                  </a:lnTo>
                  <a:lnTo>
                    <a:pt x="127" y="243"/>
                  </a:lnTo>
                  <a:lnTo>
                    <a:pt x="141" y="222"/>
                  </a:lnTo>
                  <a:lnTo>
                    <a:pt x="151" y="202"/>
                  </a:lnTo>
                  <a:lnTo>
                    <a:pt x="156" y="186"/>
                  </a:lnTo>
                  <a:lnTo>
                    <a:pt x="160" y="172"/>
                  </a:lnTo>
                  <a:lnTo>
                    <a:pt x="161" y="162"/>
                  </a:lnTo>
                  <a:lnTo>
                    <a:pt x="162" y="16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Freeform 49"/>
            <p:cNvSpPr>
              <a:spLocks/>
            </p:cNvSpPr>
            <p:nvPr/>
          </p:nvSpPr>
          <p:spPr bwMode="auto">
            <a:xfrm>
              <a:off x="3140076" y="6194425"/>
              <a:ext cx="217488" cy="115888"/>
            </a:xfrm>
            <a:custGeom>
              <a:avLst/>
              <a:gdLst>
                <a:gd name="T0" fmla="*/ 577 w 822"/>
                <a:gd name="T1" fmla="*/ 3 h 439"/>
                <a:gd name="T2" fmla="*/ 634 w 822"/>
                <a:gd name="T3" fmla="*/ 19 h 439"/>
                <a:gd name="T4" fmla="*/ 690 w 822"/>
                <a:gd name="T5" fmla="*/ 46 h 439"/>
                <a:gd name="T6" fmla="*/ 739 w 822"/>
                <a:gd name="T7" fmla="*/ 81 h 439"/>
                <a:gd name="T8" fmla="*/ 780 w 822"/>
                <a:gd name="T9" fmla="*/ 123 h 439"/>
                <a:gd name="T10" fmla="*/ 808 w 822"/>
                <a:gd name="T11" fmla="*/ 169 h 439"/>
                <a:gd name="T12" fmla="*/ 822 w 822"/>
                <a:gd name="T13" fmla="*/ 217 h 439"/>
                <a:gd name="T14" fmla="*/ 817 w 822"/>
                <a:gd name="T15" fmla="*/ 263 h 439"/>
                <a:gd name="T16" fmla="*/ 791 w 822"/>
                <a:gd name="T17" fmla="*/ 307 h 439"/>
                <a:gd name="T18" fmla="*/ 741 w 822"/>
                <a:gd name="T19" fmla="*/ 346 h 439"/>
                <a:gd name="T20" fmla="*/ 662 w 822"/>
                <a:gd name="T21" fmla="*/ 380 h 439"/>
                <a:gd name="T22" fmla="*/ 567 w 822"/>
                <a:gd name="T23" fmla="*/ 407 h 439"/>
                <a:gd name="T24" fmla="*/ 472 w 822"/>
                <a:gd name="T25" fmla="*/ 424 h 439"/>
                <a:gd name="T26" fmla="*/ 376 w 822"/>
                <a:gd name="T27" fmla="*/ 435 h 439"/>
                <a:gd name="T28" fmla="*/ 286 w 822"/>
                <a:gd name="T29" fmla="*/ 439 h 439"/>
                <a:gd name="T30" fmla="*/ 202 w 822"/>
                <a:gd name="T31" fmla="*/ 436 h 439"/>
                <a:gd name="T32" fmla="*/ 130 w 822"/>
                <a:gd name="T33" fmla="*/ 432 h 439"/>
                <a:gd name="T34" fmla="*/ 70 w 822"/>
                <a:gd name="T35" fmla="*/ 423 h 439"/>
                <a:gd name="T36" fmla="*/ 27 w 822"/>
                <a:gd name="T37" fmla="*/ 415 h 439"/>
                <a:gd name="T38" fmla="*/ 4 w 822"/>
                <a:gd name="T39" fmla="*/ 406 h 439"/>
                <a:gd name="T40" fmla="*/ 2 w 822"/>
                <a:gd name="T41" fmla="*/ 399 h 439"/>
                <a:gd name="T42" fmla="*/ 27 w 822"/>
                <a:gd name="T43" fmla="*/ 394 h 439"/>
                <a:gd name="T44" fmla="*/ 96 w 822"/>
                <a:gd name="T45" fmla="*/ 392 h 439"/>
                <a:gd name="T46" fmla="*/ 170 w 822"/>
                <a:gd name="T47" fmla="*/ 384 h 439"/>
                <a:gd name="T48" fmla="*/ 226 w 822"/>
                <a:gd name="T49" fmla="*/ 364 h 439"/>
                <a:gd name="T50" fmla="*/ 268 w 822"/>
                <a:gd name="T51" fmla="*/ 330 h 439"/>
                <a:gd name="T52" fmla="*/ 301 w 822"/>
                <a:gd name="T53" fmla="*/ 281 h 439"/>
                <a:gd name="T54" fmla="*/ 329 w 822"/>
                <a:gd name="T55" fmla="*/ 214 h 439"/>
                <a:gd name="T56" fmla="*/ 360 w 822"/>
                <a:gd name="T57" fmla="*/ 127 h 439"/>
                <a:gd name="T58" fmla="*/ 393 w 822"/>
                <a:gd name="T59" fmla="*/ 66 h 439"/>
                <a:gd name="T60" fmla="*/ 438 w 822"/>
                <a:gd name="T61" fmla="*/ 25 h 439"/>
                <a:gd name="T62" fmla="*/ 490 w 822"/>
                <a:gd name="T63" fmla="*/ 4 h 439"/>
                <a:gd name="T64" fmla="*/ 546 w 822"/>
                <a:gd name="T65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2" h="439">
                  <a:moveTo>
                    <a:pt x="546" y="0"/>
                  </a:moveTo>
                  <a:lnTo>
                    <a:pt x="577" y="3"/>
                  </a:lnTo>
                  <a:lnTo>
                    <a:pt x="606" y="10"/>
                  </a:lnTo>
                  <a:lnTo>
                    <a:pt x="634" y="19"/>
                  </a:lnTo>
                  <a:lnTo>
                    <a:pt x="663" y="31"/>
                  </a:lnTo>
                  <a:lnTo>
                    <a:pt x="690" y="46"/>
                  </a:lnTo>
                  <a:lnTo>
                    <a:pt x="716" y="63"/>
                  </a:lnTo>
                  <a:lnTo>
                    <a:pt x="739" y="81"/>
                  </a:lnTo>
                  <a:lnTo>
                    <a:pt x="761" y="101"/>
                  </a:lnTo>
                  <a:lnTo>
                    <a:pt x="780" y="123"/>
                  </a:lnTo>
                  <a:lnTo>
                    <a:pt x="795" y="145"/>
                  </a:lnTo>
                  <a:lnTo>
                    <a:pt x="808" y="169"/>
                  </a:lnTo>
                  <a:lnTo>
                    <a:pt x="817" y="192"/>
                  </a:lnTo>
                  <a:lnTo>
                    <a:pt x="822" y="217"/>
                  </a:lnTo>
                  <a:lnTo>
                    <a:pt x="822" y="240"/>
                  </a:lnTo>
                  <a:lnTo>
                    <a:pt x="817" y="263"/>
                  </a:lnTo>
                  <a:lnTo>
                    <a:pt x="807" y="286"/>
                  </a:lnTo>
                  <a:lnTo>
                    <a:pt x="791" y="307"/>
                  </a:lnTo>
                  <a:lnTo>
                    <a:pt x="769" y="328"/>
                  </a:lnTo>
                  <a:lnTo>
                    <a:pt x="741" y="346"/>
                  </a:lnTo>
                  <a:lnTo>
                    <a:pt x="707" y="363"/>
                  </a:lnTo>
                  <a:lnTo>
                    <a:pt x="662" y="380"/>
                  </a:lnTo>
                  <a:lnTo>
                    <a:pt x="615" y="394"/>
                  </a:lnTo>
                  <a:lnTo>
                    <a:pt x="567" y="407"/>
                  </a:lnTo>
                  <a:lnTo>
                    <a:pt x="519" y="416"/>
                  </a:lnTo>
                  <a:lnTo>
                    <a:pt x="472" y="424"/>
                  </a:lnTo>
                  <a:lnTo>
                    <a:pt x="424" y="430"/>
                  </a:lnTo>
                  <a:lnTo>
                    <a:pt x="376" y="435"/>
                  </a:lnTo>
                  <a:lnTo>
                    <a:pt x="330" y="437"/>
                  </a:lnTo>
                  <a:lnTo>
                    <a:pt x="286" y="439"/>
                  </a:lnTo>
                  <a:lnTo>
                    <a:pt x="243" y="439"/>
                  </a:lnTo>
                  <a:lnTo>
                    <a:pt x="202" y="436"/>
                  </a:lnTo>
                  <a:lnTo>
                    <a:pt x="165" y="435"/>
                  </a:lnTo>
                  <a:lnTo>
                    <a:pt x="130" y="432"/>
                  </a:lnTo>
                  <a:lnTo>
                    <a:pt x="98" y="428"/>
                  </a:lnTo>
                  <a:lnTo>
                    <a:pt x="70" y="423"/>
                  </a:lnTo>
                  <a:lnTo>
                    <a:pt x="47" y="420"/>
                  </a:lnTo>
                  <a:lnTo>
                    <a:pt x="27" y="415"/>
                  </a:lnTo>
                  <a:lnTo>
                    <a:pt x="13" y="410"/>
                  </a:lnTo>
                  <a:lnTo>
                    <a:pt x="4" y="406"/>
                  </a:lnTo>
                  <a:lnTo>
                    <a:pt x="0" y="402"/>
                  </a:lnTo>
                  <a:lnTo>
                    <a:pt x="2" y="399"/>
                  </a:lnTo>
                  <a:lnTo>
                    <a:pt x="12" y="396"/>
                  </a:lnTo>
                  <a:lnTo>
                    <a:pt x="27" y="394"/>
                  </a:lnTo>
                  <a:lnTo>
                    <a:pt x="50" y="394"/>
                  </a:lnTo>
                  <a:lnTo>
                    <a:pt x="96" y="392"/>
                  </a:lnTo>
                  <a:lnTo>
                    <a:pt x="137" y="389"/>
                  </a:lnTo>
                  <a:lnTo>
                    <a:pt x="170" y="384"/>
                  </a:lnTo>
                  <a:lnTo>
                    <a:pt x="201" y="374"/>
                  </a:lnTo>
                  <a:lnTo>
                    <a:pt x="226" y="364"/>
                  </a:lnTo>
                  <a:lnTo>
                    <a:pt x="249" y="349"/>
                  </a:lnTo>
                  <a:lnTo>
                    <a:pt x="268" y="330"/>
                  </a:lnTo>
                  <a:lnTo>
                    <a:pt x="285" y="308"/>
                  </a:lnTo>
                  <a:lnTo>
                    <a:pt x="301" y="281"/>
                  </a:lnTo>
                  <a:lnTo>
                    <a:pt x="315" y="251"/>
                  </a:lnTo>
                  <a:lnTo>
                    <a:pt x="329" y="214"/>
                  </a:lnTo>
                  <a:lnTo>
                    <a:pt x="344" y="173"/>
                  </a:lnTo>
                  <a:lnTo>
                    <a:pt x="360" y="127"/>
                  </a:lnTo>
                  <a:lnTo>
                    <a:pt x="375" y="93"/>
                  </a:lnTo>
                  <a:lnTo>
                    <a:pt x="393" y="66"/>
                  </a:lnTo>
                  <a:lnTo>
                    <a:pt x="414" y="43"/>
                  </a:lnTo>
                  <a:lnTo>
                    <a:pt x="438" y="25"/>
                  </a:lnTo>
                  <a:lnTo>
                    <a:pt x="463" y="12"/>
                  </a:lnTo>
                  <a:lnTo>
                    <a:pt x="490" y="4"/>
                  </a:lnTo>
                  <a:lnTo>
                    <a:pt x="518" y="1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3319463" y="5699125"/>
              <a:ext cx="431800" cy="512763"/>
            </a:xfrm>
            <a:custGeom>
              <a:avLst/>
              <a:gdLst>
                <a:gd name="T0" fmla="*/ 1407 w 1633"/>
                <a:gd name="T1" fmla="*/ 59 h 1940"/>
                <a:gd name="T2" fmla="*/ 1367 w 1633"/>
                <a:gd name="T3" fmla="*/ 63 h 1940"/>
                <a:gd name="T4" fmla="*/ 1320 w 1633"/>
                <a:gd name="T5" fmla="*/ 75 h 1940"/>
                <a:gd name="T6" fmla="*/ 1273 w 1633"/>
                <a:gd name="T7" fmla="*/ 100 h 1940"/>
                <a:gd name="T8" fmla="*/ 1227 w 1633"/>
                <a:gd name="T9" fmla="*/ 140 h 1940"/>
                <a:gd name="T10" fmla="*/ 1228 w 1633"/>
                <a:gd name="T11" fmla="*/ 184 h 1940"/>
                <a:gd name="T12" fmla="*/ 1257 w 1633"/>
                <a:gd name="T13" fmla="*/ 210 h 1940"/>
                <a:gd name="T14" fmla="*/ 1273 w 1633"/>
                <a:gd name="T15" fmla="*/ 224 h 1940"/>
                <a:gd name="T16" fmla="*/ 1277 w 1633"/>
                <a:gd name="T17" fmla="*/ 228 h 1940"/>
                <a:gd name="T18" fmla="*/ 1280 w 1633"/>
                <a:gd name="T19" fmla="*/ 219 h 1940"/>
                <a:gd name="T20" fmla="*/ 1292 w 1633"/>
                <a:gd name="T21" fmla="*/ 194 h 1940"/>
                <a:gd name="T22" fmla="*/ 1322 w 1633"/>
                <a:gd name="T23" fmla="*/ 158 h 1940"/>
                <a:gd name="T24" fmla="*/ 1369 w 1633"/>
                <a:gd name="T25" fmla="*/ 112 h 1940"/>
                <a:gd name="T26" fmla="*/ 1444 w 1633"/>
                <a:gd name="T27" fmla="*/ 60 h 1940"/>
                <a:gd name="T28" fmla="*/ 1434 w 1633"/>
                <a:gd name="T29" fmla="*/ 59 h 1940"/>
                <a:gd name="T30" fmla="*/ 1437 w 1633"/>
                <a:gd name="T31" fmla="*/ 0 h 1940"/>
                <a:gd name="T32" fmla="*/ 1501 w 1633"/>
                <a:gd name="T33" fmla="*/ 11 h 1940"/>
                <a:gd name="T34" fmla="*/ 1557 w 1633"/>
                <a:gd name="T35" fmla="*/ 43 h 1940"/>
                <a:gd name="T36" fmla="*/ 1601 w 1633"/>
                <a:gd name="T37" fmla="*/ 92 h 1940"/>
                <a:gd name="T38" fmla="*/ 1626 w 1633"/>
                <a:gd name="T39" fmla="*/ 151 h 1940"/>
                <a:gd name="T40" fmla="*/ 1633 w 1633"/>
                <a:gd name="T41" fmla="*/ 220 h 1940"/>
                <a:gd name="T42" fmla="*/ 1623 w 1633"/>
                <a:gd name="T43" fmla="*/ 293 h 1940"/>
                <a:gd name="T44" fmla="*/ 1595 w 1633"/>
                <a:gd name="T45" fmla="*/ 366 h 1940"/>
                <a:gd name="T46" fmla="*/ 1550 w 1633"/>
                <a:gd name="T47" fmla="*/ 436 h 1940"/>
                <a:gd name="T48" fmla="*/ 243 w 1633"/>
                <a:gd name="T49" fmla="*/ 1862 h 1940"/>
                <a:gd name="T50" fmla="*/ 210 w 1633"/>
                <a:gd name="T51" fmla="*/ 1903 h 1940"/>
                <a:gd name="T52" fmla="*/ 187 w 1633"/>
                <a:gd name="T53" fmla="*/ 1928 h 1940"/>
                <a:gd name="T54" fmla="*/ 169 w 1633"/>
                <a:gd name="T55" fmla="*/ 1939 h 1940"/>
                <a:gd name="T56" fmla="*/ 151 w 1633"/>
                <a:gd name="T57" fmla="*/ 1936 h 1940"/>
                <a:gd name="T58" fmla="*/ 129 w 1633"/>
                <a:gd name="T59" fmla="*/ 1922 h 1940"/>
                <a:gd name="T60" fmla="*/ 98 w 1633"/>
                <a:gd name="T61" fmla="*/ 1897 h 1940"/>
                <a:gd name="T62" fmla="*/ 57 w 1633"/>
                <a:gd name="T63" fmla="*/ 1864 h 1940"/>
                <a:gd name="T64" fmla="*/ 25 w 1633"/>
                <a:gd name="T65" fmla="*/ 1838 h 1940"/>
                <a:gd name="T66" fmla="*/ 6 w 1633"/>
                <a:gd name="T67" fmla="*/ 1820 h 1940"/>
                <a:gd name="T68" fmla="*/ 0 w 1633"/>
                <a:gd name="T69" fmla="*/ 1803 h 1940"/>
                <a:gd name="T70" fmla="*/ 7 w 1633"/>
                <a:gd name="T71" fmla="*/ 1783 h 1940"/>
                <a:gd name="T72" fmla="*/ 27 w 1633"/>
                <a:gd name="T73" fmla="*/ 1755 h 1940"/>
                <a:gd name="T74" fmla="*/ 60 w 1633"/>
                <a:gd name="T75" fmla="*/ 1715 h 1940"/>
                <a:gd name="T76" fmla="*/ 1176 w 1633"/>
                <a:gd name="T77" fmla="*/ 134 h 1940"/>
                <a:gd name="T78" fmla="*/ 1234 w 1633"/>
                <a:gd name="T79" fmla="*/ 75 h 1940"/>
                <a:gd name="T80" fmla="*/ 1299 w 1633"/>
                <a:gd name="T81" fmla="*/ 32 h 1940"/>
                <a:gd name="T82" fmla="*/ 1368 w 1633"/>
                <a:gd name="T83" fmla="*/ 7 h 1940"/>
                <a:gd name="T84" fmla="*/ 1437 w 1633"/>
                <a:gd name="T85" fmla="*/ 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3" h="1940">
                  <a:moveTo>
                    <a:pt x="1422" y="59"/>
                  </a:moveTo>
                  <a:lnTo>
                    <a:pt x="1407" y="59"/>
                  </a:lnTo>
                  <a:lnTo>
                    <a:pt x="1388" y="60"/>
                  </a:lnTo>
                  <a:lnTo>
                    <a:pt x="1367" y="63"/>
                  </a:lnTo>
                  <a:lnTo>
                    <a:pt x="1345" y="67"/>
                  </a:lnTo>
                  <a:lnTo>
                    <a:pt x="1320" y="75"/>
                  </a:lnTo>
                  <a:lnTo>
                    <a:pt x="1296" y="86"/>
                  </a:lnTo>
                  <a:lnTo>
                    <a:pt x="1273" y="100"/>
                  </a:lnTo>
                  <a:lnTo>
                    <a:pt x="1249" y="117"/>
                  </a:lnTo>
                  <a:lnTo>
                    <a:pt x="1227" y="140"/>
                  </a:lnTo>
                  <a:lnTo>
                    <a:pt x="1207" y="168"/>
                  </a:lnTo>
                  <a:lnTo>
                    <a:pt x="1228" y="184"/>
                  </a:lnTo>
                  <a:lnTo>
                    <a:pt x="1245" y="198"/>
                  </a:lnTo>
                  <a:lnTo>
                    <a:pt x="1257" y="210"/>
                  </a:lnTo>
                  <a:lnTo>
                    <a:pt x="1267" y="218"/>
                  </a:lnTo>
                  <a:lnTo>
                    <a:pt x="1273" y="224"/>
                  </a:lnTo>
                  <a:lnTo>
                    <a:pt x="1276" y="227"/>
                  </a:lnTo>
                  <a:lnTo>
                    <a:pt x="1277" y="228"/>
                  </a:lnTo>
                  <a:lnTo>
                    <a:pt x="1277" y="226"/>
                  </a:lnTo>
                  <a:lnTo>
                    <a:pt x="1280" y="219"/>
                  </a:lnTo>
                  <a:lnTo>
                    <a:pt x="1285" y="208"/>
                  </a:lnTo>
                  <a:lnTo>
                    <a:pt x="1292" y="194"/>
                  </a:lnTo>
                  <a:lnTo>
                    <a:pt x="1305" y="177"/>
                  </a:lnTo>
                  <a:lnTo>
                    <a:pt x="1322" y="158"/>
                  </a:lnTo>
                  <a:lnTo>
                    <a:pt x="1343" y="136"/>
                  </a:lnTo>
                  <a:lnTo>
                    <a:pt x="1369" y="112"/>
                  </a:lnTo>
                  <a:lnTo>
                    <a:pt x="1403" y="87"/>
                  </a:lnTo>
                  <a:lnTo>
                    <a:pt x="1444" y="60"/>
                  </a:lnTo>
                  <a:lnTo>
                    <a:pt x="1442" y="60"/>
                  </a:lnTo>
                  <a:lnTo>
                    <a:pt x="1434" y="59"/>
                  </a:lnTo>
                  <a:lnTo>
                    <a:pt x="1422" y="59"/>
                  </a:lnTo>
                  <a:close/>
                  <a:moveTo>
                    <a:pt x="1437" y="0"/>
                  </a:moveTo>
                  <a:lnTo>
                    <a:pt x="1470" y="3"/>
                  </a:lnTo>
                  <a:lnTo>
                    <a:pt x="1501" y="11"/>
                  </a:lnTo>
                  <a:lnTo>
                    <a:pt x="1530" y="24"/>
                  </a:lnTo>
                  <a:lnTo>
                    <a:pt x="1557" y="43"/>
                  </a:lnTo>
                  <a:lnTo>
                    <a:pt x="1582" y="65"/>
                  </a:lnTo>
                  <a:lnTo>
                    <a:pt x="1601" y="92"/>
                  </a:lnTo>
                  <a:lnTo>
                    <a:pt x="1616" y="120"/>
                  </a:lnTo>
                  <a:lnTo>
                    <a:pt x="1626" y="151"/>
                  </a:lnTo>
                  <a:lnTo>
                    <a:pt x="1632" y="185"/>
                  </a:lnTo>
                  <a:lnTo>
                    <a:pt x="1633" y="220"/>
                  </a:lnTo>
                  <a:lnTo>
                    <a:pt x="1630" y="256"/>
                  </a:lnTo>
                  <a:lnTo>
                    <a:pt x="1623" y="293"/>
                  </a:lnTo>
                  <a:lnTo>
                    <a:pt x="1611" y="330"/>
                  </a:lnTo>
                  <a:lnTo>
                    <a:pt x="1595" y="366"/>
                  </a:lnTo>
                  <a:lnTo>
                    <a:pt x="1575" y="402"/>
                  </a:lnTo>
                  <a:lnTo>
                    <a:pt x="1550" y="436"/>
                  </a:lnTo>
                  <a:lnTo>
                    <a:pt x="264" y="1835"/>
                  </a:lnTo>
                  <a:lnTo>
                    <a:pt x="243" y="1862"/>
                  </a:lnTo>
                  <a:lnTo>
                    <a:pt x="225" y="1884"/>
                  </a:lnTo>
                  <a:lnTo>
                    <a:pt x="210" y="1903"/>
                  </a:lnTo>
                  <a:lnTo>
                    <a:pt x="197" y="1918"/>
                  </a:lnTo>
                  <a:lnTo>
                    <a:pt x="187" y="1928"/>
                  </a:lnTo>
                  <a:lnTo>
                    <a:pt x="178" y="1935"/>
                  </a:lnTo>
                  <a:lnTo>
                    <a:pt x="169" y="1939"/>
                  </a:lnTo>
                  <a:lnTo>
                    <a:pt x="160" y="1940"/>
                  </a:lnTo>
                  <a:lnTo>
                    <a:pt x="151" y="1936"/>
                  </a:lnTo>
                  <a:lnTo>
                    <a:pt x="140" y="1931"/>
                  </a:lnTo>
                  <a:lnTo>
                    <a:pt x="129" y="1922"/>
                  </a:lnTo>
                  <a:lnTo>
                    <a:pt x="115" y="1911"/>
                  </a:lnTo>
                  <a:lnTo>
                    <a:pt x="98" y="1897"/>
                  </a:lnTo>
                  <a:lnTo>
                    <a:pt x="77" y="1880"/>
                  </a:lnTo>
                  <a:lnTo>
                    <a:pt x="57" y="1864"/>
                  </a:lnTo>
                  <a:lnTo>
                    <a:pt x="40" y="1850"/>
                  </a:lnTo>
                  <a:lnTo>
                    <a:pt x="25" y="1838"/>
                  </a:lnTo>
                  <a:lnTo>
                    <a:pt x="14" y="1829"/>
                  </a:lnTo>
                  <a:lnTo>
                    <a:pt x="6" y="1820"/>
                  </a:lnTo>
                  <a:lnTo>
                    <a:pt x="1" y="1811"/>
                  </a:lnTo>
                  <a:lnTo>
                    <a:pt x="0" y="1803"/>
                  </a:lnTo>
                  <a:lnTo>
                    <a:pt x="3" y="1794"/>
                  </a:lnTo>
                  <a:lnTo>
                    <a:pt x="7" y="1783"/>
                  </a:lnTo>
                  <a:lnTo>
                    <a:pt x="15" y="1771"/>
                  </a:lnTo>
                  <a:lnTo>
                    <a:pt x="27" y="1755"/>
                  </a:lnTo>
                  <a:lnTo>
                    <a:pt x="42" y="1737"/>
                  </a:lnTo>
                  <a:lnTo>
                    <a:pt x="60" y="1715"/>
                  </a:lnTo>
                  <a:lnTo>
                    <a:pt x="82" y="1688"/>
                  </a:lnTo>
                  <a:lnTo>
                    <a:pt x="1176" y="134"/>
                  </a:lnTo>
                  <a:lnTo>
                    <a:pt x="1204" y="102"/>
                  </a:lnTo>
                  <a:lnTo>
                    <a:pt x="1234" y="75"/>
                  </a:lnTo>
                  <a:lnTo>
                    <a:pt x="1266" y="52"/>
                  </a:lnTo>
                  <a:lnTo>
                    <a:pt x="1299" y="32"/>
                  </a:lnTo>
                  <a:lnTo>
                    <a:pt x="1333" y="17"/>
                  </a:lnTo>
                  <a:lnTo>
                    <a:pt x="1368" y="7"/>
                  </a:lnTo>
                  <a:lnTo>
                    <a:pt x="1403" y="1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2881313" y="5849938"/>
              <a:ext cx="1019175" cy="671513"/>
            </a:xfrm>
            <a:custGeom>
              <a:avLst/>
              <a:gdLst>
                <a:gd name="T0" fmla="*/ 154 w 3852"/>
                <a:gd name="T1" fmla="*/ 0 h 2543"/>
                <a:gd name="T2" fmla="*/ 2366 w 3852"/>
                <a:gd name="T3" fmla="*/ 0 h 2543"/>
                <a:gd name="T4" fmla="*/ 2203 w 3852"/>
                <a:gd name="T5" fmla="*/ 231 h 2543"/>
                <a:gd name="T6" fmla="*/ 231 w 3852"/>
                <a:gd name="T7" fmla="*/ 231 h 2543"/>
                <a:gd name="T8" fmla="*/ 231 w 3852"/>
                <a:gd name="T9" fmla="*/ 2081 h 2543"/>
                <a:gd name="T10" fmla="*/ 3621 w 3852"/>
                <a:gd name="T11" fmla="*/ 2081 h 2543"/>
                <a:gd name="T12" fmla="*/ 3621 w 3852"/>
                <a:gd name="T13" fmla="*/ 231 h 2543"/>
                <a:gd name="T14" fmla="*/ 3005 w 3852"/>
                <a:gd name="T15" fmla="*/ 231 h 2543"/>
                <a:gd name="T16" fmla="*/ 3217 w 3852"/>
                <a:gd name="T17" fmla="*/ 0 h 2543"/>
                <a:gd name="T18" fmla="*/ 3698 w 3852"/>
                <a:gd name="T19" fmla="*/ 0 h 2543"/>
                <a:gd name="T20" fmla="*/ 3729 w 3852"/>
                <a:gd name="T21" fmla="*/ 2 h 2543"/>
                <a:gd name="T22" fmla="*/ 3757 w 3852"/>
                <a:gd name="T23" fmla="*/ 12 h 2543"/>
                <a:gd name="T24" fmla="*/ 3784 w 3852"/>
                <a:gd name="T25" fmla="*/ 26 h 2543"/>
                <a:gd name="T26" fmla="*/ 3806 w 3852"/>
                <a:gd name="T27" fmla="*/ 44 h 2543"/>
                <a:gd name="T28" fmla="*/ 3825 w 3852"/>
                <a:gd name="T29" fmla="*/ 68 h 2543"/>
                <a:gd name="T30" fmla="*/ 3840 w 3852"/>
                <a:gd name="T31" fmla="*/ 93 h 2543"/>
                <a:gd name="T32" fmla="*/ 3848 w 3852"/>
                <a:gd name="T33" fmla="*/ 123 h 2543"/>
                <a:gd name="T34" fmla="*/ 3852 w 3852"/>
                <a:gd name="T35" fmla="*/ 154 h 2543"/>
                <a:gd name="T36" fmla="*/ 3852 w 3852"/>
                <a:gd name="T37" fmla="*/ 2388 h 2543"/>
                <a:gd name="T38" fmla="*/ 3848 w 3852"/>
                <a:gd name="T39" fmla="*/ 2419 h 2543"/>
                <a:gd name="T40" fmla="*/ 3840 w 3852"/>
                <a:gd name="T41" fmla="*/ 2448 h 2543"/>
                <a:gd name="T42" fmla="*/ 3825 w 3852"/>
                <a:gd name="T43" fmla="*/ 2474 h 2543"/>
                <a:gd name="T44" fmla="*/ 3806 w 3852"/>
                <a:gd name="T45" fmla="*/ 2497 h 2543"/>
                <a:gd name="T46" fmla="*/ 3784 w 3852"/>
                <a:gd name="T47" fmla="*/ 2516 h 2543"/>
                <a:gd name="T48" fmla="*/ 3757 w 3852"/>
                <a:gd name="T49" fmla="*/ 2530 h 2543"/>
                <a:gd name="T50" fmla="*/ 3729 w 3852"/>
                <a:gd name="T51" fmla="*/ 2539 h 2543"/>
                <a:gd name="T52" fmla="*/ 3698 w 3852"/>
                <a:gd name="T53" fmla="*/ 2543 h 2543"/>
                <a:gd name="T54" fmla="*/ 154 w 3852"/>
                <a:gd name="T55" fmla="*/ 2543 h 2543"/>
                <a:gd name="T56" fmla="*/ 123 w 3852"/>
                <a:gd name="T57" fmla="*/ 2539 h 2543"/>
                <a:gd name="T58" fmla="*/ 95 w 3852"/>
                <a:gd name="T59" fmla="*/ 2530 h 2543"/>
                <a:gd name="T60" fmla="*/ 68 w 3852"/>
                <a:gd name="T61" fmla="*/ 2516 h 2543"/>
                <a:gd name="T62" fmla="*/ 46 w 3852"/>
                <a:gd name="T63" fmla="*/ 2497 h 2543"/>
                <a:gd name="T64" fmla="*/ 27 w 3852"/>
                <a:gd name="T65" fmla="*/ 2474 h 2543"/>
                <a:gd name="T66" fmla="*/ 12 w 3852"/>
                <a:gd name="T67" fmla="*/ 2448 h 2543"/>
                <a:gd name="T68" fmla="*/ 4 w 3852"/>
                <a:gd name="T69" fmla="*/ 2419 h 2543"/>
                <a:gd name="T70" fmla="*/ 0 w 3852"/>
                <a:gd name="T71" fmla="*/ 2388 h 2543"/>
                <a:gd name="T72" fmla="*/ 0 w 3852"/>
                <a:gd name="T73" fmla="*/ 154 h 2543"/>
                <a:gd name="T74" fmla="*/ 4 w 3852"/>
                <a:gd name="T75" fmla="*/ 123 h 2543"/>
                <a:gd name="T76" fmla="*/ 12 w 3852"/>
                <a:gd name="T77" fmla="*/ 93 h 2543"/>
                <a:gd name="T78" fmla="*/ 27 w 3852"/>
                <a:gd name="T79" fmla="*/ 68 h 2543"/>
                <a:gd name="T80" fmla="*/ 46 w 3852"/>
                <a:gd name="T81" fmla="*/ 44 h 2543"/>
                <a:gd name="T82" fmla="*/ 68 w 3852"/>
                <a:gd name="T83" fmla="*/ 26 h 2543"/>
                <a:gd name="T84" fmla="*/ 95 w 3852"/>
                <a:gd name="T85" fmla="*/ 12 h 2543"/>
                <a:gd name="T86" fmla="*/ 123 w 3852"/>
                <a:gd name="T87" fmla="*/ 2 h 2543"/>
                <a:gd name="T88" fmla="*/ 154 w 3852"/>
                <a:gd name="T89" fmla="*/ 0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52" h="2543">
                  <a:moveTo>
                    <a:pt x="154" y="0"/>
                  </a:moveTo>
                  <a:lnTo>
                    <a:pt x="2366" y="0"/>
                  </a:lnTo>
                  <a:lnTo>
                    <a:pt x="2203" y="231"/>
                  </a:lnTo>
                  <a:lnTo>
                    <a:pt x="231" y="231"/>
                  </a:lnTo>
                  <a:lnTo>
                    <a:pt x="231" y="2081"/>
                  </a:lnTo>
                  <a:lnTo>
                    <a:pt x="3621" y="2081"/>
                  </a:lnTo>
                  <a:lnTo>
                    <a:pt x="3621" y="231"/>
                  </a:lnTo>
                  <a:lnTo>
                    <a:pt x="3005" y="231"/>
                  </a:lnTo>
                  <a:lnTo>
                    <a:pt x="3217" y="0"/>
                  </a:lnTo>
                  <a:lnTo>
                    <a:pt x="3698" y="0"/>
                  </a:lnTo>
                  <a:lnTo>
                    <a:pt x="3729" y="2"/>
                  </a:lnTo>
                  <a:lnTo>
                    <a:pt x="3757" y="12"/>
                  </a:lnTo>
                  <a:lnTo>
                    <a:pt x="3784" y="26"/>
                  </a:lnTo>
                  <a:lnTo>
                    <a:pt x="3806" y="44"/>
                  </a:lnTo>
                  <a:lnTo>
                    <a:pt x="3825" y="68"/>
                  </a:lnTo>
                  <a:lnTo>
                    <a:pt x="3840" y="93"/>
                  </a:lnTo>
                  <a:lnTo>
                    <a:pt x="3848" y="123"/>
                  </a:lnTo>
                  <a:lnTo>
                    <a:pt x="3852" y="154"/>
                  </a:lnTo>
                  <a:lnTo>
                    <a:pt x="3852" y="2388"/>
                  </a:lnTo>
                  <a:lnTo>
                    <a:pt x="3848" y="2419"/>
                  </a:lnTo>
                  <a:lnTo>
                    <a:pt x="3840" y="2448"/>
                  </a:lnTo>
                  <a:lnTo>
                    <a:pt x="3825" y="2474"/>
                  </a:lnTo>
                  <a:lnTo>
                    <a:pt x="3806" y="2497"/>
                  </a:lnTo>
                  <a:lnTo>
                    <a:pt x="3784" y="2516"/>
                  </a:lnTo>
                  <a:lnTo>
                    <a:pt x="3757" y="2530"/>
                  </a:lnTo>
                  <a:lnTo>
                    <a:pt x="3729" y="2539"/>
                  </a:lnTo>
                  <a:lnTo>
                    <a:pt x="3698" y="2543"/>
                  </a:lnTo>
                  <a:lnTo>
                    <a:pt x="154" y="2543"/>
                  </a:lnTo>
                  <a:lnTo>
                    <a:pt x="123" y="2539"/>
                  </a:lnTo>
                  <a:lnTo>
                    <a:pt x="95" y="2530"/>
                  </a:lnTo>
                  <a:lnTo>
                    <a:pt x="68" y="2516"/>
                  </a:lnTo>
                  <a:lnTo>
                    <a:pt x="46" y="2497"/>
                  </a:lnTo>
                  <a:lnTo>
                    <a:pt x="27" y="2474"/>
                  </a:lnTo>
                  <a:lnTo>
                    <a:pt x="12" y="2448"/>
                  </a:lnTo>
                  <a:lnTo>
                    <a:pt x="4" y="2419"/>
                  </a:lnTo>
                  <a:lnTo>
                    <a:pt x="0" y="2388"/>
                  </a:lnTo>
                  <a:lnTo>
                    <a:pt x="0" y="154"/>
                  </a:lnTo>
                  <a:lnTo>
                    <a:pt x="4" y="123"/>
                  </a:lnTo>
                  <a:lnTo>
                    <a:pt x="12" y="93"/>
                  </a:lnTo>
                  <a:lnTo>
                    <a:pt x="27" y="68"/>
                  </a:lnTo>
                  <a:lnTo>
                    <a:pt x="46" y="44"/>
                  </a:lnTo>
                  <a:lnTo>
                    <a:pt x="68" y="26"/>
                  </a:lnTo>
                  <a:lnTo>
                    <a:pt x="95" y="12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250580" y="2928930"/>
            <a:ext cx="803275" cy="771964"/>
            <a:chOff x="7286625" y="3048001"/>
            <a:chExt cx="1181101" cy="1135062"/>
          </a:xfrm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7456488" y="3200401"/>
              <a:ext cx="271463" cy="263525"/>
            </a:xfrm>
            <a:custGeom>
              <a:avLst/>
              <a:gdLst>
                <a:gd name="T0" fmla="*/ 336 w 855"/>
                <a:gd name="T1" fmla="*/ 0 h 833"/>
                <a:gd name="T2" fmla="*/ 381 w 855"/>
                <a:gd name="T3" fmla="*/ 3 h 833"/>
                <a:gd name="T4" fmla="*/ 425 w 855"/>
                <a:gd name="T5" fmla="*/ 12 h 833"/>
                <a:gd name="T6" fmla="*/ 466 w 855"/>
                <a:gd name="T7" fmla="*/ 26 h 833"/>
                <a:gd name="T8" fmla="*/ 504 w 855"/>
                <a:gd name="T9" fmla="*/ 45 h 833"/>
                <a:gd name="T10" fmla="*/ 541 w 855"/>
                <a:gd name="T11" fmla="*/ 69 h 833"/>
                <a:gd name="T12" fmla="*/ 573 w 855"/>
                <a:gd name="T13" fmla="*/ 98 h 833"/>
                <a:gd name="T14" fmla="*/ 601 w 855"/>
                <a:gd name="T15" fmla="*/ 131 h 833"/>
                <a:gd name="T16" fmla="*/ 625 w 855"/>
                <a:gd name="T17" fmla="*/ 166 h 833"/>
                <a:gd name="T18" fmla="*/ 644 w 855"/>
                <a:gd name="T19" fmla="*/ 205 h 833"/>
                <a:gd name="T20" fmla="*/ 659 w 855"/>
                <a:gd name="T21" fmla="*/ 246 h 833"/>
                <a:gd name="T22" fmla="*/ 668 w 855"/>
                <a:gd name="T23" fmla="*/ 290 h 833"/>
                <a:gd name="T24" fmla="*/ 671 w 855"/>
                <a:gd name="T25" fmla="*/ 336 h 833"/>
                <a:gd name="T26" fmla="*/ 668 w 855"/>
                <a:gd name="T27" fmla="*/ 379 h 833"/>
                <a:gd name="T28" fmla="*/ 659 w 855"/>
                <a:gd name="T29" fmla="*/ 420 h 833"/>
                <a:gd name="T30" fmla="*/ 646 w 855"/>
                <a:gd name="T31" fmla="*/ 459 h 833"/>
                <a:gd name="T32" fmla="*/ 628 w 855"/>
                <a:gd name="T33" fmla="*/ 497 h 833"/>
                <a:gd name="T34" fmla="*/ 855 w 855"/>
                <a:gd name="T35" fmla="*/ 711 h 833"/>
                <a:gd name="T36" fmla="*/ 813 w 855"/>
                <a:gd name="T37" fmla="*/ 748 h 833"/>
                <a:gd name="T38" fmla="*/ 774 w 855"/>
                <a:gd name="T39" fmla="*/ 789 h 833"/>
                <a:gd name="T40" fmla="*/ 739 w 855"/>
                <a:gd name="T41" fmla="*/ 833 h 833"/>
                <a:gd name="T42" fmla="*/ 512 w 855"/>
                <a:gd name="T43" fmla="*/ 620 h 833"/>
                <a:gd name="T44" fmla="*/ 472 w 855"/>
                <a:gd name="T45" fmla="*/ 641 h 833"/>
                <a:gd name="T46" fmla="*/ 429 w 855"/>
                <a:gd name="T47" fmla="*/ 657 h 833"/>
                <a:gd name="T48" fmla="*/ 383 w 855"/>
                <a:gd name="T49" fmla="*/ 668 h 833"/>
                <a:gd name="T50" fmla="*/ 336 w 855"/>
                <a:gd name="T51" fmla="*/ 671 h 833"/>
                <a:gd name="T52" fmla="*/ 290 w 855"/>
                <a:gd name="T53" fmla="*/ 669 h 833"/>
                <a:gd name="T54" fmla="*/ 246 w 855"/>
                <a:gd name="T55" fmla="*/ 660 h 833"/>
                <a:gd name="T56" fmla="*/ 205 w 855"/>
                <a:gd name="T57" fmla="*/ 645 h 833"/>
                <a:gd name="T58" fmla="*/ 166 w 855"/>
                <a:gd name="T59" fmla="*/ 625 h 833"/>
                <a:gd name="T60" fmla="*/ 129 w 855"/>
                <a:gd name="T61" fmla="*/ 601 h 833"/>
                <a:gd name="T62" fmla="*/ 98 w 855"/>
                <a:gd name="T63" fmla="*/ 573 h 833"/>
                <a:gd name="T64" fmla="*/ 69 w 855"/>
                <a:gd name="T65" fmla="*/ 541 h 833"/>
                <a:gd name="T66" fmla="*/ 45 w 855"/>
                <a:gd name="T67" fmla="*/ 505 h 833"/>
                <a:gd name="T68" fmla="*/ 26 w 855"/>
                <a:gd name="T69" fmla="*/ 466 h 833"/>
                <a:gd name="T70" fmla="*/ 11 w 855"/>
                <a:gd name="T71" fmla="*/ 425 h 833"/>
                <a:gd name="T72" fmla="*/ 3 w 855"/>
                <a:gd name="T73" fmla="*/ 382 h 833"/>
                <a:gd name="T74" fmla="*/ 0 w 855"/>
                <a:gd name="T75" fmla="*/ 336 h 833"/>
                <a:gd name="T76" fmla="*/ 3 w 855"/>
                <a:gd name="T77" fmla="*/ 290 h 833"/>
                <a:gd name="T78" fmla="*/ 11 w 855"/>
                <a:gd name="T79" fmla="*/ 246 h 833"/>
                <a:gd name="T80" fmla="*/ 26 w 855"/>
                <a:gd name="T81" fmla="*/ 205 h 833"/>
                <a:gd name="T82" fmla="*/ 45 w 855"/>
                <a:gd name="T83" fmla="*/ 166 h 833"/>
                <a:gd name="T84" fmla="*/ 69 w 855"/>
                <a:gd name="T85" fmla="*/ 131 h 833"/>
                <a:gd name="T86" fmla="*/ 98 w 855"/>
                <a:gd name="T87" fmla="*/ 98 h 833"/>
                <a:gd name="T88" fmla="*/ 129 w 855"/>
                <a:gd name="T89" fmla="*/ 69 h 833"/>
                <a:gd name="T90" fmla="*/ 166 w 855"/>
                <a:gd name="T91" fmla="*/ 45 h 833"/>
                <a:gd name="T92" fmla="*/ 205 w 855"/>
                <a:gd name="T93" fmla="*/ 26 h 833"/>
                <a:gd name="T94" fmla="*/ 246 w 855"/>
                <a:gd name="T95" fmla="*/ 12 h 833"/>
                <a:gd name="T96" fmla="*/ 290 w 855"/>
                <a:gd name="T97" fmla="*/ 3 h 833"/>
                <a:gd name="T98" fmla="*/ 336 w 855"/>
                <a:gd name="T99" fmla="*/ 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833">
                  <a:moveTo>
                    <a:pt x="336" y="0"/>
                  </a:moveTo>
                  <a:lnTo>
                    <a:pt x="381" y="3"/>
                  </a:lnTo>
                  <a:lnTo>
                    <a:pt x="425" y="12"/>
                  </a:lnTo>
                  <a:lnTo>
                    <a:pt x="466" y="26"/>
                  </a:lnTo>
                  <a:lnTo>
                    <a:pt x="504" y="45"/>
                  </a:lnTo>
                  <a:lnTo>
                    <a:pt x="541" y="69"/>
                  </a:lnTo>
                  <a:lnTo>
                    <a:pt x="573" y="98"/>
                  </a:lnTo>
                  <a:lnTo>
                    <a:pt x="601" y="131"/>
                  </a:lnTo>
                  <a:lnTo>
                    <a:pt x="625" y="166"/>
                  </a:lnTo>
                  <a:lnTo>
                    <a:pt x="644" y="205"/>
                  </a:lnTo>
                  <a:lnTo>
                    <a:pt x="659" y="246"/>
                  </a:lnTo>
                  <a:lnTo>
                    <a:pt x="668" y="290"/>
                  </a:lnTo>
                  <a:lnTo>
                    <a:pt x="671" y="336"/>
                  </a:lnTo>
                  <a:lnTo>
                    <a:pt x="668" y="379"/>
                  </a:lnTo>
                  <a:lnTo>
                    <a:pt x="659" y="420"/>
                  </a:lnTo>
                  <a:lnTo>
                    <a:pt x="646" y="459"/>
                  </a:lnTo>
                  <a:lnTo>
                    <a:pt x="628" y="497"/>
                  </a:lnTo>
                  <a:lnTo>
                    <a:pt x="855" y="711"/>
                  </a:lnTo>
                  <a:lnTo>
                    <a:pt x="813" y="748"/>
                  </a:lnTo>
                  <a:lnTo>
                    <a:pt x="774" y="789"/>
                  </a:lnTo>
                  <a:lnTo>
                    <a:pt x="739" y="833"/>
                  </a:lnTo>
                  <a:lnTo>
                    <a:pt x="512" y="620"/>
                  </a:lnTo>
                  <a:lnTo>
                    <a:pt x="472" y="641"/>
                  </a:lnTo>
                  <a:lnTo>
                    <a:pt x="429" y="657"/>
                  </a:lnTo>
                  <a:lnTo>
                    <a:pt x="383" y="668"/>
                  </a:lnTo>
                  <a:lnTo>
                    <a:pt x="336" y="671"/>
                  </a:lnTo>
                  <a:lnTo>
                    <a:pt x="290" y="669"/>
                  </a:lnTo>
                  <a:lnTo>
                    <a:pt x="246" y="660"/>
                  </a:lnTo>
                  <a:lnTo>
                    <a:pt x="205" y="645"/>
                  </a:lnTo>
                  <a:lnTo>
                    <a:pt x="166" y="625"/>
                  </a:lnTo>
                  <a:lnTo>
                    <a:pt x="129" y="601"/>
                  </a:lnTo>
                  <a:lnTo>
                    <a:pt x="98" y="573"/>
                  </a:lnTo>
                  <a:lnTo>
                    <a:pt x="69" y="541"/>
                  </a:lnTo>
                  <a:lnTo>
                    <a:pt x="45" y="505"/>
                  </a:lnTo>
                  <a:lnTo>
                    <a:pt x="26" y="466"/>
                  </a:lnTo>
                  <a:lnTo>
                    <a:pt x="11" y="425"/>
                  </a:lnTo>
                  <a:lnTo>
                    <a:pt x="3" y="382"/>
                  </a:lnTo>
                  <a:lnTo>
                    <a:pt x="0" y="336"/>
                  </a:lnTo>
                  <a:lnTo>
                    <a:pt x="3" y="290"/>
                  </a:lnTo>
                  <a:lnTo>
                    <a:pt x="11" y="246"/>
                  </a:lnTo>
                  <a:lnTo>
                    <a:pt x="26" y="205"/>
                  </a:lnTo>
                  <a:lnTo>
                    <a:pt x="45" y="166"/>
                  </a:lnTo>
                  <a:lnTo>
                    <a:pt x="69" y="131"/>
                  </a:lnTo>
                  <a:lnTo>
                    <a:pt x="98" y="98"/>
                  </a:lnTo>
                  <a:lnTo>
                    <a:pt x="129" y="69"/>
                  </a:lnTo>
                  <a:lnTo>
                    <a:pt x="166" y="45"/>
                  </a:lnTo>
                  <a:lnTo>
                    <a:pt x="205" y="26"/>
                  </a:lnTo>
                  <a:lnTo>
                    <a:pt x="246" y="12"/>
                  </a:lnTo>
                  <a:lnTo>
                    <a:pt x="29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7985125" y="3048001"/>
              <a:ext cx="279400" cy="368300"/>
            </a:xfrm>
            <a:custGeom>
              <a:avLst/>
              <a:gdLst>
                <a:gd name="T0" fmla="*/ 539 w 876"/>
                <a:gd name="T1" fmla="*/ 0 h 1163"/>
                <a:gd name="T2" fmla="*/ 539 w 876"/>
                <a:gd name="T3" fmla="*/ 0 h 1163"/>
                <a:gd name="T4" fmla="*/ 585 w 876"/>
                <a:gd name="T5" fmla="*/ 4 h 1163"/>
                <a:gd name="T6" fmla="*/ 628 w 876"/>
                <a:gd name="T7" fmla="*/ 13 h 1163"/>
                <a:gd name="T8" fmla="*/ 670 w 876"/>
                <a:gd name="T9" fmla="*/ 28 h 1163"/>
                <a:gd name="T10" fmla="*/ 709 w 876"/>
                <a:gd name="T11" fmla="*/ 47 h 1163"/>
                <a:gd name="T12" fmla="*/ 744 w 876"/>
                <a:gd name="T13" fmla="*/ 71 h 1163"/>
                <a:gd name="T14" fmla="*/ 776 w 876"/>
                <a:gd name="T15" fmla="*/ 99 h 1163"/>
                <a:gd name="T16" fmla="*/ 805 w 876"/>
                <a:gd name="T17" fmla="*/ 131 h 1163"/>
                <a:gd name="T18" fmla="*/ 829 w 876"/>
                <a:gd name="T19" fmla="*/ 167 h 1163"/>
                <a:gd name="T20" fmla="*/ 848 w 876"/>
                <a:gd name="T21" fmla="*/ 205 h 1163"/>
                <a:gd name="T22" fmla="*/ 863 w 876"/>
                <a:gd name="T23" fmla="*/ 247 h 1163"/>
                <a:gd name="T24" fmla="*/ 872 w 876"/>
                <a:gd name="T25" fmla="*/ 291 h 1163"/>
                <a:gd name="T26" fmla="*/ 876 w 876"/>
                <a:gd name="T27" fmla="*/ 336 h 1163"/>
                <a:gd name="T28" fmla="*/ 872 w 876"/>
                <a:gd name="T29" fmla="*/ 382 h 1163"/>
                <a:gd name="T30" fmla="*/ 863 w 876"/>
                <a:gd name="T31" fmla="*/ 425 h 1163"/>
                <a:gd name="T32" fmla="*/ 848 w 876"/>
                <a:gd name="T33" fmla="*/ 467 h 1163"/>
                <a:gd name="T34" fmla="*/ 829 w 876"/>
                <a:gd name="T35" fmla="*/ 506 h 1163"/>
                <a:gd name="T36" fmla="*/ 805 w 876"/>
                <a:gd name="T37" fmla="*/ 541 h 1163"/>
                <a:gd name="T38" fmla="*/ 776 w 876"/>
                <a:gd name="T39" fmla="*/ 573 h 1163"/>
                <a:gd name="T40" fmla="*/ 744 w 876"/>
                <a:gd name="T41" fmla="*/ 602 h 1163"/>
                <a:gd name="T42" fmla="*/ 709 w 876"/>
                <a:gd name="T43" fmla="*/ 626 h 1163"/>
                <a:gd name="T44" fmla="*/ 670 w 876"/>
                <a:gd name="T45" fmla="*/ 645 h 1163"/>
                <a:gd name="T46" fmla="*/ 628 w 876"/>
                <a:gd name="T47" fmla="*/ 660 h 1163"/>
                <a:gd name="T48" fmla="*/ 585 w 876"/>
                <a:gd name="T49" fmla="*/ 669 h 1163"/>
                <a:gd name="T50" fmla="*/ 539 w 876"/>
                <a:gd name="T51" fmla="*/ 672 h 1163"/>
                <a:gd name="T52" fmla="*/ 507 w 876"/>
                <a:gd name="T53" fmla="*/ 670 h 1163"/>
                <a:gd name="T54" fmla="*/ 477 w 876"/>
                <a:gd name="T55" fmla="*/ 664 h 1163"/>
                <a:gd name="T56" fmla="*/ 446 w 876"/>
                <a:gd name="T57" fmla="*/ 658 h 1163"/>
                <a:gd name="T58" fmla="*/ 146 w 876"/>
                <a:gd name="T59" fmla="*/ 1163 h 1163"/>
                <a:gd name="T60" fmla="*/ 100 w 876"/>
                <a:gd name="T61" fmla="*/ 1130 h 1163"/>
                <a:gd name="T62" fmla="*/ 52 w 876"/>
                <a:gd name="T63" fmla="*/ 1102 h 1163"/>
                <a:gd name="T64" fmla="*/ 0 w 876"/>
                <a:gd name="T65" fmla="*/ 1077 h 1163"/>
                <a:gd name="T66" fmla="*/ 300 w 876"/>
                <a:gd name="T67" fmla="*/ 572 h 1163"/>
                <a:gd name="T68" fmla="*/ 273 w 876"/>
                <a:gd name="T69" fmla="*/ 540 h 1163"/>
                <a:gd name="T70" fmla="*/ 249 w 876"/>
                <a:gd name="T71" fmla="*/ 505 h 1163"/>
                <a:gd name="T72" fmla="*/ 229 w 876"/>
                <a:gd name="T73" fmla="*/ 466 h 1163"/>
                <a:gd name="T74" fmla="*/ 216 w 876"/>
                <a:gd name="T75" fmla="*/ 425 h 1163"/>
                <a:gd name="T76" fmla="*/ 207 w 876"/>
                <a:gd name="T77" fmla="*/ 382 h 1163"/>
                <a:gd name="T78" fmla="*/ 203 w 876"/>
                <a:gd name="T79" fmla="*/ 336 h 1163"/>
                <a:gd name="T80" fmla="*/ 207 w 876"/>
                <a:gd name="T81" fmla="*/ 291 h 1163"/>
                <a:gd name="T82" fmla="*/ 216 w 876"/>
                <a:gd name="T83" fmla="*/ 246 h 1163"/>
                <a:gd name="T84" fmla="*/ 229 w 876"/>
                <a:gd name="T85" fmla="*/ 205 h 1163"/>
                <a:gd name="T86" fmla="*/ 249 w 876"/>
                <a:gd name="T87" fmla="*/ 167 h 1163"/>
                <a:gd name="T88" fmla="*/ 274 w 876"/>
                <a:gd name="T89" fmla="*/ 131 h 1163"/>
                <a:gd name="T90" fmla="*/ 301 w 876"/>
                <a:gd name="T91" fmla="*/ 99 h 1163"/>
                <a:gd name="T92" fmla="*/ 334 w 876"/>
                <a:gd name="T93" fmla="*/ 71 h 1163"/>
                <a:gd name="T94" fmla="*/ 370 w 876"/>
                <a:gd name="T95" fmla="*/ 47 h 1163"/>
                <a:gd name="T96" fmla="*/ 408 w 876"/>
                <a:gd name="T97" fmla="*/ 28 h 1163"/>
                <a:gd name="T98" fmla="*/ 449 w 876"/>
                <a:gd name="T99" fmla="*/ 13 h 1163"/>
                <a:gd name="T100" fmla="*/ 494 w 876"/>
                <a:gd name="T101" fmla="*/ 4 h 1163"/>
                <a:gd name="T102" fmla="*/ 539 w 876"/>
                <a:gd name="T103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6" h="1163">
                  <a:moveTo>
                    <a:pt x="539" y="0"/>
                  </a:moveTo>
                  <a:lnTo>
                    <a:pt x="539" y="0"/>
                  </a:lnTo>
                  <a:lnTo>
                    <a:pt x="585" y="4"/>
                  </a:lnTo>
                  <a:lnTo>
                    <a:pt x="628" y="13"/>
                  </a:lnTo>
                  <a:lnTo>
                    <a:pt x="670" y="28"/>
                  </a:lnTo>
                  <a:lnTo>
                    <a:pt x="709" y="47"/>
                  </a:lnTo>
                  <a:lnTo>
                    <a:pt x="744" y="71"/>
                  </a:lnTo>
                  <a:lnTo>
                    <a:pt x="776" y="99"/>
                  </a:lnTo>
                  <a:lnTo>
                    <a:pt x="805" y="131"/>
                  </a:lnTo>
                  <a:lnTo>
                    <a:pt x="829" y="167"/>
                  </a:lnTo>
                  <a:lnTo>
                    <a:pt x="848" y="205"/>
                  </a:lnTo>
                  <a:lnTo>
                    <a:pt x="863" y="247"/>
                  </a:lnTo>
                  <a:lnTo>
                    <a:pt x="872" y="291"/>
                  </a:lnTo>
                  <a:lnTo>
                    <a:pt x="876" y="336"/>
                  </a:lnTo>
                  <a:lnTo>
                    <a:pt x="872" y="382"/>
                  </a:lnTo>
                  <a:lnTo>
                    <a:pt x="863" y="425"/>
                  </a:lnTo>
                  <a:lnTo>
                    <a:pt x="848" y="467"/>
                  </a:lnTo>
                  <a:lnTo>
                    <a:pt x="829" y="506"/>
                  </a:lnTo>
                  <a:lnTo>
                    <a:pt x="805" y="541"/>
                  </a:lnTo>
                  <a:lnTo>
                    <a:pt x="776" y="573"/>
                  </a:lnTo>
                  <a:lnTo>
                    <a:pt x="744" y="602"/>
                  </a:lnTo>
                  <a:lnTo>
                    <a:pt x="709" y="626"/>
                  </a:lnTo>
                  <a:lnTo>
                    <a:pt x="670" y="645"/>
                  </a:lnTo>
                  <a:lnTo>
                    <a:pt x="628" y="660"/>
                  </a:lnTo>
                  <a:lnTo>
                    <a:pt x="585" y="669"/>
                  </a:lnTo>
                  <a:lnTo>
                    <a:pt x="539" y="672"/>
                  </a:lnTo>
                  <a:lnTo>
                    <a:pt x="507" y="670"/>
                  </a:lnTo>
                  <a:lnTo>
                    <a:pt x="477" y="664"/>
                  </a:lnTo>
                  <a:lnTo>
                    <a:pt x="446" y="658"/>
                  </a:lnTo>
                  <a:lnTo>
                    <a:pt x="146" y="1163"/>
                  </a:lnTo>
                  <a:lnTo>
                    <a:pt x="100" y="1130"/>
                  </a:lnTo>
                  <a:lnTo>
                    <a:pt x="52" y="1102"/>
                  </a:lnTo>
                  <a:lnTo>
                    <a:pt x="0" y="1077"/>
                  </a:lnTo>
                  <a:lnTo>
                    <a:pt x="300" y="572"/>
                  </a:lnTo>
                  <a:lnTo>
                    <a:pt x="273" y="540"/>
                  </a:lnTo>
                  <a:lnTo>
                    <a:pt x="249" y="505"/>
                  </a:lnTo>
                  <a:lnTo>
                    <a:pt x="229" y="466"/>
                  </a:lnTo>
                  <a:lnTo>
                    <a:pt x="216" y="425"/>
                  </a:lnTo>
                  <a:lnTo>
                    <a:pt x="207" y="382"/>
                  </a:lnTo>
                  <a:lnTo>
                    <a:pt x="203" y="336"/>
                  </a:lnTo>
                  <a:lnTo>
                    <a:pt x="207" y="291"/>
                  </a:lnTo>
                  <a:lnTo>
                    <a:pt x="216" y="246"/>
                  </a:lnTo>
                  <a:lnTo>
                    <a:pt x="229" y="205"/>
                  </a:lnTo>
                  <a:lnTo>
                    <a:pt x="249" y="167"/>
                  </a:lnTo>
                  <a:lnTo>
                    <a:pt x="274" y="131"/>
                  </a:lnTo>
                  <a:lnTo>
                    <a:pt x="301" y="99"/>
                  </a:lnTo>
                  <a:lnTo>
                    <a:pt x="334" y="71"/>
                  </a:lnTo>
                  <a:lnTo>
                    <a:pt x="370" y="47"/>
                  </a:lnTo>
                  <a:lnTo>
                    <a:pt x="408" y="28"/>
                  </a:lnTo>
                  <a:lnTo>
                    <a:pt x="449" y="13"/>
                  </a:lnTo>
                  <a:lnTo>
                    <a:pt x="494" y="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8123238" y="3551238"/>
              <a:ext cx="344488" cy="212725"/>
            </a:xfrm>
            <a:custGeom>
              <a:avLst/>
              <a:gdLst>
                <a:gd name="T0" fmla="*/ 748 w 1083"/>
                <a:gd name="T1" fmla="*/ 0 h 671"/>
                <a:gd name="T2" fmla="*/ 794 w 1083"/>
                <a:gd name="T3" fmla="*/ 3 h 671"/>
                <a:gd name="T4" fmla="*/ 837 w 1083"/>
                <a:gd name="T5" fmla="*/ 12 h 671"/>
                <a:gd name="T6" fmla="*/ 878 w 1083"/>
                <a:gd name="T7" fmla="*/ 27 h 671"/>
                <a:gd name="T8" fmla="*/ 917 w 1083"/>
                <a:gd name="T9" fmla="*/ 46 h 671"/>
                <a:gd name="T10" fmla="*/ 953 w 1083"/>
                <a:gd name="T11" fmla="*/ 70 h 671"/>
                <a:gd name="T12" fmla="*/ 985 w 1083"/>
                <a:gd name="T13" fmla="*/ 98 h 671"/>
                <a:gd name="T14" fmla="*/ 1014 w 1083"/>
                <a:gd name="T15" fmla="*/ 130 h 671"/>
                <a:gd name="T16" fmla="*/ 1038 w 1083"/>
                <a:gd name="T17" fmla="*/ 167 h 671"/>
                <a:gd name="T18" fmla="*/ 1057 w 1083"/>
                <a:gd name="T19" fmla="*/ 205 h 671"/>
                <a:gd name="T20" fmla="*/ 1072 w 1083"/>
                <a:gd name="T21" fmla="*/ 246 h 671"/>
                <a:gd name="T22" fmla="*/ 1081 w 1083"/>
                <a:gd name="T23" fmla="*/ 290 h 671"/>
                <a:gd name="T24" fmla="*/ 1083 w 1083"/>
                <a:gd name="T25" fmla="*/ 335 h 671"/>
                <a:gd name="T26" fmla="*/ 1081 w 1083"/>
                <a:gd name="T27" fmla="*/ 381 h 671"/>
                <a:gd name="T28" fmla="*/ 1072 w 1083"/>
                <a:gd name="T29" fmla="*/ 425 h 671"/>
                <a:gd name="T30" fmla="*/ 1057 w 1083"/>
                <a:gd name="T31" fmla="*/ 466 h 671"/>
                <a:gd name="T32" fmla="*/ 1038 w 1083"/>
                <a:gd name="T33" fmla="*/ 505 h 671"/>
                <a:gd name="T34" fmla="*/ 1014 w 1083"/>
                <a:gd name="T35" fmla="*/ 540 h 671"/>
                <a:gd name="T36" fmla="*/ 985 w 1083"/>
                <a:gd name="T37" fmla="*/ 573 h 671"/>
                <a:gd name="T38" fmla="*/ 953 w 1083"/>
                <a:gd name="T39" fmla="*/ 601 h 671"/>
                <a:gd name="T40" fmla="*/ 917 w 1083"/>
                <a:gd name="T41" fmla="*/ 626 h 671"/>
                <a:gd name="T42" fmla="*/ 878 w 1083"/>
                <a:gd name="T43" fmla="*/ 645 h 671"/>
                <a:gd name="T44" fmla="*/ 837 w 1083"/>
                <a:gd name="T45" fmla="*/ 659 h 671"/>
                <a:gd name="T46" fmla="*/ 794 w 1083"/>
                <a:gd name="T47" fmla="*/ 668 h 671"/>
                <a:gd name="T48" fmla="*/ 748 w 1083"/>
                <a:gd name="T49" fmla="*/ 671 h 671"/>
                <a:gd name="T50" fmla="*/ 703 w 1083"/>
                <a:gd name="T51" fmla="*/ 668 h 671"/>
                <a:gd name="T52" fmla="*/ 660 w 1083"/>
                <a:gd name="T53" fmla="*/ 660 h 671"/>
                <a:gd name="T54" fmla="*/ 619 w 1083"/>
                <a:gd name="T55" fmla="*/ 645 h 671"/>
                <a:gd name="T56" fmla="*/ 581 w 1083"/>
                <a:gd name="T57" fmla="*/ 627 h 671"/>
                <a:gd name="T58" fmla="*/ 545 w 1083"/>
                <a:gd name="T59" fmla="*/ 603 h 671"/>
                <a:gd name="T60" fmla="*/ 513 w 1083"/>
                <a:gd name="T61" fmla="*/ 576 h 671"/>
                <a:gd name="T62" fmla="*/ 486 w 1083"/>
                <a:gd name="T63" fmla="*/ 544 h 671"/>
                <a:gd name="T64" fmla="*/ 461 w 1083"/>
                <a:gd name="T65" fmla="*/ 509 h 671"/>
                <a:gd name="T66" fmla="*/ 442 w 1083"/>
                <a:gd name="T67" fmla="*/ 471 h 671"/>
                <a:gd name="T68" fmla="*/ 427 w 1083"/>
                <a:gd name="T69" fmla="*/ 431 h 671"/>
                <a:gd name="T70" fmla="*/ 418 w 1083"/>
                <a:gd name="T71" fmla="*/ 388 h 671"/>
                <a:gd name="T72" fmla="*/ 0 w 1083"/>
                <a:gd name="T73" fmla="*/ 347 h 671"/>
                <a:gd name="T74" fmla="*/ 9 w 1083"/>
                <a:gd name="T75" fmla="*/ 295 h 671"/>
                <a:gd name="T76" fmla="*/ 14 w 1083"/>
                <a:gd name="T77" fmla="*/ 242 h 671"/>
                <a:gd name="T78" fmla="*/ 17 w 1083"/>
                <a:gd name="T79" fmla="*/ 187 h 671"/>
                <a:gd name="T80" fmla="*/ 16 w 1083"/>
                <a:gd name="T81" fmla="*/ 178 h 671"/>
                <a:gd name="T82" fmla="*/ 434 w 1083"/>
                <a:gd name="T83" fmla="*/ 220 h 671"/>
                <a:gd name="T84" fmla="*/ 452 w 1083"/>
                <a:gd name="T85" fmla="*/ 178 h 671"/>
                <a:gd name="T86" fmla="*/ 476 w 1083"/>
                <a:gd name="T87" fmla="*/ 140 h 671"/>
                <a:gd name="T88" fmla="*/ 504 w 1083"/>
                <a:gd name="T89" fmla="*/ 106 h 671"/>
                <a:gd name="T90" fmla="*/ 537 w 1083"/>
                <a:gd name="T91" fmla="*/ 76 h 671"/>
                <a:gd name="T92" fmla="*/ 573 w 1083"/>
                <a:gd name="T93" fmla="*/ 49 h 671"/>
                <a:gd name="T94" fmla="*/ 613 w 1083"/>
                <a:gd name="T95" fmla="*/ 29 h 671"/>
                <a:gd name="T96" fmla="*/ 656 w 1083"/>
                <a:gd name="T97" fmla="*/ 13 h 671"/>
                <a:gd name="T98" fmla="*/ 700 w 1083"/>
                <a:gd name="T99" fmla="*/ 4 h 671"/>
                <a:gd name="T100" fmla="*/ 748 w 1083"/>
                <a:gd name="T101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3" h="671">
                  <a:moveTo>
                    <a:pt x="748" y="0"/>
                  </a:moveTo>
                  <a:lnTo>
                    <a:pt x="794" y="3"/>
                  </a:lnTo>
                  <a:lnTo>
                    <a:pt x="837" y="12"/>
                  </a:lnTo>
                  <a:lnTo>
                    <a:pt x="878" y="27"/>
                  </a:lnTo>
                  <a:lnTo>
                    <a:pt x="917" y="46"/>
                  </a:lnTo>
                  <a:lnTo>
                    <a:pt x="953" y="70"/>
                  </a:lnTo>
                  <a:lnTo>
                    <a:pt x="985" y="98"/>
                  </a:lnTo>
                  <a:lnTo>
                    <a:pt x="1014" y="130"/>
                  </a:lnTo>
                  <a:lnTo>
                    <a:pt x="1038" y="167"/>
                  </a:lnTo>
                  <a:lnTo>
                    <a:pt x="1057" y="205"/>
                  </a:lnTo>
                  <a:lnTo>
                    <a:pt x="1072" y="246"/>
                  </a:lnTo>
                  <a:lnTo>
                    <a:pt x="1081" y="290"/>
                  </a:lnTo>
                  <a:lnTo>
                    <a:pt x="1083" y="335"/>
                  </a:lnTo>
                  <a:lnTo>
                    <a:pt x="1081" y="381"/>
                  </a:lnTo>
                  <a:lnTo>
                    <a:pt x="1072" y="425"/>
                  </a:lnTo>
                  <a:lnTo>
                    <a:pt x="1057" y="466"/>
                  </a:lnTo>
                  <a:lnTo>
                    <a:pt x="1038" y="505"/>
                  </a:lnTo>
                  <a:lnTo>
                    <a:pt x="1014" y="540"/>
                  </a:lnTo>
                  <a:lnTo>
                    <a:pt x="985" y="573"/>
                  </a:lnTo>
                  <a:lnTo>
                    <a:pt x="953" y="601"/>
                  </a:lnTo>
                  <a:lnTo>
                    <a:pt x="917" y="626"/>
                  </a:lnTo>
                  <a:lnTo>
                    <a:pt x="878" y="645"/>
                  </a:lnTo>
                  <a:lnTo>
                    <a:pt x="837" y="659"/>
                  </a:lnTo>
                  <a:lnTo>
                    <a:pt x="794" y="668"/>
                  </a:lnTo>
                  <a:lnTo>
                    <a:pt x="748" y="671"/>
                  </a:lnTo>
                  <a:lnTo>
                    <a:pt x="703" y="668"/>
                  </a:lnTo>
                  <a:lnTo>
                    <a:pt x="660" y="660"/>
                  </a:lnTo>
                  <a:lnTo>
                    <a:pt x="619" y="645"/>
                  </a:lnTo>
                  <a:lnTo>
                    <a:pt x="581" y="627"/>
                  </a:lnTo>
                  <a:lnTo>
                    <a:pt x="545" y="603"/>
                  </a:lnTo>
                  <a:lnTo>
                    <a:pt x="513" y="576"/>
                  </a:lnTo>
                  <a:lnTo>
                    <a:pt x="486" y="544"/>
                  </a:lnTo>
                  <a:lnTo>
                    <a:pt x="461" y="509"/>
                  </a:lnTo>
                  <a:lnTo>
                    <a:pt x="442" y="471"/>
                  </a:lnTo>
                  <a:lnTo>
                    <a:pt x="427" y="431"/>
                  </a:lnTo>
                  <a:lnTo>
                    <a:pt x="418" y="388"/>
                  </a:lnTo>
                  <a:lnTo>
                    <a:pt x="0" y="347"/>
                  </a:lnTo>
                  <a:lnTo>
                    <a:pt x="9" y="295"/>
                  </a:lnTo>
                  <a:lnTo>
                    <a:pt x="14" y="242"/>
                  </a:lnTo>
                  <a:lnTo>
                    <a:pt x="17" y="187"/>
                  </a:lnTo>
                  <a:lnTo>
                    <a:pt x="16" y="178"/>
                  </a:lnTo>
                  <a:lnTo>
                    <a:pt x="434" y="220"/>
                  </a:lnTo>
                  <a:lnTo>
                    <a:pt x="452" y="178"/>
                  </a:lnTo>
                  <a:lnTo>
                    <a:pt x="476" y="140"/>
                  </a:lnTo>
                  <a:lnTo>
                    <a:pt x="504" y="106"/>
                  </a:lnTo>
                  <a:lnTo>
                    <a:pt x="537" y="76"/>
                  </a:lnTo>
                  <a:lnTo>
                    <a:pt x="573" y="49"/>
                  </a:lnTo>
                  <a:lnTo>
                    <a:pt x="613" y="29"/>
                  </a:lnTo>
                  <a:lnTo>
                    <a:pt x="656" y="13"/>
                  </a:lnTo>
                  <a:lnTo>
                    <a:pt x="700" y="4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7885113" y="3840163"/>
              <a:ext cx="214313" cy="342900"/>
            </a:xfrm>
            <a:custGeom>
              <a:avLst/>
              <a:gdLst>
                <a:gd name="T0" fmla="*/ 253 w 672"/>
                <a:gd name="T1" fmla="*/ 0 h 1078"/>
                <a:gd name="T2" fmla="*/ 346 w 672"/>
                <a:gd name="T3" fmla="*/ 408 h 1078"/>
                <a:gd name="T4" fmla="*/ 394 w 672"/>
                <a:gd name="T5" fmla="*/ 412 h 1078"/>
                <a:gd name="T6" fmla="*/ 441 w 672"/>
                <a:gd name="T7" fmla="*/ 424 h 1078"/>
                <a:gd name="T8" fmla="*/ 484 w 672"/>
                <a:gd name="T9" fmla="*/ 442 h 1078"/>
                <a:gd name="T10" fmla="*/ 524 w 672"/>
                <a:gd name="T11" fmla="*/ 465 h 1078"/>
                <a:gd name="T12" fmla="*/ 560 w 672"/>
                <a:gd name="T13" fmla="*/ 493 h 1078"/>
                <a:gd name="T14" fmla="*/ 592 w 672"/>
                <a:gd name="T15" fmla="*/ 526 h 1078"/>
                <a:gd name="T16" fmla="*/ 620 w 672"/>
                <a:gd name="T17" fmla="*/ 563 h 1078"/>
                <a:gd name="T18" fmla="*/ 641 w 672"/>
                <a:gd name="T19" fmla="*/ 604 h 1078"/>
                <a:gd name="T20" fmla="*/ 658 w 672"/>
                <a:gd name="T21" fmla="*/ 647 h 1078"/>
                <a:gd name="T22" fmla="*/ 669 w 672"/>
                <a:gd name="T23" fmla="*/ 694 h 1078"/>
                <a:gd name="T24" fmla="*/ 672 w 672"/>
                <a:gd name="T25" fmla="*/ 743 h 1078"/>
                <a:gd name="T26" fmla="*/ 669 w 672"/>
                <a:gd name="T27" fmla="*/ 788 h 1078"/>
                <a:gd name="T28" fmla="*/ 659 w 672"/>
                <a:gd name="T29" fmla="*/ 832 h 1078"/>
                <a:gd name="T30" fmla="*/ 646 w 672"/>
                <a:gd name="T31" fmla="*/ 873 h 1078"/>
                <a:gd name="T32" fmla="*/ 625 w 672"/>
                <a:gd name="T33" fmla="*/ 911 h 1078"/>
                <a:gd name="T34" fmla="*/ 601 w 672"/>
                <a:gd name="T35" fmla="*/ 948 h 1078"/>
                <a:gd name="T36" fmla="*/ 573 w 672"/>
                <a:gd name="T37" fmla="*/ 980 h 1078"/>
                <a:gd name="T38" fmla="*/ 541 w 672"/>
                <a:gd name="T39" fmla="*/ 1008 h 1078"/>
                <a:gd name="T40" fmla="*/ 506 w 672"/>
                <a:gd name="T41" fmla="*/ 1032 h 1078"/>
                <a:gd name="T42" fmla="*/ 467 w 672"/>
                <a:gd name="T43" fmla="*/ 1052 h 1078"/>
                <a:gd name="T44" fmla="*/ 425 w 672"/>
                <a:gd name="T45" fmla="*/ 1066 h 1078"/>
                <a:gd name="T46" fmla="*/ 381 w 672"/>
                <a:gd name="T47" fmla="*/ 1075 h 1078"/>
                <a:gd name="T48" fmla="*/ 336 w 672"/>
                <a:gd name="T49" fmla="*/ 1078 h 1078"/>
                <a:gd name="T50" fmla="*/ 290 w 672"/>
                <a:gd name="T51" fmla="*/ 1075 h 1078"/>
                <a:gd name="T52" fmla="*/ 247 w 672"/>
                <a:gd name="T53" fmla="*/ 1066 h 1078"/>
                <a:gd name="T54" fmla="*/ 205 w 672"/>
                <a:gd name="T55" fmla="*/ 1052 h 1078"/>
                <a:gd name="T56" fmla="*/ 166 w 672"/>
                <a:gd name="T57" fmla="*/ 1032 h 1078"/>
                <a:gd name="T58" fmla="*/ 131 w 672"/>
                <a:gd name="T59" fmla="*/ 1008 h 1078"/>
                <a:gd name="T60" fmla="*/ 99 w 672"/>
                <a:gd name="T61" fmla="*/ 980 h 1078"/>
                <a:gd name="T62" fmla="*/ 70 w 672"/>
                <a:gd name="T63" fmla="*/ 948 h 1078"/>
                <a:gd name="T64" fmla="*/ 46 w 672"/>
                <a:gd name="T65" fmla="*/ 911 h 1078"/>
                <a:gd name="T66" fmla="*/ 27 w 672"/>
                <a:gd name="T67" fmla="*/ 873 h 1078"/>
                <a:gd name="T68" fmla="*/ 12 w 672"/>
                <a:gd name="T69" fmla="*/ 832 h 1078"/>
                <a:gd name="T70" fmla="*/ 3 w 672"/>
                <a:gd name="T71" fmla="*/ 788 h 1078"/>
                <a:gd name="T72" fmla="*/ 0 w 672"/>
                <a:gd name="T73" fmla="*/ 743 h 1078"/>
                <a:gd name="T74" fmla="*/ 3 w 672"/>
                <a:gd name="T75" fmla="*/ 695 h 1078"/>
                <a:gd name="T76" fmla="*/ 13 w 672"/>
                <a:gd name="T77" fmla="*/ 649 h 1078"/>
                <a:gd name="T78" fmla="*/ 29 w 672"/>
                <a:gd name="T79" fmla="*/ 607 h 1078"/>
                <a:gd name="T80" fmla="*/ 51 w 672"/>
                <a:gd name="T81" fmla="*/ 567 h 1078"/>
                <a:gd name="T82" fmla="*/ 77 w 672"/>
                <a:gd name="T83" fmla="*/ 531 h 1078"/>
                <a:gd name="T84" fmla="*/ 108 w 672"/>
                <a:gd name="T85" fmla="*/ 498 h 1078"/>
                <a:gd name="T86" fmla="*/ 143 w 672"/>
                <a:gd name="T87" fmla="*/ 469 h 1078"/>
                <a:gd name="T88" fmla="*/ 182 w 672"/>
                <a:gd name="T89" fmla="*/ 447 h 1078"/>
                <a:gd name="T90" fmla="*/ 87 w 672"/>
                <a:gd name="T91" fmla="*/ 37 h 1078"/>
                <a:gd name="T92" fmla="*/ 144 w 672"/>
                <a:gd name="T93" fmla="*/ 28 h 1078"/>
                <a:gd name="T94" fmla="*/ 199 w 672"/>
                <a:gd name="T95" fmla="*/ 16 h 1078"/>
                <a:gd name="T96" fmla="*/ 253 w 672"/>
                <a:gd name="T9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2" h="1078">
                  <a:moveTo>
                    <a:pt x="253" y="0"/>
                  </a:moveTo>
                  <a:lnTo>
                    <a:pt x="346" y="408"/>
                  </a:lnTo>
                  <a:lnTo>
                    <a:pt x="394" y="412"/>
                  </a:lnTo>
                  <a:lnTo>
                    <a:pt x="441" y="424"/>
                  </a:lnTo>
                  <a:lnTo>
                    <a:pt x="484" y="442"/>
                  </a:lnTo>
                  <a:lnTo>
                    <a:pt x="524" y="465"/>
                  </a:lnTo>
                  <a:lnTo>
                    <a:pt x="560" y="493"/>
                  </a:lnTo>
                  <a:lnTo>
                    <a:pt x="592" y="526"/>
                  </a:lnTo>
                  <a:lnTo>
                    <a:pt x="620" y="563"/>
                  </a:lnTo>
                  <a:lnTo>
                    <a:pt x="641" y="604"/>
                  </a:lnTo>
                  <a:lnTo>
                    <a:pt x="658" y="647"/>
                  </a:lnTo>
                  <a:lnTo>
                    <a:pt x="669" y="694"/>
                  </a:lnTo>
                  <a:lnTo>
                    <a:pt x="672" y="743"/>
                  </a:lnTo>
                  <a:lnTo>
                    <a:pt x="669" y="788"/>
                  </a:lnTo>
                  <a:lnTo>
                    <a:pt x="659" y="832"/>
                  </a:lnTo>
                  <a:lnTo>
                    <a:pt x="646" y="873"/>
                  </a:lnTo>
                  <a:lnTo>
                    <a:pt x="625" y="911"/>
                  </a:lnTo>
                  <a:lnTo>
                    <a:pt x="601" y="948"/>
                  </a:lnTo>
                  <a:lnTo>
                    <a:pt x="573" y="980"/>
                  </a:lnTo>
                  <a:lnTo>
                    <a:pt x="541" y="1008"/>
                  </a:lnTo>
                  <a:lnTo>
                    <a:pt x="506" y="1032"/>
                  </a:lnTo>
                  <a:lnTo>
                    <a:pt x="467" y="1052"/>
                  </a:lnTo>
                  <a:lnTo>
                    <a:pt x="425" y="1066"/>
                  </a:lnTo>
                  <a:lnTo>
                    <a:pt x="381" y="1075"/>
                  </a:lnTo>
                  <a:lnTo>
                    <a:pt x="336" y="1078"/>
                  </a:lnTo>
                  <a:lnTo>
                    <a:pt x="290" y="1075"/>
                  </a:lnTo>
                  <a:lnTo>
                    <a:pt x="247" y="1066"/>
                  </a:lnTo>
                  <a:lnTo>
                    <a:pt x="205" y="1052"/>
                  </a:lnTo>
                  <a:lnTo>
                    <a:pt x="166" y="1032"/>
                  </a:lnTo>
                  <a:lnTo>
                    <a:pt x="131" y="1008"/>
                  </a:lnTo>
                  <a:lnTo>
                    <a:pt x="99" y="980"/>
                  </a:lnTo>
                  <a:lnTo>
                    <a:pt x="70" y="948"/>
                  </a:lnTo>
                  <a:lnTo>
                    <a:pt x="46" y="911"/>
                  </a:lnTo>
                  <a:lnTo>
                    <a:pt x="27" y="873"/>
                  </a:lnTo>
                  <a:lnTo>
                    <a:pt x="12" y="832"/>
                  </a:lnTo>
                  <a:lnTo>
                    <a:pt x="3" y="788"/>
                  </a:lnTo>
                  <a:lnTo>
                    <a:pt x="0" y="743"/>
                  </a:lnTo>
                  <a:lnTo>
                    <a:pt x="3" y="695"/>
                  </a:lnTo>
                  <a:lnTo>
                    <a:pt x="13" y="649"/>
                  </a:lnTo>
                  <a:lnTo>
                    <a:pt x="29" y="607"/>
                  </a:lnTo>
                  <a:lnTo>
                    <a:pt x="51" y="567"/>
                  </a:lnTo>
                  <a:lnTo>
                    <a:pt x="77" y="531"/>
                  </a:lnTo>
                  <a:lnTo>
                    <a:pt x="108" y="498"/>
                  </a:lnTo>
                  <a:lnTo>
                    <a:pt x="143" y="469"/>
                  </a:lnTo>
                  <a:lnTo>
                    <a:pt x="182" y="447"/>
                  </a:lnTo>
                  <a:lnTo>
                    <a:pt x="87" y="37"/>
                  </a:lnTo>
                  <a:lnTo>
                    <a:pt x="144" y="28"/>
                  </a:lnTo>
                  <a:lnTo>
                    <a:pt x="199" y="16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7286625" y="3662363"/>
              <a:ext cx="377825" cy="220663"/>
            </a:xfrm>
            <a:custGeom>
              <a:avLst/>
              <a:gdLst>
                <a:gd name="T0" fmla="*/ 1136 w 1191"/>
                <a:gd name="T1" fmla="*/ 0 h 693"/>
                <a:gd name="T2" fmla="*/ 1151 w 1191"/>
                <a:gd name="T3" fmla="*/ 55 h 693"/>
                <a:gd name="T4" fmla="*/ 1169 w 1191"/>
                <a:gd name="T5" fmla="*/ 108 h 693"/>
                <a:gd name="T6" fmla="*/ 1191 w 1191"/>
                <a:gd name="T7" fmla="*/ 160 h 693"/>
                <a:gd name="T8" fmla="*/ 669 w 1191"/>
                <a:gd name="T9" fmla="*/ 335 h 693"/>
                <a:gd name="T10" fmla="*/ 670 w 1191"/>
                <a:gd name="T11" fmla="*/ 345 h 693"/>
                <a:gd name="T12" fmla="*/ 671 w 1191"/>
                <a:gd name="T13" fmla="*/ 357 h 693"/>
                <a:gd name="T14" fmla="*/ 669 w 1191"/>
                <a:gd name="T15" fmla="*/ 402 h 693"/>
                <a:gd name="T16" fmla="*/ 660 w 1191"/>
                <a:gd name="T17" fmla="*/ 447 h 693"/>
                <a:gd name="T18" fmla="*/ 645 w 1191"/>
                <a:gd name="T19" fmla="*/ 488 h 693"/>
                <a:gd name="T20" fmla="*/ 626 w 1191"/>
                <a:gd name="T21" fmla="*/ 527 h 693"/>
                <a:gd name="T22" fmla="*/ 602 w 1191"/>
                <a:gd name="T23" fmla="*/ 562 h 693"/>
                <a:gd name="T24" fmla="*/ 573 w 1191"/>
                <a:gd name="T25" fmla="*/ 595 h 693"/>
                <a:gd name="T26" fmla="*/ 541 w 1191"/>
                <a:gd name="T27" fmla="*/ 623 h 693"/>
                <a:gd name="T28" fmla="*/ 505 w 1191"/>
                <a:gd name="T29" fmla="*/ 647 h 693"/>
                <a:gd name="T30" fmla="*/ 466 w 1191"/>
                <a:gd name="T31" fmla="*/ 667 h 693"/>
                <a:gd name="T32" fmla="*/ 425 w 1191"/>
                <a:gd name="T33" fmla="*/ 682 h 693"/>
                <a:gd name="T34" fmla="*/ 381 w 1191"/>
                <a:gd name="T35" fmla="*/ 689 h 693"/>
                <a:gd name="T36" fmla="*/ 335 w 1191"/>
                <a:gd name="T37" fmla="*/ 693 h 693"/>
                <a:gd name="T38" fmla="*/ 289 w 1191"/>
                <a:gd name="T39" fmla="*/ 689 h 693"/>
                <a:gd name="T40" fmla="*/ 246 w 1191"/>
                <a:gd name="T41" fmla="*/ 682 h 693"/>
                <a:gd name="T42" fmla="*/ 205 w 1191"/>
                <a:gd name="T43" fmla="*/ 667 h 693"/>
                <a:gd name="T44" fmla="*/ 166 w 1191"/>
                <a:gd name="T45" fmla="*/ 647 h 693"/>
                <a:gd name="T46" fmla="*/ 130 w 1191"/>
                <a:gd name="T47" fmla="*/ 623 h 693"/>
                <a:gd name="T48" fmla="*/ 98 w 1191"/>
                <a:gd name="T49" fmla="*/ 595 h 693"/>
                <a:gd name="T50" fmla="*/ 70 w 1191"/>
                <a:gd name="T51" fmla="*/ 562 h 693"/>
                <a:gd name="T52" fmla="*/ 46 w 1191"/>
                <a:gd name="T53" fmla="*/ 527 h 693"/>
                <a:gd name="T54" fmla="*/ 26 w 1191"/>
                <a:gd name="T55" fmla="*/ 488 h 693"/>
                <a:gd name="T56" fmla="*/ 13 w 1191"/>
                <a:gd name="T57" fmla="*/ 447 h 693"/>
                <a:gd name="T58" fmla="*/ 3 w 1191"/>
                <a:gd name="T59" fmla="*/ 402 h 693"/>
                <a:gd name="T60" fmla="*/ 0 w 1191"/>
                <a:gd name="T61" fmla="*/ 357 h 693"/>
                <a:gd name="T62" fmla="*/ 3 w 1191"/>
                <a:gd name="T63" fmla="*/ 311 h 693"/>
                <a:gd name="T64" fmla="*/ 13 w 1191"/>
                <a:gd name="T65" fmla="*/ 268 h 693"/>
                <a:gd name="T66" fmla="*/ 26 w 1191"/>
                <a:gd name="T67" fmla="*/ 227 h 693"/>
                <a:gd name="T68" fmla="*/ 46 w 1191"/>
                <a:gd name="T69" fmla="*/ 188 h 693"/>
                <a:gd name="T70" fmla="*/ 70 w 1191"/>
                <a:gd name="T71" fmla="*/ 152 h 693"/>
                <a:gd name="T72" fmla="*/ 98 w 1191"/>
                <a:gd name="T73" fmla="*/ 120 h 693"/>
                <a:gd name="T74" fmla="*/ 130 w 1191"/>
                <a:gd name="T75" fmla="*/ 91 h 693"/>
                <a:gd name="T76" fmla="*/ 166 w 1191"/>
                <a:gd name="T77" fmla="*/ 67 h 693"/>
                <a:gd name="T78" fmla="*/ 205 w 1191"/>
                <a:gd name="T79" fmla="*/ 48 h 693"/>
                <a:gd name="T80" fmla="*/ 246 w 1191"/>
                <a:gd name="T81" fmla="*/ 33 h 693"/>
                <a:gd name="T82" fmla="*/ 289 w 1191"/>
                <a:gd name="T83" fmla="*/ 25 h 693"/>
                <a:gd name="T84" fmla="*/ 335 w 1191"/>
                <a:gd name="T85" fmla="*/ 22 h 693"/>
                <a:gd name="T86" fmla="*/ 379 w 1191"/>
                <a:gd name="T87" fmla="*/ 24 h 693"/>
                <a:gd name="T88" fmla="*/ 420 w 1191"/>
                <a:gd name="T89" fmla="*/ 33 h 693"/>
                <a:gd name="T90" fmla="*/ 460 w 1191"/>
                <a:gd name="T91" fmla="*/ 46 h 693"/>
                <a:gd name="T92" fmla="*/ 498 w 1191"/>
                <a:gd name="T93" fmla="*/ 64 h 693"/>
                <a:gd name="T94" fmla="*/ 532 w 1191"/>
                <a:gd name="T95" fmla="*/ 86 h 693"/>
                <a:gd name="T96" fmla="*/ 564 w 1191"/>
                <a:gd name="T97" fmla="*/ 112 h 693"/>
                <a:gd name="T98" fmla="*/ 592 w 1191"/>
                <a:gd name="T99" fmla="*/ 141 h 693"/>
                <a:gd name="T100" fmla="*/ 616 w 1191"/>
                <a:gd name="T101" fmla="*/ 174 h 693"/>
                <a:gd name="T102" fmla="*/ 1136 w 1191"/>
                <a:gd name="T10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1" h="693">
                  <a:moveTo>
                    <a:pt x="1136" y="0"/>
                  </a:moveTo>
                  <a:lnTo>
                    <a:pt x="1151" y="55"/>
                  </a:lnTo>
                  <a:lnTo>
                    <a:pt x="1169" y="108"/>
                  </a:lnTo>
                  <a:lnTo>
                    <a:pt x="1191" y="160"/>
                  </a:lnTo>
                  <a:lnTo>
                    <a:pt x="669" y="335"/>
                  </a:lnTo>
                  <a:lnTo>
                    <a:pt x="670" y="345"/>
                  </a:lnTo>
                  <a:lnTo>
                    <a:pt x="671" y="357"/>
                  </a:lnTo>
                  <a:lnTo>
                    <a:pt x="669" y="402"/>
                  </a:lnTo>
                  <a:lnTo>
                    <a:pt x="660" y="447"/>
                  </a:lnTo>
                  <a:lnTo>
                    <a:pt x="645" y="488"/>
                  </a:lnTo>
                  <a:lnTo>
                    <a:pt x="626" y="527"/>
                  </a:lnTo>
                  <a:lnTo>
                    <a:pt x="602" y="562"/>
                  </a:lnTo>
                  <a:lnTo>
                    <a:pt x="573" y="595"/>
                  </a:lnTo>
                  <a:lnTo>
                    <a:pt x="541" y="623"/>
                  </a:lnTo>
                  <a:lnTo>
                    <a:pt x="505" y="647"/>
                  </a:lnTo>
                  <a:lnTo>
                    <a:pt x="466" y="667"/>
                  </a:lnTo>
                  <a:lnTo>
                    <a:pt x="425" y="682"/>
                  </a:lnTo>
                  <a:lnTo>
                    <a:pt x="381" y="689"/>
                  </a:lnTo>
                  <a:lnTo>
                    <a:pt x="335" y="693"/>
                  </a:lnTo>
                  <a:lnTo>
                    <a:pt x="289" y="689"/>
                  </a:lnTo>
                  <a:lnTo>
                    <a:pt x="246" y="682"/>
                  </a:lnTo>
                  <a:lnTo>
                    <a:pt x="205" y="667"/>
                  </a:lnTo>
                  <a:lnTo>
                    <a:pt x="166" y="647"/>
                  </a:lnTo>
                  <a:lnTo>
                    <a:pt x="130" y="623"/>
                  </a:lnTo>
                  <a:lnTo>
                    <a:pt x="98" y="595"/>
                  </a:lnTo>
                  <a:lnTo>
                    <a:pt x="70" y="562"/>
                  </a:lnTo>
                  <a:lnTo>
                    <a:pt x="46" y="527"/>
                  </a:lnTo>
                  <a:lnTo>
                    <a:pt x="26" y="488"/>
                  </a:lnTo>
                  <a:lnTo>
                    <a:pt x="13" y="447"/>
                  </a:lnTo>
                  <a:lnTo>
                    <a:pt x="3" y="402"/>
                  </a:lnTo>
                  <a:lnTo>
                    <a:pt x="0" y="357"/>
                  </a:lnTo>
                  <a:lnTo>
                    <a:pt x="3" y="311"/>
                  </a:lnTo>
                  <a:lnTo>
                    <a:pt x="13" y="268"/>
                  </a:lnTo>
                  <a:lnTo>
                    <a:pt x="26" y="227"/>
                  </a:lnTo>
                  <a:lnTo>
                    <a:pt x="46" y="188"/>
                  </a:lnTo>
                  <a:lnTo>
                    <a:pt x="70" y="152"/>
                  </a:lnTo>
                  <a:lnTo>
                    <a:pt x="98" y="120"/>
                  </a:lnTo>
                  <a:lnTo>
                    <a:pt x="130" y="91"/>
                  </a:lnTo>
                  <a:lnTo>
                    <a:pt x="166" y="67"/>
                  </a:lnTo>
                  <a:lnTo>
                    <a:pt x="205" y="48"/>
                  </a:lnTo>
                  <a:lnTo>
                    <a:pt x="246" y="33"/>
                  </a:lnTo>
                  <a:lnTo>
                    <a:pt x="289" y="25"/>
                  </a:lnTo>
                  <a:lnTo>
                    <a:pt x="335" y="22"/>
                  </a:lnTo>
                  <a:lnTo>
                    <a:pt x="379" y="24"/>
                  </a:lnTo>
                  <a:lnTo>
                    <a:pt x="420" y="33"/>
                  </a:lnTo>
                  <a:lnTo>
                    <a:pt x="460" y="46"/>
                  </a:lnTo>
                  <a:lnTo>
                    <a:pt x="498" y="64"/>
                  </a:lnTo>
                  <a:lnTo>
                    <a:pt x="532" y="86"/>
                  </a:lnTo>
                  <a:lnTo>
                    <a:pt x="564" y="112"/>
                  </a:lnTo>
                  <a:lnTo>
                    <a:pt x="592" y="141"/>
                  </a:lnTo>
                  <a:lnTo>
                    <a:pt x="616" y="174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702550" y="3427413"/>
              <a:ext cx="365125" cy="366713"/>
            </a:xfrm>
            <a:custGeom>
              <a:avLst/>
              <a:gdLst>
                <a:gd name="T0" fmla="*/ 576 w 1152"/>
                <a:gd name="T1" fmla="*/ 0 h 1152"/>
                <a:gd name="T2" fmla="*/ 638 w 1152"/>
                <a:gd name="T3" fmla="*/ 3 h 1152"/>
                <a:gd name="T4" fmla="*/ 700 w 1152"/>
                <a:gd name="T5" fmla="*/ 13 h 1152"/>
                <a:gd name="T6" fmla="*/ 758 w 1152"/>
                <a:gd name="T7" fmla="*/ 29 h 1152"/>
                <a:gd name="T8" fmla="*/ 814 w 1152"/>
                <a:gd name="T9" fmla="*/ 51 h 1152"/>
                <a:gd name="T10" fmla="*/ 866 w 1152"/>
                <a:gd name="T11" fmla="*/ 78 h 1152"/>
                <a:gd name="T12" fmla="*/ 916 w 1152"/>
                <a:gd name="T13" fmla="*/ 111 h 1152"/>
                <a:gd name="T14" fmla="*/ 962 w 1152"/>
                <a:gd name="T15" fmla="*/ 149 h 1152"/>
                <a:gd name="T16" fmla="*/ 1003 w 1152"/>
                <a:gd name="T17" fmla="*/ 190 h 1152"/>
                <a:gd name="T18" fmla="*/ 1041 w 1152"/>
                <a:gd name="T19" fmla="*/ 236 h 1152"/>
                <a:gd name="T20" fmla="*/ 1074 w 1152"/>
                <a:gd name="T21" fmla="*/ 286 h 1152"/>
                <a:gd name="T22" fmla="*/ 1101 w 1152"/>
                <a:gd name="T23" fmla="*/ 338 h 1152"/>
                <a:gd name="T24" fmla="*/ 1123 w 1152"/>
                <a:gd name="T25" fmla="*/ 394 h 1152"/>
                <a:gd name="T26" fmla="*/ 1139 w 1152"/>
                <a:gd name="T27" fmla="*/ 452 h 1152"/>
                <a:gd name="T28" fmla="*/ 1149 w 1152"/>
                <a:gd name="T29" fmla="*/ 513 h 1152"/>
                <a:gd name="T30" fmla="*/ 1152 w 1152"/>
                <a:gd name="T31" fmla="*/ 575 h 1152"/>
                <a:gd name="T32" fmla="*/ 1149 w 1152"/>
                <a:gd name="T33" fmla="*/ 638 h 1152"/>
                <a:gd name="T34" fmla="*/ 1139 w 1152"/>
                <a:gd name="T35" fmla="*/ 699 h 1152"/>
                <a:gd name="T36" fmla="*/ 1123 w 1152"/>
                <a:gd name="T37" fmla="*/ 758 h 1152"/>
                <a:gd name="T38" fmla="*/ 1101 w 1152"/>
                <a:gd name="T39" fmla="*/ 813 h 1152"/>
                <a:gd name="T40" fmla="*/ 1074 w 1152"/>
                <a:gd name="T41" fmla="*/ 866 h 1152"/>
                <a:gd name="T42" fmla="*/ 1041 w 1152"/>
                <a:gd name="T43" fmla="*/ 916 h 1152"/>
                <a:gd name="T44" fmla="*/ 1003 w 1152"/>
                <a:gd name="T45" fmla="*/ 961 h 1152"/>
                <a:gd name="T46" fmla="*/ 962 w 1152"/>
                <a:gd name="T47" fmla="*/ 1004 h 1152"/>
                <a:gd name="T48" fmla="*/ 916 w 1152"/>
                <a:gd name="T49" fmla="*/ 1040 h 1152"/>
                <a:gd name="T50" fmla="*/ 866 w 1152"/>
                <a:gd name="T51" fmla="*/ 1073 h 1152"/>
                <a:gd name="T52" fmla="*/ 814 w 1152"/>
                <a:gd name="T53" fmla="*/ 1100 h 1152"/>
                <a:gd name="T54" fmla="*/ 758 w 1152"/>
                <a:gd name="T55" fmla="*/ 1122 h 1152"/>
                <a:gd name="T56" fmla="*/ 700 w 1152"/>
                <a:gd name="T57" fmla="*/ 1138 h 1152"/>
                <a:gd name="T58" fmla="*/ 638 w 1152"/>
                <a:gd name="T59" fmla="*/ 1148 h 1152"/>
                <a:gd name="T60" fmla="*/ 576 w 1152"/>
                <a:gd name="T61" fmla="*/ 1152 h 1152"/>
                <a:gd name="T62" fmla="*/ 513 w 1152"/>
                <a:gd name="T63" fmla="*/ 1148 h 1152"/>
                <a:gd name="T64" fmla="*/ 453 w 1152"/>
                <a:gd name="T65" fmla="*/ 1138 h 1152"/>
                <a:gd name="T66" fmla="*/ 395 w 1152"/>
                <a:gd name="T67" fmla="*/ 1122 h 1152"/>
                <a:gd name="T68" fmla="*/ 339 w 1152"/>
                <a:gd name="T69" fmla="*/ 1100 h 1152"/>
                <a:gd name="T70" fmla="*/ 286 w 1152"/>
                <a:gd name="T71" fmla="*/ 1073 h 1152"/>
                <a:gd name="T72" fmla="*/ 236 w 1152"/>
                <a:gd name="T73" fmla="*/ 1040 h 1152"/>
                <a:gd name="T74" fmla="*/ 191 w 1152"/>
                <a:gd name="T75" fmla="*/ 1004 h 1152"/>
                <a:gd name="T76" fmla="*/ 148 w 1152"/>
                <a:gd name="T77" fmla="*/ 961 h 1152"/>
                <a:gd name="T78" fmla="*/ 112 w 1152"/>
                <a:gd name="T79" fmla="*/ 916 h 1152"/>
                <a:gd name="T80" fmla="*/ 79 w 1152"/>
                <a:gd name="T81" fmla="*/ 866 h 1152"/>
                <a:gd name="T82" fmla="*/ 52 w 1152"/>
                <a:gd name="T83" fmla="*/ 813 h 1152"/>
                <a:gd name="T84" fmla="*/ 30 w 1152"/>
                <a:gd name="T85" fmla="*/ 758 h 1152"/>
                <a:gd name="T86" fmla="*/ 14 w 1152"/>
                <a:gd name="T87" fmla="*/ 699 h 1152"/>
                <a:gd name="T88" fmla="*/ 4 w 1152"/>
                <a:gd name="T89" fmla="*/ 638 h 1152"/>
                <a:gd name="T90" fmla="*/ 0 w 1152"/>
                <a:gd name="T91" fmla="*/ 575 h 1152"/>
                <a:gd name="T92" fmla="*/ 4 w 1152"/>
                <a:gd name="T93" fmla="*/ 513 h 1152"/>
                <a:gd name="T94" fmla="*/ 14 w 1152"/>
                <a:gd name="T95" fmla="*/ 452 h 1152"/>
                <a:gd name="T96" fmla="*/ 30 w 1152"/>
                <a:gd name="T97" fmla="*/ 394 h 1152"/>
                <a:gd name="T98" fmla="*/ 52 w 1152"/>
                <a:gd name="T99" fmla="*/ 338 h 1152"/>
                <a:gd name="T100" fmla="*/ 79 w 1152"/>
                <a:gd name="T101" fmla="*/ 286 h 1152"/>
                <a:gd name="T102" fmla="*/ 112 w 1152"/>
                <a:gd name="T103" fmla="*/ 236 h 1152"/>
                <a:gd name="T104" fmla="*/ 148 w 1152"/>
                <a:gd name="T105" fmla="*/ 190 h 1152"/>
                <a:gd name="T106" fmla="*/ 191 w 1152"/>
                <a:gd name="T107" fmla="*/ 149 h 1152"/>
                <a:gd name="T108" fmla="*/ 236 w 1152"/>
                <a:gd name="T109" fmla="*/ 111 h 1152"/>
                <a:gd name="T110" fmla="*/ 286 w 1152"/>
                <a:gd name="T111" fmla="*/ 78 h 1152"/>
                <a:gd name="T112" fmla="*/ 339 w 1152"/>
                <a:gd name="T113" fmla="*/ 51 h 1152"/>
                <a:gd name="T114" fmla="*/ 395 w 1152"/>
                <a:gd name="T115" fmla="*/ 29 h 1152"/>
                <a:gd name="T116" fmla="*/ 453 w 1152"/>
                <a:gd name="T117" fmla="*/ 13 h 1152"/>
                <a:gd name="T118" fmla="*/ 513 w 1152"/>
                <a:gd name="T119" fmla="*/ 3 h 1152"/>
                <a:gd name="T120" fmla="*/ 576 w 1152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2" h="1152">
                  <a:moveTo>
                    <a:pt x="576" y="0"/>
                  </a:moveTo>
                  <a:lnTo>
                    <a:pt x="638" y="3"/>
                  </a:lnTo>
                  <a:lnTo>
                    <a:pt x="700" y="13"/>
                  </a:lnTo>
                  <a:lnTo>
                    <a:pt x="758" y="29"/>
                  </a:lnTo>
                  <a:lnTo>
                    <a:pt x="814" y="51"/>
                  </a:lnTo>
                  <a:lnTo>
                    <a:pt x="866" y="78"/>
                  </a:lnTo>
                  <a:lnTo>
                    <a:pt x="916" y="111"/>
                  </a:lnTo>
                  <a:lnTo>
                    <a:pt x="962" y="149"/>
                  </a:lnTo>
                  <a:lnTo>
                    <a:pt x="1003" y="190"/>
                  </a:lnTo>
                  <a:lnTo>
                    <a:pt x="1041" y="236"/>
                  </a:lnTo>
                  <a:lnTo>
                    <a:pt x="1074" y="286"/>
                  </a:lnTo>
                  <a:lnTo>
                    <a:pt x="1101" y="338"/>
                  </a:lnTo>
                  <a:lnTo>
                    <a:pt x="1123" y="394"/>
                  </a:lnTo>
                  <a:lnTo>
                    <a:pt x="1139" y="452"/>
                  </a:lnTo>
                  <a:lnTo>
                    <a:pt x="1149" y="513"/>
                  </a:lnTo>
                  <a:lnTo>
                    <a:pt x="1152" y="575"/>
                  </a:lnTo>
                  <a:lnTo>
                    <a:pt x="1149" y="638"/>
                  </a:lnTo>
                  <a:lnTo>
                    <a:pt x="1139" y="699"/>
                  </a:lnTo>
                  <a:lnTo>
                    <a:pt x="1123" y="758"/>
                  </a:lnTo>
                  <a:lnTo>
                    <a:pt x="1101" y="813"/>
                  </a:lnTo>
                  <a:lnTo>
                    <a:pt x="1074" y="866"/>
                  </a:lnTo>
                  <a:lnTo>
                    <a:pt x="1041" y="916"/>
                  </a:lnTo>
                  <a:lnTo>
                    <a:pt x="1003" y="961"/>
                  </a:lnTo>
                  <a:lnTo>
                    <a:pt x="962" y="1004"/>
                  </a:lnTo>
                  <a:lnTo>
                    <a:pt x="916" y="1040"/>
                  </a:lnTo>
                  <a:lnTo>
                    <a:pt x="866" y="1073"/>
                  </a:lnTo>
                  <a:lnTo>
                    <a:pt x="814" y="1100"/>
                  </a:lnTo>
                  <a:lnTo>
                    <a:pt x="758" y="1122"/>
                  </a:lnTo>
                  <a:lnTo>
                    <a:pt x="700" y="1138"/>
                  </a:lnTo>
                  <a:lnTo>
                    <a:pt x="638" y="1148"/>
                  </a:lnTo>
                  <a:lnTo>
                    <a:pt x="576" y="1152"/>
                  </a:lnTo>
                  <a:lnTo>
                    <a:pt x="513" y="1148"/>
                  </a:lnTo>
                  <a:lnTo>
                    <a:pt x="453" y="1138"/>
                  </a:lnTo>
                  <a:lnTo>
                    <a:pt x="395" y="1122"/>
                  </a:lnTo>
                  <a:lnTo>
                    <a:pt x="339" y="1100"/>
                  </a:lnTo>
                  <a:lnTo>
                    <a:pt x="286" y="1073"/>
                  </a:lnTo>
                  <a:lnTo>
                    <a:pt x="236" y="1040"/>
                  </a:lnTo>
                  <a:lnTo>
                    <a:pt x="191" y="1004"/>
                  </a:lnTo>
                  <a:lnTo>
                    <a:pt x="148" y="961"/>
                  </a:lnTo>
                  <a:lnTo>
                    <a:pt x="112" y="916"/>
                  </a:lnTo>
                  <a:lnTo>
                    <a:pt x="79" y="866"/>
                  </a:lnTo>
                  <a:lnTo>
                    <a:pt x="52" y="813"/>
                  </a:lnTo>
                  <a:lnTo>
                    <a:pt x="30" y="758"/>
                  </a:lnTo>
                  <a:lnTo>
                    <a:pt x="14" y="699"/>
                  </a:lnTo>
                  <a:lnTo>
                    <a:pt x="4" y="638"/>
                  </a:lnTo>
                  <a:lnTo>
                    <a:pt x="0" y="575"/>
                  </a:lnTo>
                  <a:lnTo>
                    <a:pt x="4" y="513"/>
                  </a:lnTo>
                  <a:lnTo>
                    <a:pt x="14" y="452"/>
                  </a:lnTo>
                  <a:lnTo>
                    <a:pt x="30" y="394"/>
                  </a:lnTo>
                  <a:lnTo>
                    <a:pt x="52" y="338"/>
                  </a:lnTo>
                  <a:lnTo>
                    <a:pt x="79" y="286"/>
                  </a:lnTo>
                  <a:lnTo>
                    <a:pt x="112" y="236"/>
                  </a:lnTo>
                  <a:lnTo>
                    <a:pt x="148" y="190"/>
                  </a:lnTo>
                  <a:lnTo>
                    <a:pt x="191" y="149"/>
                  </a:lnTo>
                  <a:lnTo>
                    <a:pt x="236" y="111"/>
                  </a:lnTo>
                  <a:lnTo>
                    <a:pt x="286" y="78"/>
                  </a:lnTo>
                  <a:lnTo>
                    <a:pt x="339" y="51"/>
                  </a:lnTo>
                  <a:lnTo>
                    <a:pt x="395" y="29"/>
                  </a:lnTo>
                  <a:lnTo>
                    <a:pt x="453" y="13"/>
                  </a:lnTo>
                  <a:lnTo>
                    <a:pt x="513" y="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6279" y="2835058"/>
            <a:ext cx="935859" cy="887430"/>
            <a:chOff x="2649538" y="5572125"/>
            <a:chExt cx="1135062" cy="1076325"/>
          </a:xfrm>
        </p:grpSpPr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3317875" y="6369050"/>
              <a:ext cx="185737" cy="98425"/>
            </a:xfrm>
            <a:custGeom>
              <a:avLst/>
              <a:gdLst>
                <a:gd name="T0" fmla="*/ 339 w 585"/>
                <a:gd name="T1" fmla="*/ 0 h 310"/>
                <a:gd name="T2" fmla="*/ 585 w 585"/>
                <a:gd name="T3" fmla="*/ 0 h 310"/>
                <a:gd name="T4" fmla="*/ 158 w 585"/>
                <a:gd name="T5" fmla="*/ 310 h 310"/>
                <a:gd name="T6" fmla="*/ 0 w 585"/>
                <a:gd name="T7" fmla="*/ 247 h 310"/>
                <a:gd name="T8" fmla="*/ 339 w 58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310">
                  <a:moveTo>
                    <a:pt x="339" y="0"/>
                  </a:moveTo>
                  <a:lnTo>
                    <a:pt x="585" y="0"/>
                  </a:lnTo>
                  <a:lnTo>
                    <a:pt x="158" y="310"/>
                  </a:lnTo>
                  <a:lnTo>
                    <a:pt x="0" y="24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284538" y="6048375"/>
              <a:ext cx="188912" cy="101600"/>
            </a:xfrm>
            <a:custGeom>
              <a:avLst/>
              <a:gdLst>
                <a:gd name="T0" fmla="*/ 0 w 597"/>
                <a:gd name="T1" fmla="*/ 0 h 319"/>
                <a:gd name="T2" fmla="*/ 246 w 597"/>
                <a:gd name="T3" fmla="*/ 0 h 319"/>
                <a:gd name="T4" fmla="*/ 597 w 597"/>
                <a:gd name="T5" fmla="*/ 256 h 319"/>
                <a:gd name="T6" fmla="*/ 439 w 597"/>
                <a:gd name="T7" fmla="*/ 319 h 319"/>
                <a:gd name="T8" fmla="*/ 0 w 59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319">
                  <a:moveTo>
                    <a:pt x="0" y="0"/>
                  </a:moveTo>
                  <a:lnTo>
                    <a:pt x="246" y="0"/>
                  </a:lnTo>
                  <a:lnTo>
                    <a:pt x="597" y="256"/>
                  </a:lnTo>
                  <a:lnTo>
                    <a:pt x="439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930525" y="6369050"/>
              <a:ext cx="185737" cy="98425"/>
            </a:xfrm>
            <a:custGeom>
              <a:avLst/>
              <a:gdLst>
                <a:gd name="T0" fmla="*/ 0 w 585"/>
                <a:gd name="T1" fmla="*/ 0 h 310"/>
                <a:gd name="T2" fmla="*/ 246 w 585"/>
                <a:gd name="T3" fmla="*/ 0 h 310"/>
                <a:gd name="T4" fmla="*/ 585 w 585"/>
                <a:gd name="T5" fmla="*/ 247 h 310"/>
                <a:gd name="T6" fmla="*/ 426 w 585"/>
                <a:gd name="T7" fmla="*/ 310 h 310"/>
                <a:gd name="T8" fmla="*/ 0 w 58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310">
                  <a:moveTo>
                    <a:pt x="0" y="0"/>
                  </a:moveTo>
                  <a:lnTo>
                    <a:pt x="246" y="0"/>
                  </a:lnTo>
                  <a:lnTo>
                    <a:pt x="585" y="247"/>
                  </a:lnTo>
                  <a:lnTo>
                    <a:pt x="426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2959100" y="6048375"/>
              <a:ext cx="190500" cy="101600"/>
            </a:xfrm>
            <a:custGeom>
              <a:avLst/>
              <a:gdLst>
                <a:gd name="T0" fmla="*/ 352 w 597"/>
                <a:gd name="T1" fmla="*/ 0 h 319"/>
                <a:gd name="T2" fmla="*/ 597 w 597"/>
                <a:gd name="T3" fmla="*/ 0 h 319"/>
                <a:gd name="T4" fmla="*/ 159 w 597"/>
                <a:gd name="T5" fmla="*/ 319 h 319"/>
                <a:gd name="T6" fmla="*/ 0 w 597"/>
                <a:gd name="T7" fmla="*/ 256 h 319"/>
                <a:gd name="T8" fmla="*/ 352 w 59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319">
                  <a:moveTo>
                    <a:pt x="352" y="0"/>
                  </a:moveTo>
                  <a:lnTo>
                    <a:pt x="597" y="0"/>
                  </a:lnTo>
                  <a:lnTo>
                    <a:pt x="159" y="319"/>
                  </a:lnTo>
                  <a:lnTo>
                    <a:pt x="0" y="25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3121025" y="5572125"/>
              <a:ext cx="190500" cy="228600"/>
            </a:xfrm>
            <a:custGeom>
              <a:avLst/>
              <a:gdLst>
                <a:gd name="T0" fmla="*/ 299 w 598"/>
                <a:gd name="T1" fmla="*/ 0 h 716"/>
                <a:gd name="T2" fmla="*/ 347 w 598"/>
                <a:gd name="T3" fmla="*/ 1 h 716"/>
                <a:gd name="T4" fmla="*/ 390 w 598"/>
                <a:gd name="T5" fmla="*/ 7 h 716"/>
                <a:gd name="T6" fmla="*/ 431 w 598"/>
                <a:gd name="T7" fmla="*/ 18 h 716"/>
                <a:gd name="T8" fmla="*/ 465 w 598"/>
                <a:gd name="T9" fmla="*/ 32 h 716"/>
                <a:gd name="T10" fmla="*/ 497 w 598"/>
                <a:gd name="T11" fmla="*/ 50 h 716"/>
                <a:gd name="T12" fmla="*/ 524 w 598"/>
                <a:gd name="T13" fmla="*/ 73 h 716"/>
                <a:gd name="T14" fmla="*/ 546 w 598"/>
                <a:gd name="T15" fmla="*/ 100 h 716"/>
                <a:gd name="T16" fmla="*/ 566 w 598"/>
                <a:gd name="T17" fmla="*/ 131 h 716"/>
                <a:gd name="T18" fmla="*/ 580 w 598"/>
                <a:gd name="T19" fmla="*/ 165 h 716"/>
                <a:gd name="T20" fmla="*/ 591 w 598"/>
                <a:gd name="T21" fmla="*/ 204 h 716"/>
                <a:gd name="T22" fmla="*/ 597 w 598"/>
                <a:gd name="T23" fmla="*/ 247 h 716"/>
                <a:gd name="T24" fmla="*/ 598 w 598"/>
                <a:gd name="T25" fmla="*/ 293 h 716"/>
                <a:gd name="T26" fmla="*/ 597 w 598"/>
                <a:gd name="T27" fmla="*/ 348 h 716"/>
                <a:gd name="T28" fmla="*/ 593 w 598"/>
                <a:gd name="T29" fmla="*/ 397 h 716"/>
                <a:gd name="T30" fmla="*/ 585 w 598"/>
                <a:gd name="T31" fmla="*/ 442 h 716"/>
                <a:gd name="T32" fmla="*/ 575 w 598"/>
                <a:gd name="T33" fmla="*/ 482 h 716"/>
                <a:gd name="T34" fmla="*/ 563 w 598"/>
                <a:gd name="T35" fmla="*/ 519 h 716"/>
                <a:gd name="T36" fmla="*/ 549 w 598"/>
                <a:gd name="T37" fmla="*/ 551 h 716"/>
                <a:gd name="T38" fmla="*/ 532 w 598"/>
                <a:gd name="T39" fmla="*/ 580 h 716"/>
                <a:gd name="T40" fmla="*/ 516 w 598"/>
                <a:gd name="T41" fmla="*/ 605 h 716"/>
                <a:gd name="T42" fmla="*/ 498 w 598"/>
                <a:gd name="T43" fmla="*/ 626 h 716"/>
                <a:gd name="T44" fmla="*/ 478 w 598"/>
                <a:gd name="T45" fmla="*/ 646 h 716"/>
                <a:gd name="T46" fmla="*/ 459 w 598"/>
                <a:gd name="T47" fmla="*/ 661 h 716"/>
                <a:gd name="T48" fmla="*/ 439 w 598"/>
                <a:gd name="T49" fmla="*/ 675 h 716"/>
                <a:gd name="T50" fmla="*/ 421 w 598"/>
                <a:gd name="T51" fmla="*/ 686 h 716"/>
                <a:gd name="T52" fmla="*/ 401 w 598"/>
                <a:gd name="T53" fmla="*/ 695 h 716"/>
                <a:gd name="T54" fmla="*/ 383 w 598"/>
                <a:gd name="T55" fmla="*/ 702 h 716"/>
                <a:gd name="T56" fmla="*/ 367 w 598"/>
                <a:gd name="T57" fmla="*/ 708 h 716"/>
                <a:gd name="T58" fmla="*/ 350 w 598"/>
                <a:gd name="T59" fmla="*/ 711 h 716"/>
                <a:gd name="T60" fmla="*/ 336 w 598"/>
                <a:gd name="T61" fmla="*/ 714 h 716"/>
                <a:gd name="T62" fmla="*/ 324 w 598"/>
                <a:gd name="T63" fmla="*/ 715 h 716"/>
                <a:gd name="T64" fmla="*/ 314 w 598"/>
                <a:gd name="T65" fmla="*/ 716 h 716"/>
                <a:gd name="T66" fmla="*/ 306 w 598"/>
                <a:gd name="T67" fmla="*/ 716 h 716"/>
                <a:gd name="T68" fmla="*/ 302 w 598"/>
                <a:gd name="T69" fmla="*/ 716 h 716"/>
                <a:gd name="T70" fmla="*/ 299 w 598"/>
                <a:gd name="T71" fmla="*/ 716 h 716"/>
                <a:gd name="T72" fmla="*/ 259 w 598"/>
                <a:gd name="T73" fmla="*/ 714 h 716"/>
                <a:gd name="T74" fmla="*/ 220 w 598"/>
                <a:gd name="T75" fmla="*/ 707 h 716"/>
                <a:gd name="T76" fmla="*/ 185 w 598"/>
                <a:gd name="T77" fmla="*/ 694 h 716"/>
                <a:gd name="T78" fmla="*/ 152 w 598"/>
                <a:gd name="T79" fmla="*/ 675 h 716"/>
                <a:gd name="T80" fmla="*/ 122 w 598"/>
                <a:gd name="T81" fmla="*/ 651 h 716"/>
                <a:gd name="T82" fmla="*/ 95 w 598"/>
                <a:gd name="T83" fmla="*/ 622 h 716"/>
                <a:gd name="T84" fmla="*/ 71 w 598"/>
                <a:gd name="T85" fmla="*/ 588 h 716"/>
                <a:gd name="T86" fmla="*/ 50 w 598"/>
                <a:gd name="T87" fmla="*/ 549 h 716"/>
                <a:gd name="T88" fmla="*/ 34 w 598"/>
                <a:gd name="T89" fmla="*/ 507 h 716"/>
                <a:gd name="T90" fmla="*/ 20 w 598"/>
                <a:gd name="T91" fmla="*/ 459 h 716"/>
                <a:gd name="T92" fmla="*/ 10 w 598"/>
                <a:gd name="T93" fmla="*/ 408 h 716"/>
                <a:gd name="T94" fmla="*/ 4 w 598"/>
                <a:gd name="T95" fmla="*/ 353 h 716"/>
                <a:gd name="T96" fmla="*/ 0 w 598"/>
                <a:gd name="T97" fmla="*/ 293 h 716"/>
                <a:gd name="T98" fmla="*/ 3 w 598"/>
                <a:gd name="T99" fmla="*/ 247 h 716"/>
                <a:gd name="T100" fmla="*/ 9 w 598"/>
                <a:gd name="T101" fmla="*/ 204 h 716"/>
                <a:gd name="T102" fmla="*/ 20 w 598"/>
                <a:gd name="T103" fmla="*/ 165 h 716"/>
                <a:gd name="T104" fmla="*/ 34 w 598"/>
                <a:gd name="T105" fmla="*/ 131 h 716"/>
                <a:gd name="T106" fmla="*/ 54 w 598"/>
                <a:gd name="T107" fmla="*/ 100 h 716"/>
                <a:gd name="T108" fmla="*/ 77 w 598"/>
                <a:gd name="T109" fmla="*/ 73 h 716"/>
                <a:gd name="T110" fmla="*/ 104 w 598"/>
                <a:gd name="T111" fmla="*/ 50 h 716"/>
                <a:gd name="T112" fmla="*/ 136 w 598"/>
                <a:gd name="T113" fmla="*/ 32 h 716"/>
                <a:gd name="T114" fmla="*/ 172 w 598"/>
                <a:gd name="T115" fmla="*/ 18 h 716"/>
                <a:gd name="T116" fmla="*/ 211 w 598"/>
                <a:gd name="T117" fmla="*/ 7 h 716"/>
                <a:gd name="T118" fmla="*/ 253 w 598"/>
                <a:gd name="T119" fmla="*/ 1 h 716"/>
                <a:gd name="T120" fmla="*/ 299 w 598"/>
                <a:gd name="T12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8" h="716">
                  <a:moveTo>
                    <a:pt x="299" y="0"/>
                  </a:moveTo>
                  <a:lnTo>
                    <a:pt x="347" y="1"/>
                  </a:lnTo>
                  <a:lnTo>
                    <a:pt x="390" y="7"/>
                  </a:lnTo>
                  <a:lnTo>
                    <a:pt x="431" y="18"/>
                  </a:lnTo>
                  <a:lnTo>
                    <a:pt x="465" y="32"/>
                  </a:lnTo>
                  <a:lnTo>
                    <a:pt x="497" y="50"/>
                  </a:lnTo>
                  <a:lnTo>
                    <a:pt x="524" y="73"/>
                  </a:lnTo>
                  <a:lnTo>
                    <a:pt x="546" y="100"/>
                  </a:lnTo>
                  <a:lnTo>
                    <a:pt x="566" y="131"/>
                  </a:lnTo>
                  <a:lnTo>
                    <a:pt x="580" y="165"/>
                  </a:lnTo>
                  <a:lnTo>
                    <a:pt x="591" y="204"/>
                  </a:lnTo>
                  <a:lnTo>
                    <a:pt x="597" y="247"/>
                  </a:lnTo>
                  <a:lnTo>
                    <a:pt x="598" y="293"/>
                  </a:lnTo>
                  <a:lnTo>
                    <a:pt x="597" y="348"/>
                  </a:lnTo>
                  <a:lnTo>
                    <a:pt x="593" y="397"/>
                  </a:lnTo>
                  <a:lnTo>
                    <a:pt x="585" y="442"/>
                  </a:lnTo>
                  <a:lnTo>
                    <a:pt x="575" y="482"/>
                  </a:lnTo>
                  <a:lnTo>
                    <a:pt x="563" y="519"/>
                  </a:lnTo>
                  <a:lnTo>
                    <a:pt x="549" y="551"/>
                  </a:lnTo>
                  <a:lnTo>
                    <a:pt x="532" y="580"/>
                  </a:lnTo>
                  <a:lnTo>
                    <a:pt x="516" y="605"/>
                  </a:lnTo>
                  <a:lnTo>
                    <a:pt x="498" y="626"/>
                  </a:lnTo>
                  <a:lnTo>
                    <a:pt x="478" y="646"/>
                  </a:lnTo>
                  <a:lnTo>
                    <a:pt x="459" y="661"/>
                  </a:lnTo>
                  <a:lnTo>
                    <a:pt x="439" y="675"/>
                  </a:lnTo>
                  <a:lnTo>
                    <a:pt x="421" y="686"/>
                  </a:lnTo>
                  <a:lnTo>
                    <a:pt x="401" y="695"/>
                  </a:lnTo>
                  <a:lnTo>
                    <a:pt x="383" y="702"/>
                  </a:lnTo>
                  <a:lnTo>
                    <a:pt x="367" y="708"/>
                  </a:lnTo>
                  <a:lnTo>
                    <a:pt x="350" y="711"/>
                  </a:lnTo>
                  <a:lnTo>
                    <a:pt x="336" y="714"/>
                  </a:lnTo>
                  <a:lnTo>
                    <a:pt x="324" y="715"/>
                  </a:lnTo>
                  <a:lnTo>
                    <a:pt x="314" y="716"/>
                  </a:lnTo>
                  <a:lnTo>
                    <a:pt x="306" y="716"/>
                  </a:lnTo>
                  <a:lnTo>
                    <a:pt x="302" y="716"/>
                  </a:lnTo>
                  <a:lnTo>
                    <a:pt x="299" y="716"/>
                  </a:lnTo>
                  <a:lnTo>
                    <a:pt x="259" y="714"/>
                  </a:lnTo>
                  <a:lnTo>
                    <a:pt x="220" y="707"/>
                  </a:lnTo>
                  <a:lnTo>
                    <a:pt x="185" y="694"/>
                  </a:lnTo>
                  <a:lnTo>
                    <a:pt x="152" y="675"/>
                  </a:lnTo>
                  <a:lnTo>
                    <a:pt x="122" y="651"/>
                  </a:lnTo>
                  <a:lnTo>
                    <a:pt x="95" y="622"/>
                  </a:lnTo>
                  <a:lnTo>
                    <a:pt x="71" y="588"/>
                  </a:lnTo>
                  <a:lnTo>
                    <a:pt x="50" y="549"/>
                  </a:lnTo>
                  <a:lnTo>
                    <a:pt x="34" y="507"/>
                  </a:lnTo>
                  <a:lnTo>
                    <a:pt x="20" y="459"/>
                  </a:lnTo>
                  <a:lnTo>
                    <a:pt x="10" y="408"/>
                  </a:lnTo>
                  <a:lnTo>
                    <a:pt x="4" y="353"/>
                  </a:lnTo>
                  <a:lnTo>
                    <a:pt x="0" y="293"/>
                  </a:lnTo>
                  <a:lnTo>
                    <a:pt x="3" y="247"/>
                  </a:lnTo>
                  <a:lnTo>
                    <a:pt x="9" y="204"/>
                  </a:lnTo>
                  <a:lnTo>
                    <a:pt x="20" y="165"/>
                  </a:lnTo>
                  <a:lnTo>
                    <a:pt x="34" y="131"/>
                  </a:lnTo>
                  <a:lnTo>
                    <a:pt x="54" y="100"/>
                  </a:lnTo>
                  <a:lnTo>
                    <a:pt x="77" y="73"/>
                  </a:lnTo>
                  <a:lnTo>
                    <a:pt x="104" y="50"/>
                  </a:lnTo>
                  <a:lnTo>
                    <a:pt x="136" y="32"/>
                  </a:lnTo>
                  <a:lnTo>
                    <a:pt x="172" y="18"/>
                  </a:lnTo>
                  <a:lnTo>
                    <a:pt x="211" y="7"/>
                  </a:lnTo>
                  <a:lnTo>
                    <a:pt x="253" y="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3016250" y="5803900"/>
              <a:ext cx="401637" cy="190500"/>
            </a:xfrm>
            <a:custGeom>
              <a:avLst/>
              <a:gdLst>
                <a:gd name="T0" fmla="*/ 768 w 1266"/>
                <a:gd name="T1" fmla="*/ 0 h 600"/>
                <a:gd name="T2" fmla="*/ 781 w 1266"/>
                <a:gd name="T3" fmla="*/ 4 h 600"/>
                <a:gd name="T4" fmla="*/ 793 w 1266"/>
                <a:gd name="T5" fmla="*/ 11 h 600"/>
                <a:gd name="T6" fmla="*/ 863 w 1266"/>
                <a:gd name="T7" fmla="*/ 70 h 600"/>
                <a:gd name="T8" fmla="*/ 1162 w 1266"/>
                <a:gd name="T9" fmla="*/ 189 h 600"/>
                <a:gd name="T10" fmla="*/ 1177 w 1266"/>
                <a:gd name="T11" fmla="*/ 199 h 600"/>
                <a:gd name="T12" fmla="*/ 1191 w 1266"/>
                <a:gd name="T13" fmla="*/ 214 h 600"/>
                <a:gd name="T14" fmla="*/ 1204 w 1266"/>
                <a:gd name="T15" fmla="*/ 235 h 600"/>
                <a:gd name="T16" fmla="*/ 1215 w 1266"/>
                <a:gd name="T17" fmla="*/ 258 h 600"/>
                <a:gd name="T18" fmla="*/ 1224 w 1266"/>
                <a:gd name="T19" fmla="*/ 286 h 600"/>
                <a:gd name="T20" fmla="*/ 1233 w 1266"/>
                <a:gd name="T21" fmla="*/ 316 h 600"/>
                <a:gd name="T22" fmla="*/ 1239 w 1266"/>
                <a:gd name="T23" fmla="*/ 347 h 600"/>
                <a:gd name="T24" fmla="*/ 1245 w 1266"/>
                <a:gd name="T25" fmla="*/ 381 h 600"/>
                <a:gd name="T26" fmla="*/ 1249 w 1266"/>
                <a:gd name="T27" fmla="*/ 413 h 600"/>
                <a:gd name="T28" fmla="*/ 1253 w 1266"/>
                <a:gd name="T29" fmla="*/ 446 h 600"/>
                <a:gd name="T30" fmla="*/ 1256 w 1266"/>
                <a:gd name="T31" fmla="*/ 477 h 600"/>
                <a:gd name="T32" fmla="*/ 1259 w 1266"/>
                <a:gd name="T33" fmla="*/ 508 h 600"/>
                <a:gd name="T34" fmla="*/ 1261 w 1266"/>
                <a:gd name="T35" fmla="*/ 534 h 600"/>
                <a:gd name="T36" fmla="*/ 1262 w 1266"/>
                <a:gd name="T37" fmla="*/ 558 h 600"/>
                <a:gd name="T38" fmla="*/ 1264 w 1266"/>
                <a:gd name="T39" fmla="*/ 577 h 600"/>
                <a:gd name="T40" fmla="*/ 1265 w 1266"/>
                <a:gd name="T41" fmla="*/ 591 h 600"/>
                <a:gd name="T42" fmla="*/ 1266 w 1266"/>
                <a:gd name="T43" fmla="*/ 600 h 600"/>
                <a:gd name="T44" fmla="*/ 0 w 1266"/>
                <a:gd name="T45" fmla="*/ 600 h 600"/>
                <a:gd name="T46" fmla="*/ 1 w 1266"/>
                <a:gd name="T47" fmla="*/ 591 h 600"/>
                <a:gd name="T48" fmla="*/ 2 w 1266"/>
                <a:gd name="T49" fmla="*/ 577 h 600"/>
                <a:gd name="T50" fmla="*/ 3 w 1266"/>
                <a:gd name="T51" fmla="*/ 558 h 600"/>
                <a:gd name="T52" fmla="*/ 5 w 1266"/>
                <a:gd name="T53" fmla="*/ 534 h 600"/>
                <a:gd name="T54" fmla="*/ 7 w 1266"/>
                <a:gd name="T55" fmla="*/ 508 h 600"/>
                <a:gd name="T56" fmla="*/ 10 w 1266"/>
                <a:gd name="T57" fmla="*/ 477 h 600"/>
                <a:gd name="T58" fmla="*/ 13 w 1266"/>
                <a:gd name="T59" fmla="*/ 446 h 600"/>
                <a:gd name="T60" fmla="*/ 16 w 1266"/>
                <a:gd name="T61" fmla="*/ 413 h 600"/>
                <a:gd name="T62" fmla="*/ 21 w 1266"/>
                <a:gd name="T63" fmla="*/ 381 h 600"/>
                <a:gd name="T64" fmla="*/ 27 w 1266"/>
                <a:gd name="T65" fmla="*/ 347 h 600"/>
                <a:gd name="T66" fmla="*/ 33 w 1266"/>
                <a:gd name="T67" fmla="*/ 316 h 600"/>
                <a:gd name="T68" fmla="*/ 41 w 1266"/>
                <a:gd name="T69" fmla="*/ 286 h 600"/>
                <a:gd name="T70" fmla="*/ 51 w 1266"/>
                <a:gd name="T71" fmla="*/ 258 h 600"/>
                <a:gd name="T72" fmla="*/ 62 w 1266"/>
                <a:gd name="T73" fmla="*/ 235 h 600"/>
                <a:gd name="T74" fmla="*/ 73 w 1266"/>
                <a:gd name="T75" fmla="*/ 214 h 600"/>
                <a:gd name="T76" fmla="*/ 88 w 1266"/>
                <a:gd name="T77" fmla="*/ 199 h 600"/>
                <a:gd name="T78" fmla="*/ 104 w 1266"/>
                <a:gd name="T79" fmla="*/ 189 h 600"/>
                <a:gd name="T80" fmla="*/ 403 w 1266"/>
                <a:gd name="T81" fmla="*/ 70 h 600"/>
                <a:gd name="T82" fmla="*/ 472 w 1266"/>
                <a:gd name="T83" fmla="*/ 11 h 600"/>
                <a:gd name="T84" fmla="*/ 484 w 1266"/>
                <a:gd name="T85" fmla="*/ 4 h 600"/>
                <a:gd name="T86" fmla="*/ 498 w 1266"/>
                <a:gd name="T87" fmla="*/ 0 h 600"/>
                <a:gd name="T88" fmla="*/ 511 w 1266"/>
                <a:gd name="T89" fmla="*/ 0 h 600"/>
                <a:gd name="T90" fmla="*/ 524 w 1266"/>
                <a:gd name="T91" fmla="*/ 5 h 600"/>
                <a:gd name="T92" fmla="*/ 535 w 1266"/>
                <a:gd name="T93" fmla="*/ 13 h 600"/>
                <a:gd name="T94" fmla="*/ 632 w 1266"/>
                <a:gd name="T95" fmla="*/ 110 h 600"/>
                <a:gd name="T96" fmla="*/ 730 w 1266"/>
                <a:gd name="T97" fmla="*/ 13 h 600"/>
                <a:gd name="T98" fmla="*/ 742 w 1266"/>
                <a:gd name="T99" fmla="*/ 5 h 600"/>
                <a:gd name="T100" fmla="*/ 755 w 1266"/>
                <a:gd name="T101" fmla="*/ 0 h 600"/>
                <a:gd name="T102" fmla="*/ 768 w 1266"/>
                <a:gd name="T10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6" h="600">
                  <a:moveTo>
                    <a:pt x="768" y="0"/>
                  </a:moveTo>
                  <a:lnTo>
                    <a:pt x="781" y="4"/>
                  </a:lnTo>
                  <a:lnTo>
                    <a:pt x="793" y="11"/>
                  </a:lnTo>
                  <a:lnTo>
                    <a:pt x="863" y="70"/>
                  </a:lnTo>
                  <a:lnTo>
                    <a:pt x="1162" y="189"/>
                  </a:lnTo>
                  <a:lnTo>
                    <a:pt x="1177" y="199"/>
                  </a:lnTo>
                  <a:lnTo>
                    <a:pt x="1191" y="214"/>
                  </a:lnTo>
                  <a:lnTo>
                    <a:pt x="1204" y="235"/>
                  </a:lnTo>
                  <a:lnTo>
                    <a:pt x="1215" y="258"/>
                  </a:lnTo>
                  <a:lnTo>
                    <a:pt x="1224" y="286"/>
                  </a:lnTo>
                  <a:lnTo>
                    <a:pt x="1233" y="316"/>
                  </a:lnTo>
                  <a:lnTo>
                    <a:pt x="1239" y="347"/>
                  </a:lnTo>
                  <a:lnTo>
                    <a:pt x="1245" y="381"/>
                  </a:lnTo>
                  <a:lnTo>
                    <a:pt x="1249" y="413"/>
                  </a:lnTo>
                  <a:lnTo>
                    <a:pt x="1253" y="446"/>
                  </a:lnTo>
                  <a:lnTo>
                    <a:pt x="1256" y="477"/>
                  </a:lnTo>
                  <a:lnTo>
                    <a:pt x="1259" y="508"/>
                  </a:lnTo>
                  <a:lnTo>
                    <a:pt x="1261" y="534"/>
                  </a:lnTo>
                  <a:lnTo>
                    <a:pt x="1262" y="558"/>
                  </a:lnTo>
                  <a:lnTo>
                    <a:pt x="1264" y="577"/>
                  </a:lnTo>
                  <a:lnTo>
                    <a:pt x="1265" y="591"/>
                  </a:lnTo>
                  <a:lnTo>
                    <a:pt x="1266" y="600"/>
                  </a:lnTo>
                  <a:lnTo>
                    <a:pt x="0" y="600"/>
                  </a:lnTo>
                  <a:lnTo>
                    <a:pt x="1" y="591"/>
                  </a:lnTo>
                  <a:lnTo>
                    <a:pt x="2" y="577"/>
                  </a:lnTo>
                  <a:lnTo>
                    <a:pt x="3" y="558"/>
                  </a:lnTo>
                  <a:lnTo>
                    <a:pt x="5" y="534"/>
                  </a:lnTo>
                  <a:lnTo>
                    <a:pt x="7" y="508"/>
                  </a:lnTo>
                  <a:lnTo>
                    <a:pt x="10" y="477"/>
                  </a:lnTo>
                  <a:lnTo>
                    <a:pt x="13" y="446"/>
                  </a:lnTo>
                  <a:lnTo>
                    <a:pt x="16" y="413"/>
                  </a:lnTo>
                  <a:lnTo>
                    <a:pt x="21" y="381"/>
                  </a:lnTo>
                  <a:lnTo>
                    <a:pt x="27" y="347"/>
                  </a:lnTo>
                  <a:lnTo>
                    <a:pt x="33" y="316"/>
                  </a:lnTo>
                  <a:lnTo>
                    <a:pt x="41" y="286"/>
                  </a:lnTo>
                  <a:lnTo>
                    <a:pt x="51" y="258"/>
                  </a:lnTo>
                  <a:lnTo>
                    <a:pt x="62" y="235"/>
                  </a:lnTo>
                  <a:lnTo>
                    <a:pt x="73" y="214"/>
                  </a:lnTo>
                  <a:lnTo>
                    <a:pt x="88" y="199"/>
                  </a:lnTo>
                  <a:lnTo>
                    <a:pt x="104" y="189"/>
                  </a:lnTo>
                  <a:lnTo>
                    <a:pt x="403" y="70"/>
                  </a:lnTo>
                  <a:lnTo>
                    <a:pt x="472" y="11"/>
                  </a:lnTo>
                  <a:lnTo>
                    <a:pt x="484" y="4"/>
                  </a:lnTo>
                  <a:lnTo>
                    <a:pt x="498" y="0"/>
                  </a:lnTo>
                  <a:lnTo>
                    <a:pt x="511" y="0"/>
                  </a:lnTo>
                  <a:lnTo>
                    <a:pt x="524" y="5"/>
                  </a:lnTo>
                  <a:lnTo>
                    <a:pt x="535" y="13"/>
                  </a:lnTo>
                  <a:lnTo>
                    <a:pt x="632" y="110"/>
                  </a:lnTo>
                  <a:lnTo>
                    <a:pt x="730" y="13"/>
                  </a:lnTo>
                  <a:lnTo>
                    <a:pt x="742" y="5"/>
                  </a:lnTo>
                  <a:lnTo>
                    <a:pt x="755" y="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2755900" y="5905500"/>
              <a:ext cx="190500" cy="227012"/>
            </a:xfrm>
            <a:custGeom>
              <a:avLst/>
              <a:gdLst>
                <a:gd name="T0" fmla="*/ 299 w 598"/>
                <a:gd name="T1" fmla="*/ 0 h 718"/>
                <a:gd name="T2" fmla="*/ 346 w 598"/>
                <a:gd name="T3" fmla="*/ 2 h 718"/>
                <a:gd name="T4" fmla="*/ 390 w 598"/>
                <a:gd name="T5" fmla="*/ 9 h 718"/>
                <a:gd name="T6" fmla="*/ 429 w 598"/>
                <a:gd name="T7" fmla="*/ 19 h 718"/>
                <a:gd name="T8" fmla="*/ 465 w 598"/>
                <a:gd name="T9" fmla="*/ 34 h 718"/>
                <a:gd name="T10" fmla="*/ 495 w 598"/>
                <a:gd name="T11" fmla="*/ 52 h 718"/>
                <a:gd name="T12" fmla="*/ 522 w 598"/>
                <a:gd name="T13" fmla="*/ 75 h 718"/>
                <a:gd name="T14" fmla="*/ 546 w 598"/>
                <a:gd name="T15" fmla="*/ 102 h 718"/>
                <a:gd name="T16" fmla="*/ 564 w 598"/>
                <a:gd name="T17" fmla="*/ 132 h 718"/>
                <a:gd name="T18" fmla="*/ 578 w 598"/>
                <a:gd name="T19" fmla="*/ 167 h 718"/>
                <a:gd name="T20" fmla="*/ 589 w 598"/>
                <a:gd name="T21" fmla="*/ 205 h 718"/>
                <a:gd name="T22" fmla="*/ 596 w 598"/>
                <a:gd name="T23" fmla="*/ 248 h 718"/>
                <a:gd name="T24" fmla="*/ 598 w 598"/>
                <a:gd name="T25" fmla="*/ 295 h 718"/>
                <a:gd name="T26" fmla="*/ 596 w 598"/>
                <a:gd name="T27" fmla="*/ 349 h 718"/>
                <a:gd name="T28" fmla="*/ 591 w 598"/>
                <a:gd name="T29" fmla="*/ 398 h 718"/>
                <a:gd name="T30" fmla="*/ 584 w 598"/>
                <a:gd name="T31" fmla="*/ 443 h 718"/>
                <a:gd name="T32" fmla="*/ 574 w 598"/>
                <a:gd name="T33" fmla="*/ 484 h 718"/>
                <a:gd name="T34" fmla="*/ 561 w 598"/>
                <a:gd name="T35" fmla="*/ 519 h 718"/>
                <a:gd name="T36" fmla="*/ 547 w 598"/>
                <a:gd name="T37" fmla="*/ 552 h 718"/>
                <a:gd name="T38" fmla="*/ 532 w 598"/>
                <a:gd name="T39" fmla="*/ 581 h 718"/>
                <a:gd name="T40" fmla="*/ 514 w 598"/>
                <a:gd name="T41" fmla="*/ 606 h 718"/>
                <a:gd name="T42" fmla="*/ 496 w 598"/>
                <a:gd name="T43" fmla="*/ 628 h 718"/>
                <a:gd name="T44" fmla="*/ 478 w 598"/>
                <a:gd name="T45" fmla="*/ 646 h 718"/>
                <a:gd name="T46" fmla="*/ 458 w 598"/>
                <a:gd name="T47" fmla="*/ 663 h 718"/>
                <a:gd name="T48" fmla="*/ 439 w 598"/>
                <a:gd name="T49" fmla="*/ 676 h 718"/>
                <a:gd name="T50" fmla="*/ 419 w 598"/>
                <a:gd name="T51" fmla="*/ 687 h 718"/>
                <a:gd name="T52" fmla="*/ 401 w 598"/>
                <a:gd name="T53" fmla="*/ 696 h 718"/>
                <a:gd name="T54" fmla="*/ 382 w 598"/>
                <a:gd name="T55" fmla="*/ 703 h 718"/>
                <a:gd name="T56" fmla="*/ 365 w 598"/>
                <a:gd name="T57" fmla="*/ 708 h 718"/>
                <a:gd name="T58" fmla="*/ 349 w 598"/>
                <a:gd name="T59" fmla="*/ 712 h 718"/>
                <a:gd name="T60" fmla="*/ 335 w 598"/>
                <a:gd name="T61" fmla="*/ 715 h 718"/>
                <a:gd name="T62" fmla="*/ 323 w 598"/>
                <a:gd name="T63" fmla="*/ 717 h 718"/>
                <a:gd name="T64" fmla="*/ 313 w 598"/>
                <a:gd name="T65" fmla="*/ 718 h 718"/>
                <a:gd name="T66" fmla="*/ 305 w 598"/>
                <a:gd name="T67" fmla="*/ 718 h 718"/>
                <a:gd name="T68" fmla="*/ 300 w 598"/>
                <a:gd name="T69" fmla="*/ 718 h 718"/>
                <a:gd name="T70" fmla="*/ 299 w 598"/>
                <a:gd name="T71" fmla="*/ 718 h 718"/>
                <a:gd name="T72" fmla="*/ 258 w 598"/>
                <a:gd name="T73" fmla="*/ 716 h 718"/>
                <a:gd name="T74" fmla="*/ 219 w 598"/>
                <a:gd name="T75" fmla="*/ 708 h 718"/>
                <a:gd name="T76" fmla="*/ 183 w 598"/>
                <a:gd name="T77" fmla="*/ 694 h 718"/>
                <a:gd name="T78" fmla="*/ 150 w 598"/>
                <a:gd name="T79" fmla="*/ 676 h 718"/>
                <a:gd name="T80" fmla="*/ 120 w 598"/>
                <a:gd name="T81" fmla="*/ 652 h 718"/>
                <a:gd name="T82" fmla="*/ 93 w 598"/>
                <a:gd name="T83" fmla="*/ 623 h 718"/>
                <a:gd name="T84" fmla="*/ 70 w 598"/>
                <a:gd name="T85" fmla="*/ 590 h 718"/>
                <a:gd name="T86" fmla="*/ 50 w 598"/>
                <a:gd name="T87" fmla="*/ 551 h 718"/>
                <a:gd name="T88" fmla="*/ 32 w 598"/>
                <a:gd name="T89" fmla="*/ 509 h 718"/>
                <a:gd name="T90" fmla="*/ 18 w 598"/>
                <a:gd name="T91" fmla="*/ 461 h 718"/>
                <a:gd name="T92" fmla="*/ 8 w 598"/>
                <a:gd name="T93" fmla="*/ 410 h 718"/>
                <a:gd name="T94" fmla="*/ 2 w 598"/>
                <a:gd name="T95" fmla="*/ 353 h 718"/>
                <a:gd name="T96" fmla="*/ 0 w 598"/>
                <a:gd name="T97" fmla="*/ 295 h 718"/>
                <a:gd name="T98" fmla="*/ 1 w 598"/>
                <a:gd name="T99" fmla="*/ 248 h 718"/>
                <a:gd name="T100" fmla="*/ 7 w 598"/>
                <a:gd name="T101" fmla="*/ 205 h 718"/>
                <a:gd name="T102" fmla="*/ 18 w 598"/>
                <a:gd name="T103" fmla="*/ 167 h 718"/>
                <a:gd name="T104" fmla="*/ 33 w 598"/>
                <a:gd name="T105" fmla="*/ 132 h 718"/>
                <a:gd name="T106" fmla="*/ 52 w 598"/>
                <a:gd name="T107" fmla="*/ 102 h 718"/>
                <a:gd name="T108" fmla="*/ 76 w 598"/>
                <a:gd name="T109" fmla="*/ 75 h 718"/>
                <a:gd name="T110" fmla="*/ 103 w 598"/>
                <a:gd name="T111" fmla="*/ 52 h 718"/>
                <a:gd name="T112" fmla="*/ 134 w 598"/>
                <a:gd name="T113" fmla="*/ 34 h 718"/>
                <a:gd name="T114" fmla="*/ 170 w 598"/>
                <a:gd name="T115" fmla="*/ 19 h 718"/>
                <a:gd name="T116" fmla="*/ 209 w 598"/>
                <a:gd name="T117" fmla="*/ 9 h 718"/>
                <a:gd name="T118" fmla="*/ 252 w 598"/>
                <a:gd name="T119" fmla="*/ 2 h 718"/>
                <a:gd name="T120" fmla="*/ 299 w 598"/>
                <a:gd name="T1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8" h="718">
                  <a:moveTo>
                    <a:pt x="299" y="0"/>
                  </a:moveTo>
                  <a:lnTo>
                    <a:pt x="346" y="2"/>
                  </a:lnTo>
                  <a:lnTo>
                    <a:pt x="390" y="9"/>
                  </a:lnTo>
                  <a:lnTo>
                    <a:pt x="429" y="19"/>
                  </a:lnTo>
                  <a:lnTo>
                    <a:pt x="465" y="34"/>
                  </a:lnTo>
                  <a:lnTo>
                    <a:pt x="495" y="52"/>
                  </a:lnTo>
                  <a:lnTo>
                    <a:pt x="522" y="75"/>
                  </a:lnTo>
                  <a:lnTo>
                    <a:pt x="546" y="102"/>
                  </a:lnTo>
                  <a:lnTo>
                    <a:pt x="564" y="132"/>
                  </a:lnTo>
                  <a:lnTo>
                    <a:pt x="578" y="167"/>
                  </a:lnTo>
                  <a:lnTo>
                    <a:pt x="589" y="205"/>
                  </a:lnTo>
                  <a:lnTo>
                    <a:pt x="596" y="248"/>
                  </a:lnTo>
                  <a:lnTo>
                    <a:pt x="598" y="295"/>
                  </a:lnTo>
                  <a:lnTo>
                    <a:pt x="596" y="349"/>
                  </a:lnTo>
                  <a:lnTo>
                    <a:pt x="591" y="398"/>
                  </a:lnTo>
                  <a:lnTo>
                    <a:pt x="584" y="443"/>
                  </a:lnTo>
                  <a:lnTo>
                    <a:pt x="574" y="484"/>
                  </a:lnTo>
                  <a:lnTo>
                    <a:pt x="561" y="519"/>
                  </a:lnTo>
                  <a:lnTo>
                    <a:pt x="547" y="552"/>
                  </a:lnTo>
                  <a:lnTo>
                    <a:pt x="532" y="581"/>
                  </a:lnTo>
                  <a:lnTo>
                    <a:pt x="514" y="606"/>
                  </a:lnTo>
                  <a:lnTo>
                    <a:pt x="496" y="628"/>
                  </a:lnTo>
                  <a:lnTo>
                    <a:pt x="478" y="646"/>
                  </a:lnTo>
                  <a:lnTo>
                    <a:pt x="458" y="663"/>
                  </a:lnTo>
                  <a:lnTo>
                    <a:pt x="439" y="676"/>
                  </a:lnTo>
                  <a:lnTo>
                    <a:pt x="419" y="687"/>
                  </a:lnTo>
                  <a:lnTo>
                    <a:pt x="401" y="696"/>
                  </a:lnTo>
                  <a:lnTo>
                    <a:pt x="382" y="703"/>
                  </a:lnTo>
                  <a:lnTo>
                    <a:pt x="365" y="708"/>
                  </a:lnTo>
                  <a:lnTo>
                    <a:pt x="349" y="712"/>
                  </a:lnTo>
                  <a:lnTo>
                    <a:pt x="335" y="715"/>
                  </a:lnTo>
                  <a:lnTo>
                    <a:pt x="323" y="717"/>
                  </a:lnTo>
                  <a:lnTo>
                    <a:pt x="313" y="718"/>
                  </a:lnTo>
                  <a:lnTo>
                    <a:pt x="305" y="718"/>
                  </a:lnTo>
                  <a:lnTo>
                    <a:pt x="300" y="718"/>
                  </a:lnTo>
                  <a:lnTo>
                    <a:pt x="299" y="718"/>
                  </a:lnTo>
                  <a:lnTo>
                    <a:pt x="258" y="716"/>
                  </a:lnTo>
                  <a:lnTo>
                    <a:pt x="219" y="708"/>
                  </a:lnTo>
                  <a:lnTo>
                    <a:pt x="183" y="694"/>
                  </a:lnTo>
                  <a:lnTo>
                    <a:pt x="150" y="676"/>
                  </a:lnTo>
                  <a:lnTo>
                    <a:pt x="120" y="652"/>
                  </a:lnTo>
                  <a:lnTo>
                    <a:pt x="93" y="623"/>
                  </a:lnTo>
                  <a:lnTo>
                    <a:pt x="70" y="590"/>
                  </a:lnTo>
                  <a:lnTo>
                    <a:pt x="50" y="551"/>
                  </a:lnTo>
                  <a:lnTo>
                    <a:pt x="32" y="509"/>
                  </a:lnTo>
                  <a:lnTo>
                    <a:pt x="18" y="461"/>
                  </a:lnTo>
                  <a:lnTo>
                    <a:pt x="8" y="410"/>
                  </a:lnTo>
                  <a:lnTo>
                    <a:pt x="2" y="353"/>
                  </a:lnTo>
                  <a:lnTo>
                    <a:pt x="0" y="295"/>
                  </a:lnTo>
                  <a:lnTo>
                    <a:pt x="1" y="248"/>
                  </a:lnTo>
                  <a:lnTo>
                    <a:pt x="7" y="205"/>
                  </a:lnTo>
                  <a:lnTo>
                    <a:pt x="18" y="167"/>
                  </a:lnTo>
                  <a:lnTo>
                    <a:pt x="33" y="132"/>
                  </a:lnTo>
                  <a:lnTo>
                    <a:pt x="52" y="102"/>
                  </a:lnTo>
                  <a:lnTo>
                    <a:pt x="76" y="75"/>
                  </a:lnTo>
                  <a:lnTo>
                    <a:pt x="103" y="52"/>
                  </a:lnTo>
                  <a:lnTo>
                    <a:pt x="134" y="34"/>
                  </a:lnTo>
                  <a:lnTo>
                    <a:pt x="170" y="19"/>
                  </a:lnTo>
                  <a:lnTo>
                    <a:pt x="209" y="9"/>
                  </a:lnTo>
                  <a:lnTo>
                    <a:pt x="252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2649538" y="6137275"/>
              <a:ext cx="401637" cy="190500"/>
            </a:xfrm>
            <a:custGeom>
              <a:avLst/>
              <a:gdLst>
                <a:gd name="T0" fmla="*/ 768 w 1266"/>
                <a:gd name="T1" fmla="*/ 0 h 600"/>
                <a:gd name="T2" fmla="*/ 782 w 1266"/>
                <a:gd name="T3" fmla="*/ 3 h 600"/>
                <a:gd name="T4" fmla="*/ 794 w 1266"/>
                <a:gd name="T5" fmla="*/ 10 h 600"/>
                <a:gd name="T6" fmla="*/ 863 w 1266"/>
                <a:gd name="T7" fmla="*/ 69 h 600"/>
                <a:gd name="T8" fmla="*/ 1162 w 1266"/>
                <a:gd name="T9" fmla="*/ 189 h 600"/>
                <a:gd name="T10" fmla="*/ 1179 w 1266"/>
                <a:gd name="T11" fmla="*/ 198 h 600"/>
                <a:gd name="T12" fmla="*/ 1193 w 1266"/>
                <a:gd name="T13" fmla="*/ 213 h 600"/>
                <a:gd name="T14" fmla="*/ 1205 w 1266"/>
                <a:gd name="T15" fmla="*/ 234 h 600"/>
                <a:gd name="T16" fmla="*/ 1216 w 1266"/>
                <a:gd name="T17" fmla="*/ 258 h 600"/>
                <a:gd name="T18" fmla="*/ 1225 w 1266"/>
                <a:gd name="T19" fmla="*/ 285 h 600"/>
                <a:gd name="T20" fmla="*/ 1233 w 1266"/>
                <a:gd name="T21" fmla="*/ 315 h 600"/>
                <a:gd name="T22" fmla="*/ 1239 w 1266"/>
                <a:gd name="T23" fmla="*/ 347 h 600"/>
                <a:gd name="T24" fmla="*/ 1245 w 1266"/>
                <a:gd name="T25" fmla="*/ 379 h 600"/>
                <a:gd name="T26" fmla="*/ 1250 w 1266"/>
                <a:gd name="T27" fmla="*/ 413 h 600"/>
                <a:gd name="T28" fmla="*/ 1253 w 1266"/>
                <a:gd name="T29" fmla="*/ 446 h 600"/>
                <a:gd name="T30" fmla="*/ 1257 w 1266"/>
                <a:gd name="T31" fmla="*/ 477 h 600"/>
                <a:gd name="T32" fmla="*/ 1259 w 1266"/>
                <a:gd name="T33" fmla="*/ 506 h 600"/>
                <a:gd name="T34" fmla="*/ 1261 w 1266"/>
                <a:gd name="T35" fmla="*/ 533 h 600"/>
                <a:gd name="T36" fmla="*/ 1263 w 1266"/>
                <a:gd name="T37" fmla="*/ 557 h 600"/>
                <a:gd name="T38" fmla="*/ 1264 w 1266"/>
                <a:gd name="T39" fmla="*/ 576 h 600"/>
                <a:gd name="T40" fmla="*/ 1265 w 1266"/>
                <a:gd name="T41" fmla="*/ 591 h 600"/>
                <a:gd name="T42" fmla="*/ 1266 w 1266"/>
                <a:gd name="T43" fmla="*/ 600 h 600"/>
                <a:gd name="T44" fmla="*/ 0 w 1266"/>
                <a:gd name="T45" fmla="*/ 600 h 600"/>
                <a:gd name="T46" fmla="*/ 1 w 1266"/>
                <a:gd name="T47" fmla="*/ 591 h 600"/>
                <a:gd name="T48" fmla="*/ 3 w 1266"/>
                <a:gd name="T49" fmla="*/ 576 h 600"/>
                <a:gd name="T50" fmla="*/ 4 w 1266"/>
                <a:gd name="T51" fmla="*/ 557 h 600"/>
                <a:gd name="T52" fmla="*/ 5 w 1266"/>
                <a:gd name="T53" fmla="*/ 533 h 600"/>
                <a:gd name="T54" fmla="*/ 8 w 1266"/>
                <a:gd name="T55" fmla="*/ 506 h 600"/>
                <a:gd name="T56" fmla="*/ 10 w 1266"/>
                <a:gd name="T57" fmla="*/ 477 h 600"/>
                <a:gd name="T58" fmla="*/ 13 w 1266"/>
                <a:gd name="T59" fmla="*/ 446 h 600"/>
                <a:gd name="T60" fmla="*/ 17 w 1266"/>
                <a:gd name="T61" fmla="*/ 413 h 600"/>
                <a:gd name="T62" fmla="*/ 22 w 1266"/>
                <a:gd name="T63" fmla="*/ 379 h 600"/>
                <a:gd name="T64" fmla="*/ 27 w 1266"/>
                <a:gd name="T65" fmla="*/ 347 h 600"/>
                <a:gd name="T66" fmla="*/ 34 w 1266"/>
                <a:gd name="T67" fmla="*/ 315 h 600"/>
                <a:gd name="T68" fmla="*/ 42 w 1266"/>
                <a:gd name="T69" fmla="*/ 285 h 600"/>
                <a:gd name="T70" fmla="*/ 51 w 1266"/>
                <a:gd name="T71" fmla="*/ 258 h 600"/>
                <a:gd name="T72" fmla="*/ 62 w 1266"/>
                <a:gd name="T73" fmla="*/ 234 h 600"/>
                <a:gd name="T74" fmla="*/ 75 w 1266"/>
                <a:gd name="T75" fmla="*/ 213 h 600"/>
                <a:gd name="T76" fmla="*/ 89 w 1266"/>
                <a:gd name="T77" fmla="*/ 198 h 600"/>
                <a:gd name="T78" fmla="*/ 104 w 1266"/>
                <a:gd name="T79" fmla="*/ 189 h 600"/>
                <a:gd name="T80" fmla="*/ 403 w 1266"/>
                <a:gd name="T81" fmla="*/ 69 h 600"/>
                <a:gd name="T82" fmla="*/ 473 w 1266"/>
                <a:gd name="T83" fmla="*/ 10 h 600"/>
                <a:gd name="T84" fmla="*/ 485 w 1266"/>
                <a:gd name="T85" fmla="*/ 3 h 600"/>
                <a:gd name="T86" fmla="*/ 498 w 1266"/>
                <a:gd name="T87" fmla="*/ 0 h 600"/>
                <a:gd name="T88" fmla="*/ 511 w 1266"/>
                <a:gd name="T89" fmla="*/ 0 h 600"/>
                <a:gd name="T90" fmla="*/ 524 w 1266"/>
                <a:gd name="T91" fmla="*/ 4 h 600"/>
                <a:gd name="T92" fmla="*/ 536 w 1266"/>
                <a:gd name="T93" fmla="*/ 13 h 600"/>
                <a:gd name="T94" fmla="*/ 634 w 1266"/>
                <a:gd name="T95" fmla="*/ 109 h 600"/>
                <a:gd name="T96" fmla="*/ 731 w 1266"/>
                <a:gd name="T97" fmla="*/ 13 h 600"/>
                <a:gd name="T98" fmla="*/ 742 w 1266"/>
                <a:gd name="T99" fmla="*/ 4 h 600"/>
                <a:gd name="T100" fmla="*/ 755 w 1266"/>
                <a:gd name="T101" fmla="*/ 0 h 600"/>
                <a:gd name="T102" fmla="*/ 768 w 1266"/>
                <a:gd name="T10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6" h="600">
                  <a:moveTo>
                    <a:pt x="768" y="0"/>
                  </a:moveTo>
                  <a:lnTo>
                    <a:pt x="782" y="3"/>
                  </a:lnTo>
                  <a:lnTo>
                    <a:pt x="794" y="10"/>
                  </a:lnTo>
                  <a:lnTo>
                    <a:pt x="863" y="69"/>
                  </a:lnTo>
                  <a:lnTo>
                    <a:pt x="1162" y="189"/>
                  </a:lnTo>
                  <a:lnTo>
                    <a:pt x="1179" y="198"/>
                  </a:lnTo>
                  <a:lnTo>
                    <a:pt x="1193" y="213"/>
                  </a:lnTo>
                  <a:lnTo>
                    <a:pt x="1205" y="234"/>
                  </a:lnTo>
                  <a:lnTo>
                    <a:pt x="1216" y="258"/>
                  </a:lnTo>
                  <a:lnTo>
                    <a:pt x="1225" y="285"/>
                  </a:lnTo>
                  <a:lnTo>
                    <a:pt x="1233" y="315"/>
                  </a:lnTo>
                  <a:lnTo>
                    <a:pt x="1239" y="347"/>
                  </a:lnTo>
                  <a:lnTo>
                    <a:pt x="1245" y="379"/>
                  </a:lnTo>
                  <a:lnTo>
                    <a:pt x="1250" y="413"/>
                  </a:lnTo>
                  <a:lnTo>
                    <a:pt x="1253" y="446"/>
                  </a:lnTo>
                  <a:lnTo>
                    <a:pt x="1257" y="477"/>
                  </a:lnTo>
                  <a:lnTo>
                    <a:pt x="1259" y="506"/>
                  </a:lnTo>
                  <a:lnTo>
                    <a:pt x="1261" y="533"/>
                  </a:lnTo>
                  <a:lnTo>
                    <a:pt x="1263" y="557"/>
                  </a:lnTo>
                  <a:lnTo>
                    <a:pt x="1264" y="576"/>
                  </a:lnTo>
                  <a:lnTo>
                    <a:pt x="1265" y="591"/>
                  </a:lnTo>
                  <a:lnTo>
                    <a:pt x="1266" y="600"/>
                  </a:lnTo>
                  <a:lnTo>
                    <a:pt x="0" y="600"/>
                  </a:lnTo>
                  <a:lnTo>
                    <a:pt x="1" y="591"/>
                  </a:lnTo>
                  <a:lnTo>
                    <a:pt x="3" y="576"/>
                  </a:lnTo>
                  <a:lnTo>
                    <a:pt x="4" y="557"/>
                  </a:lnTo>
                  <a:lnTo>
                    <a:pt x="5" y="533"/>
                  </a:lnTo>
                  <a:lnTo>
                    <a:pt x="8" y="506"/>
                  </a:lnTo>
                  <a:lnTo>
                    <a:pt x="10" y="477"/>
                  </a:lnTo>
                  <a:lnTo>
                    <a:pt x="13" y="446"/>
                  </a:lnTo>
                  <a:lnTo>
                    <a:pt x="17" y="413"/>
                  </a:lnTo>
                  <a:lnTo>
                    <a:pt x="22" y="379"/>
                  </a:lnTo>
                  <a:lnTo>
                    <a:pt x="27" y="347"/>
                  </a:lnTo>
                  <a:lnTo>
                    <a:pt x="34" y="315"/>
                  </a:lnTo>
                  <a:lnTo>
                    <a:pt x="42" y="285"/>
                  </a:lnTo>
                  <a:lnTo>
                    <a:pt x="51" y="258"/>
                  </a:lnTo>
                  <a:lnTo>
                    <a:pt x="62" y="234"/>
                  </a:lnTo>
                  <a:lnTo>
                    <a:pt x="75" y="213"/>
                  </a:lnTo>
                  <a:lnTo>
                    <a:pt x="89" y="198"/>
                  </a:lnTo>
                  <a:lnTo>
                    <a:pt x="104" y="189"/>
                  </a:lnTo>
                  <a:lnTo>
                    <a:pt x="403" y="69"/>
                  </a:lnTo>
                  <a:lnTo>
                    <a:pt x="473" y="10"/>
                  </a:lnTo>
                  <a:lnTo>
                    <a:pt x="485" y="3"/>
                  </a:lnTo>
                  <a:lnTo>
                    <a:pt x="498" y="0"/>
                  </a:lnTo>
                  <a:lnTo>
                    <a:pt x="511" y="0"/>
                  </a:lnTo>
                  <a:lnTo>
                    <a:pt x="524" y="4"/>
                  </a:lnTo>
                  <a:lnTo>
                    <a:pt x="536" y="13"/>
                  </a:lnTo>
                  <a:lnTo>
                    <a:pt x="634" y="109"/>
                  </a:lnTo>
                  <a:lnTo>
                    <a:pt x="731" y="13"/>
                  </a:lnTo>
                  <a:lnTo>
                    <a:pt x="742" y="4"/>
                  </a:lnTo>
                  <a:lnTo>
                    <a:pt x="755" y="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3487738" y="5905500"/>
              <a:ext cx="190500" cy="227012"/>
            </a:xfrm>
            <a:custGeom>
              <a:avLst/>
              <a:gdLst>
                <a:gd name="T0" fmla="*/ 299 w 598"/>
                <a:gd name="T1" fmla="*/ 0 h 718"/>
                <a:gd name="T2" fmla="*/ 347 w 598"/>
                <a:gd name="T3" fmla="*/ 2 h 718"/>
                <a:gd name="T4" fmla="*/ 390 w 598"/>
                <a:gd name="T5" fmla="*/ 9 h 718"/>
                <a:gd name="T6" fmla="*/ 429 w 598"/>
                <a:gd name="T7" fmla="*/ 19 h 718"/>
                <a:gd name="T8" fmla="*/ 465 w 598"/>
                <a:gd name="T9" fmla="*/ 34 h 718"/>
                <a:gd name="T10" fmla="*/ 496 w 598"/>
                <a:gd name="T11" fmla="*/ 52 h 718"/>
                <a:gd name="T12" fmla="*/ 523 w 598"/>
                <a:gd name="T13" fmla="*/ 75 h 718"/>
                <a:gd name="T14" fmla="*/ 546 w 598"/>
                <a:gd name="T15" fmla="*/ 102 h 718"/>
                <a:gd name="T16" fmla="*/ 565 w 598"/>
                <a:gd name="T17" fmla="*/ 132 h 718"/>
                <a:gd name="T18" fmla="*/ 580 w 598"/>
                <a:gd name="T19" fmla="*/ 167 h 718"/>
                <a:gd name="T20" fmla="*/ 590 w 598"/>
                <a:gd name="T21" fmla="*/ 205 h 718"/>
                <a:gd name="T22" fmla="*/ 596 w 598"/>
                <a:gd name="T23" fmla="*/ 248 h 718"/>
                <a:gd name="T24" fmla="*/ 598 w 598"/>
                <a:gd name="T25" fmla="*/ 295 h 718"/>
                <a:gd name="T26" fmla="*/ 597 w 598"/>
                <a:gd name="T27" fmla="*/ 349 h 718"/>
                <a:gd name="T28" fmla="*/ 592 w 598"/>
                <a:gd name="T29" fmla="*/ 398 h 718"/>
                <a:gd name="T30" fmla="*/ 584 w 598"/>
                <a:gd name="T31" fmla="*/ 443 h 718"/>
                <a:gd name="T32" fmla="*/ 574 w 598"/>
                <a:gd name="T33" fmla="*/ 484 h 718"/>
                <a:gd name="T34" fmla="*/ 562 w 598"/>
                <a:gd name="T35" fmla="*/ 519 h 718"/>
                <a:gd name="T36" fmla="*/ 548 w 598"/>
                <a:gd name="T37" fmla="*/ 552 h 718"/>
                <a:gd name="T38" fmla="*/ 532 w 598"/>
                <a:gd name="T39" fmla="*/ 581 h 718"/>
                <a:gd name="T40" fmla="*/ 515 w 598"/>
                <a:gd name="T41" fmla="*/ 606 h 718"/>
                <a:gd name="T42" fmla="*/ 496 w 598"/>
                <a:gd name="T43" fmla="*/ 628 h 718"/>
                <a:gd name="T44" fmla="*/ 478 w 598"/>
                <a:gd name="T45" fmla="*/ 646 h 718"/>
                <a:gd name="T46" fmla="*/ 458 w 598"/>
                <a:gd name="T47" fmla="*/ 663 h 718"/>
                <a:gd name="T48" fmla="*/ 439 w 598"/>
                <a:gd name="T49" fmla="*/ 676 h 718"/>
                <a:gd name="T50" fmla="*/ 419 w 598"/>
                <a:gd name="T51" fmla="*/ 687 h 718"/>
                <a:gd name="T52" fmla="*/ 401 w 598"/>
                <a:gd name="T53" fmla="*/ 696 h 718"/>
                <a:gd name="T54" fmla="*/ 383 w 598"/>
                <a:gd name="T55" fmla="*/ 703 h 718"/>
                <a:gd name="T56" fmla="*/ 365 w 598"/>
                <a:gd name="T57" fmla="*/ 708 h 718"/>
                <a:gd name="T58" fmla="*/ 350 w 598"/>
                <a:gd name="T59" fmla="*/ 712 h 718"/>
                <a:gd name="T60" fmla="*/ 336 w 598"/>
                <a:gd name="T61" fmla="*/ 715 h 718"/>
                <a:gd name="T62" fmla="*/ 323 w 598"/>
                <a:gd name="T63" fmla="*/ 717 h 718"/>
                <a:gd name="T64" fmla="*/ 313 w 598"/>
                <a:gd name="T65" fmla="*/ 718 h 718"/>
                <a:gd name="T66" fmla="*/ 306 w 598"/>
                <a:gd name="T67" fmla="*/ 718 h 718"/>
                <a:gd name="T68" fmla="*/ 301 w 598"/>
                <a:gd name="T69" fmla="*/ 718 h 718"/>
                <a:gd name="T70" fmla="*/ 299 w 598"/>
                <a:gd name="T71" fmla="*/ 718 h 718"/>
                <a:gd name="T72" fmla="*/ 258 w 598"/>
                <a:gd name="T73" fmla="*/ 716 h 718"/>
                <a:gd name="T74" fmla="*/ 220 w 598"/>
                <a:gd name="T75" fmla="*/ 708 h 718"/>
                <a:gd name="T76" fmla="*/ 184 w 598"/>
                <a:gd name="T77" fmla="*/ 694 h 718"/>
                <a:gd name="T78" fmla="*/ 151 w 598"/>
                <a:gd name="T79" fmla="*/ 676 h 718"/>
                <a:gd name="T80" fmla="*/ 122 w 598"/>
                <a:gd name="T81" fmla="*/ 652 h 718"/>
                <a:gd name="T82" fmla="*/ 94 w 598"/>
                <a:gd name="T83" fmla="*/ 623 h 718"/>
                <a:gd name="T84" fmla="*/ 71 w 598"/>
                <a:gd name="T85" fmla="*/ 590 h 718"/>
                <a:gd name="T86" fmla="*/ 50 w 598"/>
                <a:gd name="T87" fmla="*/ 551 h 718"/>
                <a:gd name="T88" fmla="*/ 33 w 598"/>
                <a:gd name="T89" fmla="*/ 509 h 718"/>
                <a:gd name="T90" fmla="*/ 20 w 598"/>
                <a:gd name="T91" fmla="*/ 461 h 718"/>
                <a:gd name="T92" fmla="*/ 9 w 598"/>
                <a:gd name="T93" fmla="*/ 410 h 718"/>
                <a:gd name="T94" fmla="*/ 2 w 598"/>
                <a:gd name="T95" fmla="*/ 353 h 718"/>
                <a:gd name="T96" fmla="*/ 0 w 598"/>
                <a:gd name="T97" fmla="*/ 295 h 718"/>
                <a:gd name="T98" fmla="*/ 2 w 598"/>
                <a:gd name="T99" fmla="*/ 248 h 718"/>
                <a:gd name="T100" fmla="*/ 8 w 598"/>
                <a:gd name="T101" fmla="*/ 205 h 718"/>
                <a:gd name="T102" fmla="*/ 19 w 598"/>
                <a:gd name="T103" fmla="*/ 167 h 718"/>
                <a:gd name="T104" fmla="*/ 34 w 598"/>
                <a:gd name="T105" fmla="*/ 132 h 718"/>
                <a:gd name="T106" fmla="*/ 53 w 598"/>
                <a:gd name="T107" fmla="*/ 102 h 718"/>
                <a:gd name="T108" fmla="*/ 76 w 598"/>
                <a:gd name="T109" fmla="*/ 75 h 718"/>
                <a:gd name="T110" fmla="*/ 104 w 598"/>
                <a:gd name="T111" fmla="*/ 52 h 718"/>
                <a:gd name="T112" fmla="*/ 136 w 598"/>
                <a:gd name="T113" fmla="*/ 34 h 718"/>
                <a:gd name="T114" fmla="*/ 170 w 598"/>
                <a:gd name="T115" fmla="*/ 19 h 718"/>
                <a:gd name="T116" fmla="*/ 209 w 598"/>
                <a:gd name="T117" fmla="*/ 9 h 718"/>
                <a:gd name="T118" fmla="*/ 253 w 598"/>
                <a:gd name="T119" fmla="*/ 2 h 718"/>
                <a:gd name="T120" fmla="*/ 299 w 598"/>
                <a:gd name="T1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8" h="718">
                  <a:moveTo>
                    <a:pt x="299" y="0"/>
                  </a:moveTo>
                  <a:lnTo>
                    <a:pt x="347" y="2"/>
                  </a:lnTo>
                  <a:lnTo>
                    <a:pt x="390" y="9"/>
                  </a:lnTo>
                  <a:lnTo>
                    <a:pt x="429" y="19"/>
                  </a:lnTo>
                  <a:lnTo>
                    <a:pt x="465" y="34"/>
                  </a:lnTo>
                  <a:lnTo>
                    <a:pt x="496" y="52"/>
                  </a:lnTo>
                  <a:lnTo>
                    <a:pt x="523" y="75"/>
                  </a:lnTo>
                  <a:lnTo>
                    <a:pt x="546" y="102"/>
                  </a:lnTo>
                  <a:lnTo>
                    <a:pt x="565" y="132"/>
                  </a:lnTo>
                  <a:lnTo>
                    <a:pt x="580" y="167"/>
                  </a:lnTo>
                  <a:lnTo>
                    <a:pt x="590" y="205"/>
                  </a:lnTo>
                  <a:lnTo>
                    <a:pt x="596" y="248"/>
                  </a:lnTo>
                  <a:lnTo>
                    <a:pt x="598" y="295"/>
                  </a:lnTo>
                  <a:lnTo>
                    <a:pt x="597" y="349"/>
                  </a:lnTo>
                  <a:lnTo>
                    <a:pt x="592" y="398"/>
                  </a:lnTo>
                  <a:lnTo>
                    <a:pt x="584" y="443"/>
                  </a:lnTo>
                  <a:lnTo>
                    <a:pt x="574" y="484"/>
                  </a:lnTo>
                  <a:lnTo>
                    <a:pt x="562" y="519"/>
                  </a:lnTo>
                  <a:lnTo>
                    <a:pt x="548" y="552"/>
                  </a:lnTo>
                  <a:lnTo>
                    <a:pt x="532" y="581"/>
                  </a:lnTo>
                  <a:lnTo>
                    <a:pt x="515" y="606"/>
                  </a:lnTo>
                  <a:lnTo>
                    <a:pt x="496" y="628"/>
                  </a:lnTo>
                  <a:lnTo>
                    <a:pt x="478" y="646"/>
                  </a:lnTo>
                  <a:lnTo>
                    <a:pt x="458" y="663"/>
                  </a:lnTo>
                  <a:lnTo>
                    <a:pt x="439" y="676"/>
                  </a:lnTo>
                  <a:lnTo>
                    <a:pt x="419" y="687"/>
                  </a:lnTo>
                  <a:lnTo>
                    <a:pt x="401" y="696"/>
                  </a:lnTo>
                  <a:lnTo>
                    <a:pt x="383" y="703"/>
                  </a:lnTo>
                  <a:lnTo>
                    <a:pt x="365" y="708"/>
                  </a:lnTo>
                  <a:lnTo>
                    <a:pt x="350" y="712"/>
                  </a:lnTo>
                  <a:lnTo>
                    <a:pt x="336" y="715"/>
                  </a:lnTo>
                  <a:lnTo>
                    <a:pt x="323" y="717"/>
                  </a:lnTo>
                  <a:lnTo>
                    <a:pt x="313" y="718"/>
                  </a:lnTo>
                  <a:lnTo>
                    <a:pt x="306" y="718"/>
                  </a:lnTo>
                  <a:lnTo>
                    <a:pt x="301" y="718"/>
                  </a:lnTo>
                  <a:lnTo>
                    <a:pt x="299" y="718"/>
                  </a:lnTo>
                  <a:lnTo>
                    <a:pt x="258" y="716"/>
                  </a:lnTo>
                  <a:lnTo>
                    <a:pt x="220" y="708"/>
                  </a:lnTo>
                  <a:lnTo>
                    <a:pt x="184" y="694"/>
                  </a:lnTo>
                  <a:lnTo>
                    <a:pt x="151" y="676"/>
                  </a:lnTo>
                  <a:lnTo>
                    <a:pt x="122" y="652"/>
                  </a:lnTo>
                  <a:lnTo>
                    <a:pt x="94" y="623"/>
                  </a:lnTo>
                  <a:lnTo>
                    <a:pt x="71" y="590"/>
                  </a:lnTo>
                  <a:lnTo>
                    <a:pt x="50" y="551"/>
                  </a:lnTo>
                  <a:lnTo>
                    <a:pt x="33" y="509"/>
                  </a:lnTo>
                  <a:lnTo>
                    <a:pt x="20" y="461"/>
                  </a:lnTo>
                  <a:lnTo>
                    <a:pt x="9" y="410"/>
                  </a:lnTo>
                  <a:lnTo>
                    <a:pt x="2" y="353"/>
                  </a:lnTo>
                  <a:lnTo>
                    <a:pt x="0" y="295"/>
                  </a:lnTo>
                  <a:lnTo>
                    <a:pt x="2" y="248"/>
                  </a:lnTo>
                  <a:lnTo>
                    <a:pt x="8" y="205"/>
                  </a:lnTo>
                  <a:lnTo>
                    <a:pt x="19" y="167"/>
                  </a:lnTo>
                  <a:lnTo>
                    <a:pt x="34" y="132"/>
                  </a:lnTo>
                  <a:lnTo>
                    <a:pt x="53" y="102"/>
                  </a:lnTo>
                  <a:lnTo>
                    <a:pt x="76" y="75"/>
                  </a:lnTo>
                  <a:lnTo>
                    <a:pt x="104" y="52"/>
                  </a:lnTo>
                  <a:lnTo>
                    <a:pt x="136" y="34"/>
                  </a:lnTo>
                  <a:lnTo>
                    <a:pt x="170" y="19"/>
                  </a:lnTo>
                  <a:lnTo>
                    <a:pt x="209" y="9"/>
                  </a:lnTo>
                  <a:lnTo>
                    <a:pt x="253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3381375" y="6137275"/>
              <a:ext cx="403225" cy="190500"/>
            </a:xfrm>
            <a:custGeom>
              <a:avLst/>
              <a:gdLst>
                <a:gd name="T0" fmla="*/ 770 w 1268"/>
                <a:gd name="T1" fmla="*/ 0 h 600"/>
                <a:gd name="T2" fmla="*/ 783 w 1268"/>
                <a:gd name="T3" fmla="*/ 3 h 600"/>
                <a:gd name="T4" fmla="*/ 795 w 1268"/>
                <a:gd name="T5" fmla="*/ 10 h 600"/>
                <a:gd name="T6" fmla="*/ 865 w 1268"/>
                <a:gd name="T7" fmla="*/ 69 h 600"/>
                <a:gd name="T8" fmla="*/ 1163 w 1268"/>
                <a:gd name="T9" fmla="*/ 189 h 600"/>
                <a:gd name="T10" fmla="*/ 1179 w 1268"/>
                <a:gd name="T11" fmla="*/ 198 h 600"/>
                <a:gd name="T12" fmla="*/ 1193 w 1268"/>
                <a:gd name="T13" fmla="*/ 213 h 600"/>
                <a:gd name="T14" fmla="*/ 1206 w 1268"/>
                <a:gd name="T15" fmla="*/ 234 h 600"/>
                <a:gd name="T16" fmla="*/ 1216 w 1268"/>
                <a:gd name="T17" fmla="*/ 258 h 600"/>
                <a:gd name="T18" fmla="*/ 1226 w 1268"/>
                <a:gd name="T19" fmla="*/ 285 h 600"/>
                <a:gd name="T20" fmla="*/ 1233 w 1268"/>
                <a:gd name="T21" fmla="*/ 315 h 600"/>
                <a:gd name="T22" fmla="*/ 1241 w 1268"/>
                <a:gd name="T23" fmla="*/ 347 h 600"/>
                <a:gd name="T24" fmla="*/ 1246 w 1268"/>
                <a:gd name="T25" fmla="*/ 379 h 600"/>
                <a:gd name="T26" fmla="*/ 1251 w 1268"/>
                <a:gd name="T27" fmla="*/ 413 h 600"/>
                <a:gd name="T28" fmla="*/ 1254 w 1268"/>
                <a:gd name="T29" fmla="*/ 446 h 600"/>
                <a:gd name="T30" fmla="*/ 1257 w 1268"/>
                <a:gd name="T31" fmla="*/ 477 h 600"/>
                <a:gd name="T32" fmla="*/ 1260 w 1268"/>
                <a:gd name="T33" fmla="*/ 506 h 600"/>
                <a:gd name="T34" fmla="*/ 1261 w 1268"/>
                <a:gd name="T35" fmla="*/ 533 h 600"/>
                <a:gd name="T36" fmla="*/ 1264 w 1268"/>
                <a:gd name="T37" fmla="*/ 557 h 600"/>
                <a:gd name="T38" fmla="*/ 1265 w 1268"/>
                <a:gd name="T39" fmla="*/ 576 h 600"/>
                <a:gd name="T40" fmla="*/ 1266 w 1268"/>
                <a:gd name="T41" fmla="*/ 591 h 600"/>
                <a:gd name="T42" fmla="*/ 1268 w 1268"/>
                <a:gd name="T43" fmla="*/ 600 h 600"/>
                <a:gd name="T44" fmla="*/ 0 w 1268"/>
                <a:gd name="T45" fmla="*/ 600 h 600"/>
                <a:gd name="T46" fmla="*/ 3 w 1268"/>
                <a:gd name="T47" fmla="*/ 591 h 600"/>
                <a:gd name="T48" fmla="*/ 4 w 1268"/>
                <a:gd name="T49" fmla="*/ 576 h 600"/>
                <a:gd name="T50" fmla="*/ 5 w 1268"/>
                <a:gd name="T51" fmla="*/ 557 h 600"/>
                <a:gd name="T52" fmla="*/ 7 w 1268"/>
                <a:gd name="T53" fmla="*/ 533 h 600"/>
                <a:gd name="T54" fmla="*/ 8 w 1268"/>
                <a:gd name="T55" fmla="*/ 506 h 600"/>
                <a:gd name="T56" fmla="*/ 11 w 1268"/>
                <a:gd name="T57" fmla="*/ 477 h 600"/>
                <a:gd name="T58" fmla="*/ 15 w 1268"/>
                <a:gd name="T59" fmla="*/ 446 h 600"/>
                <a:gd name="T60" fmla="*/ 18 w 1268"/>
                <a:gd name="T61" fmla="*/ 413 h 600"/>
                <a:gd name="T62" fmla="*/ 22 w 1268"/>
                <a:gd name="T63" fmla="*/ 379 h 600"/>
                <a:gd name="T64" fmla="*/ 28 w 1268"/>
                <a:gd name="T65" fmla="*/ 347 h 600"/>
                <a:gd name="T66" fmla="*/ 35 w 1268"/>
                <a:gd name="T67" fmla="*/ 315 h 600"/>
                <a:gd name="T68" fmla="*/ 43 w 1268"/>
                <a:gd name="T69" fmla="*/ 285 h 600"/>
                <a:gd name="T70" fmla="*/ 51 w 1268"/>
                <a:gd name="T71" fmla="*/ 258 h 600"/>
                <a:gd name="T72" fmla="*/ 62 w 1268"/>
                <a:gd name="T73" fmla="*/ 234 h 600"/>
                <a:gd name="T74" fmla="*/ 75 w 1268"/>
                <a:gd name="T75" fmla="*/ 213 h 600"/>
                <a:gd name="T76" fmla="*/ 89 w 1268"/>
                <a:gd name="T77" fmla="*/ 198 h 600"/>
                <a:gd name="T78" fmla="*/ 106 w 1268"/>
                <a:gd name="T79" fmla="*/ 189 h 600"/>
                <a:gd name="T80" fmla="*/ 403 w 1268"/>
                <a:gd name="T81" fmla="*/ 69 h 600"/>
                <a:gd name="T82" fmla="*/ 474 w 1268"/>
                <a:gd name="T83" fmla="*/ 10 h 600"/>
                <a:gd name="T84" fmla="*/ 486 w 1268"/>
                <a:gd name="T85" fmla="*/ 3 h 600"/>
                <a:gd name="T86" fmla="*/ 499 w 1268"/>
                <a:gd name="T87" fmla="*/ 0 h 600"/>
                <a:gd name="T88" fmla="*/ 513 w 1268"/>
                <a:gd name="T89" fmla="*/ 0 h 600"/>
                <a:gd name="T90" fmla="*/ 526 w 1268"/>
                <a:gd name="T91" fmla="*/ 4 h 600"/>
                <a:gd name="T92" fmla="*/ 537 w 1268"/>
                <a:gd name="T93" fmla="*/ 13 h 600"/>
                <a:gd name="T94" fmla="*/ 634 w 1268"/>
                <a:gd name="T95" fmla="*/ 109 h 600"/>
                <a:gd name="T96" fmla="*/ 732 w 1268"/>
                <a:gd name="T97" fmla="*/ 13 h 600"/>
                <a:gd name="T98" fmla="*/ 743 w 1268"/>
                <a:gd name="T99" fmla="*/ 4 h 600"/>
                <a:gd name="T100" fmla="*/ 756 w 1268"/>
                <a:gd name="T101" fmla="*/ 0 h 600"/>
                <a:gd name="T102" fmla="*/ 770 w 1268"/>
                <a:gd name="T10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8" h="600">
                  <a:moveTo>
                    <a:pt x="770" y="0"/>
                  </a:moveTo>
                  <a:lnTo>
                    <a:pt x="783" y="3"/>
                  </a:lnTo>
                  <a:lnTo>
                    <a:pt x="795" y="10"/>
                  </a:lnTo>
                  <a:lnTo>
                    <a:pt x="865" y="69"/>
                  </a:lnTo>
                  <a:lnTo>
                    <a:pt x="1163" y="189"/>
                  </a:lnTo>
                  <a:lnTo>
                    <a:pt x="1179" y="198"/>
                  </a:lnTo>
                  <a:lnTo>
                    <a:pt x="1193" y="213"/>
                  </a:lnTo>
                  <a:lnTo>
                    <a:pt x="1206" y="234"/>
                  </a:lnTo>
                  <a:lnTo>
                    <a:pt x="1216" y="258"/>
                  </a:lnTo>
                  <a:lnTo>
                    <a:pt x="1226" y="285"/>
                  </a:lnTo>
                  <a:lnTo>
                    <a:pt x="1233" y="315"/>
                  </a:lnTo>
                  <a:lnTo>
                    <a:pt x="1241" y="347"/>
                  </a:lnTo>
                  <a:lnTo>
                    <a:pt x="1246" y="379"/>
                  </a:lnTo>
                  <a:lnTo>
                    <a:pt x="1251" y="413"/>
                  </a:lnTo>
                  <a:lnTo>
                    <a:pt x="1254" y="446"/>
                  </a:lnTo>
                  <a:lnTo>
                    <a:pt x="1257" y="477"/>
                  </a:lnTo>
                  <a:lnTo>
                    <a:pt x="1260" y="506"/>
                  </a:lnTo>
                  <a:lnTo>
                    <a:pt x="1261" y="533"/>
                  </a:lnTo>
                  <a:lnTo>
                    <a:pt x="1264" y="557"/>
                  </a:lnTo>
                  <a:lnTo>
                    <a:pt x="1265" y="576"/>
                  </a:lnTo>
                  <a:lnTo>
                    <a:pt x="1266" y="591"/>
                  </a:lnTo>
                  <a:lnTo>
                    <a:pt x="1268" y="600"/>
                  </a:lnTo>
                  <a:lnTo>
                    <a:pt x="0" y="600"/>
                  </a:lnTo>
                  <a:lnTo>
                    <a:pt x="3" y="591"/>
                  </a:lnTo>
                  <a:lnTo>
                    <a:pt x="4" y="576"/>
                  </a:lnTo>
                  <a:lnTo>
                    <a:pt x="5" y="557"/>
                  </a:lnTo>
                  <a:lnTo>
                    <a:pt x="7" y="533"/>
                  </a:lnTo>
                  <a:lnTo>
                    <a:pt x="8" y="506"/>
                  </a:lnTo>
                  <a:lnTo>
                    <a:pt x="11" y="477"/>
                  </a:lnTo>
                  <a:lnTo>
                    <a:pt x="15" y="446"/>
                  </a:lnTo>
                  <a:lnTo>
                    <a:pt x="18" y="413"/>
                  </a:lnTo>
                  <a:lnTo>
                    <a:pt x="22" y="379"/>
                  </a:lnTo>
                  <a:lnTo>
                    <a:pt x="28" y="347"/>
                  </a:lnTo>
                  <a:lnTo>
                    <a:pt x="35" y="315"/>
                  </a:lnTo>
                  <a:lnTo>
                    <a:pt x="43" y="285"/>
                  </a:lnTo>
                  <a:lnTo>
                    <a:pt x="51" y="258"/>
                  </a:lnTo>
                  <a:lnTo>
                    <a:pt x="62" y="234"/>
                  </a:lnTo>
                  <a:lnTo>
                    <a:pt x="75" y="213"/>
                  </a:lnTo>
                  <a:lnTo>
                    <a:pt x="89" y="198"/>
                  </a:lnTo>
                  <a:lnTo>
                    <a:pt x="106" y="189"/>
                  </a:lnTo>
                  <a:lnTo>
                    <a:pt x="403" y="69"/>
                  </a:lnTo>
                  <a:lnTo>
                    <a:pt x="474" y="10"/>
                  </a:lnTo>
                  <a:lnTo>
                    <a:pt x="486" y="3"/>
                  </a:lnTo>
                  <a:lnTo>
                    <a:pt x="499" y="0"/>
                  </a:lnTo>
                  <a:lnTo>
                    <a:pt x="513" y="0"/>
                  </a:lnTo>
                  <a:lnTo>
                    <a:pt x="526" y="4"/>
                  </a:lnTo>
                  <a:lnTo>
                    <a:pt x="537" y="13"/>
                  </a:lnTo>
                  <a:lnTo>
                    <a:pt x="634" y="109"/>
                  </a:lnTo>
                  <a:lnTo>
                    <a:pt x="732" y="13"/>
                  </a:lnTo>
                  <a:lnTo>
                    <a:pt x="743" y="4"/>
                  </a:lnTo>
                  <a:lnTo>
                    <a:pt x="756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3121025" y="6226175"/>
              <a:ext cx="190500" cy="228600"/>
            </a:xfrm>
            <a:custGeom>
              <a:avLst/>
              <a:gdLst>
                <a:gd name="T0" fmla="*/ 299 w 598"/>
                <a:gd name="T1" fmla="*/ 0 h 718"/>
                <a:gd name="T2" fmla="*/ 347 w 598"/>
                <a:gd name="T3" fmla="*/ 2 h 718"/>
                <a:gd name="T4" fmla="*/ 390 w 598"/>
                <a:gd name="T5" fmla="*/ 7 h 718"/>
                <a:gd name="T6" fmla="*/ 431 w 598"/>
                <a:gd name="T7" fmla="*/ 18 h 718"/>
                <a:gd name="T8" fmla="*/ 465 w 598"/>
                <a:gd name="T9" fmla="*/ 32 h 718"/>
                <a:gd name="T10" fmla="*/ 497 w 598"/>
                <a:gd name="T11" fmla="*/ 51 h 718"/>
                <a:gd name="T12" fmla="*/ 524 w 598"/>
                <a:gd name="T13" fmla="*/ 74 h 718"/>
                <a:gd name="T14" fmla="*/ 546 w 598"/>
                <a:gd name="T15" fmla="*/ 101 h 718"/>
                <a:gd name="T16" fmla="*/ 566 w 598"/>
                <a:gd name="T17" fmla="*/ 131 h 718"/>
                <a:gd name="T18" fmla="*/ 580 w 598"/>
                <a:gd name="T19" fmla="*/ 166 h 718"/>
                <a:gd name="T20" fmla="*/ 591 w 598"/>
                <a:gd name="T21" fmla="*/ 205 h 718"/>
                <a:gd name="T22" fmla="*/ 597 w 598"/>
                <a:gd name="T23" fmla="*/ 247 h 718"/>
                <a:gd name="T24" fmla="*/ 598 w 598"/>
                <a:gd name="T25" fmla="*/ 294 h 718"/>
                <a:gd name="T26" fmla="*/ 597 w 598"/>
                <a:gd name="T27" fmla="*/ 348 h 718"/>
                <a:gd name="T28" fmla="*/ 593 w 598"/>
                <a:gd name="T29" fmla="*/ 398 h 718"/>
                <a:gd name="T30" fmla="*/ 585 w 598"/>
                <a:gd name="T31" fmla="*/ 442 h 718"/>
                <a:gd name="T32" fmla="*/ 575 w 598"/>
                <a:gd name="T33" fmla="*/ 482 h 718"/>
                <a:gd name="T34" fmla="*/ 563 w 598"/>
                <a:gd name="T35" fmla="*/ 519 h 718"/>
                <a:gd name="T36" fmla="*/ 549 w 598"/>
                <a:gd name="T37" fmla="*/ 552 h 718"/>
                <a:gd name="T38" fmla="*/ 532 w 598"/>
                <a:gd name="T39" fmla="*/ 580 h 718"/>
                <a:gd name="T40" fmla="*/ 516 w 598"/>
                <a:gd name="T41" fmla="*/ 605 h 718"/>
                <a:gd name="T42" fmla="*/ 498 w 598"/>
                <a:gd name="T43" fmla="*/ 627 h 718"/>
                <a:gd name="T44" fmla="*/ 478 w 598"/>
                <a:gd name="T45" fmla="*/ 646 h 718"/>
                <a:gd name="T46" fmla="*/ 459 w 598"/>
                <a:gd name="T47" fmla="*/ 661 h 718"/>
                <a:gd name="T48" fmla="*/ 439 w 598"/>
                <a:gd name="T49" fmla="*/ 675 h 718"/>
                <a:gd name="T50" fmla="*/ 421 w 598"/>
                <a:gd name="T51" fmla="*/ 686 h 718"/>
                <a:gd name="T52" fmla="*/ 401 w 598"/>
                <a:gd name="T53" fmla="*/ 695 h 718"/>
                <a:gd name="T54" fmla="*/ 383 w 598"/>
                <a:gd name="T55" fmla="*/ 702 h 718"/>
                <a:gd name="T56" fmla="*/ 367 w 598"/>
                <a:gd name="T57" fmla="*/ 708 h 718"/>
                <a:gd name="T58" fmla="*/ 350 w 598"/>
                <a:gd name="T59" fmla="*/ 711 h 718"/>
                <a:gd name="T60" fmla="*/ 336 w 598"/>
                <a:gd name="T61" fmla="*/ 714 h 718"/>
                <a:gd name="T62" fmla="*/ 324 w 598"/>
                <a:gd name="T63" fmla="*/ 715 h 718"/>
                <a:gd name="T64" fmla="*/ 314 w 598"/>
                <a:gd name="T65" fmla="*/ 717 h 718"/>
                <a:gd name="T66" fmla="*/ 306 w 598"/>
                <a:gd name="T67" fmla="*/ 717 h 718"/>
                <a:gd name="T68" fmla="*/ 302 w 598"/>
                <a:gd name="T69" fmla="*/ 718 h 718"/>
                <a:gd name="T70" fmla="*/ 299 w 598"/>
                <a:gd name="T71" fmla="*/ 717 h 718"/>
                <a:gd name="T72" fmla="*/ 259 w 598"/>
                <a:gd name="T73" fmla="*/ 714 h 718"/>
                <a:gd name="T74" fmla="*/ 220 w 598"/>
                <a:gd name="T75" fmla="*/ 707 h 718"/>
                <a:gd name="T76" fmla="*/ 185 w 598"/>
                <a:gd name="T77" fmla="*/ 694 h 718"/>
                <a:gd name="T78" fmla="*/ 152 w 598"/>
                <a:gd name="T79" fmla="*/ 675 h 718"/>
                <a:gd name="T80" fmla="*/ 122 w 598"/>
                <a:gd name="T81" fmla="*/ 651 h 718"/>
                <a:gd name="T82" fmla="*/ 95 w 598"/>
                <a:gd name="T83" fmla="*/ 622 h 718"/>
                <a:gd name="T84" fmla="*/ 71 w 598"/>
                <a:gd name="T85" fmla="*/ 589 h 718"/>
                <a:gd name="T86" fmla="*/ 50 w 598"/>
                <a:gd name="T87" fmla="*/ 550 h 718"/>
                <a:gd name="T88" fmla="*/ 34 w 598"/>
                <a:gd name="T89" fmla="*/ 507 h 718"/>
                <a:gd name="T90" fmla="*/ 20 w 598"/>
                <a:gd name="T91" fmla="*/ 460 h 718"/>
                <a:gd name="T92" fmla="*/ 10 w 598"/>
                <a:gd name="T93" fmla="*/ 409 h 718"/>
                <a:gd name="T94" fmla="*/ 4 w 598"/>
                <a:gd name="T95" fmla="*/ 353 h 718"/>
                <a:gd name="T96" fmla="*/ 0 w 598"/>
                <a:gd name="T97" fmla="*/ 294 h 718"/>
                <a:gd name="T98" fmla="*/ 3 w 598"/>
                <a:gd name="T99" fmla="*/ 247 h 718"/>
                <a:gd name="T100" fmla="*/ 9 w 598"/>
                <a:gd name="T101" fmla="*/ 205 h 718"/>
                <a:gd name="T102" fmla="*/ 20 w 598"/>
                <a:gd name="T103" fmla="*/ 166 h 718"/>
                <a:gd name="T104" fmla="*/ 34 w 598"/>
                <a:gd name="T105" fmla="*/ 131 h 718"/>
                <a:gd name="T106" fmla="*/ 54 w 598"/>
                <a:gd name="T107" fmla="*/ 101 h 718"/>
                <a:gd name="T108" fmla="*/ 77 w 598"/>
                <a:gd name="T109" fmla="*/ 74 h 718"/>
                <a:gd name="T110" fmla="*/ 104 w 598"/>
                <a:gd name="T111" fmla="*/ 51 h 718"/>
                <a:gd name="T112" fmla="*/ 136 w 598"/>
                <a:gd name="T113" fmla="*/ 32 h 718"/>
                <a:gd name="T114" fmla="*/ 172 w 598"/>
                <a:gd name="T115" fmla="*/ 18 h 718"/>
                <a:gd name="T116" fmla="*/ 211 w 598"/>
                <a:gd name="T117" fmla="*/ 7 h 718"/>
                <a:gd name="T118" fmla="*/ 253 w 598"/>
                <a:gd name="T119" fmla="*/ 2 h 718"/>
                <a:gd name="T120" fmla="*/ 299 w 598"/>
                <a:gd name="T1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8" h="718">
                  <a:moveTo>
                    <a:pt x="299" y="0"/>
                  </a:moveTo>
                  <a:lnTo>
                    <a:pt x="347" y="2"/>
                  </a:lnTo>
                  <a:lnTo>
                    <a:pt x="390" y="7"/>
                  </a:lnTo>
                  <a:lnTo>
                    <a:pt x="431" y="18"/>
                  </a:lnTo>
                  <a:lnTo>
                    <a:pt x="465" y="32"/>
                  </a:lnTo>
                  <a:lnTo>
                    <a:pt x="497" y="51"/>
                  </a:lnTo>
                  <a:lnTo>
                    <a:pt x="524" y="74"/>
                  </a:lnTo>
                  <a:lnTo>
                    <a:pt x="546" y="101"/>
                  </a:lnTo>
                  <a:lnTo>
                    <a:pt x="566" y="131"/>
                  </a:lnTo>
                  <a:lnTo>
                    <a:pt x="580" y="166"/>
                  </a:lnTo>
                  <a:lnTo>
                    <a:pt x="591" y="205"/>
                  </a:lnTo>
                  <a:lnTo>
                    <a:pt x="597" y="247"/>
                  </a:lnTo>
                  <a:lnTo>
                    <a:pt x="598" y="294"/>
                  </a:lnTo>
                  <a:lnTo>
                    <a:pt x="597" y="348"/>
                  </a:lnTo>
                  <a:lnTo>
                    <a:pt x="593" y="398"/>
                  </a:lnTo>
                  <a:lnTo>
                    <a:pt x="585" y="442"/>
                  </a:lnTo>
                  <a:lnTo>
                    <a:pt x="575" y="482"/>
                  </a:lnTo>
                  <a:lnTo>
                    <a:pt x="563" y="519"/>
                  </a:lnTo>
                  <a:lnTo>
                    <a:pt x="549" y="552"/>
                  </a:lnTo>
                  <a:lnTo>
                    <a:pt x="532" y="580"/>
                  </a:lnTo>
                  <a:lnTo>
                    <a:pt x="516" y="605"/>
                  </a:lnTo>
                  <a:lnTo>
                    <a:pt x="498" y="627"/>
                  </a:lnTo>
                  <a:lnTo>
                    <a:pt x="478" y="646"/>
                  </a:lnTo>
                  <a:lnTo>
                    <a:pt x="459" y="661"/>
                  </a:lnTo>
                  <a:lnTo>
                    <a:pt x="439" y="675"/>
                  </a:lnTo>
                  <a:lnTo>
                    <a:pt x="421" y="686"/>
                  </a:lnTo>
                  <a:lnTo>
                    <a:pt x="401" y="695"/>
                  </a:lnTo>
                  <a:lnTo>
                    <a:pt x="383" y="702"/>
                  </a:lnTo>
                  <a:lnTo>
                    <a:pt x="367" y="708"/>
                  </a:lnTo>
                  <a:lnTo>
                    <a:pt x="350" y="711"/>
                  </a:lnTo>
                  <a:lnTo>
                    <a:pt x="336" y="714"/>
                  </a:lnTo>
                  <a:lnTo>
                    <a:pt x="324" y="715"/>
                  </a:lnTo>
                  <a:lnTo>
                    <a:pt x="314" y="717"/>
                  </a:lnTo>
                  <a:lnTo>
                    <a:pt x="306" y="717"/>
                  </a:lnTo>
                  <a:lnTo>
                    <a:pt x="302" y="718"/>
                  </a:lnTo>
                  <a:lnTo>
                    <a:pt x="299" y="717"/>
                  </a:lnTo>
                  <a:lnTo>
                    <a:pt x="259" y="714"/>
                  </a:lnTo>
                  <a:lnTo>
                    <a:pt x="220" y="707"/>
                  </a:lnTo>
                  <a:lnTo>
                    <a:pt x="185" y="694"/>
                  </a:lnTo>
                  <a:lnTo>
                    <a:pt x="152" y="675"/>
                  </a:lnTo>
                  <a:lnTo>
                    <a:pt x="122" y="651"/>
                  </a:lnTo>
                  <a:lnTo>
                    <a:pt x="95" y="622"/>
                  </a:lnTo>
                  <a:lnTo>
                    <a:pt x="71" y="589"/>
                  </a:lnTo>
                  <a:lnTo>
                    <a:pt x="50" y="550"/>
                  </a:lnTo>
                  <a:lnTo>
                    <a:pt x="34" y="507"/>
                  </a:lnTo>
                  <a:lnTo>
                    <a:pt x="20" y="460"/>
                  </a:lnTo>
                  <a:lnTo>
                    <a:pt x="10" y="409"/>
                  </a:lnTo>
                  <a:lnTo>
                    <a:pt x="4" y="353"/>
                  </a:lnTo>
                  <a:lnTo>
                    <a:pt x="0" y="294"/>
                  </a:lnTo>
                  <a:lnTo>
                    <a:pt x="3" y="247"/>
                  </a:lnTo>
                  <a:lnTo>
                    <a:pt x="9" y="205"/>
                  </a:lnTo>
                  <a:lnTo>
                    <a:pt x="20" y="166"/>
                  </a:lnTo>
                  <a:lnTo>
                    <a:pt x="34" y="131"/>
                  </a:lnTo>
                  <a:lnTo>
                    <a:pt x="54" y="101"/>
                  </a:lnTo>
                  <a:lnTo>
                    <a:pt x="77" y="74"/>
                  </a:lnTo>
                  <a:lnTo>
                    <a:pt x="104" y="51"/>
                  </a:lnTo>
                  <a:lnTo>
                    <a:pt x="136" y="32"/>
                  </a:lnTo>
                  <a:lnTo>
                    <a:pt x="172" y="18"/>
                  </a:lnTo>
                  <a:lnTo>
                    <a:pt x="211" y="7"/>
                  </a:lnTo>
                  <a:lnTo>
                    <a:pt x="253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3016250" y="6457950"/>
              <a:ext cx="401637" cy="190500"/>
            </a:xfrm>
            <a:custGeom>
              <a:avLst/>
              <a:gdLst>
                <a:gd name="T0" fmla="*/ 768 w 1266"/>
                <a:gd name="T1" fmla="*/ 0 h 599"/>
                <a:gd name="T2" fmla="*/ 781 w 1266"/>
                <a:gd name="T3" fmla="*/ 3 h 599"/>
                <a:gd name="T4" fmla="*/ 793 w 1266"/>
                <a:gd name="T5" fmla="*/ 10 h 599"/>
                <a:gd name="T6" fmla="*/ 863 w 1266"/>
                <a:gd name="T7" fmla="*/ 69 h 599"/>
                <a:gd name="T8" fmla="*/ 1162 w 1266"/>
                <a:gd name="T9" fmla="*/ 188 h 599"/>
                <a:gd name="T10" fmla="*/ 1177 w 1266"/>
                <a:gd name="T11" fmla="*/ 198 h 599"/>
                <a:gd name="T12" fmla="*/ 1191 w 1266"/>
                <a:gd name="T13" fmla="*/ 213 h 599"/>
                <a:gd name="T14" fmla="*/ 1204 w 1266"/>
                <a:gd name="T15" fmla="*/ 234 h 599"/>
                <a:gd name="T16" fmla="*/ 1215 w 1266"/>
                <a:gd name="T17" fmla="*/ 258 h 599"/>
                <a:gd name="T18" fmla="*/ 1224 w 1266"/>
                <a:gd name="T19" fmla="*/ 285 h 599"/>
                <a:gd name="T20" fmla="*/ 1233 w 1266"/>
                <a:gd name="T21" fmla="*/ 315 h 599"/>
                <a:gd name="T22" fmla="*/ 1239 w 1266"/>
                <a:gd name="T23" fmla="*/ 347 h 599"/>
                <a:gd name="T24" fmla="*/ 1245 w 1266"/>
                <a:gd name="T25" fmla="*/ 380 h 599"/>
                <a:gd name="T26" fmla="*/ 1249 w 1266"/>
                <a:gd name="T27" fmla="*/ 413 h 599"/>
                <a:gd name="T28" fmla="*/ 1253 w 1266"/>
                <a:gd name="T29" fmla="*/ 445 h 599"/>
                <a:gd name="T30" fmla="*/ 1256 w 1266"/>
                <a:gd name="T31" fmla="*/ 477 h 599"/>
                <a:gd name="T32" fmla="*/ 1259 w 1266"/>
                <a:gd name="T33" fmla="*/ 507 h 599"/>
                <a:gd name="T34" fmla="*/ 1261 w 1266"/>
                <a:gd name="T35" fmla="*/ 534 h 599"/>
                <a:gd name="T36" fmla="*/ 1262 w 1266"/>
                <a:gd name="T37" fmla="*/ 557 h 599"/>
                <a:gd name="T38" fmla="*/ 1264 w 1266"/>
                <a:gd name="T39" fmla="*/ 576 h 599"/>
                <a:gd name="T40" fmla="*/ 1265 w 1266"/>
                <a:gd name="T41" fmla="*/ 591 h 599"/>
                <a:gd name="T42" fmla="*/ 1266 w 1266"/>
                <a:gd name="T43" fmla="*/ 599 h 599"/>
                <a:gd name="T44" fmla="*/ 0 w 1266"/>
                <a:gd name="T45" fmla="*/ 599 h 599"/>
                <a:gd name="T46" fmla="*/ 1 w 1266"/>
                <a:gd name="T47" fmla="*/ 591 h 599"/>
                <a:gd name="T48" fmla="*/ 2 w 1266"/>
                <a:gd name="T49" fmla="*/ 576 h 599"/>
                <a:gd name="T50" fmla="*/ 3 w 1266"/>
                <a:gd name="T51" fmla="*/ 557 h 599"/>
                <a:gd name="T52" fmla="*/ 5 w 1266"/>
                <a:gd name="T53" fmla="*/ 533 h 599"/>
                <a:gd name="T54" fmla="*/ 7 w 1266"/>
                <a:gd name="T55" fmla="*/ 507 h 599"/>
                <a:gd name="T56" fmla="*/ 10 w 1266"/>
                <a:gd name="T57" fmla="*/ 477 h 599"/>
                <a:gd name="T58" fmla="*/ 13 w 1266"/>
                <a:gd name="T59" fmla="*/ 445 h 599"/>
                <a:gd name="T60" fmla="*/ 16 w 1266"/>
                <a:gd name="T61" fmla="*/ 413 h 599"/>
                <a:gd name="T62" fmla="*/ 21 w 1266"/>
                <a:gd name="T63" fmla="*/ 380 h 599"/>
                <a:gd name="T64" fmla="*/ 27 w 1266"/>
                <a:gd name="T65" fmla="*/ 347 h 599"/>
                <a:gd name="T66" fmla="*/ 33 w 1266"/>
                <a:gd name="T67" fmla="*/ 315 h 599"/>
                <a:gd name="T68" fmla="*/ 41 w 1266"/>
                <a:gd name="T69" fmla="*/ 285 h 599"/>
                <a:gd name="T70" fmla="*/ 51 w 1266"/>
                <a:gd name="T71" fmla="*/ 258 h 599"/>
                <a:gd name="T72" fmla="*/ 62 w 1266"/>
                <a:gd name="T73" fmla="*/ 234 h 599"/>
                <a:gd name="T74" fmla="*/ 73 w 1266"/>
                <a:gd name="T75" fmla="*/ 213 h 599"/>
                <a:gd name="T76" fmla="*/ 88 w 1266"/>
                <a:gd name="T77" fmla="*/ 198 h 599"/>
                <a:gd name="T78" fmla="*/ 104 w 1266"/>
                <a:gd name="T79" fmla="*/ 188 h 599"/>
                <a:gd name="T80" fmla="*/ 403 w 1266"/>
                <a:gd name="T81" fmla="*/ 69 h 599"/>
                <a:gd name="T82" fmla="*/ 472 w 1266"/>
                <a:gd name="T83" fmla="*/ 10 h 599"/>
                <a:gd name="T84" fmla="*/ 484 w 1266"/>
                <a:gd name="T85" fmla="*/ 3 h 599"/>
                <a:gd name="T86" fmla="*/ 498 w 1266"/>
                <a:gd name="T87" fmla="*/ 0 h 599"/>
                <a:gd name="T88" fmla="*/ 511 w 1266"/>
                <a:gd name="T89" fmla="*/ 0 h 599"/>
                <a:gd name="T90" fmla="*/ 524 w 1266"/>
                <a:gd name="T91" fmla="*/ 5 h 599"/>
                <a:gd name="T92" fmla="*/ 535 w 1266"/>
                <a:gd name="T93" fmla="*/ 13 h 599"/>
                <a:gd name="T94" fmla="*/ 632 w 1266"/>
                <a:gd name="T95" fmla="*/ 109 h 599"/>
                <a:gd name="T96" fmla="*/ 730 w 1266"/>
                <a:gd name="T97" fmla="*/ 13 h 599"/>
                <a:gd name="T98" fmla="*/ 742 w 1266"/>
                <a:gd name="T99" fmla="*/ 5 h 599"/>
                <a:gd name="T100" fmla="*/ 755 w 1266"/>
                <a:gd name="T101" fmla="*/ 0 h 599"/>
                <a:gd name="T102" fmla="*/ 768 w 1266"/>
                <a:gd name="T10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6" h="599">
                  <a:moveTo>
                    <a:pt x="768" y="0"/>
                  </a:moveTo>
                  <a:lnTo>
                    <a:pt x="781" y="3"/>
                  </a:lnTo>
                  <a:lnTo>
                    <a:pt x="793" y="10"/>
                  </a:lnTo>
                  <a:lnTo>
                    <a:pt x="863" y="69"/>
                  </a:lnTo>
                  <a:lnTo>
                    <a:pt x="1162" y="188"/>
                  </a:lnTo>
                  <a:lnTo>
                    <a:pt x="1177" y="198"/>
                  </a:lnTo>
                  <a:lnTo>
                    <a:pt x="1191" y="213"/>
                  </a:lnTo>
                  <a:lnTo>
                    <a:pt x="1204" y="234"/>
                  </a:lnTo>
                  <a:lnTo>
                    <a:pt x="1215" y="258"/>
                  </a:lnTo>
                  <a:lnTo>
                    <a:pt x="1224" y="285"/>
                  </a:lnTo>
                  <a:lnTo>
                    <a:pt x="1233" y="315"/>
                  </a:lnTo>
                  <a:lnTo>
                    <a:pt x="1239" y="347"/>
                  </a:lnTo>
                  <a:lnTo>
                    <a:pt x="1245" y="380"/>
                  </a:lnTo>
                  <a:lnTo>
                    <a:pt x="1249" y="413"/>
                  </a:lnTo>
                  <a:lnTo>
                    <a:pt x="1253" y="445"/>
                  </a:lnTo>
                  <a:lnTo>
                    <a:pt x="1256" y="477"/>
                  </a:lnTo>
                  <a:lnTo>
                    <a:pt x="1259" y="507"/>
                  </a:lnTo>
                  <a:lnTo>
                    <a:pt x="1261" y="534"/>
                  </a:lnTo>
                  <a:lnTo>
                    <a:pt x="1262" y="557"/>
                  </a:lnTo>
                  <a:lnTo>
                    <a:pt x="1264" y="576"/>
                  </a:lnTo>
                  <a:lnTo>
                    <a:pt x="1265" y="591"/>
                  </a:lnTo>
                  <a:lnTo>
                    <a:pt x="1266" y="599"/>
                  </a:lnTo>
                  <a:lnTo>
                    <a:pt x="0" y="599"/>
                  </a:lnTo>
                  <a:lnTo>
                    <a:pt x="1" y="591"/>
                  </a:lnTo>
                  <a:lnTo>
                    <a:pt x="2" y="576"/>
                  </a:lnTo>
                  <a:lnTo>
                    <a:pt x="3" y="557"/>
                  </a:lnTo>
                  <a:lnTo>
                    <a:pt x="5" y="533"/>
                  </a:lnTo>
                  <a:lnTo>
                    <a:pt x="7" y="507"/>
                  </a:lnTo>
                  <a:lnTo>
                    <a:pt x="10" y="477"/>
                  </a:lnTo>
                  <a:lnTo>
                    <a:pt x="13" y="445"/>
                  </a:lnTo>
                  <a:lnTo>
                    <a:pt x="16" y="413"/>
                  </a:lnTo>
                  <a:lnTo>
                    <a:pt x="21" y="380"/>
                  </a:lnTo>
                  <a:lnTo>
                    <a:pt x="27" y="347"/>
                  </a:lnTo>
                  <a:lnTo>
                    <a:pt x="33" y="315"/>
                  </a:lnTo>
                  <a:lnTo>
                    <a:pt x="41" y="285"/>
                  </a:lnTo>
                  <a:lnTo>
                    <a:pt x="51" y="258"/>
                  </a:lnTo>
                  <a:lnTo>
                    <a:pt x="62" y="234"/>
                  </a:lnTo>
                  <a:lnTo>
                    <a:pt x="73" y="213"/>
                  </a:lnTo>
                  <a:lnTo>
                    <a:pt x="88" y="198"/>
                  </a:lnTo>
                  <a:lnTo>
                    <a:pt x="104" y="188"/>
                  </a:lnTo>
                  <a:lnTo>
                    <a:pt x="403" y="69"/>
                  </a:lnTo>
                  <a:lnTo>
                    <a:pt x="472" y="10"/>
                  </a:lnTo>
                  <a:lnTo>
                    <a:pt x="484" y="3"/>
                  </a:lnTo>
                  <a:lnTo>
                    <a:pt x="498" y="0"/>
                  </a:lnTo>
                  <a:lnTo>
                    <a:pt x="511" y="0"/>
                  </a:lnTo>
                  <a:lnTo>
                    <a:pt x="524" y="5"/>
                  </a:lnTo>
                  <a:lnTo>
                    <a:pt x="535" y="13"/>
                  </a:lnTo>
                  <a:lnTo>
                    <a:pt x="632" y="109"/>
                  </a:lnTo>
                  <a:lnTo>
                    <a:pt x="730" y="13"/>
                  </a:lnTo>
                  <a:lnTo>
                    <a:pt x="742" y="5"/>
                  </a:lnTo>
                  <a:lnTo>
                    <a:pt x="755" y="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46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56" name="이등변 삼각형 55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70305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1BC95296-1603-4F01-AA1C-B6D417EECE85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4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gray">
          <a:xfrm>
            <a:off x="250825" y="980728"/>
            <a:ext cx="8424863" cy="92333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요구사항 분석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데이터 모델링을 위해서 사용자와 면담을 통해서 얻은 내용으로 사용자의 요구사항을 간단하게 기술 하는 것으로 요구상 명세서나 업무 흐름도가 최종 산출물이 된다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6" name="이등변 삼각형 5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gray">
          <a:xfrm>
            <a:off x="251520" y="2204864"/>
            <a:ext cx="8424863" cy="258532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논리적 설계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개체 관계 모델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얻어진 산출물을 근거로 데이터 모델링을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해야 하는데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데이터 모델링은 업무처리에 필요한 자료와 속성을 기술하고 자료간의 관계를 정의 하고 특정 데이터 베이스에 구애되지 않고 골격을 구축하는 작업단계이다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이 단계에서 모델링 기법이 제공되어야 하는데 가장 일반적으로 사용되는 모델링 기법으로 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개체관계모델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(Entity Relationship Diagram)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있다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ERD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는 데이터베이스의 전체 구조를 쉽게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나타낼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수 있으며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사용자와 함께 업무를 분석하고 검토할 때도 이용된다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- ERD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는 개체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(Entity)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와 개체간의 관계를 이해하기 쉽게 정해진 표기법에 따라 그림으로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표시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0D874F93-D774-42A8-A940-9F66C754F984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5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17712"/>
              </p:ext>
            </p:extLst>
          </p:nvPr>
        </p:nvGraphicFramePr>
        <p:xfrm>
          <a:off x="323528" y="1844824"/>
          <a:ext cx="8496300" cy="1511808"/>
        </p:xfrm>
        <a:graphic>
          <a:graphicData uri="http://schemas.openxmlformats.org/drawingml/2006/table">
            <a:tbl>
              <a:tblPr/>
              <a:tblGrid>
                <a:gridCol w="1080038"/>
                <a:gridCol w="7416262"/>
              </a:tblGrid>
              <a:tr h="504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3" marR="91433"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데이터베이스에 표현될 대상으로 개체 타입과 이들간의 관계를 명세 하는 것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1433" marR="91433"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3" marR="91433"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데이터베이스에  표현된 개체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인스턴스를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처리하는 작업에 대하여 명세 하는 것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3" marR="91433"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제약조건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3" marR="91433"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데이터베이스에  허용 될 수 있는 개체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인스턴스에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대한 논리적 제약을 명세 하는 것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3" marR="91433"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6" name="Text Box 8"/>
          <p:cNvSpPr txBox="1">
            <a:spLocks noChangeArrowheads="1"/>
          </p:cNvSpPr>
          <p:nvPr/>
        </p:nvSpPr>
        <p:spPr bwMode="gray">
          <a:xfrm>
            <a:off x="323528" y="1196752"/>
            <a:ext cx="8281988" cy="42473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 데이터 모델링을 하는 과정에서 결정되어 야 할 사항은 구조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  <a:ea typeface="굴림" pitchFamily="50" charset="-127"/>
              </a:rPr>
              <a:t>연산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제약조건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14" name="이등변 삼각형 13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gray">
          <a:xfrm>
            <a:off x="323528" y="3573016"/>
            <a:ext cx="8281988" cy="630044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개체 관계 모델은 개체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(Entity) ,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속성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(Attribute) ,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관계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(Relationship)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와 같은 개념을 사용하여 실생활을 데이터베이스 하는 것이다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55471"/>
              </p:ext>
            </p:extLst>
          </p:nvPr>
        </p:nvGraphicFramePr>
        <p:xfrm>
          <a:off x="382992" y="4437112"/>
          <a:ext cx="3684952" cy="1888779"/>
        </p:xfrm>
        <a:graphic>
          <a:graphicData uri="http://schemas.openxmlformats.org/drawingml/2006/table">
            <a:tbl>
              <a:tblPr/>
              <a:tblGrid>
                <a:gridCol w="1094049"/>
                <a:gridCol w="2590903"/>
              </a:tblGrid>
              <a:tr h="303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구성요소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346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개체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관계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속성과 개체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관계를 연결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5"/>
          <p:cNvSpPr>
            <a:spLocks noChangeArrowheads="1"/>
          </p:cNvSpPr>
          <p:nvPr/>
        </p:nvSpPr>
        <p:spPr bwMode="auto">
          <a:xfrm>
            <a:off x="623991" y="4797152"/>
            <a:ext cx="635641" cy="2159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타원 8"/>
          <p:cNvSpPr>
            <a:spLocks noChangeArrowheads="1"/>
          </p:cNvSpPr>
          <p:nvPr/>
        </p:nvSpPr>
        <p:spPr bwMode="auto">
          <a:xfrm>
            <a:off x="585080" y="5589240"/>
            <a:ext cx="645267" cy="287214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순서도: 판단 9"/>
          <p:cNvSpPr>
            <a:spLocks noChangeArrowheads="1"/>
          </p:cNvSpPr>
          <p:nvPr/>
        </p:nvSpPr>
        <p:spPr bwMode="auto">
          <a:xfrm>
            <a:off x="631659" y="5157192"/>
            <a:ext cx="552111" cy="288032"/>
          </a:xfrm>
          <a:prstGeom prst="flowChartDecision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cxnSp>
        <p:nvCxnSpPr>
          <p:cNvPr id="20" name="직선 연결선 11"/>
          <p:cNvCxnSpPr>
            <a:cxnSpLocks noChangeShapeType="1"/>
          </p:cNvCxnSpPr>
          <p:nvPr/>
        </p:nvCxnSpPr>
        <p:spPr bwMode="auto">
          <a:xfrm>
            <a:off x="606239" y="6165304"/>
            <a:ext cx="602949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513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63FFF0F8-FAA7-4487-B941-9BEA2773A2A4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6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gray">
          <a:xfrm>
            <a:off x="250825" y="1168400"/>
            <a:ext cx="4019226" cy="1200329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개체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실 세계의 기본적인 표현 할 수 있는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항목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컴퓨터에서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취급하는 레코드와 같은 의미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  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ERD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에서 사각형으로 표시함</a:t>
            </a:r>
          </a:p>
        </p:txBody>
      </p:sp>
      <p:grpSp>
        <p:nvGrpSpPr>
          <p:cNvPr id="8" name="그룹 7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9" name="이등변 삼각형 8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gray">
          <a:xfrm>
            <a:off x="4355528" y="1168400"/>
            <a:ext cx="4680968" cy="1477328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속성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성질이나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상태등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개체가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가질 수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있는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특성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 -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타원으로 표현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개체에서 실선으로 연결하여 나타냄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데이터의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가장 작은 논리적인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단위인 필드로 취급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5"/>
          <p:cNvSpPr>
            <a:spLocks noChangeArrowheads="1"/>
          </p:cNvSpPr>
          <p:nvPr/>
        </p:nvSpPr>
        <p:spPr bwMode="auto">
          <a:xfrm>
            <a:off x="5775296" y="5190181"/>
            <a:ext cx="1368425" cy="2769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도서</a:t>
            </a:r>
          </a:p>
        </p:txBody>
      </p:sp>
      <p:sp>
        <p:nvSpPr>
          <p:cNvPr id="15" name="직사각형 10"/>
          <p:cNvSpPr>
            <a:spLocks noChangeArrowheads="1"/>
          </p:cNvSpPr>
          <p:nvPr/>
        </p:nvSpPr>
        <p:spPr bwMode="auto">
          <a:xfrm>
            <a:off x="1965620" y="5168225"/>
            <a:ext cx="1368425" cy="2769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</a:t>
            </a:r>
          </a:p>
        </p:txBody>
      </p:sp>
      <p:sp>
        <p:nvSpPr>
          <p:cNvPr id="16" name="타원 6"/>
          <p:cNvSpPr>
            <a:spLocks noChangeArrowheads="1"/>
          </p:cNvSpPr>
          <p:nvPr/>
        </p:nvSpPr>
        <p:spPr bwMode="auto">
          <a:xfrm>
            <a:off x="1475656" y="3890149"/>
            <a:ext cx="648767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12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8"/>
          <p:cNvSpPr>
            <a:spLocks noChangeArrowheads="1"/>
          </p:cNvSpPr>
          <p:nvPr/>
        </p:nvSpPr>
        <p:spPr bwMode="auto">
          <a:xfrm>
            <a:off x="2181520" y="3623291"/>
            <a:ext cx="720377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18" name="타원 9"/>
          <p:cNvSpPr>
            <a:spLocks noChangeArrowheads="1"/>
          </p:cNvSpPr>
          <p:nvPr/>
        </p:nvSpPr>
        <p:spPr bwMode="auto">
          <a:xfrm>
            <a:off x="2901897" y="3964636"/>
            <a:ext cx="720081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주소</a:t>
            </a:r>
          </a:p>
        </p:txBody>
      </p:sp>
      <p:cxnSp>
        <p:nvCxnSpPr>
          <p:cNvPr id="19" name="직선 연결선 12"/>
          <p:cNvCxnSpPr>
            <a:cxnSpLocks noChangeShapeType="1"/>
          </p:cNvCxnSpPr>
          <p:nvPr/>
        </p:nvCxnSpPr>
        <p:spPr bwMode="auto">
          <a:xfrm>
            <a:off x="1906601" y="4269005"/>
            <a:ext cx="743231" cy="87833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연결선 14"/>
          <p:cNvCxnSpPr>
            <a:cxnSpLocks noChangeShapeType="1"/>
            <a:stCxn id="17" idx="4"/>
            <a:endCxn id="15" idx="0"/>
          </p:cNvCxnSpPr>
          <p:nvPr/>
        </p:nvCxnSpPr>
        <p:spPr bwMode="auto">
          <a:xfrm>
            <a:off x="2541709" y="4012804"/>
            <a:ext cx="108124" cy="115542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연결선 16"/>
          <p:cNvCxnSpPr>
            <a:cxnSpLocks noChangeShapeType="1"/>
          </p:cNvCxnSpPr>
          <p:nvPr/>
        </p:nvCxnSpPr>
        <p:spPr bwMode="auto">
          <a:xfrm flipH="1">
            <a:off x="2664537" y="4355177"/>
            <a:ext cx="576262" cy="79216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타원 17"/>
          <p:cNvSpPr>
            <a:spLocks noChangeArrowheads="1"/>
          </p:cNvSpPr>
          <p:nvPr/>
        </p:nvSpPr>
        <p:spPr bwMode="auto">
          <a:xfrm>
            <a:off x="4766787" y="3605226"/>
            <a:ext cx="791393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제품코드</a:t>
            </a:r>
          </a:p>
        </p:txBody>
      </p:sp>
      <p:sp>
        <p:nvSpPr>
          <p:cNvPr id="23" name="타원 18"/>
          <p:cNvSpPr>
            <a:spLocks noChangeArrowheads="1"/>
          </p:cNvSpPr>
          <p:nvPr/>
        </p:nvSpPr>
        <p:spPr bwMode="auto">
          <a:xfrm>
            <a:off x="5775296" y="3455031"/>
            <a:ext cx="935482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도서명</a:t>
            </a:r>
            <a:endParaRPr lang="ko-KR" altLang="en-US" sz="12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타원 19"/>
          <p:cNvSpPr>
            <a:spLocks noChangeArrowheads="1"/>
          </p:cNvSpPr>
          <p:nvPr/>
        </p:nvSpPr>
        <p:spPr bwMode="auto">
          <a:xfrm>
            <a:off x="7617820" y="4264597"/>
            <a:ext cx="935038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정가</a:t>
            </a:r>
          </a:p>
        </p:txBody>
      </p:sp>
      <p:sp>
        <p:nvSpPr>
          <p:cNvPr id="25" name="타원 20"/>
          <p:cNvSpPr>
            <a:spLocks noChangeArrowheads="1"/>
          </p:cNvSpPr>
          <p:nvPr/>
        </p:nvSpPr>
        <p:spPr bwMode="auto">
          <a:xfrm>
            <a:off x="6815312" y="3605226"/>
            <a:ext cx="936625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수량</a:t>
            </a:r>
          </a:p>
        </p:txBody>
      </p:sp>
      <p:cxnSp>
        <p:nvCxnSpPr>
          <p:cNvPr id="26" name="직선 연결선 22"/>
          <p:cNvCxnSpPr>
            <a:cxnSpLocks noChangeShapeType="1"/>
          </p:cNvCxnSpPr>
          <p:nvPr/>
        </p:nvCxnSpPr>
        <p:spPr bwMode="auto">
          <a:xfrm>
            <a:off x="5342851" y="4240767"/>
            <a:ext cx="1102362" cy="91593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4"/>
          <p:cNvCxnSpPr>
            <a:cxnSpLocks noChangeShapeType="1"/>
            <a:stCxn id="23" idx="4"/>
            <a:endCxn id="14" idx="0"/>
          </p:cNvCxnSpPr>
          <p:nvPr/>
        </p:nvCxnSpPr>
        <p:spPr bwMode="auto">
          <a:xfrm>
            <a:off x="6243037" y="3844544"/>
            <a:ext cx="216472" cy="1345637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연결선 26"/>
          <p:cNvCxnSpPr>
            <a:cxnSpLocks noChangeShapeType="1"/>
            <a:stCxn id="25" idx="4"/>
            <a:endCxn id="14" idx="0"/>
          </p:cNvCxnSpPr>
          <p:nvPr/>
        </p:nvCxnSpPr>
        <p:spPr bwMode="auto">
          <a:xfrm flipH="1">
            <a:off x="6459509" y="3994739"/>
            <a:ext cx="824116" cy="119544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8"/>
          <p:cNvCxnSpPr>
            <a:cxnSpLocks noChangeShapeType="1"/>
            <a:stCxn id="24" idx="3"/>
          </p:cNvCxnSpPr>
          <p:nvPr/>
        </p:nvCxnSpPr>
        <p:spPr bwMode="auto">
          <a:xfrm flipH="1">
            <a:off x="6465295" y="4597067"/>
            <a:ext cx="1289458" cy="59333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타원 29"/>
          <p:cNvSpPr>
            <a:spLocks noChangeArrowheads="1"/>
          </p:cNvSpPr>
          <p:nvPr/>
        </p:nvSpPr>
        <p:spPr bwMode="auto">
          <a:xfrm>
            <a:off x="3494859" y="4347803"/>
            <a:ext cx="775192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주민번호</a:t>
            </a:r>
          </a:p>
        </p:txBody>
      </p:sp>
      <p:cxnSp>
        <p:nvCxnSpPr>
          <p:cNvPr id="31" name="직선 연결선 31"/>
          <p:cNvCxnSpPr>
            <a:cxnSpLocks noChangeShapeType="1"/>
          </p:cNvCxnSpPr>
          <p:nvPr/>
        </p:nvCxnSpPr>
        <p:spPr bwMode="auto">
          <a:xfrm flipH="1">
            <a:off x="2664537" y="4788565"/>
            <a:ext cx="863600" cy="35877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2"/>
          <p:cNvSpPr txBox="1">
            <a:spLocks noChangeArrowheads="1"/>
          </p:cNvSpPr>
          <p:nvPr/>
        </p:nvSpPr>
        <p:spPr bwMode="auto">
          <a:xfrm>
            <a:off x="2022676" y="5589240"/>
            <a:ext cx="5113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ctr" eaLnBrk="1" hangingPunct="1"/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회원개체의 속성과 도서개체의 속성 표현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7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96AAB35C-658B-40FC-A582-D9D3B32A2FA6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7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gray">
          <a:xfrm>
            <a:off x="250825" y="1124744"/>
            <a:ext cx="8569325" cy="630044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인스턴스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인스턴스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(instance)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는 개체의 구체적인 하나의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예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2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07477"/>
              </p:ext>
            </p:extLst>
          </p:nvPr>
        </p:nvGraphicFramePr>
        <p:xfrm>
          <a:off x="323528" y="2348880"/>
          <a:ext cx="6768752" cy="1375652"/>
        </p:xfrm>
        <a:graphic>
          <a:graphicData uri="http://schemas.openxmlformats.org/drawingml/2006/table">
            <a:tbl>
              <a:tblPr/>
              <a:tblGrid>
                <a:gridCol w="1441494"/>
                <a:gridCol w="1775753"/>
                <a:gridCol w="1775752"/>
                <a:gridCol w="1775753"/>
              </a:tblGrid>
              <a:tr h="34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주민번호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34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hong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931224-2222222</a:t>
                      </a: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서울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lee</a:t>
                      </a: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이아무개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881111-1233222</a:t>
                      </a: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대구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kim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김씨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901010-1111111</a:t>
                      </a: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부산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6" name="TextBox 23"/>
          <p:cNvSpPr txBox="1">
            <a:spLocks noChangeArrowheads="1"/>
          </p:cNvSpPr>
          <p:nvPr/>
        </p:nvSpPr>
        <p:spPr bwMode="auto">
          <a:xfrm>
            <a:off x="250825" y="1916832"/>
            <a:ext cx="151996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회원 </a:t>
            </a:r>
            <a:r>
              <a:rPr lang="ko-KR" altLang="en-US" sz="1300" dirty="0" err="1">
                <a:latin typeface="굴림" pitchFamily="50" charset="-127"/>
                <a:ea typeface="굴림" pitchFamily="50" charset="-127"/>
              </a:rPr>
              <a:t>인스턴스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3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9" name="이등변 삼각형 8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graphicFrame>
        <p:nvGraphicFramePr>
          <p:cNvPr id="13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07806"/>
              </p:ext>
            </p:extLst>
          </p:nvPr>
        </p:nvGraphicFramePr>
        <p:xfrm>
          <a:off x="366291" y="4261089"/>
          <a:ext cx="6797997" cy="1288152"/>
        </p:xfrm>
        <a:graphic>
          <a:graphicData uri="http://schemas.openxmlformats.org/drawingml/2006/table">
            <a:tbl>
              <a:tblPr/>
              <a:tblGrid>
                <a:gridCol w="1037357"/>
                <a:gridCol w="1354916"/>
                <a:gridCol w="1196137"/>
                <a:gridCol w="1573572"/>
                <a:gridCol w="1636015"/>
              </a:tblGrid>
              <a:tr h="32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제품코드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도서명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수량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가격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출판사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BF9C"/>
                    </a:solidFill>
                  </a:tcPr>
                </a:tc>
              </a:tr>
              <a:tr h="32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그린미디어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jsp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28000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자바출판사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웹미디어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299616" y="3788271"/>
            <a:ext cx="16305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300" dirty="0">
                <a:latin typeface="굴림" pitchFamily="50" charset="-127"/>
                <a:ea typeface="굴림" pitchFamily="50" charset="-127"/>
              </a:rPr>
              <a:t>도서명 </a:t>
            </a:r>
            <a:r>
              <a:rPr lang="ko-KR" altLang="en-US" sz="1300" dirty="0" err="1">
                <a:latin typeface="굴림" pitchFamily="50" charset="-127"/>
                <a:ea typeface="굴림" pitchFamily="50" charset="-127"/>
              </a:rPr>
              <a:t>인스턴스</a:t>
            </a:r>
            <a:r>
              <a:rPr lang="en-US" altLang="ko-KR" sz="1300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3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B408C82A-D5D4-4E38-BB04-B56483655A95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8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gray">
          <a:xfrm>
            <a:off x="323155" y="1125538"/>
            <a:ext cx="8569325" cy="1200329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기본키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하나의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개체내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인스턴스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중복시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데이터 검색에 문제 발생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 err="1" smtClean="0">
                <a:latin typeface="굴림" pitchFamily="50" charset="-127"/>
                <a:ea typeface="굴림" pitchFamily="50" charset="-127"/>
              </a:rPr>
              <a:t>인스턴스들을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서로 구별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할수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있는 유일한 값을 갖는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속성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 -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기본키는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속성에 밑줄 표시함 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한 개 이상의 속성조합으로 구성됨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17" name="직사각형 5"/>
          <p:cNvSpPr>
            <a:spLocks noChangeArrowheads="1"/>
          </p:cNvSpPr>
          <p:nvPr/>
        </p:nvSpPr>
        <p:spPr bwMode="auto">
          <a:xfrm>
            <a:off x="5797301" y="4410333"/>
            <a:ext cx="1368425" cy="2769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도서</a:t>
            </a:r>
          </a:p>
        </p:txBody>
      </p:sp>
      <p:sp>
        <p:nvSpPr>
          <p:cNvPr id="13318" name="직사각형 10"/>
          <p:cNvSpPr>
            <a:spLocks noChangeArrowheads="1"/>
          </p:cNvSpPr>
          <p:nvPr/>
        </p:nvSpPr>
        <p:spPr bwMode="auto">
          <a:xfrm>
            <a:off x="1260226" y="4338102"/>
            <a:ext cx="1368425" cy="2769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</a:t>
            </a:r>
          </a:p>
        </p:txBody>
      </p:sp>
      <p:sp>
        <p:nvSpPr>
          <p:cNvPr id="13319" name="타원 6"/>
          <p:cNvSpPr>
            <a:spLocks noChangeArrowheads="1"/>
          </p:cNvSpPr>
          <p:nvPr/>
        </p:nvSpPr>
        <p:spPr bwMode="auto">
          <a:xfrm>
            <a:off x="732144" y="3283596"/>
            <a:ext cx="692626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1200" b="1" u="sng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20" name="타원 8"/>
          <p:cNvSpPr>
            <a:spLocks noChangeArrowheads="1"/>
          </p:cNvSpPr>
          <p:nvPr/>
        </p:nvSpPr>
        <p:spPr bwMode="auto">
          <a:xfrm>
            <a:off x="1476126" y="2773719"/>
            <a:ext cx="756443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13321" name="타원 9"/>
          <p:cNvSpPr>
            <a:spLocks noChangeArrowheads="1"/>
          </p:cNvSpPr>
          <p:nvPr/>
        </p:nvSpPr>
        <p:spPr bwMode="auto">
          <a:xfrm>
            <a:off x="2232569" y="3147288"/>
            <a:ext cx="755255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주소</a:t>
            </a:r>
          </a:p>
        </p:txBody>
      </p:sp>
      <p:cxnSp>
        <p:nvCxnSpPr>
          <p:cNvPr id="13322" name="직선 연결선 12"/>
          <p:cNvCxnSpPr>
            <a:cxnSpLocks noChangeShapeType="1"/>
          </p:cNvCxnSpPr>
          <p:nvPr/>
        </p:nvCxnSpPr>
        <p:spPr bwMode="auto">
          <a:xfrm>
            <a:off x="1260226" y="3633639"/>
            <a:ext cx="692925" cy="69769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23" name="직선 연결선 14"/>
          <p:cNvCxnSpPr>
            <a:cxnSpLocks noChangeShapeType="1"/>
            <a:stCxn id="13320" idx="4"/>
            <a:endCxn id="13318" idx="0"/>
          </p:cNvCxnSpPr>
          <p:nvPr/>
        </p:nvCxnSpPr>
        <p:spPr bwMode="auto">
          <a:xfrm>
            <a:off x="1854348" y="3163232"/>
            <a:ext cx="90091" cy="117487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24" name="직선 연결선 16"/>
          <p:cNvCxnSpPr>
            <a:cxnSpLocks noChangeShapeType="1"/>
          </p:cNvCxnSpPr>
          <p:nvPr/>
        </p:nvCxnSpPr>
        <p:spPr bwMode="auto">
          <a:xfrm flipH="1">
            <a:off x="1944438" y="3536801"/>
            <a:ext cx="576262" cy="79216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25" name="타원 17"/>
          <p:cNvSpPr>
            <a:spLocks noChangeArrowheads="1"/>
          </p:cNvSpPr>
          <p:nvPr/>
        </p:nvSpPr>
        <p:spPr bwMode="auto">
          <a:xfrm>
            <a:off x="4788024" y="3090792"/>
            <a:ext cx="797766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제품코드</a:t>
            </a:r>
          </a:p>
        </p:txBody>
      </p:sp>
      <p:sp>
        <p:nvSpPr>
          <p:cNvPr id="13326" name="타원 18"/>
          <p:cNvSpPr>
            <a:spLocks noChangeArrowheads="1"/>
          </p:cNvSpPr>
          <p:nvPr/>
        </p:nvSpPr>
        <p:spPr bwMode="auto">
          <a:xfrm>
            <a:off x="5796161" y="2949097"/>
            <a:ext cx="936080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도서명</a:t>
            </a:r>
          </a:p>
        </p:txBody>
      </p:sp>
      <p:sp>
        <p:nvSpPr>
          <p:cNvPr id="13327" name="타원 19"/>
          <p:cNvSpPr>
            <a:spLocks noChangeArrowheads="1"/>
          </p:cNvSpPr>
          <p:nvPr/>
        </p:nvSpPr>
        <p:spPr bwMode="auto">
          <a:xfrm>
            <a:off x="7668344" y="3499380"/>
            <a:ext cx="792088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정가</a:t>
            </a:r>
            <a:endParaRPr lang="ko-KR" altLang="en-US" sz="12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28" name="타원 20"/>
          <p:cNvSpPr>
            <a:spLocks noChangeArrowheads="1"/>
          </p:cNvSpPr>
          <p:nvPr/>
        </p:nvSpPr>
        <p:spPr bwMode="auto">
          <a:xfrm>
            <a:off x="7006393" y="3025873"/>
            <a:ext cx="807034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수량</a:t>
            </a:r>
          </a:p>
        </p:txBody>
      </p:sp>
      <p:cxnSp>
        <p:nvCxnSpPr>
          <p:cNvPr id="13329" name="직선 연결선 22"/>
          <p:cNvCxnSpPr>
            <a:cxnSpLocks noChangeShapeType="1"/>
            <a:stCxn id="13325" idx="5"/>
            <a:endCxn id="13317" idx="0"/>
          </p:cNvCxnSpPr>
          <p:nvPr/>
        </p:nvCxnSpPr>
        <p:spPr bwMode="auto">
          <a:xfrm>
            <a:off x="5468960" y="3644909"/>
            <a:ext cx="1012554" cy="76542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30" name="직선 연결선 24"/>
          <p:cNvCxnSpPr>
            <a:cxnSpLocks noChangeShapeType="1"/>
            <a:endCxn id="13317" idx="0"/>
          </p:cNvCxnSpPr>
          <p:nvPr/>
        </p:nvCxnSpPr>
        <p:spPr bwMode="auto">
          <a:xfrm>
            <a:off x="6300192" y="3356992"/>
            <a:ext cx="181322" cy="105334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31" name="직선 연결선 26"/>
          <p:cNvCxnSpPr>
            <a:cxnSpLocks noChangeShapeType="1"/>
          </p:cNvCxnSpPr>
          <p:nvPr/>
        </p:nvCxnSpPr>
        <p:spPr bwMode="auto">
          <a:xfrm flipH="1">
            <a:off x="6481514" y="3429000"/>
            <a:ext cx="824116" cy="96184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32" name="직선 연결선 28"/>
          <p:cNvCxnSpPr>
            <a:cxnSpLocks noChangeShapeType="1"/>
          </p:cNvCxnSpPr>
          <p:nvPr/>
        </p:nvCxnSpPr>
        <p:spPr bwMode="auto">
          <a:xfrm flipH="1">
            <a:off x="6481513" y="3833383"/>
            <a:ext cx="1289458" cy="57037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33" name="타원 29"/>
          <p:cNvSpPr>
            <a:spLocks noChangeArrowheads="1"/>
          </p:cNvSpPr>
          <p:nvPr/>
        </p:nvSpPr>
        <p:spPr bwMode="auto">
          <a:xfrm>
            <a:off x="2794329" y="3666539"/>
            <a:ext cx="1115890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주민번호</a:t>
            </a:r>
          </a:p>
        </p:txBody>
      </p:sp>
      <p:cxnSp>
        <p:nvCxnSpPr>
          <p:cNvPr id="13334" name="직선 연결선 31"/>
          <p:cNvCxnSpPr>
            <a:cxnSpLocks noChangeShapeType="1"/>
            <a:stCxn id="13333" idx="3"/>
          </p:cNvCxnSpPr>
          <p:nvPr/>
        </p:nvCxnSpPr>
        <p:spPr bwMode="auto">
          <a:xfrm flipH="1">
            <a:off x="1944438" y="3999009"/>
            <a:ext cx="1013309" cy="32995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35" name="TextBox 23"/>
          <p:cNvSpPr txBox="1">
            <a:spLocks noChangeArrowheads="1"/>
          </p:cNvSpPr>
          <p:nvPr/>
        </p:nvSpPr>
        <p:spPr bwMode="auto">
          <a:xfrm>
            <a:off x="2037906" y="4940945"/>
            <a:ext cx="4464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회원개체와 도서개체의 </a:t>
            </a:r>
            <a:r>
              <a:rPr lang="ko-KR" altLang="en-US" sz="1200" b="1" dirty="0" err="1">
                <a:latin typeface="굴림" pitchFamily="50" charset="-127"/>
                <a:ea typeface="굴림" pitchFamily="50" charset="-127"/>
              </a:rPr>
              <a:t>기본키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 표현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26" name="이등변 삼각형 25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0605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fld id="{CBD1F3C2-4225-4A0F-B76C-0A85469E1C04}" type="slidenum">
              <a:rPr lang="en-US" altLang="ko-KR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9</a:t>
            </a:fld>
            <a:endParaRPr lang="en-US" altLang="ko-KR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gray">
          <a:xfrm>
            <a:off x="250825" y="1125538"/>
            <a:ext cx="8569325" cy="1477328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46BF9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관계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-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관계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(Relationship)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는 개체간의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연관성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요구사항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명세서에서 </a:t>
            </a:r>
            <a:r>
              <a:rPr lang="ko-KR" altLang="en-US" sz="1500" dirty="0" err="1">
                <a:latin typeface="굴림" pitchFamily="50" charset="-127"/>
                <a:ea typeface="굴림" pitchFamily="50" charset="-127"/>
              </a:rPr>
              <a:t>동사형으로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 표현됨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예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) ‘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고객은 상품을 주문한다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.’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‘  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상품은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고객에게 주문되어진다</a:t>
            </a:r>
            <a:r>
              <a:rPr lang="en-US" altLang="ko-KR" sz="1500" dirty="0">
                <a:latin typeface="굴림" pitchFamily="50" charset="-127"/>
                <a:ea typeface="굴림" pitchFamily="50" charset="-127"/>
              </a:rPr>
              <a:t>.’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와 같은 주문관계가 있음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관계가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있는 개체를 실선으로 연결하고 마름모 사각형 안에 관계를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표시함</a:t>
            </a:r>
            <a:endParaRPr lang="ko-KR" altLang="en-US" sz="15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 flipV="1">
            <a:off x="1979712" y="578476"/>
            <a:ext cx="7113240" cy="186228"/>
            <a:chOff x="2360712" y="2653497"/>
            <a:chExt cx="7545288" cy="186228"/>
          </a:xfrm>
          <a:solidFill>
            <a:srgbClr val="46BF9C"/>
          </a:solidFill>
        </p:grpSpPr>
        <p:sp>
          <p:nvSpPr>
            <p:cNvPr id="18" name="이등변 삼각형 17"/>
            <p:cNvSpPr/>
            <p:nvPr/>
          </p:nvSpPr>
          <p:spPr>
            <a:xfrm>
              <a:off x="2360712" y="2653497"/>
              <a:ext cx="864096" cy="186228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24808" y="2653497"/>
              <a:ext cx="6681192" cy="186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689901" y="578476"/>
            <a:ext cx="8403051" cy="0"/>
          </a:xfrm>
          <a:prstGeom prst="line">
            <a:avLst/>
          </a:prstGeom>
          <a:ln w="15875">
            <a:solidFill>
              <a:srgbClr val="46B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39552" y="154341"/>
            <a:ext cx="5184576" cy="431800"/>
          </a:xfrm>
          <a:prstGeom prst="roundRect">
            <a:avLst>
              <a:gd name="adj" fmla="val 4754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 dirty="0" smtClean="0"/>
              <a:t>데이터 모델링</a:t>
            </a:r>
            <a:endParaRPr lang="en-US" altLang="ko-KR" sz="2500" b="1" dirty="0"/>
          </a:p>
        </p:txBody>
      </p:sp>
      <p:sp>
        <p:nvSpPr>
          <p:cNvPr id="22" name="직사각형 14"/>
          <p:cNvSpPr>
            <a:spLocks noChangeArrowheads="1"/>
          </p:cNvSpPr>
          <p:nvPr/>
        </p:nvSpPr>
        <p:spPr bwMode="auto">
          <a:xfrm>
            <a:off x="5967034" y="4409561"/>
            <a:ext cx="1158384" cy="2769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도서</a:t>
            </a:r>
          </a:p>
        </p:txBody>
      </p:sp>
      <p:sp>
        <p:nvSpPr>
          <p:cNvPr id="23" name="직사각형 15"/>
          <p:cNvSpPr>
            <a:spLocks noChangeArrowheads="1"/>
          </p:cNvSpPr>
          <p:nvPr/>
        </p:nvSpPr>
        <p:spPr bwMode="auto">
          <a:xfrm>
            <a:off x="1905273" y="4409561"/>
            <a:ext cx="1158384" cy="2769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</a:t>
            </a:r>
          </a:p>
        </p:txBody>
      </p:sp>
      <p:sp>
        <p:nvSpPr>
          <p:cNvPr id="24" name="타원 16"/>
          <p:cNvSpPr>
            <a:spLocks noChangeArrowheads="1"/>
          </p:cNvSpPr>
          <p:nvPr/>
        </p:nvSpPr>
        <p:spPr bwMode="auto">
          <a:xfrm>
            <a:off x="827584" y="3485141"/>
            <a:ext cx="792861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ID</a:t>
            </a:r>
            <a:endParaRPr lang="ko-KR" altLang="en-US" sz="1200" b="1" u="sng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타원 17"/>
          <p:cNvSpPr>
            <a:spLocks noChangeArrowheads="1"/>
          </p:cNvSpPr>
          <p:nvPr/>
        </p:nvSpPr>
        <p:spPr bwMode="auto">
          <a:xfrm>
            <a:off x="1650384" y="3244497"/>
            <a:ext cx="792861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6" name="타원 18"/>
          <p:cNvSpPr>
            <a:spLocks noChangeArrowheads="1"/>
          </p:cNvSpPr>
          <p:nvPr/>
        </p:nvSpPr>
        <p:spPr bwMode="auto">
          <a:xfrm>
            <a:off x="2484465" y="3279472"/>
            <a:ext cx="791517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주소</a:t>
            </a:r>
          </a:p>
        </p:txBody>
      </p:sp>
      <p:cxnSp>
        <p:nvCxnSpPr>
          <p:cNvPr id="27" name="직선 연결선 19"/>
          <p:cNvCxnSpPr>
            <a:cxnSpLocks noChangeShapeType="1"/>
          </p:cNvCxnSpPr>
          <p:nvPr/>
        </p:nvCxnSpPr>
        <p:spPr bwMode="auto">
          <a:xfrm>
            <a:off x="1493187" y="3851883"/>
            <a:ext cx="1002744" cy="56698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연결선 20"/>
          <p:cNvCxnSpPr>
            <a:cxnSpLocks noChangeShapeType="1"/>
            <a:stCxn id="25" idx="4"/>
            <a:endCxn id="23" idx="0"/>
          </p:cNvCxnSpPr>
          <p:nvPr/>
        </p:nvCxnSpPr>
        <p:spPr bwMode="auto">
          <a:xfrm>
            <a:off x="2046815" y="3634010"/>
            <a:ext cx="437650" cy="77555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1"/>
          <p:cNvCxnSpPr>
            <a:cxnSpLocks noChangeShapeType="1"/>
            <a:stCxn id="26" idx="4"/>
          </p:cNvCxnSpPr>
          <p:nvPr/>
        </p:nvCxnSpPr>
        <p:spPr bwMode="auto">
          <a:xfrm flipH="1">
            <a:off x="2495932" y="3668985"/>
            <a:ext cx="384292" cy="7417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타원 22"/>
          <p:cNvSpPr>
            <a:spLocks noChangeArrowheads="1"/>
          </p:cNvSpPr>
          <p:nvPr/>
        </p:nvSpPr>
        <p:spPr bwMode="auto">
          <a:xfrm>
            <a:off x="4788024" y="3120096"/>
            <a:ext cx="792088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제품코드</a:t>
            </a:r>
          </a:p>
        </p:txBody>
      </p:sp>
      <p:sp>
        <p:nvSpPr>
          <p:cNvPr id="31" name="타원 24"/>
          <p:cNvSpPr>
            <a:spLocks noChangeArrowheads="1"/>
          </p:cNvSpPr>
          <p:nvPr/>
        </p:nvSpPr>
        <p:spPr bwMode="auto">
          <a:xfrm>
            <a:off x="5796136" y="3095628"/>
            <a:ext cx="988832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도서명</a:t>
            </a:r>
          </a:p>
        </p:txBody>
      </p:sp>
      <p:sp>
        <p:nvSpPr>
          <p:cNvPr id="32" name="타원 25"/>
          <p:cNvSpPr>
            <a:spLocks noChangeArrowheads="1"/>
          </p:cNvSpPr>
          <p:nvPr/>
        </p:nvSpPr>
        <p:spPr bwMode="auto">
          <a:xfrm>
            <a:off x="7667004" y="3381603"/>
            <a:ext cx="791518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정가</a:t>
            </a:r>
          </a:p>
        </p:txBody>
      </p:sp>
      <p:sp>
        <p:nvSpPr>
          <p:cNvPr id="33" name="타원 26"/>
          <p:cNvSpPr>
            <a:spLocks noChangeArrowheads="1"/>
          </p:cNvSpPr>
          <p:nvPr/>
        </p:nvSpPr>
        <p:spPr bwMode="auto">
          <a:xfrm>
            <a:off x="6907408" y="3182622"/>
            <a:ext cx="792861" cy="389513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수량</a:t>
            </a:r>
          </a:p>
        </p:txBody>
      </p:sp>
      <p:cxnSp>
        <p:nvCxnSpPr>
          <p:cNvPr id="34" name="직선 연결선 28"/>
          <p:cNvCxnSpPr>
            <a:cxnSpLocks noChangeShapeType="1"/>
          </p:cNvCxnSpPr>
          <p:nvPr/>
        </p:nvCxnSpPr>
        <p:spPr bwMode="auto">
          <a:xfrm>
            <a:off x="5508104" y="3698310"/>
            <a:ext cx="1032001" cy="71125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29"/>
          <p:cNvCxnSpPr>
            <a:cxnSpLocks noChangeShapeType="1"/>
            <a:stCxn id="31" idx="4"/>
            <a:endCxn id="22" idx="0"/>
          </p:cNvCxnSpPr>
          <p:nvPr/>
        </p:nvCxnSpPr>
        <p:spPr bwMode="auto">
          <a:xfrm>
            <a:off x="6290552" y="3485141"/>
            <a:ext cx="255674" cy="92442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연결선 30"/>
          <p:cNvCxnSpPr>
            <a:cxnSpLocks noChangeShapeType="1"/>
            <a:endCxn id="22" idx="0"/>
          </p:cNvCxnSpPr>
          <p:nvPr/>
        </p:nvCxnSpPr>
        <p:spPr bwMode="auto">
          <a:xfrm flipH="1">
            <a:off x="6546226" y="3573016"/>
            <a:ext cx="690070" cy="83654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직선 연결선 31"/>
          <p:cNvCxnSpPr>
            <a:cxnSpLocks noChangeShapeType="1"/>
          </p:cNvCxnSpPr>
          <p:nvPr/>
        </p:nvCxnSpPr>
        <p:spPr bwMode="auto">
          <a:xfrm flipH="1">
            <a:off x="6559534" y="3744429"/>
            <a:ext cx="1268440" cy="66513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타원 38"/>
          <p:cNvSpPr>
            <a:spLocks noChangeArrowheads="1"/>
          </p:cNvSpPr>
          <p:nvPr/>
        </p:nvSpPr>
        <p:spPr bwMode="auto">
          <a:xfrm>
            <a:off x="3203848" y="3514066"/>
            <a:ext cx="792861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주민번호</a:t>
            </a:r>
          </a:p>
        </p:txBody>
      </p:sp>
      <p:cxnSp>
        <p:nvCxnSpPr>
          <p:cNvPr id="39" name="직선 연결선 39"/>
          <p:cNvCxnSpPr>
            <a:cxnSpLocks noChangeShapeType="1"/>
          </p:cNvCxnSpPr>
          <p:nvPr/>
        </p:nvCxnSpPr>
        <p:spPr bwMode="auto">
          <a:xfrm flipH="1">
            <a:off x="2484465" y="4044378"/>
            <a:ext cx="791391" cy="36518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순서도: 판단 40"/>
          <p:cNvSpPr>
            <a:spLocks noChangeArrowheads="1"/>
          </p:cNvSpPr>
          <p:nvPr/>
        </p:nvSpPr>
        <p:spPr bwMode="auto">
          <a:xfrm>
            <a:off x="3769007" y="4272937"/>
            <a:ext cx="1218857" cy="550247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주문</a:t>
            </a:r>
          </a:p>
        </p:txBody>
      </p:sp>
      <p:cxnSp>
        <p:nvCxnSpPr>
          <p:cNvPr id="41" name="직선 연결선 44"/>
          <p:cNvCxnSpPr>
            <a:cxnSpLocks noChangeShapeType="1"/>
            <a:stCxn id="23" idx="3"/>
            <a:endCxn id="40" idx="1"/>
          </p:cNvCxnSpPr>
          <p:nvPr/>
        </p:nvCxnSpPr>
        <p:spPr bwMode="auto">
          <a:xfrm>
            <a:off x="3063657" y="4548061"/>
            <a:ext cx="70535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연결선 46"/>
          <p:cNvCxnSpPr>
            <a:cxnSpLocks noChangeShapeType="1"/>
            <a:stCxn id="40" idx="3"/>
            <a:endCxn id="22" idx="1"/>
          </p:cNvCxnSpPr>
          <p:nvPr/>
        </p:nvCxnSpPr>
        <p:spPr bwMode="auto">
          <a:xfrm>
            <a:off x="4987864" y="4548061"/>
            <a:ext cx="97917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타원 47"/>
          <p:cNvSpPr>
            <a:spLocks noChangeArrowheads="1"/>
          </p:cNvSpPr>
          <p:nvPr/>
        </p:nvSpPr>
        <p:spPr bwMode="auto">
          <a:xfrm>
            <a:off x="3372576" y="5281979"/>
            <a:ext cx="792861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주문권수</a:t>
            </a:r>
          </a:p>
        </p:txBody>
      </p:sp>
      <p:sp>
        <p:nvSpPr>
          <p:cNvPr id="44" name="타원 48"/>
          <p:cNvSpPr>
            <a:spLocks noChangeArrowheads="1"/>
          </p:cNvSpPr>
          <p:nvPr/>
        </p:nvSpPr>
        <p:spPr bwMode="auto">
          <a:xfrm>
            <a:off x="4427984" y="5305549"/>
            <a:ext cx="791517" cy="649188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주문일자</a:t>
            </a:r>
          </a:p>
        </p:txBody>
      </p:sp>
      <p:cxnSp>
        <p:nvCxnSpPr>
          <p:cNvPr id="45" name="직선 연결선 50"/>
          <p:cNvCxnSpPr>
            <a:cxnSpLocks noChangeShapeType="1"/>
            <a:stCxn id="40" idx="2"/>
          </p:cNvCxnSpPr>
          <p:nvPr/>
        </p:nvCxnSpPr>
        <p:spPr bwMode="auto">
          <a:xfrm flipH="1">
            <a:off x="3923928" y="4823184"/>
            <a:ext cx="454508" cy="47802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연결선 52"/>
          <p:cNvCxnSpPr>
            <a:cxnSpLocks noChangeShapeType="1"/>
            <a:stCxn id="40" idx="2"/>
          </p:cNvCxnSpPr>
          <p:nvPr/>
        </p:nvCxnSpPr>
        <p:spPr bwMode="auto">
          <a:xfrm>
            <a:off x="4378436" y="4823184"/>
            <a:ext cx="409588" cy="478024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53"/>
          <p:cNvSpPr txBox="1">
            <a:spLocks noChangeArrowheads="1"/>
          </p:cNvSpPr>
          <p:nvPr/>
        </p:nvSpPr>
        <p:spPr bwMode="auto">
          <a:xfrm>
            <a:off x="2606551" y="6165304"/>
            <a:ext cx="3778857" cy="2769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40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algn="ctr"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회원개체와 도서개체의 관계표현 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]</a:t>
            </a:r>
            <a:endParaRPr lang="ko-KR" altLang="en-US" sz="12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3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바스크립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자바스크립트</Template>
  <TotalTime>5364</TotalTime>
  <Words>1418</Words>
  <Application>Microsoft Office PowerPoint</Application>
  <PresentationFormat>화면 슬라이드 쇼(4:3)</PresentationFormat>
  <Paragraphs>445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자바스크립트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leebs</dc:creator>
  <cp:lastModifiedBy>Windows 사용자</cp:lastModifiedBy>
  <cp:revision>206</cp:revision>
  <dcterms:created xsi:type="dcterms:W3CDTF">2009-05-05T11:07:36Z</dcterms:created>
  <dcterms:modified xsi:type="dcterms:W3CDTF">2019-11-20T00:48:07Z</dcterms:modified>
</cp:coreProperties>
</file>