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7" r:id="rId2"/>
    <p:sldId id="387" r:id="rId3"/>
    <p:sldId id="390" r:id="rId4"/>
    <p:sldId id="391" r:id="rId5"/>
    <p:sldId id="393" r:id="rId6"/>
    <p:sldId id="469" r:id="rId7"/>
    <p:sldId id="396" r:id="rId8"/>
    <p:sldId id="467" r:id="rId9"/>
    <p:sldId id="400" r:id="rId10"/>
    <p:sldId id="401" r:id="rId11"/>
    <p:sldId id="404" r:id="rId12"/>
    <p:sldId id="480" r:id="rId13"/>
    <p:sldId id="485" r:id="rId14"/>
    <p:sldId id="487" r:id="rId15"/>
    <p:sldId id="496" r:id="rId16"/>
    <p:sldId id="517" r:id="rId17"/>
    <p:sldId id="522" r:id="rId18"/>
    <p:sldId id="418" r:id="rId19"/>
    <p:sldId id="523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</p:sldIdLst>
  <p:sldSz cx="9144000" cy="6858000" type="screen4x3"/>
  <p:notesSz cx="6858000" cy="9144000"/>
  <p:embeddedFontLst>
    <p:embeddedFont>
      <p:font typeface="THE행복열매" pitchFamily="18" charset="-127"/>
      <p:regular r:id="rId34"/>
    </p:embeddedFont>
    <p:embeddedFont>
      <p:font typeface="맑은 고딕" pitchFamily="50" charset="-127"/>
      <p:regular r:id="rId35"/>
      <p:bold r:id="rId36"/>
    </p:embeddedFont>
    <p:embeddedFont>
      <p:font typeface="DX몽블랑라운드ExB" pitchFamily="18" charset="-127"/>
      <p:bold r:id="rId37"/>
    </p:embeddedFont>
    <p:embeddedFont>
      <p:font typeface="Helvetica" pitchFamily="34" charset="0"/>
      <p:regular r:id="rId38"/>
      <p:bold r:id="rId39"/>
      <p:italic r:id="rId40"/>
      <p:boldItalic r:id="rId4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CC66"/>
    <a:srgbClr val="0066CC"/>
    <a:srgbClr val="FFCC99"/>
    <a:srgbClr val="0066FF"/>
    <a:srgbClr val="2B7589"/>
    <a:srgbClr val="339933"/>
    <a:srgbClr val="0099CC"/>
    <a:srgbClr val="CBCBC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16" autoAdjust="0"/>
  </p:normalViewPr>
  <p:slideViewPr>
    <p:cSldViewPr>
      <p:cViewPr varScale="1">
        <p:scale>
          <a:sx n="107" d="100"/>
          <a:sy n="107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EBCB4-B358-4ECF-AED4-5F194F4DDFFB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6C90F-3DFD-41A9-91EA-F254FAE36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94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329251247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661800219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4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338078701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401382304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57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1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Rectangle 98"/>
          <p:cNvSpPr>
            <a:spLocks noChangeArrowheads="1"/>
          </p:cNvSpPr>
          <p:nvPr userDrawn="1"/>
        </p:nvSpPr>
        <p:spPr bwMode="auto">
          <a:xfrm>
            <a:off x="0" y="257174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6" r:id="rId4"/>
    <p:sldLayoutId id="2147483717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DX몽블랑라운드ExB" pitchFamily="18" charset="-127"/>
                <a:ea typeface="DX몽블랑라운드ExB" pitchFamily="18" charset="-127"/>
              </a:rPr>
              <a:t>자바스크립트</a:t>
            </a:r>
            <a:endParaRPr lang="en-US" altLang="ko-KR" sz="2800" b="1" dirty="0" smtClean="0">
              <a:solidFill>
                <a:schemeClr val="bg1"/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bg1"/>
                </a:solidFill>
              </a:rPr>
              <a:t>연산자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7"/>
          <a:stretch/>
        </p:blipFill>
        <p:spPr>
          <a:xfrm>
            <a:off x="683568" y="1988840"/>
            <a:ext cx="6168792" cy="2194423"/>
          </a:xfrm>
          <a:prstGeom prst="rect">
            <a:avLst/>
          </a:prstGeom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468052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연산자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marL="457200" lvl="1" indent="0"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- </a:t>
            </a:r>
            <a:r>
              <a:rPr lang="ko-KR" altLang="en-US" sz="1500" dirty="0" err="1" smtClean="0">
                <a:latin typeface="THE행복열매" pitchFamily="18" charset="-127"/>
                <a:ea typeface="THE행복열매" pitchFamily="18" charset="-127"/>
              </a:rPr>
              <a:t>피연산자에게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 연산 명령을 내리기 위해 사용하는 기호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연산자의 종류</a:t>
            </a:r>
            <a:endParaRPr lang="ko-KR" altLang="en-US" sz="1500" dirty="0">
              <a:latin typeface="THE행복열매" pitchFamily="18" charset="-127"/>
              <a:ea typeface="THE행복열매" pitchFamily="18" charset="-127"/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34245"/>
            <a:ext cx="3634572" cy="2232249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34244"/>
            <a:ext cx="3960440" cy="2232249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2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/>
          <a:stretch/>
        </p:blipFill>
        <p:spPr>
          <a:xfrm>
            <a:off x="683568" y="2348880"/>
            <a:ext cx="6278588" cy="2592288"/>
          </a:xfrm>
          <a:prstGeom prst="rect">
            <a:avLst/>
          </a:prstGeom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1845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500" dirty="0" err="1" smtClean="0">
                <a:latin typeface="THE행복열매" pitchFamily="18" charset="-127"/>
                <a:ea typeface="THE행복열매" pitchFamily="18" charset="-127"/>
              </a:rPr>
              <a:t>제어문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marL="457200" lvl="1" indent="0"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-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프로그램의 실행 과정을 제어하기 위해 사용하는 구문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자바스크립트 </a:t>
            </a:r>
            <a:r>
              <a:rPr lang="ko-KR" altLang="en-US" sz="1500" dirty="0" err="1" smtClean="0">
                <a:latin typeface="THE행복열매" pitchFamily="18" charset="-127"/>
                <a:ea typeface="THE행복열매" pitchFamily="18" charset="-127"/>
              </a:rPr>
              <a:t>제어문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20452"/>
            <a:ext cx="3744416" cy="274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60" y="920452"/>
            <a:ext cx="4192011" cy="4004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3744416" cy="2590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69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6" y="980728"/>
            <a:ext cx="4206396" cy="1479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980728"/>
            <a:ext cx="3816424" cy="2134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07" y="4077072"/>
            <a:ext cx="7678057" cy="22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51" y="2420888"/>
            <a:ext cx="4238531" cy="160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54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3"/>
          <a:stretch/>
        </p:blipFill>
        <p:spPr>
          <a:xfrm>
            <a:off x="755576" y="2420887"/>
            <a:ext cx="4464496" cy="1150987"/>
          </a:xfrm>
          <a:prstGeom prst="rect">
            <a:avLst/>
          </a:prstGeom>
        </p:spPr>
      </p:pic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2736304"/>
          </a:xfrm>
        </p:spPr>
        <p:txBody>
          <a:bodyPr/>
          <a:lstStyle/>
          <a:p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배열 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/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여러 데이터 값을 저장하는 공간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1"/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원소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: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배열에 저장된 하나 하나의 데이터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1"/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인덱스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: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원소를 구분하는 번호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, 0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부터 매김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1"/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789040"/>
            <a:ext cx="68865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09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배열 객체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/>
          <a:lstStyle/>
          <a:p>
            <a:r>
              <a:rPr lang="ko-KR" altLang="en-US" sz="1500" b="0" dirty="0" smtClean="0">
                <a:latin typeface="THE행복열매" pitchFamily="18" charset="-127"/>
                <a:ea typeface="THE행복열매" pitchFamily="18" charset="-127"/>
              </a:rPr>
              <a:t>배열 객체로 생성하기</a:t>
            </a:r>
            <a:endParaRPr lang="en-US" altLang="ko-KR" sz="1500" b="0" dirty="0" smtClean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b="0" dirty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b="0" dirty="0" smtClean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b="0" dirty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b="0" dirty="0" smtClean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b="0" dirty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b="0" dirty="0" smtClean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b="0" dirty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b="0" dirty="0" smtClean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b="0" dirty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b="0" dirty="0" smtClean="0">
              <a:latin typeface="THE행복열매" pitchFamily="18" charset="-127"/>
              <a:ea typeface="THE행복열매" pitchFamily="18" charset="-127"/>
            </a:endParaRPr>
          </a:p>
          <a:p>
            <a:pPr marL="0" indent="0">
              <a:buNone/>
            </a:pPr>
            <a:endParaRPr lang="en-US" altLang="ko-KR" sz="1500" b="0" dirty="0" smtClean="0">
              <a:latin typeface="THE행복열매" pitchFamily="18" charset="-127"/>
              <a:ea typeface="THE행복열매" pitchFamily="18" charset="-127"/>
            </a:endParaRPr>
          </a:p>
          <a:p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연관 배열 생성 방법</a:t>
            </a:r>
            <a:endParaRPr lang="en-US" altLang="ko-KR" sz="1500" b="0" dirty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b="0" dirty="0" smtClean="0">
              <a:latin typeface="THE행복열매" pitchFamily="18" charset="-127"/>
              <a:ea typeface="THE행복열매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75" y="895747"/>
            <a:ext cx="5624862" cy="445021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52985"/>
            <a:ext cx="7421093" cy="2685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82" y="4211637"/>
            <a:ext cx="4854793" cy="441499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25144"/>
            <a:ext cx="7421093" cy="1702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50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선언과 호출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104456"/>
          </a:xfrm>
        </p:spPr>
        <p:txBody>
          <a:bodyPr/>
          <a:lstStyle/>
          <a:p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함수 선언과 호출 형식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1"/>
            <a:r>
              <a:rPr lang="ko-KR" altLang="en-US" sz="1500" dirty="0" err="1" smtClean="0">
                <a:latin typeface="THE행복열매" pitchFamily="18" charset="-127"/>
                <a:ea typeface="THE행복열매" pitchFamily="18" charset="-127"/>
              </a:rPr>
              <a:t>함수명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: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함수 이름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1"/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인자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: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함수를 호출할 때 전달하는 </a:t>
            </a:r>
            <a:r>
              <a:rPr lang="ko-KR" altLang="en-US" sz="1500" dirty="0" err="1" smtClean="0">
                <a:latin typeface="THE행복열매" pitchFamily="18" charset="-127"/>
                <a:ea typeface="THE행복열매" pitchFamily="18" charset="-127"/>
              </a:rPr>
              <a:t>입력값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1"/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매개 변수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: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함수 </a:t>
            </a:r>
            <a:r>
              <a:rPr lang="ko-KR" altLang="en-US" sz="1500" dirty="0" err="1">
                <a:latin typeface="THE행복열매" pitchFamily="18" charset="-127"/>
                <a:ea typeface="THE행복열매" pitchFamily="18" charset="-127"/>
              </a:rPr>
              <a:t>호출문에서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 전달한 인자를 받기 위해 선언된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변수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1"/>
            <a:r>
              <a:rPr lang="en-US" altLang="ko-KR" sz="1500" b="0" dirty="0">
                <a:latin typeface="THE행복열매" pitchFamily="18" charset="-127"/>
                <a:ea typeface="THE행복열매" pitchFamily="18" charset="-127"/>
              </a:rPr>
              <a:t>function : 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함수를 선언할 때 사용하는 </a:t>
            </a:r>
            <a:r>
              <a:rPr lang="ko-KR" altLang="en-US" sz="1500" b="0" dirty="0" smtClean="0">
                <a:latin typeface="THE행복열매" pitchFamily="18" charset="-127"/>
                <a:ea typeface="THE행복열매" pitchFamily="18" charset="-127"/>
              </a:rPr>
              <a:t>키워드</a:t>
            </a:r>
            <a:endParaRPr lang="en-US" altLang="ko-KR" sz="1500" b="0" dirty="0">
              <a:latin typeface="THE행복열매" pitchFamily="18" charset="-127"/>
              <a:ea typeface="THE행복열매" pitchFamily="18" charset="-127"/>
            </a:endParaRPr>
          </a:p>
          <a:p>
            <a:pPr lvl="1"/>
            <a:r>
              <a:rPr lang="en-US" altLang="ko-KR" sz="1500" b="0" dirty="0" smtClean="0">
                <a:latin typeface="THE행복열매" pitchFamily="18" charset="-127"/>
                <a:ea typeface="THE행복열매" pitchFamily="18" charset="-127"/>
              </a:rPr>
              <a:t>return </a:t>
            </a:r>
            <a:r>
              <a:rPr lang="en-US" altLang="ko-KR" sz="1500" b="0" dirty="0">
                <a:latin typeface="THE행복열매" pitchFamily="18" charset="-127"/>
                <a:ea typeface="THE행복열매" pitchFamily="18" charset="-127"/>
              </a:rPr>
              <a:t>: 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함수에서 수행한 </a:t>
            </a:r>
            <a:r>
              <a:rPr lang="ko-KR" altLang="en-US" sz="1500" b="0" dirty="0" smtClean="0">
                <a:latin typeface="THE행복열매" pitchFamily="18" charset="-127"/>
                <a:ea typeface="THE행복열매" pitchFamily="18" charset="-127"/>
              </a:rPr>
              <a:t>결과값을 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반환할 때 사용하는 </a:t>
            </a:r>
            <a:r>
              <a:rPr lang="ko-KR" altLang="en-US" sz="1500" b="0" dirty="0" smtClean="0">
                <a:latin typeface="THE행복열매" pitchFamily="18" charset="-127"/>
                <a:ea typeface="THE행복열매" pitchFamily="18" charset="-127"/>
              </a:rPr>
              <a:t>키워드</a:t>
            </a:r>
            <a:endParaRPr lang="ko-KR" altLang="en-US" sz="1500" dirty="0">
              <a:latin typeface="THE행복열매" pitchFamily="18" charset="-127"/>
              <a:ea typeface="THE행복열매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16" y="2852936"/>
            <a:ext cx="5904656" cy="1700213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50" y="4553149"/>
            <a:ext cx="5821188" cy="170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269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반환값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17450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02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86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19990"/>
              </p:ext>
            </p:extLst>
          </p:nvPr>
        </p:nvGraphicFramePr>
        <p:xfrm>
          <a:off x="387350" y="1340768"/>
          <a:ext cx="8280400" cy="4302126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087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928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내장 </a:t>
                      </a:r>
                      <a:r>
                        <a:rPr kumimoji="1" lang="ko-KR" alt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함수명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기능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alert(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출력할 메시지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)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메시지와 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OK 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버튼을 가진 창을 보여준다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confirm(</a:t>
                      </a:r>
                      <a:r>
                        <a:rPr kumimoji="1" lang="ko-KR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출력할 메시지</a:t>
                      </a:r>
                      <a:r>
                        <a:rPr kumimoji="1" lang="en-US" altLang="ko-KR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)</a:t>
                      </a: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메시지와 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OK/Cancel 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버튼을 가진 창을 보여준다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prompt(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메시지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,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초기값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)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메시지와 입력란을 가진 창을 보여주며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, 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사용자로부터 데이터를 </a:t>
                      </a:r>
                      <a:r>
                        <a:rPr kumimoji="1" lang="ko-KR" alt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입력받는다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eval(</a:t>
                      </a:r>
                      <a:r>
                        <a:rPr kumimoji="1" lang="ko-KR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수식 문자열</a:t>
                      </a:r>
                      <a:r>
                        <a:rPr kumimoji="1" lang="en-US" altLang="ko-KR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)</a:t>
                      </a: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문자열로 입력된 수식을 계산해 준다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parseInt(</a:t>
                      </a:r>
                      <a:r>
                        <a:rPr kumimoji="1" lang="ko-KR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문자열</a:t>
                      </a:r>
                      <a:r>
                        <a:rPr kumimoji="1" lang="en-US" altLang="ko-KR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)</a:t>
                      </a: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부동소수점이나 문자열을 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2,8,10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진수의 정수로 변환해준다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parseFloat(</a:t>
                      </a:r>
                      <a:r>
                        <a:rPr kumimoji="1" lang="ko-KR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문자열</a:t>
                      </a:r>
                      <a:r>
                        <a:rPr kumimoji="1" lang="en-US" altLang="ko-KR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)</a:t>
                      </a: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문자열을 부동소수점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(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실수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)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으로 변환해준다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Number(</a:t>
                      </a:r>
                      <a:r>
                        <a:rPr kumimoji="1" lang="ko-KR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숫자</a:t>
                      </a:r>
                      <a:r>
                        <a:rPr kumimoji="1" lang="en-US" altLang="ko-KR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)</a:t>
                      </a: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문자형태의 숫자를 숫자로 변환해준다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String(</a:t>
                      </a:r>
                      <a:r>
                        <a:rPr kumimoji="1" lang="ko-KR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숫자</a:t>
                      </a:r>
                      <a:r>
                        <a:rPr kumimoji="1" lang="en-US" altLang="ko-KR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)</a:t>
                      </a: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숫자 형태의 숫자를 문자로 변환해준다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escape(</a:t>
                      </a:r>
                      <a:r>
                        <a:rPr kumimoji="1" lang="ko-KR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문자열</a:t>
                      </a:r>
                      <a:r>
                        <a:rPr kumimoji="1" lang="en-US" altLang="ko-KR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)</a:t>
                      </a: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문자 세트를 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ASCII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형태로 바꾸어 </a:t>
                      </a:r>
                      <a:r>
                        <a:rPr kumimoji="1" lang="ko-KR" alt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리턴한다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unescape(</a:t>
                      </a:r>
                      <a:r>
                        <a:rPr kumimoji="1" lang="ko-KR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문자열</a:t>
                      </a:r>
                      <a:r>
                        <a:rPr kumimoji="1" lang="en-US" altLang="ko-KR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)</a:t>
                      </a: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 ASCII</a:t>
                      </a:r>
                      <a:r>
                        <a:rPr kumimoji="1" lang="ko-KR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형태의 문자를 문자 세트로 바꾸어 준다</a:t>
                      </a:r>
                      <a:r>
                        <a:rPr kumimoji="1" lang="en-US" altLang="ko-KR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  <a:endParaRPr kumimoji="1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isFinite(</a:t>
                      </a:r>
                      <a:r>
                        <a:rPr kumimoji="1" lang="ko-KR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값</a:t>
                      </a:r>
                      <a:r>
                        <a:rPr kumimoji="1" lang="en-US" altLang="ko-KR" sz="1300" u="none" strike="noStrike" cap="none" normalizeH="0" baseline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)</a:t>
                      </a: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숫자인지를  판별한다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.(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유효하면 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true/ 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숫자가 아니면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false)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isNaN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(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값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)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 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문자인지 숫자인지를 판별한다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.(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순수 문자이면 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true/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아니면 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false)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내장함수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주요 내장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6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 모델링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bg1"/>
                </a:solidFill>
              </a:rPr>
              <a:t>객체의 이해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584176"/>
          </a:xfrm>
        </p:spPr>
        <p:txBody>
          <a:bodyPr/>
          <a:lstStyle/>
          <a:p>
            <a:r>
              <a:rPr lang="ko-KR" altLang="en-US" sz="1500" dirty="0" smtClean="0"/>
              <a:t>객체 </a:t>
            </a:r>
            <a:endParaRPr lang="en-US" altLang="ko-KR" sz="1500" dirty="0" smtClean="0"/>
          </a:p>
          <a:p>
            <a:pPr lvl="1"/>
            <a:r>
              <a:rPr lang="ko-KR" altLang="en-US" sz="1500" dirty="0" smtClean="0"/>
              <a:t>세상에 존재하는 모든 것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자동차 객체의 모델링</a:t>
            </a:r>
            <a:endParaRPr lang="ko-KR" altLang="en-US" sz="1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94"/>
          <a:stretch/>
        </p:blipFill>
        <p:spPr>
          <a:xfrm>
            <a:off x="1763687" y="2420888"/>
            <a:ext cx="5986877" cy="20882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2"/>
          <a:stretch/>
        </p:blipFill>
        <p:spPr>
          <a:xfrm>
            <a:off x="2699792" y="4941168"/>
            <a:ext cx="4367213" cy="1525528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4644008" y="4572661"/>
            <a:ext cx="239390" cy="288032"/>
          </a:xfrm>
          <a:prstGeom prst="down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61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6024" y="260648"/>
            <a:ext cx="8892480" cy="504056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자바스크립트의 정의</a:t>
            </a:r>
            <a:endParaRPr lang="ko-KR" altLang="en-US" sz="2000" b="1" dirty="0"/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395536" y="836712"/>
            <a:ext cx="843528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-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자바스크립트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marL="457200" lvl="1" indent="0">
              <a:buNone/>
            </a:pPr>
            <a:r>
              <a:rPr lang="ko-KR" altLang="en-US" sz="1500" b="0" dirty="0" smtClean="0">
                <a:latin typeface="THE행복열매" pitchFamily="18" charset="-127"/>
                <a:ea typeface="THE행복열매" pitchFamily="18" charset="-127"/>
              </a:rPr>
              <a:t>웹 문서를 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동적으로 제어하기 위해 고안된 프로그래밍 </a:t>
            </a:r>
            <a:r>
              <a:rPr lang="ko-KR" altLang="en-US" sz="1500" b="0" dirty="0" smtClean="0">
                <a:latin typeface="THE행복열매" pitchFamily="18" charset="-127"/>
                <a:ea typeface="THE행복열매" pitchFamily="18" charset="-127"/>
              </a:rPr>
              <a:t>언어</a:t>
            </a:r>
            <a:endParaRPr lang="en-US" altLang="ko-KR" sz="1500" b="0" dirty="0" smtClean="0">
              <a:latin typeface="THE행복열매" pitchFamily="18" charset="-127"/>
              <a:ea typeface="THE행복열매" pitchFamily="18" charset="-127"/>
            </a:endParaRPr>
          </a:p>
          <a:p>
            <a:pPr marL="0" indent="0"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-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웹 구조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marL="457200" lvl="1" indent="0">
              <a:buNone/>
            </a:pPr>
            <a:r>
              <a:rPr lang="en-US" altLang="ko-KR" sz="1500" b="0" dirty="0" smtClean="0">
                <a:latin typeface="THE행복열매" pitchFamily="18" charset="-127"/>
                <a:ea typeface="THE행복열매" pitchFamily="18" charset="-127"/>
              </a:rPr>
              <a:t>HTML: </a:t>
            </a:r>
            <a:r>
              <a:rPr lang="ko-KR" altLang="en-US" sz="1500" b="0" dirty="0" smtClean="0">
                <a:latin typeface="THE행복열매" pitchFamily="18" charset="-127"/>
                <a:ea typeface="THE행복열매" pitchFamily="18" charset="-127"/>
              </a:rPr>
              <a:t>모델 담당</a:t>
            </a:r>
            <a:r>
              <a:rPr lang="en-US" altLang="ko-KR" sz="1500" b="0" dirty="0" smtClean="0">
                <a:latin typeface="THE행복열매" pitchFamily="18" charset="-127"/>
                <a:ea typeface="THE행복열매" pitchFamily="18" charset="-127"/>
              </a:rPr>
              <a:t>, CSS: </a:t>
            </a:r>
            <a:r>
              <a:rPr lang="ko-KR" altLang="en-US" sz="1500" b="0" dirty="0" err="1" smtClean="0">
                <a:latin typeface="THE행복열매" pitchFamily="18" charset="-127"/>
                <a:ea typeface="THE행복열매" pitchFamily="18" charset="-127"/>
              </a:rPr>
              <a:t>뷰</a:t>
            </a:r>
            <a:r>
              <a:rPr lang="ko-KR" altLang="en-US" sz="1500" b="0" dirty="0" smtClean="0">
                <a:latin typeface="THE행복열매" pitchFamily="18" charset="-127"/>
                <a:ea typeface="THE행복열매" pitchFamily="18" charset="-127"/>
              </a:rPr>
              <a:t> 담당</a:t>
            </a:r>
            <a:r>
              <a:rPr lang="en-US" altLang="ko-KR" sz="1500" b="0" dirty="0" smtClean="0">
                <a:latin typeface="THE행복열매" pitchFamily="18" charset="-127"/>
                <a:ea typeface="THE행복열매" pitchFamily="18" charset="-127"/>
              </a:rPr>
              <a:t>, </a:t>
            </a:r>
            <a:r>
              <a:rPr lang="ko-KR" altLang="en-US" sz="1500" b="0" dirty="0" smtClean="0">
                <a:latin typeface="THE행복열매" pitchFamily="18" charset="-127"/>
                <a:ea typeface="THE행복열매" pitchFamily="18" charset="-127"/>
              </a:rPr>
              <a:t>자바스크립트</a:t>
            </a:r>
            <a:r>
              <a:rPr lang="en-US" altLang="ko-KR" sz="1500" b="0" dirty="0" smtClean="0">
                <a:latin typeface="THE행복열매" pitchFamily="18" charset="-127"/>
                <a:ea typeface="THE행복열매" pitchFamily="18" charset="-127"/>
              </a:rPr>
              <a:t>: </a:t>
            </a:r>
            <a:r>
              <a:rPr lang="ko-KR" altLang="en-US" sz="1500" b="0" dirty="0" smtClean="0">
                <a:latin typeface="THE행복열매" pitchFamily="18" charset="-127"/>
                <a:ea typeface="THE행복열매" pitchFamily="18" charset="-127"/>
              </a:rPr>
              <a:t>제어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 담당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marL="0" indent="0"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-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자바스크립트의 역할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요소의 추가 및 삭제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CSS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및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HTML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요소의 스타일 변경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사용자와의 상호작용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폼의 유효성 검증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마우스와 키보드 이벤트에 대한 스크립트 실행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웹 브라우저 제어 및 쿠키 등의 설정과 조회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AJAX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기술을 이용한 웹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서버와의 통신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marL="57150" indent="0">
              <a:buNone/>
            </a:pPr>
            <a:r>
              <a:rPr lang="en-US" altLang="ko-KR" sz="1500" b="1" dirty="0" smtClean="0">
                <a:latin typeface="THE행복열매" pitchFamily="18" charset="-127"/>
                <a:ea typeface="THE행복열매" pitchFamily="18" charset="-127"/>
              </a:rPr>
              <a:t>-</a:t>
            </a:r>
            <a:r>
              <a:rPr lang="ko-KR" altLang="en-US" sz="1500" b="1" dirty="0" smtClean="0">
                <a:latin typeface="THE행복열매" pitchFamily="18" charset="-127"/>
                <a:ea typeface="THE행복열매" pitchFamily="18" charset="-127"/>
              </a:rPr>
              <a:t>자바스크립트의  특징</a:t>
            </a:r>
            <a:endParaRPr lang="en-US" altLang="ko-KR" sz="1500" b="1" dirty="0" smtClean="0">
              <a:latin typeface="THE행복열매" pitchFamily="18" charset="-127"/>
              <a:ea typeface="THE행복열매" pitchFamily="18" charset="-127"/>
            </a:endParaRPr>
          </a:p>
          <a:p>
            <a:pPr lvl="1" eaLnBrk="1" hangingPunct="1">
              <a:spcBef>
                <a:spcPct val="50000"/>
              </a:spcBef>
              <a:buFont typeface="+mj-ea"/>
              <a:buAutoNum type="circleNumDbPlain"/>
            </a:pP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 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버튼 클릭이나 새로운 화면 등의 출력과 같은 이벤트에 적절히 대응할 수 있는  동적인 기능 구현이 가능하다</a:t>
            </a:r>
            <a:r>
              <a:rPr lang="en-US" altLang="ko-KR" sz="1500" b="0" dirty="0">
                <a:latin typeface="THE행복열매" pitchFamily="18" charset="-127"/>
                <a:ea typeface="THE행복열매" pitchFamily="18" charset="-127"/>
              </a:rPr>
              <a:t>.</a:t>
            </a:r>
          </a:p>
          <a:p>
            <a:pPr lvl="1" eaLnBrk="1" hangingPunct="1">
              <a:spcBef>
                <a:spcPct val="50000"/>
              </a:spcBef>
              <a:buFont typeface="+mj-ea"/>
              <a:buAutoNum type="circleNumDbPlain"/>
            </a:pPr>
            <a:r>
              <a:rPr lang="ko-KR" altLang="en-US" sz="1500" b="0" dirty="0" err="1">
                <a:latin typeface="THE행복열매" pitchFamily="18" charset="-127"/>
                <a:ea typeface="THE행복열매" pitchFamily="18" charset="-127"/>
              </a:rPr>
              <a:t>클라이언트쪽에서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 실행되어 서버에 부담을 주지 않으며</a:t>
            </a:r>
            <a:r>
              <a:rPr lang="en-US" altLang="ko-KR" sz="1500" b="0" dirty="0">
                <a:latin typeface="THE행복열매" pitchFamily="18" charset="-127"/>
                <a:ea typeface="THE행복열매" pitchFamily="18" charset="-127"/>
              </a:rPr>
              <a:t>, 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스스로 </a:t>
            </a:r>
            <a:r>
              <a:rPr lang="en-US" altLang="ko-KR" sz="1500" b="0" dirty="0">
                <a:latin typeface="THE행복열매" pitchFamily="18" charset="-127"/>
                <a:ea typeface="THE행복열매" pitchFamily="18" charset="-127"/>
              </a:rPr>
              <a:t>HTML 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파일을 만들 수 있다</a:t>
            </a:r>
            <a:r>
              <a:rPr lang="en-US" altLang="ko-KR" sz="1500" b="0" dirty="0">
                <a:latin typeface="THE행복열매" pitchFamily="18" charset="-127"/>
                <a:ea typeface="THE행복열매" pitchFamily="18" charset="-127"/>
              </a:rPr>
              <a:t>.</a:t>
            </a:r>
          </a:p>
          <a:p>
            <a:pPr lvl="1" eaLnBrk="1" hangingPunct="1">
              <a:spcBef>
                <a:spcPct val="50000"/>
              </a:spcBef>
              <a:buFont typeface="+mj-ea"/>
              <a:buAutoNum type="circleNumDbPlain"/>
            </a:pPr>
            <a:r>
              <a:rPr lang="en-US" altLang="ko-KR" sz="1500" b="0" dirty="0">
                <a:latin typeface="THE행복열매" pitchFamily="18" charset="-127"/>
                <a:ea typeface="THE행복열매" pitchFamily="18" charset="-127"/>
              </a:rPr>
              <a:t>HTML 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문서 내 그대로 포함되어 운용되기 때문에 </a:t>
            </a:r>
            <a:r>
              <a:rPr lang="en-US" altLang="ko-KR" sz="1500" b="0" dirty="0">
                <a:latin typeface="THE행복열매" pitchFamily="18" charset="-127"/>
                <a:ea typeface="THE행복열매" pitchFamily="18" charset="-127"/>
              </a:rPr>
              <a:t>HTML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과 긴밀한 연광성을 갖고 있어 </a:t>
            </a:r>
            <a:r>
              <a:rPr lang="en-US" altLang="ko-KR" sz="1500" b="0" dirty="0">
                <a:latin typeface="THE행복열매" pitchFamily="18" charset="-127"/>
                <a:ea typeface="THE행복열매" pitchFamily="18" charset="-127"/>
              </a:rPr>
              <a:t>,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일종의 </a:t>
            </a:r>
            <a:r>
              <a:rPr lang="en-US" altLang="ko-KR" sz="1500" b="0" dirty="0">
                <a:latin typeface="THE행복열매" pitchFamily="18" charset="-127"/>
                <a:ea typeface="THE행복열매" pitchFamily="18" charset="-127"/>
              </a:rPr>
              <a:t>HTML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의 </a:t>
            </a:r>
            <a:r>
              <a:rPr lang="ko-KR" altLang="en-US" sz="1500" b="0" dirty="0" err="1">
                <a:latin typeface="THE행복열매" pitchFamily="18" charset="-127"/>
                <a:ea typeface="THE행복열매" pitchFamily="18" charset="-127"/>
              </a:rPr>
              <a:t>확장판이다</a:t>
            </a:r>
            <a:r>
              <a:rPr lang="en-US" altLang="ko-KR" sz="1500" b="0" dirty="0">
                <a:latin typeface="THE행복열매" pitchFamily="18" charset="-127"/>
                <a:ea typeface="THE행복열매" pitchFamily="18" charset="-127"/>
              </a:rPr>
              <a:t>.</a:t>
            </a:r>
          </a:p>
          <a:p>
            <a:pPr lvl="1" eaLnBrk="1" hangingPunct="1">
              <a:spcBef>
                <a:spcPct val="50000"/>
              </a:spcBef>
              <a:buFont typeface="+mj-ea"/>
              <a:buAutoNum type="circleNumDbPlain"/>
            </a:pP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컴파일러 언어가 아니어서 디버깅이 쉽고</a:t>
            </a:r>
            <a:r>
              <a:rPr lang="en-US" altLang="ko-KR" sz="1500" b="0" dirty="0">
                <a:latin typeface="THE행복열매" pitchFamily="18" charset="-127"/>
                <a:ea typeface="THE행복열매" pitchFamily="18" charset="-127"/>
              </a:rPr>
              <a:t>,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출력 결과를 바로 확인할 수 있다</a:t>
            </a:r>
            <a:r>
              <a:rPr lang="en-US" altLang="ko-KR" sz="1500" b="0" dirty="0">
                <a:latin typeface="THE행복열매" pitchFamily="18" charset="-127"/>
                <a:ea typeface="THE행복열매" pitchFamily="18" charset="-127"/>
              </a:rPr>
              <a:t>.</a:t>
            </a:r>
          </a:p>
          <a:p>
            <a:pPr lvl="1" eaLnBrk="1" hangingPunct="1">
              <a:spcBef>
                <a:spcPct val="50000"/>
              </a:spcBef>
              <a:buFont typeface="+mj-ea"/>
              <a:buAutoNum type="circleNumDbPlain"/>
            </a:pPr>
            <a:r>
              <a:rPr lang="en-US" altLang="ko-KR" sz="1500" b="0" dirty="0">
                <a:latin typeface="THE행복열매" pitchFamily="18" charset="-127"/>
                <a:ea typeface="THE행복열매" pitchFamily="18" charset="-127"/>
              </a:rPr>
              <a:t>HTML 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소스 코드 안에서 바로 인식하여 전송하기 때문에 운영체제 등과 관계 없이 잘 동작한다</a:t>
            </a:r>
            <a:r>
              <a:rPr lang="en-US" altLang="ko-KR" sz="1500" b="0" dirty="0">
                <a:latin typeface="THE행복열매" pitchFamily="18" charset="-127"/>
                <a:ea typeface="THE행복열매" pitchFamily="18" charset="-127"/>
              </a:rPr>
              <a:t>.</a:t>
            </a:r>
          </a:p>
          <a:p>
            <a:pPr marL="57150" indent="0">
              <a:buNone/>
            </a:pPr>
            <a:r>
              <a:rPr lang="en-US" altLang="ko-KR" sz="1500" b="1" dirty="0">
                <a:latin typeface="THE행복열매" pitchFamily="18" charset="-127"/>
                <a:ea typeface="THE행복열매" pitchFamily="18" charset="-127"/>
              </a:rPr>
              <a:t/>
            </a:r>
            <a:br>
              <a:rPr lang="en-US" altLang="ko-KR" sz="1500" b="1" dirty="0">
                <a:latin typeface="THE행복열매" pitchFamily="18" charset="-127"/>
                <a:ea typeface="THE행복열매" pitchFamily="18" charset="-127"/>
              </a:rPr>
            </a:b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marL="457200" lvl="1" indent="0">
              <a:buNone/>
            </a:pP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marL="457200" lvl="1" indent="0">
              <a:buNone/>
            </a:pPr>
            <a:endParaRPr lang="ko-KR" altLang="en-US" sz="1500" dirty="0">
              <a:latin typeface="THE행복열매" pitchFamily="18" charset="-127"/>
              <a:ea typeface="THE행복열매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25" b="11225"/>
          <a:stretch/>
        </p:blipFill>
        <p:spPr>
          <a:xfrm>
            <a:off x="4860032" y="908720"/>
            <a:ext cx="3591878" cy="2511743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457200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bg1"/>
                </a:solidFill>
              </a:rPr>
              <a:t>자바스크립트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자바스크립트 객체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객체의 이해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03093"/>
            <a:ext cx="6840760" cy="431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3528" y="908720"/>
            <a:ext cx="86409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자바스크립트 코드는 브라우저로부터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3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가지 유형의 객체를 제공받아 활용할 수 있다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.</a:t>
            </a:r>
          </a:p>
          <a:p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endParaRPr lang="ko-KR" altLang="en-US" sz="1500" dirty="0">
              <a:latin typeface="THE행복열매" pitchFamily="18" charset="-127"/>
              <a:ea typeface="THE행복열매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900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HTML DOM(Document </a:t>
            </a:r>
            <a:r>
              <a:rPr lang="en-US" altLang="ko-KR" dirty="0"/>
              <a:t>Object </a:t>
            </a:r>
            <a:r>
              <a:rPr lang="en-US" altLang="ko-KR" dirty="0" smtClean="0"/>
              <a:t>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HTML DOM(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간단히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DOM)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/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웹 페이지에 작성된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HTML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태그 당 객체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(DOM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객체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)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 생성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1"/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목적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2"/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HTML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태그가 출력된 모양이나 </a:t>
            </a:r>
            <a:r>
              <a:rPr lang="ko-KR" altLang="en-US" sz="1500" dirty="0" err="1">
                <a:latin typeface="THE행복열매" pitchFamily="18" charset="-127"/>
                <a:ea typeface="THE행복열매" pitchFamily="18" charset="-127"/>
              </a:rPr>
              <a:t>콘텐츠를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 제어하기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위해</a:t>
            </a:r>
            <a:endParaRPr lang="ko-KR" altLang="en-US" sz="1500" dirty="0">
              <a:latin typeface="THE행복열매" pitchFamily="18" charset="-127"/>
              <a:ea typeface="THE행복열매" pitchFamily="18" charset="-127"/>
            </a:endParaRPr>
          </a:p>
          <a:p>
            <a:pPr lvl="3"/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DOM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객체를 통해 각 태그의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CSS3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스타일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시트 접근 및 변경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3"/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HTML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태그에 의해 출력된 텍스트나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이미지 변경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DOM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트리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1"/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HTML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태그의 포함관계에 따라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DOM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객체의 트리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(tree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)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생성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1"/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DOM </a:t>
            </a:r>
            <a:r>
              <a:rPr lang="ko-KR" altLang="en-US" sz="1500" dirty="0" err="1" smtClean="0">
                <a:latin typeface="THE행복열매" pitchFamily="18" charset="-127"/>
                <a:ea typeface="THE행복열매" pitchFamily="18" charset="-127"/>
              </a:rPr>
              <a:t>트리는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 부모 자식 관계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DOM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객체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1"/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DOM </a:t>
            </a:r>
            <a:r>
              <a:rPr lang="ko-KR" altLang="en-US" sz="1500" dirty="0" err="1">
                <a:latin typeface="THE행복열매" pitchFamily="18" charset="-127"/>
                <a:ea typeface="THE행복열매" pitchFamily="18" charset="-127"/>
              </a:rPr>
              <a:t>트리의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 한 </a:t>
            </a:r>
            <a:r>
              <a:rPr lang="ko-KR" altLang="en-US" sz="1500" dirty="0" err="1" smtClean="0">
                <a:latin typeface="THE행복열매" pitchFamily="18" charset="-127"/>
                <a:ea typeface="THE행복열매" pitchFamily="18" charset="-127"/>
              </a:rPr>
              <a:t>노드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1"/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HTML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태그 당 하나의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DOM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객체 생성</a:t>
            </a:r>
            <a:endParaRPr lang="ko-KR" altLang="en-US" sz="1500" dirty="0">
              <a:latin typeface="THE행복열매" pitchFamily="18" charset="-127"/>
              <a:ea typeface="THE행복열매" pitchFamily="18" charset="-127"/>
            </a:endParaRPr>
          </a:p>
          <a:p>
            <a:pPr lvl="2"/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DOM </a:t>
            </a:r>
            <a:r>
              <a:rPr lang="ko-KR" altLang="en-US" sz="1500" dirty="0" err="1">
                <a:latin typeface="THE행복열매" pitchFamily="18" charset="-127"/>
                <a:ea typeface="THE행복열매" pitchFamily="18" charset="-127"/>
              </a:rPr>
              <a:t>노드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(Node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), DOM </a:t>
            </a:r>
            <a:r>
              <a:rPr lang="ko-KR" altLang="en-US" sz="1500" dirty="0" err="1">
                <a:latin typeface="THE행복열매" pitchFamily="18" charset="-127"/>
                <a:ea typeface="THE행복열매" pitchFamily="18" charset="-127"/>
              </a:rPr>
              <a:t>엘리먼트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(Element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)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라고도 불림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/>
            <a:endParaRPr lang="ko-KR" altLang="en-US" sz="1500" dirty="0">
              <a:latin typeface="THE행복열매" pitchFamily="18" charset="-127"/>
              <a:ea typeface="THE행복열매" pitchFamily="18" charset="-127"/>
            </a:endParaRPr>
          </a:p>
          <a:p>
            <a:endParaRPr lang="ko-KR" altLang="en-US" sz="1500" dirty="0">
              <a:latin typeface="THE행복열매" pitchFamily="18" charset="-127"/>
              <a:ea typeface="THE행복열매" pitchFamily="18" charset="-127"/>
            </a:endParaRPr>
          </a:p>
          <a:p>
            <a:pPr lvl="2"/>
            <a:endParaRPr lang="ko-KR" altLang="en-US" sz="1500" dirty="0">
              <a:latin typeface="THE행복열매" pitchFamily="18" charset="-127"/>
              <a:ea typeface="THE행복열매" pitchFamily="18" charset="-127"/>
            </a:endParaRPr>
          </a:p>
          <a:p>
            <a:pPr lvl="1"/>
            <a:endParaRPr lang="ko-KR" altLang="en-US" sz="1500" dirty="0">
              <a:latin typeface="THE행복열매" pitchFamily="18" charset="-127"/>
              <a:ea typeface="THE행복열매" pitchFamily="18" charset="-127"/>
            </a:endParaRPr>
          </a:p>
          <a:p>
            <a:endParaRPr lang="ko-KR" altLang="en-US" sz="1500" dirty="0">
              <a:latin typeface="THE행복열매" pitchFamily="18" charset="-127"/>
              <a:ea typeface="THE행복열매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08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395536" y="271736"/>
            <a:ext cx="8635719" cy="5976664"/>
            <a:chOff x="179513" y="260648"/>
            <a:chExt cx="8635719" cy="5976664"/>
          </a:xfrm>
        </p:grpSpPr>
        <p:grpSp>
          <p:nvGrpSpPr>
            <p:cNvPr id="7" name="그룹 6"/>
            <p:cNvGrpSpPr/>
            <p:nvPr/>
          </p:nvGrpSpPr>
          <p:grpSpPr>
            <a:xfrm>
              <a:off x="179513" y="2593745"/>
              <a:ext cx="3168351" cy="3231654"/>
              <a:chOff x="179513" y="2306475"/>
              <a:chExt cx="3168351" cy="323165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179513" y="2306475"/>
                <a:ext cx="3168351" cy="32316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08000" rIns="36000">
                <a:spAutoFit/>
              </a:bodyPr>
              <a:lstStyle/>
              <a:p>
                <a:r>
                  <a:rPr lang="en-US" altLang="ko-KR" sz="1200" dirty="0">
                    <a:latin typeface="+mn-lt"/>
                  </a:rPr>
                  <a:t>&lt;!DOCTYPE html&gt;</a:t>
                </a:r>
              </a:p>
              <a:p>
                <a:r>
                  <a:rPr lang="en-US" altLang="ko-KR" sz="1200" dirty="0">
                    <a:latin typeface="+mn-lt"/>
                  </a:rPr>
                  <a:t>&lt;html&gt;</a:t>
                </a:r>
              </a:p>
              <a:p>
                <a:r>
                  <a:rPr lang="en-US" altLang="ko-KR" sz="1200" dirty="0">
                    <a:latin typeface="+mn-lt"/>
                  </a:rPr>
                  <a:t>&lt;head&gt;</a:t>
                </a:r>
              </a:p>
              <a:p>
                <a:r>
                  <a:rPr lang="en-US" altLang="ko-KR" sz="1200" dirty="0">
                    <a:latin typeface="+mn-lt"/>
                  </a:rPr>
                  <a:t>    &lt;title&gt;HTML DOM </a:t>
                </a:r>
                <a:r>
                  <a:rPr lang="ko-KR" altLang="en-US" sz="1200" dirty="0">
                    <a:latin typeface="+mn-lt"/>
                  </a:rPr>
                  <a:t>트리</a:t>
                </a:r>
                <a:r>
                  <a:rPr lang="en-US" altLang="ko-KR" sz="1200" dirty="0">
                    <a:latin typeface="+mn-lt"/>
                  </a:rPr>
                  <a:t>&lt;/title&gt;</a:t>
                </a:r>
              </a:p>
              <a:p>
                <a:r>
                  <a:rPr lang="en-US" altLang="ko-KR" sz="1200" dirty="0">
                    <a:latin typeface="+mn-lt"/>
                  </a:rPr>
                  <a:t>&lt;/head&gt;</a:t>
                </a:r>
              </a:p>
              <a:p>
                <a:r>
                  <a:rPr lang="en-US" altLang="ko-KR" sz="1200" dirty="0">
                    <a:latin typeface="+mn-lt"/>
                  </a:rPr>
                  <a:t>&lt;body&gt;</a:t>
                </a:r>
              </a:p>
              <a:p>
                <a:r>
                  <a:rPr lang="en-US" altLang="ko-KR" sz="1200" dirty="0" smtClean="0">
                    <a:latin typeface="+mn-lt"/>
                  </a:rPr>
                  <a:t>&lt;p style="</a:t>
                </a:r>
                <a:r>
                  <a:rPr lang="en-US" altLang="ko-KR" sz="1200" dirty="0" err="1" smtClean="0">
                    <a:latin typeface="+mn-lt"/>
                  </a:rPr>
                  <a:t>color:blue</a:t>
                </a:r>
                <a:r>
                  <a:rPr lang="en-US" altLang="ko-KR" sz="1200" dirty="0" smtClean="0">
                    <a:latin typeface="+mn-lt"/>
                  </a:rPr>
                  <a:t>"&gt;</a:t>
                </a:r>
                <a:r>
                  <a:rPr lang="ko-KR" altLang="en-US" sz="1200" dirty="0" smtClean="0">
                    <a:latin typeface="+mn-lt"/>
                  </a:rPr>
                  <a:t>이것은 </a:t>
                </a:r>
              </a:p>
              <a:p>
                <a:r>
                  <a:rPr lang="en-US" altLang="ko-KR" sz="1200" dirty="0" smtClean="0">
                    <a:latin typeface="+mn-lt"/>
                  </a:rPr>
                  <a:t>    &lt;span style="</a:t>
                </a:r>
                <a:r>
                  <a:rPr lang="en-US" altLang="ko-KR" sz="1200" dirty="0" err="1" smtClean="0">
                    <a:latin typeface="+mn-lt"/>
                  </a:rPr>
                  <a:t>color:red</a:t>
                </a:r>
                <a:r>
                  <a:rPr lang="en-US" altLang="ko-KR" sz="1200" dirty="0" smtClean="0">
                    <a:latin typeface="+mn-lt"/>
                  </a:rPr>
                  <a:t>"&gt;</a:t>
                </a:r>
                <a:r>
                  <a:rPr lang="ko-KR" altLang="en-US" sz="1200" dirty="0" smtClean="0">
                    <a:latin typeface="+mn-lt"/>
                  </a:rPr>
                  <a:t>문장입니다</a:t>
                </a:r>
                <a:r>
                  <a:rPr lang="en-US" altLang="ko-KR" sz="1200" dirty="0" smtClean="0">
                    <a:latin typeface="+mn-lt"/>
                  </a:rPr>
                  <a:t>.</a:t>
                </a:r>
              </a:p>
              <a:p>
                <a:r>
                  <a:rPr lang="en-US" altLang="ko-KR" sz="1200" dirty="0" smtClean="0">
                    <a:latin typeface="+mn-lt"/>
                  </a:rPr>
                  <a:t>    &lt;/span&gt;</a:t>
                </a:r>
              </a:p>
              <a:p>
                <a:r>
                  <a:rPr lang="en-US" altLang="ko-KR" sz="1200" dirty="0" smtClean="0">
                    <a:latin typeface="+mn-lt"/>
                  </a:rPr>
                  <a:t>&lt;/p&gt;</a:t>
                </a:r>
              </a:p>
              <a:p>
                <a:r>
                  <a:rPr lang="en-US" altLang="ko-KR" sz="1200" dirty="0" smtClean="0">
                    <a:latin typeface="+mn-lt"/>
                  </a:rPr>
                  <a:t>&lt;form&gt;</a:t>
                </a:r>
              </a:p>
              <a:p>
                <a:r>
                  <a:rPr lang="en-US" altLang="ko-KR" sz="1200" dirty="0" smtClean="0">
                    <a:latin typeface="+mn-lt"/>
                  </a:rPr>
                  <a:t>    &lt;input type="text"&gt;</a:t>
                </a:r>
              </a:p>
              <a:p>
                <a:r>
                  <a:rPr lang="en-US" altLang="ko-KR" sz="1200" dirty="0" smtClean="0">
                    <a:latin typeface="+mn-lt"/>
                  </a:rPr>
                  <a:t>    &lt;input type="button" value="</a:t>
                </a:r>
                <a:r>
                  <a:rPr lang="ko-KR" altLang="en-US" sz="1200" dirty="0" smtClean="0">
                    <a:latin typeface="+mn-lt"/>
                  </a:rPr>
                  <a:t>테스트</a:t>
                </a:r>
                <a:r>
                  <a:rPr lang="en-US" altLang="ko-KR" sz="1200" dirty="0" smtClean="0">
                    <a:latin typeface="+mn-lt"/>
                  </a:rPr>
                  <a:t>"&gt;</a:t>
                </a:r>
                <a:endParaRPr lang="ko-KR" altLang="en-US" sz="1200" dirty="0" smtClean="0">
                  <a:latin typeface="+mn-lt"/>
                </a:endParaRPr>
              </a:p>
              <a:p>
                <a:r>
                  <a:rPr lang="en-US" altLang="ko-KR" sz="1200" dirty="0" smtClean="0">
                    <a:latin typeface="+mn-lt"/>
                  </a:rPr>
                  <a:t>    &lt;</a:t>
                </a:r>
                <a:r>
                  <a:rPr lang="en-US" altLang="ko-KR" sz="1200" dirty="0" err="1" smtClean="0">
                    <a:latin typeface="+mn-lt"/>
                  </a:rPr>
                  <a:t>hr</a:t>
                </a:r>
                <a:r>
                  <a:rPr lang="en-US" altLang="ko-KR" sz="1200" dirty="0" smtClean="0">
                    <a:latin typeface="+mn-lt"/>
                  </a:rPr>
                  <a:t>&gt;</a:t>
                </a:r>
              </a:p>
              <a:p>
                <a:r>
                  <a:rPr lang="en-US" altLang="ko-KR" sz="1200" dirty="0" smtClean="0">
                    <a:latin typeface="+mn-lt"/>
                  </a:rPr>
                  <a:t>&lt;/form&gt;</a:t>
                </a:r>
              </a:p>
              <a:p>
                <a:r>
                  <a:rPr lang="en-US" altLang="ko-KR" sz="1200" dirty="0" smtClean="0">
                    <a:latin typeface="+mn-lt"/>
                  </a:rPr>
                  <a:t>&lt;/</a:t>
                </a:r>
                <a:r>
                  <a:rPr lang="en-US" altLang="ko-KR" sz="1200" dirty="0">
                    <a:latin typeface="+mn-lt"/>
                  </a:rPr>
                  <a:t>body&gt;</a:t>
                </a:r>
              </a:p>
              <a:p>
                <a:r>
                  <a:rPr lang="en-US" altLang="ko-KR" sz="1200" dirty="0">
                    <a:latin typeface="+mn-lt"/>
                  </a:rPr>
                  <a:t>&lt;/html&gt;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59295" y="2533559"/>
                <a:ext cx="557849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&lt;html&gt;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90115" y="2899797"/>
                <a:ext cx="475423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&lt;title&gt;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141943" y="2899797"/>
                <a:ext cx="557849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&lt;/title&gt;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79615" y="5286966"/>
                <a:ext cx="598351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&lt;/html&gt;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59636" y="4738183"/>
                <a:ext cx="444942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&lt;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hr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모서리가 둥근 직사각형 3"/>
            <p:cNvSpPr/>
            <p:nvPr/>
          </p:nvSpPr>
          <p:spPr>
            <a:xfrm>
              <a:off x="3779912" y="2204864"/>
              <a:ext cx="5018464" cy="4032448"/>
            </a:xfrm>
            <a:prstGeom prst="roundRect">
              <a:avLst>
                <a:gd name="adj" fmla="val 389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779912" y="260648"/>
              <a:ext cx="5018464" cy="1739403"/>
            </a:xfrm>
            <a:prstGeom prst="roundRect">
              <a:avLst>
                <a:gd name="adj" fmla="val 78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" name="Rectangle 413"/>
            <p:cNvSpPr>
              <a:spLocks noChangeArrowheads="1"/>
            </p:cNvSpPr>
            <p:nvPr/>
          </p:nvSpPr>
          <p:spPr bwMode="auto">
            <a:xfrm>
              <a:off x="5922202" y="1408599"/>
              <a:ext cx="708185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200" dirty="0">
                  <a:solidFill>
                    <a:srgbClr val="0070C0"/>
                  </a:solidFill>
                  <a:latin typeface="+mn-lt"/>
                  <a:ea typeface="돋움" pitchFamily="50" charset="-127"/>
                </a:rPr>
                <a:t>history</a:t>
              </a:r>
            </a:p>
          </p:txBody>
        </p:sp>
        <p:sp>
          <p:nvSpPr>
            <p:cNvPr id="9" name="Rectangle 414"/>
            <p:cNvSpPr>
              <a:spLocks noChangeArrowheads="1"/>
            </p:cNvSpPr>
            <p:nvPr/>
          </p:nvSpPr>
          <p:spPr bwMode="auto">
            <a:xfrm>
              <a:off x="3995936" y="1411765"/>
              <a:ext cx="900545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200">
                  <a:solidFill>
                    <a:srgbClr val="0070C0"/>
                  </a:solidFill>
                  <a:latin typeface="+mn-lt"/>
                  <a:ea typeface="돋움" pitchFamily="50" charset="-127"/>
                </a:rPr>
                <a:t>navigator</a:t>
              </a:r>
            </a:p>
          </p:txBody>
        </p:sp>
        <p:sp>
          <p:nvSpPr>
            <p:cNvPr id="10" name="Rectangle 415"/>
            <p:cNvSpPr>
              <a:spLocks noChangeArrowheads="1"/>
            </p:cNvSpPr>
            <p:nvPr/>
          </p:nvSpPr>
          <p:spPr bwMode="auto">
            <a:xfrm>
              <a:off x="7868424" y="1405433"/>
              <a:ext cx="664016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200">
                  <a:solidFill>
                    <a:srgbClr val="0070C0"/>
                  </a:solidFill>
                  <a:latin typeface="+mn-lt"/>
                  <a:ea typeface="돋움" pitchFamily="50" charset="-127"/>
                </a:rPr>
                <a:t>screen</a:t>
              </a:r>
            </a:p>
          </p:txBody>
        </p:sp>
        <p:sp>
          <p:nvSpPr>
            <p:cNvPr id="11" name="Rectangle 416"/>
            <p:cNvSpPr>
              <a:spLocks noChangeArrowheads="1"/>
            </p:cNvSpPr>
            <p:nvPr/>
          </p:nvSpPr>
          <p:spPr bwMode="auto">
            <a:xfrm>
              <a:off x="6858669" y="1405433"/>
              <a:ext cx="755703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200">
                  <a:solidFill>
                    <a:srgbClr val="0070C0"/>
                  </a:solidFill>
                  <a:latin typeface="+mn-lt"/>
                  <a:ea typeface="돋움" pitchFamily="50" charset="-127"/>
                </a:rPr>
                <a:t>location</a:t>
              </a:r>
            </a:p>
          </p:txBody>
        </p:sp>
        <p:sp>
          <p:nvSpPr>
            <p:cNvPr id="12" name="Line 420"/>
            <p:cNvSpPr>
              <a:spLocks noChangeShapeType="1"/>
            </p:cNvSpPr>
            <p:nvPr/>
          </p:nvSpPr>
          <p:spPr bwMode="auto">
            <a:xfrm flipV="1">
              <a:off x="4446208" y="1174882"/>
              <a:ext cx="3754223" cy="367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 sz="120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3" name="Rectangle 410"/>
            <p:cNvSpPr>
              <a:spLocks noChangeArrowheads="1"/>
            </p:cNvSpPr>
            <p:nvPr/>
          </p:nvSpPr>
          <p:spPr bwMode="auto">
            <a:xfrm>
              <a:off x="5018405" y="492710"/>
              <a:ext cx="1046673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200" dirty="0">
                  <a:solidFill>
                    <a:srgbClr val="0070C0"/>
                  </a:solidFill>
                  <a:latin typeface="+mn-lt"/>
                  <a:ea typeface="돋움" pitchFamily="50" charset="-127"/>
                </a:rPr>
                <a:t>window</a:t>
              </a:r>
            </a:p>
          </p:txBody>
        </p:sp>
        <p:cxnSp>
          <p:nvCxnSpPr>
            <p:cNvPr id="14" name="직선 연결선 13"/>
            <p:cNvCxnSpPr>
              <a:stCxn id="13" idx="2"/>
            </p:cNvCxnSpPr>
            <p:nvPr/>
          </p:nvCxnSpPr>
          <p:spPr>
            <a:xfrm flipH="1">
              <a:off x="5536454" y="780742"/>
              <a:ext cx="5288" cy="40047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endCxn id="11" idx="0"/>
            </p:cNvCxnSpPr>
            <p:nvPr/>
          </p:nvCxnSpPr>
          <p:spPr>
            <a:xfrm>
              <a:off x="7236520" y="1174882"/>
              <a:ext cx="1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endCxn id="10" idx="0"/>
            </p:cNvCxnSpPr>
            <p:nvPr/>
          </p:nvCxnSpPr>
          <p:spPr>
            <a:xfrm>
              <a:off x="8194113" y="1174882"/>
              <a:ext cx="6319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8" idx="0"/>
            </p:cNvCxnSpPr>
            <p:nvPr/>
          </p:nvCxnSpPr>
          <p:spPr>
            <a:xfrm flipH="1">
              <a:off x="6276295" y="1178048"/>
              <a:ext cx="3552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9" idx="0"/>
            </p:cNvCxnSpPr>
            <p:nvPr/>
          </p:nvCxnSpPr>
          <p:spPr>
            <a:xfrm>
              <a:off x="4446208" y="1181214"/>
              <a:ext cx="1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endCxn id="20" idx="0"/>
            </p:cNvCxnSpPr>
            <p:nvPr/>
          </p:nvCxnSpPr>
          <p:spPr>
            <a:xfrm>
              <a:off x="5559638" y="1174882"/>
              <a:ext cx="0" cy="132312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411"/>
            <p:cNvSpPr>
              <a:spLocks noChangeArrowheads="1"/>
            </p:cNvSpPr>
            <p:nvPr/>
          </p:nvSpPr>
          <p:spPr bwMode="auto">
            <a:xfrm>
              <a:off x="4988138" y="2498008"/>
              <a:ext cx="1143000" cy="2880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200" dirty="0">
                  <a:solidFill>
                    <a:srgbClr val="0070C0"/>
                  </a:solidFill>
                  <a:latin typeface="+mn-lt"/>
                  <a:ea typeface="돋움" pitchFamily="50" charset="-127"/>
                </a:rPr>
                <a:t>document</a:t>
              </a:r>
            </a:p>
          </p:txBody>
        </p:sp>
        <p:sp>
          <p:nvSpPr>
            <p:cNvPr id="21" name="Rectangle 411"/>
            <p:cNvSpPr>
              <a:spLocks noChangeArrowheads="1"/>
            </p:cNvSpPr>
            <p:nvPr/>
          </p:nvSpPr>
          <p:spPr bwMode="auto">
            <a:xfrm>
              <a:off x="4988138" y="3106553"/>
              <a:ext cx="1143000" cy="3126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200" dirty="0" smtClean="0">
                  <a:solidFill>
                    <a:srgbClr val="0070C0"/>
                  </a:solidFill>
                  <a:latin typeface="+mn-lt"/>
                  <a:ea typeface="돋움" pitchFamily="50" charset="-127"/>
                </a:rPr>
                <a:t>html</a:t>
              </a:r>
              <a:endParaRPr kumimoji="0" lang="en-US" altLang="ko-KR" sz="1200" dirty="0">
                <a:solidFill>
                  <a:srgbClr val="0070C0"/>
                </a:solidFill>
                <a:latin typeface="+mn-lt"/>
                <a:ea typeface="돋움" pitchFamily="50" charset="-127"/>
              </a:endParaRPr>
            </a:p>
          </p:txBody>
        </p:sp>
        <p:cxnSp>
          <p:nvCxnSpPr>
            <p:cNvPr id="22" name="직선 연결선 21"/>
            <p:cNvCxnSpPr>
              <a:stCxn id="20" idx="2"/>
              <a:endCxn id="21" idx="0"/>
            </p:cNvCxnSpPr>
            <p:nvPr/>
          </p:nvCxnSpPr>
          <p:spPr>
            <a:xfrm>
              <a:off x="5559638" y="2786040"/>
              <a:ext cx="0" cy="32051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411"/>
            <p:cNvSpPr>
              <a:spLocks noChangeArrowheads="1"/>
            </p:cNvSpPr>
            <p:nvPr/>
          </p:nvSpPr>
          <p:spPr bwMode="auto">
            <a:xfrm>
              <a:off x="4089748" y="3961639"/>
              <a:ext cx="770691" cy="32487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200" dirty="0" smtClean="0">
                  <a:solidFill>
                    <a:srgbClr val="0070C0"/>
                  </a:solidFill>
                  <a:latin typeface="+mn-lt"/>
                  <a:ea typeface="돋움" pitchFamily="50" charset="-127"/>
                </a:rPr>
                <a:t>head</a:t>
              </a:r>
              <a:endParaRPr kumimoji="0" lang="en-US" altLang="ko-KR" sz="1200" dirty="0">
                <a:solidFill>
                  <a:srgbClr val="0070C0"/>
                </a:solidFill>
                <a:latin typeface="+mn-lt"/>
                <a:ea typeface="돋움" pitchFamily="50" charset="-127"/>
              </a:endParaRPr>
            </a:p>
          </p:txBody>
        </p:sp>
        <p:cxnSp>
          <p:nvCxnSpPr>
            <p:cNvPr id="24" name="직선 연결선 23"/>
            <p:cNvCxnSpPr>
              <a:endCxn id="23" idx="0"/>
            </p:cNvCxnSpPr>
            <p:nvPr/>
          </p:nvCxnSpPr>
          <p:spPr>
            <a:xfrm>
              <a:off x="4475094" y="3743757"/>
              <a:ext cx="0" cy="21788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411"/>
            <p:cNvSpPr>
              <a:spLocks noChangeArrowheads="1"/>
            </p:cNvSpPr>
            <p:nvPr/>
          </p:nvSpPr>
          <p:spPr bwMode="auto">
            <a:xfrm>
              <a:off x="6243718" y="3953484"/>
              <a:ext cx="765182" cy="32487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200" dirty="0" smtClean="0">
                  <a:solidFill>
                    <a:srgbClr val="0070C0"/>
                  </a:solidFill>
                  <a:latin typeface="+mn-lt"/>
                  <a:ea typeface="돋움" pitchFamily="50" charset="-127"/>
                </a:rPr>
                <a:t>body</a:t>
              </a:r>
              <a:endParaRPr kumimoji="0" lang="en-US" altLang="ko-KR" sz="1200" dirty="0">
                <a:solidFill>
                  <a:srgbClr val="0070C0"/>
                </a:solidFill>
                <a:latin typeface="+mn-lt"/>
                <a:ea typeface="돋움" pitchFamily="50" charset="-127"/>
              </a:endParaRPr>
            </a:p>
          </p:txBody>
        </p:sp>
        <p:cxnSp>
          <p:nvCxnSpPr>
            <p:cNvPr id="26" name="직선 연결선 25"/>
            <p:cNvCxnSpPr>
              <a:endCxn id="25" idx="0"/>
            </p:cNvCxnSpPr>
            <p:nvPr/>
          </p:nvCxnSpPr>
          <p:spPr>
            <a:xfrm flipH="1">
              <a:off x="6626273" y="3716218"/>
              <a:ext cx="778" cy="23726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411"/>
            <p:cNvSpPr>
              <a:spLocks noChangeArrowheads="1"/>
            </p:cNvSpPr>
            <p:nvPr/>
          </p:nvSpPr>
          <p:spPr bwMode="auto">
            <a:xfrm>
              <a:off x="4067944" y="4690394"/>
              <a:ext cx="831953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200" dirty="0" smtClean="0">
                  <a:solidFill>
                    <a:srgbClr val="0070C0"/>
                  </a:solidFill>
                  <a:latin typeface="+mn-lt"/>
                  <a:ea typeface="돋움" pitchFamily="50" charset="-127"/>
                </a:rPr>
                <a:t>title</a:t>
              </a:r>
              <a:endParaRPr kumimoji="0" lang="en-US" altLang="ko-KR" sz="1200" dirty="0">
                <a:solidFill>
                  <a:srgbClr val="0070C0"/>
                </a:solidFill>
                <a:latin typeface="+mn-lt"/>
                <a:ea typeface="돋움" pitchFamily="50" charset="-127"/>
              </a:endParaRPr>
            </a:p>
          </p:txBody>
        </p:sp>
        <p:cxnSp>
          <p:nvCxnSpPr>
            <p:cNvPr id="28" name="직선 연결선 27"/>
            <p:cNvCxnSpPr>
              <a:stCxn id="23" idx="2"/>
              <a:endCxn id="27" idx="0"/>
            </p:cNvCxnSpPr>
            <p:nvPr/>
          </p:nvCxnSpPr>
          <p:spPr>
            <a:xfrm>
              <a:off x="4475094" y="4286518"/>
              <a:ext cx="8827" cy="40387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411"/>
            <p:cNvSpPr>
              <a:spLocks noChangeArrowheads="1"/>
            </p:cNvSpPr>
            <p:nvPr/>
          </p:nvSpPr>
          <p:spPr bwMode="auto">
            <a:xfrm>
              <a:off x="5436096" y="4690395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200" dirty="0" smtClean="0">
                  <a:solidFill>
                    <a:srgbClr val="0070C0"/>
                  </a:solidFill>
                  <a:latin typeface="+mn-lt"/>
                  <a:ea typeface="돋움" pitchFamily="50" charset="-127"/>
                </a:rPr>
                <a:t>p</a:t>
              </a:r>
              <a:endParaRPr kumimoji="0" lang="en-US" altLang="ko-KR" sz="1200" dirty="0">
                <a:solidFill>
                  <a:srgbClr val="0070C0"/>
                </a:solidFill>
                <a:latin typeface="+mn-lt"/>
                <a:ea typeface="돋움" pitchFamily="50" charset="-127"/>
              </a:endParaRPr>
            </a:p>
          </p:txBody>
        </p:sp>
        <p:sp>
          <p:nvSpPr>
            <p:cNvPr id="30" name="Line 420"/>
            <p:cNvSpPr>
              <a:spLocks noChangeShapeType="1"/>
            </p:cNvSpPr>
            <p:nvPr/>
          </p:nvSpPr>
          <p:spPr bwMode="auto">
            <a:xfrm flipV="1">
              <a:off x="4475093" y="3716216"/>
              <a:ext cx="2151180" cy="1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 sz="1200">
                <a:solidFill>
                  <a:srgbClr val="0070C0"/>
                </a:solidFill>
                <a:latin typeface="+mn-lt"/>
              </a:endParaRPr>
            </a:p>
          </p:txBody>
        </p:sp>
        <p:cxnSp>
          <p:nvCxnSpPr>
            <p:cNvPr id="31" name="직선 연결선 30"/>
            <p:cNvCxnSpPr>
              <a:stCxn id="21" idx="2"/>
            </p:cNvCxnSpPr>
            <p:nvPr/>
          </p:nvCxnSpPr>
          <p:spPr>
            <a:xfrm>
              <a:off x="5559638" y="3419241"/>
              <a:ext cx="0" cy="32451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29" idx="0"/>
            </p:cNvCxnSpPr>
            <p:nvPr/>
          </p:nvCxnSpPr>
          <p:spPr>
            <a:xfrm>
              <a:off x="5705888" y="4475095"/>
              <a:ext cx="11603" cy="21530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endCxn id="36" idx="0"/>
            </p:cNvCxnSpPr>
            <p:nvPr/>
          </p:nvCxnSpPr>
          <p:spPr>
            <a:xfrm>
              <a:off x="7583026" y="4487270"/>
              <a:ext cx="1" cy="23264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ine 420"/>
            <p:cNvSpPr>
              <a:spLocks noChangeShapeType="1"/>
            </p:cNvSpPr>
            <p:nvPr/>
          </p:nvSpPr>
          <p:spPr bwMode="auto">
            <a:xfrm>
              <a:off x="5719586" y="4475095"/>
              <a:ext cx="1863439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 sz="1200">
                <a:solidFill>
                  <a:srgbClr val="0070C0"/>
                </a:solidFill>
                <a:latin typeface="+mn-lt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 flipH="1">
              <a:off x="6637429" y="4291286"/>
              <a:ext cx="1" cy="203664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411"/>
            <p:cNvSpPr>
              <a:spLocks noChangeArrowheads="1"/>
            </p:cNvSpPr>
            <p:nvPr/>
          </p:nvSpPr>
          <p:spPr bwMode="auto">
            <a:xfrm>
              <a:off x="7294994" y="4719913"/>
              <a:ext cx="576065" cy="30196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200" dirty="0" smtClean="0">
                  <a:solidFill>
                    <a:srgbClr val="0070C0"/>
                  </a:solidFill>
                  <a:latin typeface="+mn-lt"/>
                  <a:ea typeface="돋움" pitchFamily="50" charset="-127"/>
                </a:rPr>
                <a:t>form</a:t>
              </a:r>
              <a:endParaRPr kumimoji="0" lang="en-US" altLang="ko-KR" sz="1200" dirty="0">
                <a:solidFill>
                  <a:srgbClr val="0070C0"/>
                </a:solidFill>
                <a:latin typeface="+mn-lt"/>
                <a:ea typeface="돋움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21565" y="394413"/>
              <a:ext cx="21926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smtClean="0">
                  <a:latin typeface="+mn-lt"/>
                  <a:cs typeface="Helvetica" panose="020B0604020202020204" pitchFamily="34" charset="0"/>
                </a:rPr>
                <a:t>BOM(Browser Object Model)</a:t>
              </a:r>
              <a:endParaRPr lang="ko-KR" altLang="en-US" sz="1200" i="1" dirty="0">
                <a:latin typeface="+mn-lt"/>
                <a:cs typeface="Helvetica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09718" y="2422919"/>
              <a:ext cx="2385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smtClean="0">
                  <a:latin typeface="+mn-lt"/>
                  <a:cs typeface="Helvetica" panose="020B0604020202020204" pitchFamily="34" charset="0"/>
                </a:rPr>
                <a:t>DOM(Document Object Model)</a:t>
              </a:r>
              <a:endParaRPr lang="ko-KR" altLang="en-US" sz="1200" i="1" dirty="0">
                <a:latin typeface="+mn-lt"/>
                <a:cs typeface="Helvetica" panose="020B0604020202020204" pitchFamily="34" charset="0"/>
              </a:endParaRPr>
            </a:p>
          </p:txBody>
        </p:sp>
        <p:sp>
          <p:nvSpPr>
            <p:cNvPr id="108" name="Rectangle 411"/>
            <p:cNvSpPr>
              <a:spLocks noChangeArrowheads="1"/>
            </p:cNvSpPr>
            <p:nvPr/>
          </p:nvSpPr>
          <p:spPr bwMode="auto">
            <a:xfrm>
              <a:off x="5440288" y="548197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200" dirty="0" smtClean="0">
                  <a:solidFill>
                    <a:srgbClr val="0070C0"/>
                  </a:solidFill>
                  <a:latin typeface="+mn-lt"/>
                  <a:ea typeface="돋움" pitchFamily="50" charset="-127"/>
                </a:rPr>
                <a:t>span</a:t>
              </a:r>
              <a:endParaRPr kumimoji="0" lang="en-US" altLang="ko-KR" sz="1200" dirty="0">
                <a:solidFill>
                  <a:srgbClr val="0070C0"/>
                </a:solidFill>
                <a:latin typeface="+mn-lt"/>
                <a:ea typeface="돋움" pitchFamily="50" charset="-127"/>
              </a:endParaRPr>
            </a:p>
          </p:txBody>
        </p:sp>
        <p:cxnSp>
          <p:nvCxnSpPr>
            <p:cNvPr id="109" name="직선 연결선 108"/>
            <p:cNvCxnSpPr>
              <a:stCxn id="29" idx="2"/>
              <a:endCxn id="108" idx="0"/>
            </p:cNvCxnSpPr>
            <p:nvPr/>
          </p:nvCxnSpPr>
          <p:spPr>
            <a:xfrm>
              <a:off x="5717282" y="5009704"/>
              <a:ext cx="4611" cy="472275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411"/>
            <p:cNvSpPr>
              <a:spLocks noChangeArrowheads="1"/>
            </p:cNvSpPr>
            <p:nvPr/>
          </p:nvSpPr>
          <p:spPr bwMode="auto">
            <a:xfrm>
              <a:off x="6652805" y="548197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200" dirty="0" smtClean="0">
                  <a:solidFill>
                    <a:srgbClr val="0070C0"/>
                  </a:solidFill>
                  <a:latin typeface="+mn-lt"/>
                  <a:ea typeface="돋움" pitchFamily="50" charset="-127"/>
                </a:rPr>
                <a:t>input</a:t>
              </a:r>
              <a:endParaRPr kumimoji="0" lang="en-US" altLang="ko-KR" sz="1200" dirty="0">
                <a:solidFill>
                  <a:srgbClr val="0070C0"/>
                </a:solidFill>
                <a:latin typeface="+mn-lt"/>
                <a:ea typeface="돋움" pitchFamily="50" charset="-127"/>
              </a:endParaRPr>
            </a:p>
          </p:txBody>
        </p:sp>
        <p:cxnSp>
          <p:nvCxnSpPr>
            <p:cNvPr id="117" name="직선 연결선 116"/>
            <p:cNvCxnSpPr>
              <a:endCxn id="116" idx="0"/>
            </p:cNvCxnSpPr>
            <p:nvPr/>
          </p:nvCxnSpPr>
          <p:spPr>
            <a:xfrm flipH="1">
              <a:off x="6933923" y="5246106"/>
              <a:ext cx="6097" cy="23587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411"/>
            <p:cNvSpPr>
              <a:spLocks noChangeArrowheads="1"/>
            </p:cNvSpPr>
            <p:nvPr/>
          </p:nvSpPr>
          <p:spPr bwMode="auto">
            <a:xfrm>
              <a:off x="7349490" y="5485955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200" dirty="0" smtClean="0">
                  <a:solidFill>
                    <a:srgbClr val="0070C0"/>
                  </a:solidFill>
                  <a:latin typeface="+mn-lt"/>
                  <a:ea typeface="돋움" pitchFamily="50" charset="-127"/>
                </a:rPr>
                <a:t>input</a:t>
              </a:r>
              <a:endParaRPr kumimoji="0" lang="en-US" altLang="ko-KR" sz="1200" dirty="0">
                <a:solidFill>
                  <a:srgbClr val="0070C0"/>
                </a:solidFill>
                <a:latin typeface="+mn-lt"/>
                <a:ea typeface="돋움" pitchFamily="50" charset="-127"/>
              </a:endParaRPr>
            </a:p>
          </p:txBody>
        </p:sp>
        <p:cxnSp>
          <p:nvCxnSpPr>
            <p:cNvPr id="119" name="직선 연결선 118"/>
            <p:cNvCxnSpPr/>
            <p:nvPr/>
          </p:nvCxnSpPr>
          <p:spPr>
            <a:xfrm flipH="1">
              <a:off x="7596664" y="5242128"/>
              <a:ext cx="688" cy="23448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Line 420"/>
            <p:cNvSpPr>
              <a:spLocks noChangeShapeType="1"/>
            </p:cNvSpPr>
            <p:nvPr/>
          </p:nvSpPr>
          <p:spPr bwMode="auto">
            <a:xfrm>
              <a:off x="6948040" y="5242128"/>
              <a:ext cx="1298622" cy="397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 sz="1200">
                <a:solidFill>
                  <a:srgbClr val="0070C0"/>
                </a:solidFill>
                <a:latin typeface="+mn-lt"/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 flipH="1">
              <a:off x="8238614" y="5246106"/>
              <a:ext cx="5792" cy="239849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411"/>
            <p:cNvSpPr>
              <a:spLocks noChangeArrowheads="1"/>
            </p:cNvSpPr>
            <p:nvPr/>
          </p:nvSpPr>
          <p:spPr bwMode="auto">
            <a:xfrm>
              <a:off x="8099168" y="5481977"/>
              <a:ext cx="361264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200" dirty="0" err="1" smtClean="0">
                  <a:solidFill>
                    <a:srgbClr val="0070C0"/>
                  </a:solidFill>
                  <a:latin typeface="+mn-lt"/>
                  <a:ea typeface="돋움" pitchFamily="50" charset="-127"/>
                </a:rPr>
                <a:t>hr</a:t>
              </a:r>
              <a:endParaRPr kumimoji="0" lang="en-US" altLang="ko-KR" sz="1200" dirty="0">
                <a:solidFill>
                  <a:srgbClr val="0070C0"/>
                </a:solidFill>
                <a:latin typeface="+mn-lt"/>
                <a:ea typeface="돋움" pitchFamily="50" charset="-127"/>
              </a:endParaRPr>
            </a:p>
          </p:txBody>
        </p:sp>
        <p:cxnSp>
          <p:nvCxnSpPr>
            <p:cNvPr id="141" name="직선 연결선 140"/>
            <p:cNvCxnSpPr>
              <a:stCxn id="36" idx="2"/>
            </p:cNvCxnSpPr>
            <p:nvPr/>
          </p:nvCxnSpPr>
          <p:spPr>
            <a:xfrm>
              <a:off x="7583027" y="5021879"/>
              <a:ext cx="0" cy="231654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871381" y="4319690"/>
              <a:ext cx="943851" cy="306467"/>
            </a:xfrm>
            <a:prstGeom prst="wedgeRoundRectCallout">
              <a:avLst>
                <a:gd name="adj1" fmla="val -50756"/>
                <a:gd name="adj2" fmla="val 11573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+mn-lt"/>
                </a:rPr>
                <a:t>DOM </a:t>
              </a:r>
              <a:r>
                <a:rPr lang="ko-KR" altLang="en-US" sz="1200" dirty="0" smtClean="0">
                  <a:latin typeface="+mn-lt"/>
                </a:rPr>
                <a:t>객</a:t>
              </a:r>
              <a:r>
                <a:rPr lang="ko-KR" altLang="en-US" sz="1200" dirty="0">
                  <a:latin typeface="+mn-lt"/>
                </a:rPr>
                <a:t>체</a:t>
              </a:r>
            </a:p>
          </p:txBody>
        </p:sp>
        <p:cxnSp>
          <p:nvCxnSpPr>
            <p:cNvPr id="40" name="직선 화살표 연결선 39"/>
            <p:cNvCxnSpPr>
              <a:endCxn id="20" idx="1"/>
            </p:cNvCxnSpPr>
            <p:nvPr/>
          </p:nvCxnSpPr>
          <p:spPr>
            <a:xfrm>
              <a:off x="3347864" y="2642024"/>
              <a:ext cx="1640274" cy="0"/>
            </a:xfrm>
            <a:prstGeom prst="straightConnector1">
              <a:avLst/>
            </a:prstGeom>
            <a:ln w="19050">
              <a:solidFill>
                <a:srgbClr val="66990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 41"/>
            <p:cNvCxnSpPr>
              <a:stCxn id="50" idx="3"/>
              <a:endCxn id="21" idx="1"/>
            </p:cNvCxnSpPr>
            <p:nvPr/>
          </p:nvCxnSpPr>
          <p:spPr>
            <a:xfrm>
              <a:off x="817144" y="2916716"/>
              <a:ext cx="4170994" cy="346181"/>
            </a:xfrm>
            <a:prstGeom prst="bentConnector3">
              <a:avLst>
                <a:gd name="adj1" fmla="val 67538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꺾인 연결선 72"/>
            <p:cNvCxnSpPr>
              <a:stCxn id="72" idx="3"/>
              <a:endCxn id="27" idx="1"/>
            </p:cNvCxnSpPr>
            <p:nvPr/>
          </p:nvCxnSpPr>
          <p:spPr>
            <a:xfrm>
              <a:off x="2699792" y="3282954"/>
              <a:ext cx="1368152" cy="1567095"/>
            </a:xfrm>
            <a:prstGeom prst="bentConnector3">
              <a:avLst>
                <a:gd name="adj1" fmla="val 58169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꺾인 연결선 79"/>
            <p:cNvCxnSpPr>
              <a:stCxn id="79" idx="3"/>
              <a:endCxn id="139" idx="2"/>
            </p:cNvCxnSpPr>
            <p:nvPr/>
          </p:nvCxnSpPr>
          <p:spPr>
            <a:xfrm>
              <a:off x="904578" y="5121340"/>
              <a:ext cx="7375222" cy="679946"/>
            </a:xfrm>
            <a:prstGeom prst="bentConnector4">
              <a:avLst>
                <a:gd name="adj1" fmla="val 48775"/>
                <a:gd name="adj2" fmla="val 133620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80" y="298563"/>
            <a:ext cx="2565934" cy="196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 </a:t>
            </a:r>
            <a:r>
              <a:rPr lang="ko-KR" altLang="en-US" dirty="0"/>
              <a:t>변수를 이용하는 방법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bg1"/>
                </a:solidFill>
              </a:rPr>
              <a:t>객체 </a:t>
            </a:r>
            <a:r>
              <a:rPr kumimoji="0" lang="ko-KR" altLang="en-US" b="1" dirty="0">
                <a:solidFill>
                  <a:schemeClr val="bg1"/>
                </a:solidFill>
              </a:rPr>
              <a:t>생성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64293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09393"/>
              </p:ext>
            </p:extLst>
          </p:nvPr>
        </p:nvGraphicFramePr>
        <p:xfrm>
          <a:off x="467544" y="1052736"/>
          <a:ext cx="8208912" cy="1620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28192"/>
                <a:gridCol w="3744416"/>
                <a:gridCol w="273630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THE행복열매" pitchFamily="18" charset="-127"/>
                          <a:ea typeface="THE행복열매" pitchFamily="18" charset="-127"/>
                        </a:rPr>
                        <a:t>방법</a:t>
                      </a:r>
                      <a:endParaRPr lang="ko-KR" altLang="en-US" sz="1400" dirty="0"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THE행복열매" pitchFamily="18" charset="-127"/>
                          <a:ea typeface="THE행복열매" pitchFamily="18" charset="-127"/>
                        </a:rPr>
                        <a:t>사용 예</a:t>
                      </a:r>
                      <a:endParaRPr lang="ko-KR" altLang="en-US" sz="1400" dirty="0"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THE행복열매" pitchFamily="18" charset="-127"/>
                          <a:ea typeface="THE행복열매" pitchFamily="18" charset="-127"/>
                        </a:rPr>
                        <a:t>의미</a:t>
                      </a:r>
                      <a:endParaRPr lang="ko-KR" altLang="en-US" sz="1400" dirty="0"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THE행복열매" pitchFamily="18" charset="-127"/>
                          <a:ea typeface="THE행복열매" pitchFamily="18" charset="-127"/>
                        </a:rPr>
                        <a:t>innerHTML</a:t>
                      </a:r>
                      <a:r>
                        <a:rPr lang="en-US" altLang="ko-KR" sz="1400" dirty="0" smtClean="0">
                          <a:latin typeface="THE행복열매" pitchFamily="18" charset="-127"/>
                          <a:ea typeface="THE행복열매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THE행복열매" pitchFamily="18" charset="-127"/>
                          <a:ea typeface="THE행복열매" pitchFamily="18" charset="-127"/>
                        </a:rPr>
                        <a:t>속성 이용</a:t>
                      </a:r>
                      <a:endParaRPr lang="ko-KR" altLang="en-US" sz="1400" dirty="0"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THE행복열매" pitchFamily="18" charset="-127"/>
                          <a:ea typeface="THE행복열매" pitchFamily="18" charset="-127"/>
                        </a:rPr>
                        <a:t>document.getElementById</a:t>
                      </a:r>
                      <a:r>
                        <a:rPr lang="en-US" altLang="ko-KR" sz="1400" dirty="0" smtClean="0">
                          <a:latin typeface="THE행복열매" pitchFamily="18" charset="-127"/>
                          <a:ea typeface="THE행복열매" pitchFamily="18" charset="-127"/>
                        </a:rPr>
                        <a:t>(“</a:t>
                      </a:r>
                      <a:r>
                        <a:rPr lang="en-US" altLang="ko-KR" sz="1400" dirty="0" err="1" smtClean="0">
                          <a:latin typeface="THE행복열매" pitchFamily="18" charset="-127"/>
                          <a:ea typeface="THE행복열매" pitchFamily="18" charset="-127"/>
                        </a:rPr>
                        <a:t>carname</a:t>
                      </a:r>
                      <a:r>
                        <a:rPr lang="en-US" altLang="ko-KR" sz="1400" dirty="0" smtClean="0">
                          <a:latin typeface="THE행복열매" pitchFamily="18" charset="-127"/>
                          <a:ea typeface="THE행복열매" pitchFamily="18" charset="-127"/>
                        </a:rPr>
                        <a:t>”).</a:t>
                      </a:r>
                      <a:r>
                        <a:rPr lang="en-US" altLang="ko-KR" sz="1400" dirty="0" err="1" smtClean="0">
                          <a:latin typeface="THE행복열매" pitchFamily="18" charset="-127"/>
                          <a:ea typeface="THE행복열매" pitchFamily="18" charset="-127"/>
                        </a:rPr>
                        <a:t>innerHTML</a:t>
                      </a:r>
                      <a:endParaRPr lang="ko-KR" altLang="en-US" sz="1400" dirty="0"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THE행복열매" pitchFamily="18" charset="-127"/>
                          <a:ea typeface="THE행복열매" pitchFamily="18" charset="-127"/>
                        </a:rPr>
                        <a:t>웹 문서 안에서 아이디가 </a:t>
                      </a:r>
                      <a:r>
                        <a:rPr lang="en-US" altLang="ko-KR" sz="1400" dirty="0" smtClean="0">
                          <a:latin typeface="THE행복열매" pitchFamily="18" charset="-127"/>
                          <a:ea typeface="THE행복열매" pitchFamily="18" charset="-127"/>
                        </a:rPr>
                        <a:t>“</a:t>
                      </a:r>
                      <a:r>
                        <a:rPr lang="en-US" altLang="ko-KR" sz="1400" dirty="0" err="1" smtClean="0">
                          <a:latin typeface="THE행복열매" pitchFamily="18" charset="-127"/>
                          <a:ea typeface="THE행복열매" pitchFamily="18" charset="-127"/>
                        </a:rPr>
                        <a:t>carname</a:t>
                      </a:r>
                      <a:r>
                        <a:rPr lang="en-US" altLang="ko-KR" sz="1400" dirty="0" smtClean="0">
                          <a:latin typeface="THE행복열매" pitchFamily="18" charset="-127"/>
                          <a:ea typeface="THE행복열매" pitchFamily="18" charset="-127"/>
                        </a:rPr>
                        <a:t>”</a:t>
                      </a:r>
                      <a:r>
                        <a:rPr lang="ko-KR" altLang="en-US" sz="1400" dirty="0" smtClean="0">
                          <a:latin typeface="THE행복열매" pitchFamily="18" charset="-127"/>
                          <a:ea typeface="THE행복열매" pitchFamily="18" charset="-127"/>
                        </a:rPr>
                        <a:t>인 요소를 찾아 내용을 출력한다</a:t>
                      </a:r>
                      <a:r>
                        <a:rPr lang="en-US" altLang="ko-KR" sz="1400" dirty="0" smtClean="0">
                          <a:latin typeface="THE행복열매" pitchFamily="18" charset="-127"/>
                          <a:ea typeface="THE행복열매" pitchFamily="18" charset="-127"/>
                        </a:rPr>
                        <a:t>. </a:t>
                      </a:r>
                      <a:endParaRPr lang="ko-KR" altLang="en-US" sz="1400" dirty="0"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THE행복열매" pitchFamily="18" charset="-127"/>
                          <a:ea typeface="THE행복열매" pitchFamily="18" charset="-127"/>
                        </a:rPr>
                        <a:t>textContent</a:t>
                      </a:r>
                      <a:r>
                        <a:rPr lang="en-US" altLang="ko-KR" sz="1400" baseline="0" dirty="0" smtClean="0">
                          <a:latin typeface="THE행복열매" pitchFamily="18" charset="-127"/>
                          <a:ea typeface="THE행복열매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THE행복열매" pitchFamily="18" charset="-127"/>
                          <a:ea typeface="THE행복열매" pitchFamily="18" charset="-127"/>
                        </a:rPr>
                        <a:t>속성 이용</a:t>
                      </a:r>
                      <a:endParaRPr lang="ko-KR" altLang="en-US" sz="1400" dirty="0"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THE행복열매" pitchFamily="18" charset="-127"/>
                          <a:ea typeface="THE행복열매" pitchFamily="18" charset="-127"/>
                        </a:rPr>
                        <a:t>var</a:t>
                      </a:r>
                      <a:r>
                        <a:rPr lang="en-US" altLang="ko-KR" sz="1400" dirty="0" smtClean="0">
                          <a:latin typeface="THE행복열매" pitchFamily="18" charset="-127"/>
                          <a:ea typeface="THE행복열매" pitchFamily="18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THE행복열매" pitchFamily="18" charset="-127"/>
                          <a:ea typeface="THE행복열매" pitchFamily="18" charset="-127"/>
                        </a:rPr>
                        <a:t>cname</a:t>
                      </a:r>
                      <a:r>
                        <a:rPr lang="en-US" altLang="ko-KR" sz="1400" dirty="0" smtClean="0">
                          <a:latin typeface="THE행복열매" pitchFamily="18" charset="-127"/>
                          <a:ea typeface="THE행복열매" pitchFamily="18" charset="-127"/>
                        </a:rPr>
                        <a:t>=</a:t>
                      </a:r>
                      <a:r>
                        <a:rPr lang="en-US" altLang="ko-KR" sz="1400" dirty="0" err="1" smtClean="0">
                          <a:latin typeface="THE행복열매" pitchFamily="18" charset="-127"/>
                          <a:ea typeface="THE행복열매" pitchFamily="18" charset="-127"/>
                        </a:rPr>
                        <a:t>document.getElementById</a:t>
                      </a:r>
                      <a:r>
                        <a:rPr lang="en-US" altLang="ko-KR" sz="1400" dirty="0" smtClean="0">
                          <a:latin typeface="THE행복열매" pitchFamily="18" charset="-127"/>
                          <a:ea typeface="THE행복열매" pitchFamily="18" charset="-127"/>
                        </a:rPr>
                        <a:t>(“</a:t>
                      </a:r>
                      <a:r>
                        <a:rPr lang="en-US" altLang="ko-KR" sz="1400" dirty="0" err="1" smtClean="0">
                          <a:latin typeface="THE행복열매" pitchFamily="18" charset="-127"/>
                          <a:ea typeface="THE행복열매" pitchFamily="18" charset="-127"/>
                        </a:rPr>
                        <a:t>carname</a:t>
                      </a:r>
                      <a:r>
                        <a:rPr lang="en-US" altLang="ko-KR" sz="1400" dirty="0" smtClean="0">
                          <a:latin typeface="THE행복열매" pitchFamily="18" charset="-127"/>
                          <a:ea typeface="THE행복열매" pitchFamily="18" charset="-127"/>
                        </a:rPr>
                        <a:t>”);</a:t>
                      </a:r>
                    </a:p>
                    <a:p>
                      <a:pPr latinLnBrk="1"/>
                      <a:r>
                        <a:rPr lang="en-US" altLang="ko-KR" sz="1400" dirty="0" err="1" smtClean="0">
                          <a:latin typeface="THE행복열매" pitchFamily="18" charset="-127"/>
                          <a:ea typeface="THE행복열매" pitchFamily="18" charset="-127"/>
                        </a:rPr>
                        <a:t>cname.textContent</a:t>
                      </a:r>
                      <a:r>
                        <a:rPr lang="en-US" altLang="ko-KR" sz="1400" dirty="0" smtClean="0">
                          <a:latin typeface="THE행복열매" pitchFamily="18" charset="-127"/>
                          <a:ea typeface="THE행복열매" pitchFamily="18" charset="-127"/>
                        </a:rPr>
                        <a:t>;</a:t>
                      </a:r>
                      <a:endParaRPr lang="ko-KR" altLang="en-US" sz="1400" dirty="0"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THE행복열매" pitchFamily="18" charset="-127"/>
                          <a:ea typeface="THE행복열매" pitchFamily="18" charset="-127"/>
                        </a:rPr>
                        <a:t>웹 문서 안에서 아이디가 </a:t>
                      </a:r>
                      <a:r>
                        <a:rPr lang="en-US" altLang="ko-KR" sz="1400" dirty="0" smtClean="0">
                          <a:latin typeface="THE행복열매" pitchFamily="18" charset="-127"/>
                          <a:ea typeface="THE행복열매" pitchFamily="18" charset="-127"/>
                        </a:rPr>
                        <a:t>“</a:t>
                      </a:r>
                      <a:r>
                        <a:rPr lang="en-US" altLang="ko-KR" sz="1400" dirty="0" err="1" smtClean="0">
                          <a:latin typeface="THE행복열매" pitchFamily="18" charset="-127"/>
                          <a:ea typeface="THE행복열매" pitchFamily="18" charset="-127"/>
                        </a:rPr>
                        <a:t>carname</a:t>
                      </a:r>
                      <a:r>
                        <a:rPr lang="en-US" altLang="ko-KR" sz="1400" dirty="0" smtClean="0">
                          <a:latin typeface="THE행복열매" pitchFamily="18" charset="-127"/>
                          <a:ea typeface="THE행복열매" pitchFamily="18" charset="-127"/>
                        </a:rPr>
                        <a:t>”</a:t>
                      </a:r>
                      <a:r>
                        <a:rPr lang="ko-KR" altLang="en-US" sz="1400" dirty="0" smtClean="0">
                          <a:latin typeface="THE행복열매" pitchFamily="18" charset="-127"/>
                          <a:ea typeface="THE행복열매" pitchFamily="18" charset="-127"/>
                        </a:rPr>
                        <a:t>인 요소를 찾아서 </a:t>
                      </a:r>
                      <a:r>
                        <a:rPr lang="en-US" altLang="ko-KR" sz="1400" dirty="0" err="1" smtClean="0">
                          <a:latin typeface="THE행복열매" pitchFamily="18" charset="-127"/>
                          <a:ea typeface="THE행복열매" pitchFamily="18" charset="-127"/>
                        </a:rPr>
                        <a:t>cname</a:t>
                      </a:r>
                      <a:r>
                        <a:rPr lang="ko-KR" altLang="en-US" sz="1400" dirty="0" smtClean="0">
                          <a:latin typeface="THE행복열매" pitchFamily="18" charset="-127"/>
                          <a:ea typeface="THE행복열매" pitchFamily="18" charset="-127"/>
                        </a:rPr>
                        <a:t>변수에 반환한 후</a:t>
                      </a:r>
                      <a:r>
                        <a:rPr lang="ko-KR" altLang="en-US" sz="1400" baseline="0" dirty="0" smtClean="0">
                          <a:latin typeface="THE행복열매" pitchFamily="18" charset="-127"/>
                          <a:ea typeface="THE행복열매" pitchFamily="18" charset="-127"/>
                        </a:rPr>
                        <a:t> </a:t>
                      </a:r>
                      <a:r>
                        <a:rPr lang="en-US" altLang="ko-KR" sz="1400" baseline="0" dirty="0" err="1" smtClean="0">
                          <a:latin typeface="THE행복열매" pitchFamily="18" charset="-127"/>
                          <a:ea typeface="THE행복열매" pitchFamily="18" charset="-127"/>
                        </a:rPr>
                        <a:t>cname</a:t>
                      </a:r>
                      <a:r>
                        <a:rPr lang="ko-KR" altLang="en-US" sz="1400" baseline="0" dirty="0" smtClean="0">
                          <a:latin typeface="THE행복열매" pitchFamily="18" charset="-127"/>
                          <a:ea typeface="THE행복열매" pitchFamily="18" charset="-127"/>
                        </a:rPr>
                        <a:t>변수의 내용을 출력한다</a:t>
                      </a:r>
                      <a:r>
                        <a:rPr lang="en-US" altLang="ko-KR" sz="1400" baseline="0" dirty="0" smtClean="0"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  <a:endParaRPr lang="ko-KR" altLang="en-US" sz="1400" dirty="0"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0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문서 객체 모델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bg1"/>
                </a:solidFill>
              </a:rPr>
              <a:t>문서 객체 모델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256584"/>
          </a:xfrm>
        </p:spPr>
        <p:txBody>
          <a:bodyPr/>
          <a:lstStyle/>
          <a:p>
            <a:r>
              <a:rPr lang="ko-KR" altLang="en-US" sz="1700" b="0" dirty="0" smtClean="0">
                <a:latin typeface="THE행복열매" pitchFamily="18" charset="-127"/>
                <a:ea typeface="THE행복열매" pitchFamily="18" charset="-127"/>
              </a:rPr>
              <a:t>문서 객체 모델</a:t>
            </a:r>
            <a:r>
              <a:rPr lang="en-US" altLang="ko-KR" sz="1700" b="0" dirty="0" smtClean="0">
                <a:latin typeface="THE행복열매" pitchFamily="18" charset="-127"/>
                <a:ea typeface="THE행복열매" pitchFamily="18" charset="-127"/>
              </a:rPr>
              <a:t>(DOM)</a:t>
            </a:r>
          </a:p>
          <a:p>
            <a:pPr lvl="1"/>
            <a:r>
              <a:rPr lang="ko-KR" altLang="en-US" sz="1700" b="0" dirty="0" smtClean="0">
                <a:latin typeface="THE행복열매" pitchFamily="18" charset="-127"/>
                <a:ea typeface="THE행복열매" pitchFamily="18" charset="-127"/>
              </a:rPr>
              <a:t>웹 </a:t>
            </a:r>
            <a:r>
              <a:rPr lang="ko-KR" altLang="en-US" sz="1700" b="0" dirty="0">
                <a:latin typeface="THE행복열매" pitchFamily="18" charset="-127"/>
                <a:ea typeface="THE행복열매" pitchFamily="18" charset="-127"/>
              </a:rPr>
              <a:t>문서를 메모리로 읽어 들여 </a:t>
            </a:r>
            <a:r>
              <a:rPr lang="ko-KR" altLang="en-US" sz="1700" b="0" dirty="0" smtClean="0">
                <a:latin typeface="THE행복열매" pitchFamily="18" charset="-127"/>
                <a:ea typeface="THE행복열매" pitchFamily="18" charset="-127"/>
              </a:rPr>
              <a:t>트리</a:t>
            </a:r>
            <a:r>
              <a:rPr lang="en-US" altLang="ko-KR" sz="1700" b="0" dirty="0" smtClean="0">
                <a:latin typeface="THE행복열매" pitchFamily="18" charset="-127"/>
                <a:ea typeface="THE행복열매" pitchFamily="18" charset="-127"/>
              </a:rPr>
              <a:t> </a:t>
            </a:r>
            <a:r>
              <a:rPr lang="ko-KR" altLang="en-US" sz="1700" b="0" dirty="0" smtClean="0">
                <a:latin typeface="THE행복열매" pitchFamily="18" charset="-127"/>
                <a:ea typeface="THE행복열매" pitchFamily="18" charset="-127"/>
              </a:rPr>
              <a:t>구조로 변환</a:t>
            </a:r>
            <a:endParaRPr lang="en-US" altLang="ko-KR" sz="1700" b="0" dirty="0" smtClean="0">
              <a:latin typeface="THE행복열매" pitchFamily="18" charset="-127"/>
              <a:ea typeface="THE행복열매" pitchFamily="18" charset="-127"/>
            </a:endParaRPr>
          </a:p>
          <a:p>
            <a:pPr lvl="1"/>
            <a:r>
              <a:rPr lang="ko-KR" altLang="en-US" sz="1700" b="0" dirty="0" smtClean="0">
                <a:latin typeface="THE행복열매" pitchFamily="18" charset="-127"/>
                <a:ea typeface="THE행복열매" pitchFamily="18" charset="-127"/>
              </a:rPr>
              <a:t>문서의 </a:t>
            </a:r>
            <a:r>
              <a:rPr lang="ko-KR" altLang="en-US" sz="1700" b="0" dirty="0">
                <a:latin typeface="THE행복열매" pitchFamily="18" charset="-127"/>
                <a:ea typeface="THE행복열매" pitchFamily="18" charset="-127"/>
              </a:rPr>
              <a:t>각종 요소는 요소 </a:t>
            </a:r>
            <a:r>
              <a:rPr lang="ko-KR" altLang="en-US" sz="1700" b="0" dirty="0" err="1" smtClean="0">
                <a:latin typeface="THE행복열매" pitchFamily="18" charset="-127"/>
                <a:ea typeface="THE행복열매" pitchFamily="18" charset="-127"/>
              </a:rPr>
              <a:t>노드로</a:t>
            </a:r>
            <a:r>
              <a:rPr lang="en-US" altLang="ko-KR" sz="1700" b="0" dirty="0">
                <a:latin typeface="THE행복열매" pitchFamily="18" charset="-127"/>
                <a:ea typeface="THE행복열매" pitchFamily="18" charset="-127"/>
              </a:rPr>
              <a:t>, </a:t>
            </a:r>
            <a:r>
              <a:rPr lang="ko-KR" altLang="en-US" sz="1700" b="0" dirty="0">
                <a:latin typeface="THE행복열매" pitchFamily="18" charset="-127"/>
                <a:ea typeface="THE행복열매" pitchFamily="18" charset="-127"/>
              </a:rPr>
              <a:t>텍스트는 텍스트 </a:t>
            </a:r>
            <a:r>
              <a:rPr lang="ko-KR" altLang="en-US" sz="1700" b="0" dirty="0" err="1" smtClean="0">
                <a:latin typeface="THE행복열매" pitchFamily="18" charset="-127"/>
                <a:ea typeface="THE행복열매" pitchFamily="18" charset="-127"/>
              </a:rPr>
              <a:t>노드로</a:t>
            </a:r>
            <a:r>
              <a:rPr lang="ko-KR" altLang="en-US" sz="1700" b="0" dirty="0" smtClean="0">
                <a:latin typeface="THE행복열매" pitchFamily="18" charset="-127"/>
                <a:ea typeface="THE행복열매" pitchFamily="18" charset="-127"/>
              </a:rPr>
              <a:t> 변환</a:t>
            </a:r>
            <a:endParaRPr lang="en-US" altLang="ko-KR" sz="1700" b="0" dirty="0" smtClean="0">
              <a:latin typeface="THE행복열매" pitchFamily="18" charset="-127"/>
              <a:ea typeface="THE행복열매" pitchFamily="18" charset="-127"/>
            </a:endParaRPr>
          </a:p>
          <a:p>
            <a:pPr lvl="1"/>
            <a:r>
              <a:rPr lang="ko-KR" altLang="en-US" sz="1700" b="0" dirty="0">
                <a:latin typeface="THE행복열매" pitchFamily="18" charset="-127"/>
                <a:ea typeface="THE행복열매" pitchFamily="18" charset="-127"/>
              </a:rPr>
              <a:t>변환된 트리 구조를 이용하면 자바스크립트로 웹 문서를 조작할 수 </a:t>
            </a:r>
            <a:r>
              <a:rPr lang="ko-KR" altLang="en-US" sz="1700" b="0" dirty="0" smtClean="0">
                <a:latin typeface="THE행복열매" pitchFamily="18" charset="-127"/>
                <a:ea typeface="THE행복열매" pitchFamily="18" charset="-127"/>
              </a:rPr>
              <a:t>있</a:t>
            </a:r>
            <a:r>
              <a:rPr lang="ko-KR" altLang="en-US" sz="1700" b="0" dirty="0">
                <a:latin typeface="THE행복열매" pitchFamily="18" charset="-127"/>
                <a:ea typeface="THE행복열매" pitchFamily="18" charset="-127"/>
              </a:rPr>
              <a:t>음</a:t>
            </a:r>
            <a:endParaRPr lang="ko-KR" altLang="en-US" sz="1700" dirty="0">
              <a:latin typeface="THE행복열매" pitchFamily="18" charset="-127"/>
              <a:ea typeface="THE행복열매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65151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444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문서 객체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bg1"/>
                </a:solidFill>
              </a:rPr>
              <a:t>문서 객체 모델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" y="2924944"/>
            <a:ext cx="835342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83" y="1196752"/>
            <a:ext cx="42386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146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문서 객체 스타일 변경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bg1"/>
                </a:solidFill>
              </a:rPr>
              <a:t>문서 객체 모델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7694295" cy="646748"/>
          </a:xfrm>
          <a:prstGeom prst="rect">
            <a:avLst/>
          </a:prstGeom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16832"/>
            <a:ext cx="83534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421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개요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500" dirty="0" smtClean="0"/>
              <a:t>이벤트</a:t>
            </a:r>
            <a:endParaRPr lang="en-US" altLang="ko-KR" sz="1500" dirty="0" smtClean="0"/>
          </a:p>
          <a:p>
            <a:pPr lvl="1"/>
            <a:r>
              <a:rPr lang="ko-KR" altLang="en-US" sz="1500" dirty="0"/>
              <a:t>마우스 클릭</a:t>
            </a:r>
            <a:r>
              <a:rPr lang="en-US" altLang="ko-KR" sz="1500" dirty="0"/>
              <a:t>, </a:t>
            </a:r>
            <a:r>
              <a:rPr lang="ko-KR" altLang="en-US" sz="1500" dirty="0"/>
              <a:t>키보드 입력</a:t>
            </a:r>
            <a:r>
              <a:rPr lang="en-US" altLang="ko-KR" sz="1500" dirty="0"/>
              <a:t>, </a:t>
            </a:r>
            <a:r>
              <a:rPr lang="ko-KR" altLang="en-US" sz="1500" dirty="0"/>
              <a:t>이미지나 </a:t>
            </a:r>
            <a:r>
              <a:rPr lang="en-US" altLang="ko-KR" sz="1500" dirty="0"/>
              <a:t>HTML </a:t>
            </a:r>
            <a:r>
              <a:rPr lang="ko-KR" altLang="en-US" sz="1500" dirty="0"/>
              <a:t>문서의 로딩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타이머의 </a:t>
            </a:r>
            <a:r>
              <a:rPr lang="ko-KR" altLang="en-US" sz="1500" dirty="0"/>
              <a:t>타임아웃 등 사용자의 입력 </a:t>
            </a:r>
            <a:r>
              <a:rPr lang="ko-KR" altLang="en-US" sz="1500" dirty="0" smtClean="0"/>
              <a:t>행위나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문서나 </a:t>
            </a:r>
            <a:r>
              <a:rPr lang="ko-KR" altLang="en-US" sz="1500" dirty="0"/>
              <a:t>브라우저의 상태 변화를 자바스크립트 코드에게 알리는 통지</a:t>
            </a:r>
            <a:r>
              <a:rPr lang="en-US" altLang="ko-KR" sz="1500" dirty="0"/>
              <a:t>(notification)</a:t>
            </a:r>
            <a:endParaRPr lang="ko-KR" altLang="en-US" sz="1500" dirty="0"/>
          </a:p>
          <a:p>
            <a:r>
              <a:rPr lang="ko-KR" altLang="en-US" sz="1500" dirty="0" smtClean="0"/>
              <a:t>이벤트 </a:t>
            </a:r>
            <a:r>
              <a:rPr lang="ko-KR" altLang="en-US" sz="1500" dirty="0" err="1" smtClean="0"/>
              <a:t>리스너</a:t>
            </a:r>
            <a:endParaRPr lang="en-US" altLang="ko-KR" sz="1500" dirty="0" smtClean="0"/>
          </a:p>
          <a:p>
            <a:pPr lvl="1"/>
            <a:r>
              <a:rPr lang="ko-KR" altLang="en-US" sz="1500" dirty="0"/>
              <a:t>발생한 이벤트에 </a:t>
            </a:r>
            <a:r>
              <a:rPr lang="ko-KR" altLang="en-US" sz="1500" dirty="0" smtClean="0"/>
              <a:t>대처하기 </a:t>
            </a:r>
            <a:r>
              <a:rPr lang="ko-KR" altLang="en-US" sz="1500" dirty="0"/>
              <a:t>위해 작성된 자바스크립트 코드</a:t>
            </a:r>
          </a:p>
          <a:p>
            <a:r>
              <a:rPr lang="ko-KR" altLang="en-US" sz="1500" dirty="0" smtClean="0"/>
              <a:t>이벤트 종류</a:t>
            </a:r>
            <a:endParaRPr lang="en-US" altLang="ko-KR" sz="1500" dirty="0" smtClean="0"/>
          </a:p>
          <a:p>
            <a:pPr lvl="1"/>
            <a:r>
              <a:rPr lang="ko-KR" altLang="en-US" sz="1500" dirty="0" smtClean="0"/>
              <a:t>이벤트 </a:t>
            </a:r>
            <a:r>
              <a:rPr lang="ko-KR" altLang="en-US" sz="1500" dirty="0" err="1" smtClean="0"/>
              <a:t>리스너</a:t>
            </a:r>
            <a:r>
              <a:rPr lang="ko-KR" altLang="en-US" sz="1500" dirty="0" smtClean="0"/>
              <a:t> 이름은 이벤트 이름 앞에 </a:t>
            </a:r>
            <a:r>
              <a:rPr lang="en-US" altLang="ko-KR" sz="1500" dirty="0" smtClean="0"/>
              <a:t>on</a:t>
            </a:r>
            <a:r>
              <a:rPr lang="ko-KR" altLang="en-US" sz="1500" dirty="0" smtClean="0"/>
              <a:t>을 덧붙임</a:t>
            </a:r>
            <a:endParaRPr lang="en-US" altLang="ko-KR" sz="1500" dirty="0"/>
          </a:p>
          <a:p>
            <a:pPr lvl="1"/>
            <a:r>
              <a:rPr lang="ko-KR" altLang="en-US" sz="1500" dirty="0" smtClean="0"/>
              <a:t>예</a:t>
            </a:r>
            <a:r>
              <a:rPr lang="en-US" altLang="ko-KR" sz="1500" dirty="0" smtClean="0"/>
              <a:t>) </a:t>
            </a:r>
            <a:r>
              <a:rPr lang="en-US" altLang="ko-KR" sz="1500" dirty="0" err="1" smtClean="0"/>
              <a:t>onmousedown</a:t>
            </a:r>
            <a:r>
              <a:rPr lang="en-US" altLang="ko-KR" sz="1500" dirty="0" smtClean="0"/>
              <a:t> : </a:t>
            </a:r>
            <a:r>
              <a:rPr lang="en-US" altLang="ko-KR" sz="1500" dirty="0" err="1" smtClean="0"/>
              <a:t>mousedown</a:t>
            </a:r>
            <a:r>
              <a:rPr lang="en-US" altLang="ko-KR" sz="1500" dirty="0" smtClean="0"/>
              <a:t> </a:t>
            </a:r>
            <a:r>
              <a:rPr lang="ko-KR" altLang="en-US" sz="1500" dirty="0"/>
              <a:t>이벤트의 </a:t>
            </a:r>
            <a:r>
              <a:rPr lang="ko-KR" altLang="en-US" sz="1500" dirty="0" err="1" smtClean="0"/>
              <a:t>리스너</a:t>
            </a:r>
            <a:endParaRPr lang="en-US" altLang="ko-KR" sz="1500" dirty="0" smtClean="0"/>
          </a:p>
          <a:p>
            <a:pPr marL="365760" lvl="1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    </a:t>
            </a:r>
            <a:r>
              <a:rPr lang="en-US" altLang="ko-KR" sz="1500" dirty="0" err="1" smtClean="0"/>
              <a:t>onkeydown</a:t>
            </a:r>
            <a:r>
              <a:rPr lang="en-US" altLang="ko-KR" sz="1500" dirty="0" smtClean="0"/>
              <a:t> : </a:t>
            </a:r>
            <a:r>
              <a:rPr lang="en-US" altLang="ko-KR" sz="1500" dirty="0" err="1"/>
              <a:t>keydown</a:t>
            </a:r>
            <a:r>
              <a:rPr lang="en-US" altLang="ko-KR" sz="1500" dirty="0"/>
              <a:t> </a:t>
            </a:r>
            <a:r>
              <a:rPr lang="ko-KR" altLang="en-US" sz="1500" dirty="0"/>
              <a:t>이벤트의 </a:t>
            </a:r>
            <a:r>
              <a:rPr lang="ko-KR" altLang="en-US" sz="1500" dirty="0" err="1"/>
              <a:t>리스너</a:t>
            </a:r>
            <a:endParaRPr lang="ko-KR" altLang="en-US" sz="1500" dirty="0"/>
          </a:p>
          <a:p>
            <a:pPr lvl="1"/>
            <a:endParaRPr lang="en-US" altLang="ko-KR" sz="1500" dirty="0"/>
          </a:p>
          <a:p>
            <a:pPr lvl="1"/>
            <a:endParaRPr lang="ko-KR" altLang="en-US" sz="1500" dirty="0"/>
          </a:p>
          <a:p>
            <a:pPr lvl="1"/>
            <a:endParaRPr lang="ko-KR" altLang="en-US" sz="15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457200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bg1"/>
                </a:solidFill>
              </a:rPr>
              <a:t>이벤트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브라우저에 발생하는 다양한 이벤트들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94003" y="1347630"/>
            <a:ext cx="1314501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rgbClr val="C00000"/>
                </a:solidFill>
              </a:rPr>
              <a:t>dblclick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마우스 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더블클릭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9729" y="5287935"/>
            <a:ext cx="1371074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keypress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키를 </a:t>
            </a:r>
            <a:r>
              <a:rPr lang="ko-KR" altLang="en-US" sz="1200" dirty="0">
                <a:solidFill>
                  <a:srgbClr val="C00000"/>
                </a:solidFill>
              </a:rPr>
              <a:t>누를 </a:t>
            </a:r>
            <a:r>
              <a:rPr lang="ko-KR" altLang="en-US" sz="1200" dirty="0" smtClean="0">
                <a:solidFill>
                  <a:srgbClr val="C00000"/>
                </a:solidFill>
              </a:rPr>
              <a:t>때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1865" y="5287935"/>
            <a:ext cx="1562418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rgbClr val="C00000"/>
                </a:solidFill>
              </a:rPr>
              <a:t>keyup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누른 키를 놓을 </a:t>
            </a:r>
            <a:r>
              <a:rPr lang="ko-KR" altLang="en-US" sz="1200" dirty="0" smtClean="0">
                <a:solidFill>
                  <a:srgbClr val="C00000"/>
                </a:solidFill>
              </a:rPr>
              <a:t>때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923" y="2896671"/>
            <a:ext cx="1267447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load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이미지의 </a:t>
            </a:r>
            <a:r>
              <a:rPr lang="ko-KR" altLang="en-US" sz="1200" dirty="0" smtClean="0">
                <a:solidFill>
                  <a:srgbClr val="C00000"/>
                </a:solidFill>
              </a:rPr>
              <a:t>로딩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완료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8287" y="2620954"/>
            <a:ext cx="1285932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change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라디오버튼 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선택 </a:t>
            </a:r>
            <a:r>
              <a:rPr lang="ko-KR" altLang="en-US" sz="1200" dirty="0">
                <a:solidFill>
                  <a:srgbClr val="C00000"/>
                </a:solidFill>
              </a:rPr>
              <a:t>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2897" y="3939917"/>
            <a:ext cx="1181652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resize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윈도우 크기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 변경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490370" y="3254217"/>
            <a:ext cx="651185" cy="8182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flipV="1">
            <a:off x="5147299" y="3699486"/>
            <a:ext cx="826234" cy="1588448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7648885" y="4297462"/>
            <a:ext cx="194547" cy="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 29"/>
          <p:cNvSpPr/>
          <p:nvPr/>
        </p:nvSpPr>
        <p:spPr>
          <a:xfrm flipV="1">
            <a:off x="5890388" y="2819640"/>
            <a:ext cx="1947555" cy="467933"/>
          </a:xfrm>
          <a:custGeom>
            <a:avLst/>
            <a:gdLst>
              <a:gd name="connsiteX0" fmla="*/ 905934 w 905934"/>
              <a:gd name="connsiteY0" fmla="*/ 702733 h 702733"/>
              <a:gd name="connsiteX1" fmla="*/ 211667 w 905934"/>
              <a:gd name="connsiteY1" fmla="*/ 482600 h 702733"/>
              <a:gd name="connsiteX2" fmla="*/ 0 w 905934"/>
              <a:gd name="connsiteY2" fmla="*/ 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934" h="702733">
                <a:moveTo>
                  <a:pt x="905934" y="702733"/>
                </a:moveTo>
                <a:cubicBezTo>
                  <a:pt x="634295" y="651227"/>
                  <a:pt x="362656" y="599722"/>
                  <a:pt x="211667" y="482600"/>
                </a:cubicBezTo>
                <a:cubicBezTo>
                  <a:pt x="60678" y="365478"/>
                  <a:pt x="30339" y="182739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67947" y="5260628"/>
            <a:ext cx="1262405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submit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(submit </a:t>
            </a:r>
            <a:r>
              <a:rPr lang="ko-KR" altLang="en-US" sz="1200" dirty="0" smtClean="0">
                <a:solidFill>
                  <a:srgbClr val="C00000"/>
                </a:solidFill>
              </a:rPr>
              <a:t>버튼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 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35" name="직선 화살표 연결선 34"/>
          <p:cNvCxnSpPr>
            <a:stCxn id="34" idx="0"/>
          </p:cNvCxnSpPr>
          <p:nvPr/>
        </p:nvCxnSpPr>
        <p:spPr>
          <a:xfrm flipV="1">
            <a:off x="3099150" y="4354722"/>
            <a:ext cx="127201" cy="90590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3765" y="5245934"/>
            <a:ext cx="1122291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reset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(reset </a:t>
            </a:r>
            <a:r>
              <a:rPr lang="ko-KR" altLang="en-US" sz="1200" dirty="0" smtClean="0">
                <a:solidFill>
                  <a:srgbClr val="C00000"/>
                </a:solidFill>
              </a:rPr>
              <a:t>버튼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 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3928088" y="4354722"/>
            <a:ext cx="586824" cy="89121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자유형 44"/>
          <p:cNvSpPr/>
          <p:nvPr/>
        </p:nvSpPr>
        <p:spPr>
          <a:xfrm flipV="1">
            <a:off x="5208667" y="3691111"/>
            <a:ext cx="2528093" cy="1596821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20885" y="5228248"/>
            <a:ext cx="1347981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click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마우</a:t>
            </a:r>
            <a:r>
              <a:rPr lang="ko-KR" altLang="en-US" sz="1200" dirty="0">
                <a:solidFill>
                  <a:srgbClr val="C00000"/>
                </a:solidFill>
              </a:rPr>
              <a:t>스</a:t>
            </a:r>
            <a:r>
              <a:rPr lang="ko-KR" altLang="en-US" sz="1200" dirty="0" smtClean="0">
                <a:solidFill>
                  <a:srgbClr val="C00000"/>
                </a:solidFill>
              </a:rPr>
              <a:t> 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54" name="직선 화살표 연결선 53"/>
          <p:cNvCxnSpPr>
            <a:stCxn id="53" idx="0"/>
          </p:cNvCxnSpPr>
          <p:nvPr/>
        </p:nvCxnSpPr>
        <p:spPr>
          <a:xfrm flipV="1">
            <a:off x="1294876" y="4354723"/>
            <a:ext cx="1088036" cy="87352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673" y="1347630"/>
            <a:ext cx="1430457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load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(HTML </a:t>
            </a:r>
            <a:r>
              <a:rPr lang="ko-KR" altLang="en-US" sz="1200" dirty="0" smtClean="0">
                <a:solidFill>
                  <a:srgbClr val="C00000"/>
                </a:solidFill>
              </a:rPr>
              <a:t>문서 전체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로딩 완료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1494130" y="1491646"/>
            <a:ext cx="702240" cy="21352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6718899" y="1705175"/>
            <a:ext cx="1075104" cy="118021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1"/>
          <p:cNvSpPr txBox="1">
            <a:spLocks/>
          </p:cNvSpPr>
          <p:nvPr/>
        </p:nvSpPr>
        <p:spPr>
          <a:xfrm>
            <a:off x="0" y="0"/>
            <a:ext cx="457200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bg1"/>
                </a:solidFill>
              </a:rPr>
              <a:t>이벤트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073" y="1268760"/>
            <a:ext cx="5915025" cy="3419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이벤트 </a:t>
            </a:r>
            <a:r>
              <a:rPr lang="ko-KR" altLang="en-US" sz="2000" b="1" dirty="0" err="1"/>
              <a:t>리스너</a:t>
            </a:r>
            <a:r>
              <a:rPr lang="ko-KR" altLang="en-US" sz="2000" b="1" dirty="0"/>
              <a:t> 작성 방법 </a:t>
            </a:r>
            <a:r>
              <a:rPr lang="en-US" altLang="ko-KR" sz="2000" b="1" dirty="0" smtClean="0"/>
              <a:t>4 </a:t>
            </a:r>
            <a:r>
              <a:rPr lang="ko-KR" altLang="en-US" sz="2000" b="1" dirty="0" smtClean="0"/>
              <a:t>가지 비교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555776" y="2030485"/>
            <a:ext cx="5328592" cy="692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300" dirty="0">
                <a:latin typeface="+mn-lt"/>
              </a:rPr>
              <a:t>&lt;</a:t>
            </a:r>
            <a:r>
              <a:rPr lang="en-US" altLang="ko-KR" sz="1300" dirty="0" smtClean="0">
                <a:latin typeface="+mn-lt"/>
              </a:rPr>
              <a:t>p id=</a:t>
            </a:r>
            <a:r>
              <a:rPr lang="en-US" altLang="ko-KR" sz="1300" dirty="0">
                <a:latin typeface="+mn-lt"/>
              </a:rPr>
              <a:t>"</a:t>
            </a:r>
            <a:r>
              <a:rPr lang="en-US" altLang="ko-KR" sz="1300" dirty="0" smtClean="0">
                <a:latin typeface="+mn-lt"/>
              </a:rPr>
              <a:t>p" </a:t>
            </a:r>
            <a:r>
              <a:rPr lang="en-US" altLang="ko-KR" sz="1300" dirty="0" err="1" smtClean="0">
                <a:latin typeface="+mn-lt"/>
              </a:rPr>
              <a:t>onmouseover</a:t>
            </a:r>
            <a:r>
              <a:rPr lang="en-US" altLang="ko-KR" sz="1300" dirty="0">
                <a:latin typeface="+mn-lt"/>
              </a:rPr>
              <a:t>="</a:t>
            </a:r>
            <a:r>
              <a:rPr lang="en-US" altLang="ko-KR" sz="1300" dirty="0" err="1">
                <a:latin typeface="+mn-lt"/>
              </a:rPr>
              <a:t>this.style.backgroundColor</a:t>
            </a:r>
            <a:r>
              <a:rPr lang="en-US" altLang="ko-KR" sz="1300" dirty="0">
                <a:latin typeface="+mn-lt"/>
              </a:rPr>
              <a:t>='orchid'"</a:t>
            </a:r>
          </a:p>
          <a:p>
            <a:pPr defTabSz="180000" fontAlgn="base" latinLnBrk="0"/>
            <a:r>
              <a:rPr lang="en-US" altLang="ko-KR" sz="1300" dirty="0">
                <a:latin typeface="+mn-lt"/>
              </a:rPr>
              <a:t>	</a:t>
            </a:r>
            <a:r>
              <a:rPr lang="ko-KR" altLang="en-US" sz="1300" dirty="0">
                <a:latin typeface="+mn-lt"/>
              </a:rPr>
              <a:t>마우스 올리면 </a:t>
            </a:r>
            <a:r>
              <a:rPr lang="en-US" altLang="ko-KR" sz="1300" dirty="0">
                <a:latin typeface="+mn-lt"/>
              </a:rPr>
              <a:t>orchid </a:t>
            </a:r>
            <a:r>
              <a:rPr lang="ko-KR" altLang="en-US" sz="1300" dirty="0">
                <a:latin typeface="+mn-lt"/>
              </a:rPr>
              <a:t>색으로 </a:t>
            </a:r>
            <a:r>
              <a:rPr lang="ko-KR" altLang="en-US" sz="1300" dirty="0" smtClean="0">
                <a:latin typeface="+mn-lt"/>
              </a:rPr>
              <a:t>변경</a:t>
            </a:r>
            <a:endParaRPr lang="en-US" altLang="ko-KR" sz="1300" dirty="0" smtClean="0">
              <a:latin typeface="+mn-lt"/>
            </a:endParaRPr>
          </a:p>
          <a:p>
            <a:pPr defTabSz="180000" fontAlgn="base" latinLnBrk="0"/>
            <a:r>
              <a:rPr lang="en-US" altLang="ko-KR" sz="1300" dirty="0" smtClean="0">
                <a:latin typeface="+mn-lt"/>
              </a:rPr>
              <a:t>&lt;/</a:t>
            </a:r>
            <a:r>
              <a:rPr lang="en-US" altLang="ko-KR" sz="1300" dirty="0">
                <a:latin typeface="+mn-lt"/>
              </a:rPr>
              <a:t>p&gt;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55776" y="3038598"/>
            <a:ext cx="5328592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300" dirty="0">
                <a:latin typeface="+mn-lt"/>
              </a:rPr>
              <a:t>function over() {</a:t>
            </a:r>
          </a:p>
          <a:p>
            <a:pPr defTabSz="180000"/>
            <a:r>
              <a:rPr lang="en-US" altLang="ko-KR" sz="1300" dirty="0">
                <a:latin typeface="+mn-lt"/>
              </a:rPr>
              <a:t>	</a:t>
            </a:r>
            <a:r>
              <a:rPr lang="en-US" altLang="ko-KR" sz="1300" dirty="0" err="1" smtClean="0">
                <a:latin typeface="+mn-lt"/>
              </a:rPr>
              <a:t>p.style.backgroundColor</a:t>
            </a:r>
            <a:r>
              <a:rPr lang="en-US" altLang="ko-KR" sz="1300" dirty="0">
                <a:latin typeface="+mn-lt"/>
              </a:rPr>
              <a:t>="orchid";</a:t>
            </a:r>
          </a:p>
          <a:p>
            <a:pPr defTabSz="180000"/>
            <a:r>
              <a:rPr lang="en-US" altLang="ko-KR" sz="1300" dirty="0">
                <a:latin typeface="+mn-lt"/>
              </a:rPr>
              <a:t>}</a:t>
            </a:r>
          </a:p>
          <a:p>
            <a:pPr defTabSz="180000"/>
            <a:r>
              <a:rPr lang="en-US" altLang="ko-KR" sz="1300" dirty="0" err="1" smtClean="0">
                <a:latin typeface="+mn-lt"/>
              </a:rPr>
              <a:t>p.onmouseover</a:t>
            </a:r>
            <a:r>
              <a:rPr lang="en-US" altLang="ko-KR" sz="1300" dirty="0" smtClean="0">
                <a:latin typeface="+mn-lt"/>
              </a:rPr>
              <a:t> </a:t>
            </a:r>
            <a:r>
              <a:rPr lang="en-US" altLang="ko-KR" sz="1300" dirty="0">
                <a:latin typeface="+mn-lt"/>
              </a:rPr>
              <a:t>= over</a:t>
            </a:r>
            <a:r>
              <a:rPr lang="en-US" altLang="ko-KR" sz="1300" dirty="0" smtClean="0">
                <a:latin typeface="+mn-lt"/>
              </a:rPr>
              <a:t>;</a:t>
            </a:r>
          </a:p>
          <a:p>
            <a:pPr defTabSz="180000"/>
            <a:endParaRPr lang="en-US" altLang="ko-KR" sz="1300" dirty="0">
              <a:latin typeface="+mn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56272" y="4173714"/>
            <a:ext cx="5328096" cy="4320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300" dirty="0" err="1" smtClean="0">
                <a:latin typeface="+mn-lt"/>
              </a:rPr>
              <a:t>p.addEventListener</a:t>
            </a:r>
            <a:r>
              <a:rPr lang="en-US" altLang="ko-KR" sz="1300" dirty="0">
                <a:latin typeface="+mn-lt"/>
              </a:rPr>
              <a:t>("</a:t>
            </a:r>
            <a:r>
              <a:rPr lang="en-US" altLang="ko-KR" sz="1300" dirty="0" err="1">
                <a:latin typeface="+mn-lt"/>
              </a:rPr>
              <a:t>mouseover</a:t>
            </a:r>
            <a:r>
              <a:rPr lang="en-US" altLang="ko-KR" sz="1300" dirty="0">
                <a:latin typeface="+mn-lt"/>
              </a:rPr>
              <a:t>", over); </a:t>
            </a:r>
            <a:endParaRPr lang="ko-KR" altLang="en-US" sz="1300" dirty="0">
              <a:latin typeface="+mn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6272" y="4893794"/>
            <a:ext cx="5328096" cy="492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300" dirty="0" err="1" smtClean="0">
                <a:latin typeface="+mn-lt"/>
              </a:rPr>
              <a:t>p.onmouseover</a:t>
            </a:r>
            <a:r>
              <a:rPr lang="en-US" altLang="ko-KR" sz="1300" dirty="0" smtClean="0">
                <a:latin typeface="+mn-lt"/>
              </a:rPr>
              <a:t> </a:t>
            </a:r>
            <a:r>
              <a:rPr lang="en-US" altLang="ko-KR" sz="1300" dirty="0">
                <a:latin typeface="+mn-lt"/>
              </a:rPr>
              <a:t>= </a:t>
            </a:r>
            <a:r>
              <a:rPr lang="en-US" altLang="ko-KR" sz="1300" dirty="0" smtClean="0">
                <a:latin typeface="+mn-lt"/>
              </a:rPr>
              <a:t>function </a:t>
            </a:r>
            <a:r>
              <a:rPr lang="en-US" altLang="ko-KR" sz="1300" dirty="0">
                <a:latin typeface="+mn-lt"/>
              </a:rPr>
              <a:t>() </a:t>
            </a:r>
            <a:r>
              <a:rPr lang="en-US" altLang="ko-KR" sz="1300" dirty="0" smtClean="0">
                <a:latin typeface="+mn-lt"/>
              </a:rPr>
              <a:t>{ </a:t>
            </a:r>
            <a:r>
              <a:rPr lang="en-US" altLang="ko-KR" sz="1300" dirty="0" err="1" smtClean="0">
                <a:latin typeface="+mn-lt"/>
              </a:rPr>
              <a:t>this.style.backgroundColor</a:t>
            </a:r>
            <a:r>
              <a:rPr lang="en-US" altLang="ko-KR" sz="1300" dirty="0">
                <a:latin typeface="+mn-lt"/>
              </a:rPr>
              <a:t>="orchid"; </a:t>
            </a:r>
            <a:r>
              <a:rPr lang="en-US" altLang="ko-KR" sz="1300" dirty="0" smtClean="0">
                <a:latin typeface="+mn-lt"/>
              </a:rPr>
              <a:t>};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2030485"/>
            <a:ext cx="127310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atin typeface="+mn-lt"/>
              </a:rPr>
              <a:t>(1) HTML </a:t>
            </a:r>
            <a:r>
              <a:rPr lang="ko-KR" altLang="en-US" sz="1300" dirty="0" smtClean="0">
                <a:latin typeface="+mn-lt"/>
              </a:rPr>
              <a:t>태그</a:t>
            </a:r>
            <a:endParaRPr lang="ko-KR" altLang="en-US" sz="13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2966589"/>
            <a:ext cx="14975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atin typeface="+mn-lt"/>
              </a:rPr>
              <a:t>(2) </a:t>
            </a:r>
            <a:r>
              <a:rPr lang="ko-KR" altLang="en-US" sz="1300" dirty="0" smtClean="0">
                <a:latin typeface="+mn-lt"/>
              </a:rPr>
              <a:t>이벤트 </a:t>
            </a:r>
            <a:r>
              <a:rPr lang="ko-KR" altLang="en-US" sz="1300" dirty="0" err="1" smtClean="0">
                <a:latin typeface="+mn-lt"/>
              </a:rPr>
              <a:t>리스너</a:t>
            </a:r>
            <a:endParaRPr lang="en-US" altLang="ko-KR" sz="1300" dirty="0" smtClean="0">
              <a:latin typeface="+mn-lt"/>
            </a:endParaRPr>
          </a:p>
          <a:p>
            <a:r>
              <a:rPr lang="ko-KR" altLang="en-US" sz="1300" dirty="0" smtClean="0">
                <a:latin typeface="+mn-lt"/>
              </a:rPr>
              <a:t>    </a:t>
            </a:r>
            <a:r>
              <a:rPr lang="ko-KR" altLang="en-US" sz="1300" dirty="0" err="1" smtClean="0">
                <a:latin typeface="+mn-lt"/>
              </a:rPr>
              <a:t>프로퍼티</a:t>
            </a:r>
            <a:endParaRPr lang="ko-KR" altLang="en-US" sz="13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4101706"/>
            <a:ext cx="18252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atin typeface="+mn-lt"/>
              </a:rPr>
              <a:t>(3) </a:t>
            </a:r>
            <a:r>
              <a:rPr lang="en-US" altLang="ko-KR" sz="1300" dirty="0" err="1" smtClean="0">
                <a:latin typeface="+mn-lt"/>
              </a:rPr>
              <a:t>addEventListener</a:t>
            </a:r>
            <a:r>
              <a:rPr lang="en-US" altLang="ko-KR" sz="1300" dirty="0" smtClean="0">
                <a:latin typeface="+mn-lt"/>
              </a:rPr>
              <a:t>()</a:t>
            </a:r>
          </a:p>
          <a:p>
            <a:r>
              <a:rPr lang="ko-KR" altLang="en-US" sz="1300" dirty="0" smtClean="0">
                <a:latin typeface="+mn-lt"/>
              </a:rPr>
              <a:t>    </a:t>
            </a:r>
            <a:r>
              <a:rPr lang="ko-KR" altLang="en-US" sz="1300" dirty="0" err="1" smtClean="0">
                <a:latin typeface="+mn-lt"/>
              </a:rPr>
              <a:t>메소드</a:t>
            </a:r>
            <a:r>
              <a:rPr lang="ko-KR" altLang="en-US" sz="1300" dirty="0" smtClean="0">
                <a:latin typeface="+mn-lt"/>
              </a:rPr>
              <a:t> 이용</a:t>
            </a:r>
            <a:endParaRPr lang="ko-KR" altLang="en-US" sz="13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4821786"/>
            <a:ext cx="15568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atin typeface="+mn-lt"/>
              </a:rPr>
              <a:t>(4) </a:t>
            </a:r>
            <a:r>
              <a:rPr lang="ko-KR" altLang="en-US" sz="1300" dirty="0" smtClean="0">
                <a:latin typeface="+mn-lt"/>
              </a:rPr>
              <a:t>익명</a:t>
            </a:r>
            <a:r>
              <a:rPr lang="en-US" altLang="ko-KR" sz="1300" dirty="0" smtClean="0">
                <a:latin typeface="+mn-lt"/>
              </a:rPr>
              <a:t> </a:t>
            </a:r>
            <a:r>
              <a:rPr lang="ko-KR" altLang="en-US" sz="1300" dirty="0" smtClean="0">
                <a:latin typeface="+mn-lt"/>
              </a:rPr>
              <a:t>함수 이용</a:t>
            </a:r>
            <a:endParaRPr lang="ko-KR" altLang="en-US" sz="1300" dirty="0">
              <a:latin typeface="+mn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56272" y="5469858"/>
            <a:ext cx="5328096" cy="692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300" dirty="0" err="1" smtClean="0">
                <a:latin typeface="+mn-lt"/>
              </a:rPr>
              <a:t>p.addEventListener</a:t>
            </a:r>
            <a:r>
              <a:rPr lang="en-US" altLang="ko-KR" sz="1300" dirty="0">
                <a:latin typeface="+mn-lt"/>
              </a:rPr>
              <a:t>("</a:t>
            </a:r>
            <a:r>
              <a:rPr lang="en-US" altLang="ko-KR" sz="1300" dirty="0" err="1">
                <a:latin typeface="+mn-lt"/>
              </a:rPr>
              <a:t>mouseover</a:t>
            </a:r>
            <a:r>
              <a:rPr lang="en-US" altLang="ko-KR" sz="1300" dirty="0">
                <a:latin typeface="+mn-lt"/>
              </a:rPr>
              <a:t>", </a:t>
            </a:r>
            <a:endParaRPr lang="en-US" altLang="ko-KR" sz="1300" dirty="0" smtClean="0">
              <a:latin typeface="+mn-lt"/>
            </a:endParaRPr>
          </a:p>
          <a:p>
            <a:pPr defTabSz="180000"/>
            <a:r>
              <a:rPr lang="en-US" altLang="ko-KR" sz="1300" dirty="0">
                <a:latin typeface="+mn-lt"/>
              </a:rPr>
              <a:t>	</a:t>
            </a:r>
            <a:r>
              <a:rPr lang="en-US" altLang="ko-KR" sz="1300" dirty="0" smtClean="0">
                <a:latin typeface="+mn-lt"/>
              </a:rPr>
              <a:t>function </a:t>
            </a:r>
            <a:r>
              <a:rPr lang="en-US" altLang="ko-KR" sz="1300" dirty="0">
                <a:latin typeface="+mn-lt"/>
              </a:rPr>
              <a:t>() { </a:t>
            </a:r>
            <a:r>
              <a:rPr lang="en-US" altLang="ko-KR" sz="1300" dirty="0" err="1">
                <a:latin typeface="+mn-lt"/>
              </a:rPr>
              <a:t>this.style.backgroundColor</a:t>
            </a:r>
            <a:r>
              <a:rPr lang="en-US" altLang="ko-KR" sz="1300" dirty="0">
                <a:latin typeface="+mn-lt"/>
              </a:rPr>
              <a:t>="orchid"; </a:t>
            </a:r>
            <a:r>
              <a:rPr lang="en-US" altLang="ko-KR" sz="1300" dirty="0" smtClean="0">
                <a:latin typeface="+mn-lt"/>
              </a:rPr>
              <a:t>} </a:t>
            </a:r>
          </a:p>
          <a:p>
            <a:pPr defTabSz="180000"/>
            <a:r>
              <a:rPr lang="en-US" altLang="ko-KR" sz="1300" dirty="0" smtClean="0">
                <a:latin typeface="+mn-lt"/>
              </a:rPr>
              <a:t>);</a:t>
            </a:r>
            <a:endParaRPr lang="ko-KR" altLang="en-US" sz="13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5469858"/>
            <a:ext cx="15568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atin typeface="+mn-lt"/>
              </a:rPr>
              <a:t>(5) </a:t>
            </a:r>
            <a:r>
              <a:rPr lang="ko-KR" altLang="en-US" sz="1300" dirty="0" smtClean="0">
                <a:latin typeface="+mn-lt"/>
              </a:rPr>
              <a:t>익명</a:t>
            </a:r>
            <a:r>
              <a:rPr lang="en-US" altLang="ko-KR" sz="1300" dirty="0" smtClean="0">
                <a:latin typeface="+mn-lt"/>
              </a:rPr>
              <a:t> </a:t>
            </a:r>
            <a:r>
              <a:rPr lang="ko-KR" altLang="en-US" sz="1300" dirty="0" smtClean="0">
                <a:latin typeface="+mn-lt"/>
              </a:rPr>
              <a:t>함수 이용</a:t>
            </a:r>
            <a:endParaRPr lang="ko-KR" altLang="en-US" sz="1300" dirty="0">
              <a:latin typeface="+mn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21637" y="1052736"/>
            <a:ext cx="5362731" cy="692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300" kern="0" dirty="0">
                <a:solidFill>
                  <a:srgbClr val="000000"/>
                </a:solidFill>
                <a:latin typeface="+mn-lt"/>
                <a:ea typeface="+mj-ea"/>
              </a:rPr>
              <a:t>function over() {</a:t>
            </a:r>
          </a:p>
          <a:p>
            <a:pPr marL="190500" defTabSz="180000" fontAlgn="base" latinLnBrk="0"/>
            <a:r>
              <a:rPr lang="en-US" altLang="ko-KR" sz="1300" kern="0" dirty="0">
                <a:solidFill>
                  <a:srgbClr val="000000"/>
                </a:solidFill>
                <a:latin typeface="+mn-lt"/>
                <a:ea typeface="+mj-ea"/>
              </a:rPr>
              <a:t>	</a:t>
            </a:r>
            <a:r>
              <a:rPr lang="en-US" altLang="ko-KR" sz="1300" kern="0" dirty="0" smtClean="0">
                <a:solidFill>
                  <a:srgbClr val="000000"/>
                </a:solidFill>
                <a:latin typeface="+mn-lt"/>
                <a:ea typeface="+mj-ea"/>
              </a:rPr>
              <a:t>	</a:t>
            </a:r>
            <a:r>
              <a:rPr lang="en-US" altLang="ko-KR" sz="1300" kern="0" dirty="0" err="1" smtClean="0">
                <a:solidFill>
                  <a:srgbClr val="000000"/>
                </a:solidFill>
                <a:latin typeface="+mn-lt"/>
                <a:ea typeface="+mj-ea"/>
              </a:rPr>
              <a:t>p.style.backgroundColor</a:t>
            </a:r>
            <a:r>
              <a:rPr lang="en-US" altLang="ko-KR" sz="1300" kern="0" dirty="0">
                <a:solidFill>
                  <a:srgbClr val="000000"/>
                </a:solidFill>
                <a:latin typeface="+mn-lt"/>
                <a:ea typeface="+mj-ea"/>
              </a:rPr>
              <a:t>="orchid";</a:t>
            </a:r>
          </a:p>
          <a:p>
            <a:pPr marL="190500" defTabSz="180000" fontAlgn="base" latinLnBrk="0"/>
            <a:r>
              <a:rPr lang="en-US" altLang="ko-KR" sz="1300" kern="0" dirty="0">
                <a:solidFill>
                  <a:srgbClr val="000000"/>
                </a:solidFill>
                <a:latin typeface="+mn-lt"/>
                <a:ea typeface="+mj-ea"/>
              </a:rPr>
              <a:t>}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0" y="0"/>
            <a:ext cx="457200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bg1"/>
                </a:solidFill>
              </a:rPr>
              <a:t>이벤트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8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390350" y="908720"/>
            <a:ext cx="8430122" cy="460851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대소문자 구분하여 작성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문장은 세미콜론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(;)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으로 구분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/>
            </a:r>
            <a:br>
              <a:rPr lang="en-US" altLang="ko-KR" sz="1500" dirty="0">
                <a:latin typeface="THE행복열매" pitchFamily="18" charset="-127"/>
                <a:ea typeface="THE행복열매" pitchFamily="18" charset="-127"/>
              </a:rPr>
            </a:b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/>
            </a:r>
            <a:b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</a:b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/>
            </a:r>
            <a:b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</a:b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/>
            </a:r>
            <a:b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</a:b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/>
            </a:r>
            <a:b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</a:b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/>
            </a:r>
            <a:b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</a:b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marL="0" indent="0">
              <a:buNone/>
            </a:pP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/>
            </a:r>
            <a:br>
              <a:rPr lang="en-US" altLang="ko-KR" sz="1500" dirty="0">
                <a:latin typeface="THE행복열매" pitchFamily="18" charset="-127"/>
                <a:ea typeface="THE행복열매" pitchFamily="18" charset="-127"/>
              </a:rPr>
            </a:b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큰따옴표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(“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”)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와 작은따옴표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(‘ ’)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를 구분하여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사용</a:t>
            </a:r>
            <a:endParaRPr lang="ko-KR" altLang="en-US" sz="1500" dirty="0">
              <a:latin typeface="THE행복열매" pitchFamily="18" charset="-127"/>
              <a:ea typeface="THE행복열매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3"/>
          <a:stretch/>
        </p:blipFill>
        <p:spPr>
          <a:xfrm>
            <a:off x="755576" y="1628800"/>
            <a:ext cx="5923932" cy="17281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1"/>
          <a:stretch/>
        </p:blipFill>
        <p:spPr>
          <a:xfrm>
            <a:off x="755576" y="4077072"/>
            <a:ext cx="6024331" cy="1224136"/>
          </a:xfrm>
          <a:prstGeom prst="rect">
            <a:avLst/>
          </a:prstGeom>
        </p:spPr>
      </p:pic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/>
          <a:lstStyle/>
          <a:p>
            <a:r>
              <a:rPr lang="ko-KR" altLang="en-US" sz="2000" b="1" dirty="0" smtClean="0"/>
              <a:t>자바스크립트의 작성</a:t>
            </a:r>
            <a:endParaRPr lang="ko-KR" altLang="en-US" sz="2000" b="1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bg1"/>
                </a:solidFill>
              </a:rPr>
              <a:t>자바스크립트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6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20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89032"/>
              </p:ext>
            </p:extLst>
          </p:nvPr>
        </p:nvGraphicFramePr>
        <p:xfrm>
          <a:off x="531018" y="1124744"/>
          <a:ext cx="7993063" cy="4602647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244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 핸들러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이벤트가 발생하는 경우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abort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onAbort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이미지를 읽어들이는 도중에 중지할 때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blur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onBlur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윈도우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 구성 요소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프레임이 포커스를 잃을 때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포커스가 다른 곳으로 이동하거나 벗어날 때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change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onChange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Select, Text,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Textarea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등의 입력 양식에 있던 내용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변경될 때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onClick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폼의 모든 구성 요소가 마우스로 클릭될 때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dbclick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onDbClick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폼의 모든 구성요소가 마우스로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더블클릭될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때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dragdrop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onDragDrop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마우스를 클릭한 상태에서 드래그했을 때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error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onError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문서나 이미지의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로딩시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오류가 발생할 때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focus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onFocus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윈도우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프레임셋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 요소가 포커스를 받을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때입력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양식에 없던 커서가 생겨나는 순간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keydown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onKeyDown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키를 누르는 순간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keypress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onKeyPress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사영자가 키를 누른 채 유지하는 동안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keyup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onKeyUp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키를 놓은 순간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load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onLoad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브라우저를 이용해서 문서나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읽을 때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6" name="제목 4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/>
          <a:lstStyle/>
          <a:p>
            <a:r>
              <a:rPr lang="ko-KR" altLang="en-US" dirty="0" smtClean="0"/>
              <a:t>자바스크립트 이벤트 종류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457200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bg1"/>
                </a:solidFill>
              </a:rPr>
              <a:t>이벤트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73312"/>
              </p:ext>
            </p:extLst>
          </p:nvPr>
        </p:nvGraphicFramePr>
        <p:xfrm>
          <a:off x="531018" y="1124744"/>
          <a:ext cx="7993063" cy="4520729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244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 핸들러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이벤트가 발생하는 경우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mousedown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onMousedowm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마우스를 누르는 순간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mousemove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onMouseMove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마우스를 움직이는 순간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mouseout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onMouseOut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마우스 커서가 특정 영역을 벗어나는 순간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mouseover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onMouseOver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마우스 커서를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이미지맵이나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링크 위에 올려 놓을 때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mouseup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onMouseUp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마우스 단추에서 손을 떼는 순간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move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onMove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윈도우나 프레임의 위치가 이동될 때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화면을 움직이는 순간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reset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onReset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reset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누를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떄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resize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onResize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윈도우나 프레임의 크기가 조절되는 순간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화면의 크기가 변경되는 순간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select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onSelect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select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박스 등에서 특정 항목을 선택할 때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43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submit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onSubmit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submit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버트을 누를 때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518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unload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onUnload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브라우저에서 문서를 닫을 때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문서가 없어지는 순간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/>
          <a:lstStyle/>
          <a:p>
            <a:r>
              <a:rPr lang="ko-KR" altLang="en-US" dirty="0" smtClean="0"/>
              <a:t>자바스크립트 이벤트 종류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457200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bg1"/>
                </a:solidFill>
              </a:rPr>
              <a:t>이벤트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4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496855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HTML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문서 내부에 코드를 작성하는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방법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1500" b="0" dirty="0" smtClean="0">
                <a:latin typeface="THE행복열매" pitchFamily="18" charset="-127"/>
                <a:ea typeface="THE행복열매" pitchFamily="18" charset="-127"/>
              </a:rPr>
              <a:t>&lt;</a:t>
            </a:r>
            <a:r>
              <a:rPr lang="en-US" altLang="ko-KR" sz="1500" b="0" dirty="0">
                <a:latin typeface="THE행복열매" pitchFamily="18" charset="-127"/>
                <a:ea typeface="THE행복열매" pitchFamily="18" charset="-127"/>
              </a:rPr>
              <a:t>head&gt; 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태그 또는 </a:t>
            </a:r>
            <a:r>
              <a:rPr lang="en-US" altLang="ko-KR" sz="1500" b="0" dirty="0">
                <a:latin typeface="THE행복열매" pitchFamily="18" charset="-127"/>
                <a:ea typeface="THE행복열매" pitchFamily="18" charset="-127"/>
              </a:rPr>
              <a:t>&lt;body&gt; 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태그 </a:t>
            </a:r>
            <a:r>
              <a:rPr lang="ko-KR" altLang="en-US" sz="1500" b="0" dirty="0" smtClean="0">
                <a:latin typeface="THE행복열매" pitchFamily="18" charset="-127"/>
                <a:ea typeface="THE행복열매" pitchFamily="18" charset="-127"/>
              </a:rPr>
              <a:t>내에 코드 작성</a:t>
            </a:r>
            <a:r>
              <a:rPr lang="en-US" altLang="ko-KR" sz="1500" b="0" dirty="0" smtClean="0">
                <a:latin typeface="THE행복열매" pitchFamily="18" charset="-127"/>
                <a:ea typeface="THE행복열매" pitchFamily="18" charset="-127"/>
              </a:rPr>
              <a:t/>
            </a:r>
            <a:br>
              <a:rPr lang="en-US" altLang="ko-KR" sz="1500" b="0" dirty="0" smtClean="0">
                <a:latin typeface="THE행복열매" pitchFamily="18" charset="-127"/>
                <a:ea typeface="THE행복열매" pitchFamily="18" charset="-127"/>
              </a:rPr>
            </a:br>
            <a:r>
              <a:rPr lang="en-US" altLang="ko-KR" sz="1500" b="0" dirty="0" smtClean="0">
                <a:latin typeface="THE행복열매" pitchFamily="18" charset="-127"/>
                <a:ea typeface="THE행복열매" pitchFamily="18" charset="-127"/>
              </a:rPr>
              <a:t/>
            </a:r>
            <a:br>
              <a:rPr lang="en-US" altLang="ko-KR" sz="1500" b="0" dirty="0" smtClean="0">
                <a:latin typeface="THE행복열매" pitchFamily="18" charset="-127"/>
                <a:ea typeface="THE행복열매" pitchFamily="18" charset="-127"/>
              </a:rPr>
            </a:br>
            <a:r>
              <a:rPr lang="en-US" altLang="ko-KR" sz="1500" b="0" dirty="0" smtClean="0">
                <a:latin typeface="THE행복열매" pitchFamily="18" charset="-127"/>
                <a:ea typeface="THE행복열매" pitchFamily="18" charset="-127"/>
              </a:rPr>
              <a:t/>
            </a:r>
            <a:br>
              <a:rPr lang="en-US" altLang="ko-KR" sz="1500" b="0" dirty="0" smtClean="0">
                <a:latin typeface="THE행복열매" pitchFamily="18" charset="-127"/>
                <a:ea typeface="THE행복열매" pitchFamily="18" charset="-127"/>
              </a:rPr>
            </a:br>
            <a:r>
              <a:rPr lang="en-US" altLang="ko-KR" sz="1500" b="0" dirty="0" smtClean="0">
                <a:latin typeface="THE행복열매" pitchFamily="18" charset="-127"/>
                <a:ea typeface="THE행복열매" pitchFamily="18" charset="-127"/>
              </a:rPr>
              <a:t/>
            </a:r>
            <a:br>
              <a:rPr lang="en-US" altLang="ko-KR" sz="1500" b="0" dirty="0" smtClean="0">
                <a:latin typeface="THE행복열매" pitchFamily="18" charset="-127"/>
                <a:ea typeface="THE행복열매" pitchFamily="18" charset="-127"/>
              </a:rPr>
            </a:br>
            <a:endParaRPr lang="en-US" altLang="ko-KR" sz="1500" b="0" dirty="0" smtClean="0">
              <a:latin typeface="THE행복열매" pitchFamily="18" charset="-127"/>
              <a:ea typeface="THE행복열매" pitchFamily="18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500" b="0" dirty="0" smtClean="0">
              <a:latin typeface="THE행복열매" pitchFamily="18" charset="-127"/>
              <a:ea typeface="THE행복열매" pitchFamily="18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500" b="0" dirty="0" smtClean="0">
              <a:latin typeface="THE행복열매" pitchFamily="18" charset="-127"/>
              <a:ea typeface="THE행복열매" pitchFamily="18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500" b="0" dirty="0" smtClean="0">
              <a:latin typeface="THE행복열매" pitchFamily="18" charset="-127"/>
              <a:ea typeface="THE행복열매" pitchFamily="18" charset="-127"/>
            </a:endParaRPr>
          </a:p>
          <a:p>
            <a:pPr marL="457200" lvl="1" indent="0">
              <a:buNone/>
            </a:pPr>
            <a:endParaRPr lang="en-US" altLang="ko-KR" sz="1500" b="0" dirty="0" smtClean="0">
              <a:latin typeface="THE행복열매" pitchFamily="18" charset="-127"/>
              <a:ea typeface="THE행복열매" pitchFamily="18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HTML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태그 안에 속성값으로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정의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09" y="1628800"/>
            <a:ext cx="6412230" cy="26642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49" y="5085184"/>
            <a:ext cx="6417945" cy="554355"/>
          </a:xfrm>
          <a:prstGeom prst="rect">
            <a:avLst/>
          </a:prstGeom>
        </p:spPr>
      </p:pic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/>
          <a:lstStyle/>
          <a:p>
            <a:r>
              <a:rPr lang="ko-KR" altLang="en-US" sz="2000" b="1" dirty="0" smtClean="0"/>
              <a:t>자바스크립트의 포함방법</a:t>
            </a:r>
            <a:endParaRPr lang="ko-KR" altLang="en-US" sz="2000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bg1"/>
                </a:solidFill>
              </a:rPr>
              <a:t>자바스크립트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405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별도로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작성한 후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HTML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문서에서 참조하는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방법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외부 </a:t>
            </a:r>
            <a:r>
              <a:rPr lang="ko-KR" altLang="en-US" sz="1500" b="0" dirty="0" smtClean="0">
                <a:latin typeface="THE행복열매" pitchFamily="18" charset="-127"/>
                <a:ea typeface="THE행복열매" pitchFamily="18" charset="-127"/>
              </a:rPr>
              <a:t>자바스크립트</a:t>
            </a:r>
            <a:r>
              <a:rPr lang="en-US" altLang="ko-KR" sz="1500" b="0" dirty="0">
                <a:latin typeface="THE행복열매" pitchFamily="18" charset="-127"/>
                <a:ea typeface="THE행복열매" pitchFamily="18" charset="-127"/>
              </a:rPr>
              <a:t> </a:t>
            </a:r>
            <a:r>
              <a:rPr lang="ko-KR" altLang="en-US" sz="1500" b="0" dirty="0" smtClean="0">
                <a:latin typeface="THE행복열매" pitchFamily="18" charset="-127"/>
                <a:ea typeface="THE행복열매" pitchFamily="18" charset="-127"/>
              </a:rPr>
              <a:t>파일을 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만든 후 </a:t>
            </a:r>
            <a:r>
              <a:rPr lang="en-US" altLang="ko-KR" sz="1500" b="0" dirty="0">
                <a:latin typeface="THE행복열매" pitchFamily="18" charset="-127"/>
                <a:ea typeface="THE행복열매" pitchFamily="18" charset="-127"/>
              </a:rPr>
              <a:t>HTML 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문서의 </a:t>
            </a:r>
            <a:r>
              <a:rPr lang="en-US" altLang="ko-KR" sz="1500" b="0" dirty="0">
                <a:latin typeface="THE행복열매" pitchFamily="18" charset="-127"/>
                <a:ea typeface="THE행복열매" pitchFamily="18" charset="-127"/>
              </a:rPr>
              <a:t>&lt;script&gt; 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태그에 </a:t>
            </a:r>
            <a:r>
              <a:rPr lang="en-US" altLang="ko-KR" sz="1500" b="0" dirty="0" err="1">
                <a:latin typeface="THE행복열매" pitchFamily="18" charset="-127"/>
                <a:ea typeface="THE행복열매" pitchFamily="18" charset="-127"/>
              </a:rPr>
              <a:t>src</a:t>
            </a:r>
            <a:r>
              <a:rPr lang="en-US" altLang="ko-KR" sz="1500" b="0" dirty="0">
                <a:latin typeface="THE행복열매" pitchFamily="18" charset="-127"/>
                <a:ea typeface="THE행복열매" pitchFamily="18" charset="-127"/>
              </a:rPr>
              <a:t> </a:t>
            </a:r>
            <a:r>
              <a:rPr lang="ko-KR" altLang="en-US" sz="1500" b="0" dirty="0" smtClean="0">
                <a:latin typeface="THE행복열매" pitchFamily="18" charset="-127"/>
                <a:ea typeface="THE행복열매" pitchFamily="18" charset="-127"/>
              </a:rPr>
              <a:t>속성을 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추가하여 </a:t>
            </a:r>
            <a:r>
              <a:rPr lang="ko-KR" altLang="en-US" sz="1500" b="0" dirty="0" smtClean="0">
                <a:latin typeface="THE행복열매" pitchFamily="18" charset="-127"/>
                <a:ea typeface="THE행복열매" pitchFamily="18" charset="-127"/>
              </a:rPr>
              <a:t>참조</a:t>
            </a:r>
            <a:endParaRPr lang="en-US" altLang="ko-KR" sz="1500" b="0" dirty="0" smtClean="0">
              <a:latin typeface="THE행복열매" pitchFamily="18" charset="-127"/>
              <a:ea typeface="THE행복열매" pitchFamily="18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500" b="0" dirty="0" smtClean="0">
              <a:latin typeface="THE행복열매" pitchFamily="18" charset="-127"/>
              <a:ea typeface="THE행복열매" pitchFamily="18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500" b="0" dirty="0" smtClean="0">
              <a:latin typeface="THE행복열매" pitchFamily="18" charset="-127"/>
              <a:ea typeface="THE행복열매" pitchFamily="18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500" b="0" dirty="0" smtClean="0">
              <a:latin typeface="THE행복열매" pitchFamily="18" charset="-127"/>
              <a:ea typeface="THE행복열매" pitchFamily="18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500" b="0" dirty="0" smtClean="0">
              <a:latin typeface="THE행복열매" pitchFamily="18" charset="-127"/>
              <a:ea typeface="THE행복열매" pitchFamily="18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500" b="0" dirty="0" smtClean="0">
              <a:latin typeface="THE행복열매" pitchFamily="18" charset="-127"/>
              <a:ea typeface="THE행복열매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1"/>
          <a:stretch/>
        </p:blipFill>
        <p:spPr>
          <a:xfrm>
            <a:off x="818390" y="1772816"/>
            <a:ext cx="7808655" cy="176156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98281" y="3717032"/>
            <a:ext cx="7848872" cy="1656184"/>
          </a:xfrm>
          <a:prstGeom prst="roundRect">
            <a:avLst>
              <a:gd name="adj" fmla="val 848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1463" lvl="1" indent="-177800" eaLnBrk="0" hangingPunct="0">
              <a:spcBef>
                <a:spcPct val="20000"/>
              </a:spcBef>
              <a:tabLst>
                <a:tab pos="355600" algn="l"/>
              </a:tabLst>
            </a:pPr>
            <a:r>
              <a:rPr kumimoji="0" lang="en-US" altLang="ko-KR" sz="1500" b="1" dirty="0" smtClean="0">
                <a:solidFill>
                  <a:prstClr val="black"/>
                </a:solidFill>
                <a:latin typeface="THE행복열매" pitchFamily="18" charset="-127"/>
                <a:ea typeface="THE행복열매" pitchFamily="18" charset="-127"/>
              </a:rPr>
              <a:t>&lt;</a:t>
            </a:r>
            <a:r>
              <a:rPr kumimoji="0" lang="ko-KR" altLang="en-US" sz="1500" b="1" dirty="0" smtClean="0">
                <a:solidFill>
                  <a:prstClr val="black"/>
                </a:solidFill>
                <a:latin typeface="THE행복열매" pitchFamily="18" charset="-127"/>
                <a:ea typeface="THE행복열매" pitchFamily="18" charset="-127"/>
              </a:rPr>
              <a:t>자바스크립트 </a:t>
            </a:r>
            <a:r>
              <a:rPr kumimoji="0" lang="ko-KR" altLang="en-US" sz="1500" b="1" dirty="0">
                <a:solidFill>
                  <a:prstClr val="black"/>
                </a:solidFill>
                <a:latin typeface="THE행복열매" pitchFamily="18" charset="-127"/>
                <a:ea typeface="THE행복열매" pitchFamily="18" charset="-127"/>
              </a:rPr>
              <a:t>파일을 외부에서 작성했을 때의 </a:t>
            </a:r>
            <a:r>
              <a:rPr kumimoji="0" lang="ko-KR" altLang="en-US" sz="1500" b="1" dirty="0" smtClean="0">
                <a:solidFill>
                  <a:prstClr val="black"/>
                </a:solidFill>
                <a:latin typeface="THE행복열매" pitchFamily="18" charset="-127"/>
                <a:ea typeface="THE행복열매" pitchFamily="18" charset="-127"/>
              </a:rPr>
              <a:t>장점</a:t>
            </a:r>
            <a:r>
              <a:rPr kumimoji="0" lang="en-US" altLang="ko-KR" sz="1500" b="1" dirty="0" smtClean="0">
                <a:solidFill>
                  <a:prstClr val="black"/>
                </a:solidFill>
                <a:latin typeface="THE행복열매" pitchFamily="18" charset="-127"/>
                <a:ea typeface="THE행복열매" pitchFamily="18" charset="-127"/>
              </a:rPr>
              <a:t>&gt;</a:t>
            </a:r>
          </a:p>
          <a:p>
            <a:pPr marL="271463" lvl="1" indent="-177800" eaLnBrk="0" hangingPunct="0">
              <a:spcBef>
                <a:spcPct val="20000"/>
              </a:spcBef>
              <a:tabLst>
                <a:tab pos="355600" algn="l"/>
              </a:tabLst>
            </a:pPr>
            <a:endParaRPr kumimoji="0" lang="en-US" altLang="ko-KR" sz="1500" dirty="0">
              <a:solidFill>
                <a:prstClr val="black"/>
              </a:solidFill>
              <a:latin typeface="THE행복열매" pitchFamily="18" charset="-127"/>
              <a:ea typeface="THE행복열매" pitchFamily="18" charset="-127"/>
            </a:endParaRPr>
          </a:p>
          <a:p>
            <a:pPr marL="271463" lvl="2" indent="-177800" eaLnBrk="0" hangingPunct="0">
              <a:spcBef>
                <a:spcPct val="20000"/>
              </a:spcBef>
              <a:buFont typeface="Arial" charset="0"/>
              <a:buChar char="•"/>
              <a:tabLst>
                <a:tab pos="355600" algn="l"/>
              </a:tabLst>
            </a:pPr>
            <a:r>
              <a:rPr kumimoji="0" lang="ko-KR" altLang="en-US" sz="1500" dirty="0">
                <a:solidFill>
                  <a:prstClr val="black"/>
                </a:solidFill>
                <a:latin typeface="THE행복열매" pitchFamily="18" charset="-127"/>
                <a:ea typeface="THE행복열매" pitchFamily="18" charset="-127"/>
              </a:rPr>
              <a:t>자바스크립트 파일을 </a:t>
            </a:r>
            <a:r>
              <a:rPr kumimoji="0" lang="en-US" altLang="ko-KR" sz="1500" dirty="0">
                <a:solidFill>
                  <a:prstClr val="black"/>
                </a:solidFill>
                <a:latin typeface="THE행복열매" pitchFamily="18" charset="-127"/>
                <a:ea typeface="THE행복열매" pitchFamily="18" charset="-127"/>
              </a:rPr>
              <a:t>HTML </a:t>
            </a:r>
            <a:r>
              <a:rPr kumimoji="0" lang="ko-KR" altLang="en-US" sz="1500" dirty="0">
                <a:solidFill>
                  <a:prstClr val="black"/>
                </a:solidFill>
                <a:latin typeface="THE행복열매" pitchFamily="18" charset="-127"/>
                <a:ea typeface="THE행복열매" pitchFamily="18" charset="-127"/>
              </a:rPr>
              <a:t>문서와 분리하여 관리할 수 있음</a:t>
            </a:r>
            <a:endParaRPr kumimoji="0" lang="en-US" altLang="ko-KR" sz="1500" dirty="0">
              <a:solidFill>
                <a:prstClr val="black"/>
              </a:solidFill>
              <a:latin typeface="THE행복열매" pitchFamily="18" charset="-127"/>
              <a:ea typeface="THE행복열매" pitchFamily="18" charset="-127"/>
            </a:endParaRPr>
          </a:p>
          <a:p>
            <a:pPr marL="271463" lvl="2" indent="-177800" eaLnBrk="0" hangingPunct="0">
              <a:spcBef>
                <a:spcPct val="20000"/>
              </a:spcBef>
              <a:buFont typeface="Arial" charset="0"/>
              <a:buChar char="•"/>
              <a:tabLst>
                <a:tab pos="355600" algn="l"/>
              </a:tabLst>
            </a:pPr>
            <a:r>
              <a:rPr kumimoji="0" lang="ko-KR" altLang="en-US" sz="1500" dirty="0">
                <a:solidFill>
                  <a:prstClr val="black"/>
                </a:solidFill>
                <a:latin typeface="THE행복열매" pitchFamily="18" charset="-127"/>
                <a:ea typeface="THE행복열매" pitchFamily="18" charset="-127"/>
              </a:rPr>
              <a:t>자바스크립트 코드를 관리</a:t>
            </a:r>
            <a:r>
              <a:rPr kumimoji="0" lang="en-US" altLang="ko-KR" sz="1500" dirty="0">
                <a:solidFill>
                  <a:prstClr val="black"/>
                </a:solidFill>
                <a:latin typeface="THE행복열매" pitchFamily="18" charset="-127"/>
                <a:ea typeface="THE행복열매" pitchFamily="18" charset="-127"/>
              </a:rPr>
              <a:t>, </a:t>
            </a:r>
            <a:r>
              <a:rPr kumimoji="0" lang="ko-KR" altLang="en-US" sz="1500" dirty="0">
                <a:solidFill>
                  <a:prstClr val="black"/>
                </a:solidFill>
                <a:latin typeface="THE행복열매" pitchFamily="18" charset="-127"/>
                <a:ea typeface="THE행복열매" pitchFamily="18" charset="-127"/>
              </a:rPr>
              <a:t>유지보수</a:t>
            </a:r>
            <a:r>
              <a:rPr kumimoji="0" lang="en-US" altLang="ko-KR" sz="1500" dirty="0">
                <a:solidFill>
                  <a:prstClr val="black"/>
                </a:solidFill>
                <a:latin typeface="THE행복열매" pitchFamily="18" charset="-127"/>
                <a:ea typeface="THE행복열매" pitchFamily="18" charset="-127"/>
              </a:rPr>
              <a:t>, </a:t>
            </a:r>
            <a:r>
              <a:rPr kumimoji="0" lang="ko-KR" altLang="en-US" sz="1500" dirty="0">
                <a:solidFill>
                  <a:prstClr val="black"/>
                </a:solidFill>
                <a:latin typeface="THE행복열매" pitchFamily="18" charset="-127"/>
                <a:ea typeface="THE행복열매" pitchFamily="18" charset="-127"/>
              </a:rPr>
              <a:t>디버깅하기 쉬움</a:t>
            </a:r>
            <a:endParaRPr kumimoji="0" lang="en-US" altLang="ko-KR" sz="1500" dirty="0">
              <a:solidFill>
                <a:prstClr val="black"/>
              </a:solidFill>
              <a:latin typeface="THE행복열매" pitchFamily="18" charset="-127"/>
              <a:ea typeface="THE행복열매" pitchFamily="18" charset="-127"/>
            </a:endParaRPr>
          </a:p>
          <a:p>
            <a:pPr marL="271463" lvl="2" indent="-177800" eaLnBrk="0" hangingPunct="0">
              <a:spcBef>
                <a:spcPct val="20000"/>
              </a:spcBef>
              <a:buFont typeface="Arial" charset="0"/>
              <a:buChar char="•"/>
              <a:tabLst>
                <a:tab pos="355600" algn="l"/>
              </a:tabLst>
            </a:pPr>
            <a:r>
              <a:rPr kumimoji="0" lang="ko-KR" altLang="en-US" sz="1500" dirty="0">
                <a:solidFill>
                  <a:prstClr val="black"/>
                </a:solidFill>
                <a:latin typeface="THE행복열매" pitchFamily="18" charset="-127"/>
                <a:ea typeface="THE행복열매" pitchFamily="18" charset="-127"/>
              </a:rPr>
              <a:t>자바스크립트 코드의 보안성과 안전성을 높일 수 있음</a:t>
            </a:r>
            <a:endParaRPr kumimoji="0" lang="en-US" altLang="ko-KR" sz="1500" dirty="0">
              <a:solidFill>
                <a:prstClr val="black"/>
              </a:solidFill>
              <a:latin typeface="THE행복열매" pitchFamily="18" charset="-127"/>
              <a:ea typeface="THE행복열매" pitchFamily="18" charset="-127"/>
            </a:endParaRPr>
          </a:p>
        </p:txBody>
      </p: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/>
          <a:lstStyle/>
          <a:p>
            <a:r>
              <a:rPr lang="ko-KR" altLang="en-US" sz="2000" b="1" dirty="0" smtClean="0"/>
              <a:t>자바스크립트의 포함방법</a:t>
            </a:r>
            <a:endParaRPr lang="ko-KR" altLang="en-US" sz="2000" b="1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bg1"/>
                </a:solidFill>
              </a:rPr>
              <a:t>자바스크립트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포인트가 7개인 별 2"/>
          <p:cNvSpPr/>
          <p:nvPr/>
        </p:nvSpPr>
        <p:spPr>
          <a:xfrm>
            <a:off x="589608" y="3566947"/>
            <a:ext cx="504056" cy="360040"/>
          </a:xfrm>
          <a:prstGeom prst="star7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과정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588714" y="1094459"/>
            <a:ext cx="5831930" cy="4062733"/>
            <a:chOff x="1588714" y="1094459"/>
            <a:chExt cx="5831930" cy="4062733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588715" y="1094459"/>
              <a:ext cx="5831929" cy="52423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500">
                  <a:latin typeface="THE행복열매" pitchFamily="18" charset="-127"/>
                  <a:ea typeface="THE행복열매" pitchFamily="18" charset="-127"/>
                </a:rPr>
                <a:t>브라우저가 서버에서 </a:t>
              </a:r>
              <a:r>
                <a:rPr lang="en-US" altLang="ko-KR" sz="1500">
                  <a:latin typeface="THE행복열매" pitchFamily="18" charset="-127"/>
                  <a:ea typeface="THE행복열매" pitchFamily="18" charset="-127"/>
                </a:rPr>
                <a:t>HTML</a:t>
              </a:r>
              <a:r>
                <a:rPr lang="ko-KR" altLang="en-US" sz="1500">
                  <a:latin typeface="THE행복열매" pitchFamily="18" charset="-127"/>
                  <a:ea typeface="THE행복열매" pitchFamily="18" charset="-127"/>
                </a:rPr>
                <a:t>문서를 받는다</a:t>
              </a:r>
              <a:r>
                <a:rPr lang="en-US" altLang="ko-KR" sz="1500">
                  <a:latin typeface="THE행복열매" pitchFamily="18" charset="-127"/>
                  <a:ea typeface="THE행복열매" pitchFamily="18" charset="-127"/>
                </a:rPr>
                <a:t>.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88715" y="1094459"/>
              <a:ext cx="5831929" cy="52423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500" dirty="0">
                  <a:latin typeface="THE행복열매" pitchFamily="18" charset="-127"/>
                  <a:ea typeface="THE행복열매" pitchFamily="18" charset="-127"/>
                </a:rPr>
                <a:t>브라우저가 서버에서 </a:t>
              </a:r>
              <a:r>
                <a:rPr lang="en-US" altLang="ko-KR" sz="1500" dirty="0">
                  <a:latin typeface="THE행복열매" pitchFamily="18" charset="-127"/>
                  <a:ea typeface="THE행복열매" pitchFamily="18" charset="-127"/>
                </a:rPr>
                <a:t>HTML</a:t>
              </a:r>
              <a:r>
                <a:rPr lang="ko-KR" altLang="en-US" sz="1500" dirty="0">
                  <a:latin typeface="THE행복열매" pitchFamily="18" charset="-127"/>
                  <a:ea typeface="THE행복열매" pitchFamily="18" charset="-127"/>
                </a:rPr>
                <a:t>문서를 받는다</a:t>
              </a:r>
              <a:r>
                <a:rPr lang="en-US" altLang="ko-KR" sz="1500" dirty="0">
                  <a:latin typeface="THE행복열매" pitchFamily="18" charset="-127"/>
                  <a:ea typeface="THE행복열매" pitchFamily="18" charset="-127"/>
                </a:rPr>
                <a:t>.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588715" y="2018829"/>
              <a:ext cx="5831929" cy="60031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500" dirty="0">
                  <a:latin typeface="THE행복열매" pitchFamily="18" charset="-127"/>
                  <a:ea typeface="THE행복열매" pitchFamily="18" charset="-127"/>
                </a:rPr>
                <a:t>&lt;HEAD&gt; </a:t>
              </a:r>
              <a:r>
                <a:rPr lang="ko-KR" altLang="en-US" sz="1500" dirty="0">
                  <a:latin typeface="THE행복열매" pitchFamily="18" charset="-127"/>
                  <a:ea typeface="THE행복열매" pitchFamily="18" charset="-127"/>
                </a:rPr>
                <a:t>태그에 자바스크립트 코드가 있으면</a:t>
              </a:r>
              <a:r>
                <a:rPr lang="en-US" altLang="ko-KR" sz="1500" dirty="0">
                  <a:latin typeface="THE행복열매" pitchFamily="18" charset="-127"/>
                  <a:ea typeface="THE행복열매" pitchFamily="18" charset="-127"/>
                </a:rPr>
                <a:t>,</a:t>
              </a:r>
            </a:p>
            <a:p>
              <a:pPr algn="ctr" eaLnBrk="1" hangingPunct="1"/>
              <a:r>
                <a:rPr lang="ko-KR" altLang="en-US" sz="1500" dirty="0">
                  <a:latin typeface="THE행복열매" pitchFamily="18" charset="-127"/>
                  <a:ea typeface="THE행복열매" pitchFamily="18" charset="-127"/>
                </a:rPr>
                <a:t>문법을 체크한 후 초기화 한다</a:t>
              </a:r>
              <a:r>
                <a:rPr lang="en-US" altLang="ko-KR" sz="1500" dirty="0">
                  <a:latin typeface="THE행복열매" pitchFamily="18" charset="-127"/>
                  <a:ea typeface="THE행복열매" pitchFamily="18" charset="-127"/>
                </a:rPr>
                <a:t>.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588715" y="3098949"/>
              <a:ext cx="5831929" cy="60031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HE행복열매" pitchFamily="18" charset="-127"/>
                  <a:ea typeface="THE행복열매" pitchFamily="18" charset="-127"/>
                </a:rPr>
                <a:t>&lt;BODY&gt;</a:t>
              </a:r>
              <a:r>
                <a:rPr lang="ko-KR" altLang="en-US" sz="1500">
                  <a:latin typeface="THE행복열매" pitchFamily="18" charset="-127"/>
                  <a:ea typeface="THE행복열매" pitchFamily="18" charset="-127"/>
                </a:rPr>
                <a:t>에 자바스크립트가 있으면 문법을 체크한 후 </a:t>
              </a:r>
            </a:p>
            <a:p>
              <a:pPr algn="ctr" eaLnBrk="1" hangingPunct="1"/>
              <a:r>
                <a:rPr lang="ko-KR" altLang="en-US" sz="1500">
                  <a:latin typeface="THE행복열매" pitchFamily="18" charset="-127"/>
                  <a:ea typeface="THE행복열매" pitchFamily="18" charset="-127"/>
                </a:rPr>
                <a:t>초기화 과정을 수행한다</a:t>
              </a:r>
              <a:r>
                <a:rPr lang="en-US" altLang="ko-KR" sz="1500">
                  <a:latin typeface="THE행복열매" pitchFamily="18" charset="-127"/>
                  <a:ea typeface="THE행복열매" pitchFamily="18" charset="-127"/>
                </a:rPr>
                <a:t>.</a:t>
              </a: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1588714" y="4107061"/>
              <a:ext cx="5831929" cy="10501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500" dirty="0">
                  <a:latin typeface="THE행복열매" pitchFamily="18" charset="-127"/>
                  <a:ea typeface="THE행복열매" pitchFamily="18" charset="-127"/>
                </a:rPr>
                <a:t>초기화를 </a:t>
              </a:r>
              <a:r>
                <a:rPr lang="ko-KR" altLang="en-US" sz="1500" dirty="0" err="1">
                  <a:latin typeface="THE행복열매" pitchFamily="18" charset="-127"/>
                  <a:ea typeface="THE행복열매" pitchFamily="18" charset="-127"/>
                </a:rPr>
                <a:t>마친후</a:t>
              </a:r>
              <a:r>
                <a:rPr lang="ko-KR" altLang="en-US" sz="1500" dirty="0">
                  <a:latin typeface="THE행복열매" pitchFamily="18" charset="-127"/>
                  <a:ea typeface="THE행복열매" pitchFamily="18" charset="-127"/>
                </a:rPr>
                <a:t> 대기상태에 있으면서</a:t>
              </a:r>
              <a:r>
                <a:rPr lang="en-US" altLang="ko-KR" sz="1500" dirty="0">
                  <a:latin typeface="THE행복열매" pitchFamily="18" charset="-127"/>
                  <a:ea typeface="THE행복열매" pitchFamily="18" charset="-127"/>
                </a:rPr>
                <a:t>, </a:t>
              </a:r>
            </a:p>
            <a:p>
              <a:pPr algn="ctr" eaLnBrk="1" hangingPunct="1"/>
              <a:r>
                <a:rPr lang="ko-KR" altLang="en-US" sz="1500" dirty="0">
                  <a:latin typeface="THE행복열매" pitchFamily="18" charset="-127"/>
                  <a:ea typeface="THE행복열매" pitchFamily="18" charset="-127"/>
                </a:rPr>
                <a:t>사용자에 의해서  </a:t>
              </a:r>
              <a:r>
                <a:rPr lang="ko-KR" altLang="en-US" sz="1500" dirty="0" err="1">
                  <a:latin typeface="THE행복열매" pitchFamily="18" charset="-127"/>
                  <a:ea typeface="THE행복열매" pitchFamily="18" charset="-127"/>
                </a:rPr>
                <a:t>이벤트가발생하면</a:t>
              </a:r>
              <a:r>
                <a:rPr lang="en-US" altLang="ko-KR" sz="1500" dirty="0">
                  <a:latin typeface="THE행복열매" pitchFamily="18" charset="-127"/>
                  <a:ea typeface="THE행복열매" pitchFamily="18" charset="-127"/>
                </a:rPr>
                <a:t>, </a:t>
              </a:r>
              <a:r>
                <a:rPr lang="ko-KR" altLang="en-US" sz="1500" dirty="0">
                  <a:latin typeface="THE행복열매" pitchFamily="18" charset="-127"/>
                  <a:ea typeface="THE행복열매" pitchFamily="18" charset="-127"/>
                </a:rPr>
                <a:t>그에 상응하는 </a:t>
              </a:r>
            </a:p>
            <a:p>
              <a:pPr algn="ctr" eaLnBrk="1" hangingPunct="1"/>
              <a:r>
                <a:rPr lang="ko-KR" altLang="en-US" sz="1500" dirty="0" err="1">
                  <a:latin typeface="THE행복열매" pitchFamily="18" charset="-127"/>
                  <a:ea typeface="THE행복열매" pitchFamily="18" charset="-127"/>
                </a:rPr>
                <a:t>핸들러를</a:t>
              </a:r>
              <a:r>
                <a:rPr lang="ko-KR" altLang="en-US" sz="1500" dirty="0">
                  <a:latin typeface="THE행복열매" pitchFamily="18" charset="-127"/>
                  <a:ea typeface="THE행복열매" pitchFamily="18" charset="-127"/>
                </a:rPr>
                <a:t> 실행해서 자바스크립트를 실행한다</a:t>
              </a:r>
              <a:r>
                <a:rPr lang="en-US" altLang="ko-KR" sz="1500" dirty="0">
                  <a:latin typeface="THE행복열매" pitchFamily="18" charset="-127"/>
                  <a:ea typeface="THE행복열매" pitchFamily="18" charset="-127"/>
                </a:rPr>
                <a:t>.</a:t>
              </a: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4197602" y="1655080"/>
              <a:ext cx="422971" cy="300982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eaVert"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en-US" sz="1500">
                <a:latin typeface="THE행복열매" pitchFamily="18" charset="-127"/>
                <a:ea typeface="THE행복열매" pitchFamily="18" charset="-127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4197602" y="2666901"/>
              <a:ext cx="422971" cy="300982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eaVert"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en-US" sz="1500">
                <a:latin typeface="THE행복열매" pitchFamily="18" charset="-127"/>
                <a:ea typeface="THE행복열매" pitchFamily="18" charset="-127"/>
              </a:endParaRPr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4197601" y="3734071"/>
              <a:ext cx="422971" cy="300982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eaVert"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en-US" sz="1500">
                <a:latin typeface="THE행복열매" pitchFamily="18" charset="-127"/>
                <a:ea typeface="THE행복열매" pitchFamily="18" charset="-127"/>
              </a:endParaRPr>
            </a:p>
          </p:txBody>
        </p:sp>
      </p:grpSp>
      <p:sp>
        <p:nvSpPr>
          <p:cNvPr id="1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bg1"/>
                </a:solidFill>
              </a:rPr>
              <a:t>자바스크립트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91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2"/>
          <a:stretch/>
        </p:blipFill>
        <p:spPr>
          <a:xfrm>
            <a:off x="476071" y="1052736"/>
            <a:ext cx="3575407" cy="47808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1" b="-569"/>
          <a:stretch/>
        </p:blipFill>
        <p:spPr>
          <a:xfrm>
            <a:off x="3275856" y="2564904"/>
            <a:ext cx="5504021" cy="2712522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bg1"/>
                </a:solidFill>
              </a:rPr>
              <a:t>자바스크립트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데이터와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400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500" b="0" dirty="0">
                <a:latin typeface="THE행복열매" pitchFamily="18" charset="-127"/>
                <a:ea typeface="THE행복열매" pitchFamily="18" charset="-127"/>
              </a:rPr>
              <a:t> 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데이터 타입의 변환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  </a:t>
            </a:r>
            <a:r>
              <a:rPr lang="en-US" altLang="ko-KR" sz="1500" b="0" dirty="0">
                <a:latin typeface="THE행복열매" pitchFamily="18" charset="-127"/>
                <a:ea typeface="THE행복열매" pitchFamily="18" charset="-127"/>
              </a:rPr>
              <a:t>-  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자바스크립트는 변수의 타입이 스크립트 실행 중에 자동적으로 변할 </a:t>
            </a:r>
            <a:r>
              <a:rPr lang="ko-KR" altLang="en-US" sz="1500" b="0" dirty="0" smtClean="0">
                <a:latin typeface="THE행복열매" pitchFamily="18" charset="-127"/>
                <a:ea typeface="THE행복열매" pitchFamily="18" charset="-127"/>
              </a:rPr>
              <a:t>수  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있으므로 변수 </a:t>
            </a:r>
            <a:r>
              <a:rPr lang="ko-KR" altLang="en-US" sz="1500" b="0" dirty="0" err="1">
                <a:latin typeface="THE행복열매" pitchFamily="18" charset="-127"/>
                <a:ea typeface="THE행복열매" pitchFamily="18" charset="-127"/>
              </a:rPr>
              <a:t>선언시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 데이터 타입을 설정할 필요가 없다</a:t>
            </a:r>
            <a:r>
              <a:rPr lang="en-US" altLang="ko-KR" sz="1500" b="0" dirty="0" smtClean="0">
                <a:latin typeface="THE행복열매" pitchFamily="18" charset="-127"/>
                <a:ea typeface="THE행복열매" pitchFamily="18" charset="-127"/>
              </a:rPr>
              <a:t>.</a:t>
            </a:r>
          </a:p>
          <a:p>
            <a:pPr eaLnBrk="1" hangingPunct="1">
              <a:spcBef>
                <a:spcPct val="50000"/>
              </a:spcBef>
              <a:buNone/>
            </a:pPr>
            <a:endParaRPr lang="en-US" altLang="ko-KR" sz="1500" b="0" dirty="0">
              <a:latin typeface="THE행복열매" pitchFamily="18" charset="-127"/>
              <a:ea typeface="THE행복열매" pitchFamily="18" charset="-127"/>
            </a:endParaRPr>
          </a:p>
          <a:p>
            <a:pPr eaLnBrk="1" hangingPunct="1">
              <a:spcBef>
                <a:spcPct val="50000"/>
              </a:spcBef>
              <a:buNone/>
            </a:pPr>
            <a:endParaRPr lang="en-US" altLang="ko-KR" sz="1500" b="0" dirty="0" smtClean="0">
              <a:latin typeface="THE행복열매" pitchFamily="18" charset="-127"/>
              <a:ea typeface="THE행복열매" pitchFamily="18" charset="-127"/>
            </a:endParaRPr>
          </a:p>
          <a:p>
            <a:pPr eaLnBrk="1" hangingPunct="1">
              <a:spcBef>
                <a:spcPct val="50000"/>
              </a:spcBef>
              <a:buNone/>
            </a:pPr>
            <a:endParaRPr lang="en-US" altLang="ko-KR" sz="1500" b="0" dirty="0">
              <a:latin typeface="THE행복열매" pitchFamily="18" charset="-127"/>
              <a:ea typeface="THE행복열매" pitchFamily="18" charset="-127"/>
            </a:endParaRPr>
          </a:p>
          <a:p>
            <a:pPr eaLnBrk="1" hangingPunct="1">
              <a:spcBef>
                <a:spcPct val="50000"/>
              </a:spcBef>
              <a:buNone/>
            </a:pPr>
            <a:endParaRPr lang="en-US" altLang="ko-KR" sz="1500" b="0" dirty="0" smtClean="0">
              <a:latin typeface="THE행복열매" pitchFamily="18" charset="-127"/>
              <a:ea typeface="THE행복열매" pitchFamily="18" charset="-127"/>
            </a:endParaRPr>
          </a:p>
          <a:p>
            <a:pPr eaLnBrk="1" hangingPunct="1">
              <a:spcBef>
                <a:spcPct val="50000"/>
              </a:spcBef>
              <a:buNone/>
            </a:pPr>
            <a:endParaRPr lang="en-US" altLang="ko-KR" sz="1500" b="0" dirty="0">
              <a:latin typeface="THE행복열매" pitchFamily="18" charset="-127"/>
              <a:ea typeface="THE행복열매" pitchFamily="18" charset="-127"/>
            </a:endParaRPr>
          </a:p>
          <a:p>
            <a:pPr eaLnBrk="1" hangingPunct="1">
              <a:spcBef>
                <a:spcPct val="50000"/>
              </a:spcBef>
              <a:buNone/>
            </a:pPr>
            <a:endParaRPr lang="en-US" altLang="ko-KR" sz="1500" b="0" dirty="0" smtClean="0">
              <a:latin typeface="THE행복열매" pitchFamily="18" charset="-127"/>
              <a:ea typeface="THE행복열매" pitchFamily="18" charset="-127"/>
            </a:endParaRPr>
          </a:p>
          <a:p>
            <a:pPr eaLnBrk="1" hangingPunct="1">
              <a:spcBef>
                <a:spcPct val="50000"/>
              </a:spcBef>
              <a:buNone/>
            </a:pPr>
            <a:endParaRPr lang="en-US" altLang="ko-KR" sz="1500" b="0" dirty="0">
              <a:latin typeface="THE행복열매" pitchFamily="18" charset="-127"/>
              <a:ea typeface="THE행복열매" pitchFamily="18" charset="-127"/>
            </a:endParaRPr>
          </a:p>
          <a:p>
            <a:pPr marL="342900" lvl="1" indent="-342900">
              <a:buFont typeface="Wingdings" pitchFamily="2" charset="2"/>
              <a:buChar char="§"/>
            </a:pP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데이터를 기억할 기억장소에 부여된 이름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1500" b="0" dirty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500" b="0" dirty="0" err="1">
                <a:latin typeface="THE행복열매" pitchFamily="18" charset="-127"/>
                <a:ea typeface="THE행복열매" pitchFamily="18" charset="-127"/>
              </a:rPr>
              <a:t>변수명</a:t>
            </a: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 작성 규칙</a:t>
            </a:r>
            <a:endParaRPr lang="en-US" altLang="ko-KR" sz="1500" b="0" dirty="0">
              <a:latin typeface="THE행복열매" pitchFamily="18" charset="-127"/>
              <a:ea typeface="THE행복열매" pitchFamily="18" charset="-127"/>
            </a:endParaRPr>
          </a:p>
          <a:p>
            <a:pPr lvl="1"/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문자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,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밑줄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(_),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달러 기호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($)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로 시작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/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대소문자 구별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(‘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변수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A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’와 ‘변수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a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’는 서로 다른 변수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)</a:t>
            </a:r>
          </a:p>
          <a:p>
            <a:pPr lvl="1"/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한글은 사용 가능하나 영문자 사용 권장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/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자바스크립트에서 정한 </a:t>
            </a:r>
            <a:r>
              <a:rPr lang="ko-KR" altLang="en-US" sz="1500" b="1" u="sng" dirty="0" err="1">
                <a:latin typeface="THE행복열매" pitchFamily="18" charset="-127"/>
                <a:ea typeface="THE행복열매" pitchFamily="18" charset="-127"/>
              </a:rPr>
              <a:t>예약어</a:t>
            </a:r>
            <a:r>
              <a:rPr lang="ko-KR" altLang="en-US" sz="1500" dirty="0" err="1">
                <a:latin typeface="THE행복열매" pitchFamily="18" charset="-127"/>
                <a:ea typeface="THE행복열매" pitchFamily="18" charset="-127"/>
              </a:rPr>
              <a:t>는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 </a:t>
            </a:r>
            <a:r>
              <a:rPr lang="ko-KR" altLang="en-US" sz="1500" dirty="0" err="1">
                <a:latin typeface="THE행복열매" pitchFamily="18" charset="-127"/>
                <a:ea typeface="THE행복열매" pitchFamily="18" charset="-127"/>
              </a:rPr>
              <a:t>변수명으로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 사용 불가능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endParaRPr lang="ko-KR" altLang="en-US" sz="1500" b="0" dirty="0">
              <a:latin typeface="THE행복열매" pitchFamily="18" charset="-127"/>
              <a:ea typeface="THE행복열매" pitchFamily="18" charset="-127"/>
            </a:endParaRPr>
          </a:p>
          <a:p>
            <a:pPr eaLnBrk="1" hangingPunct="1">
              <a:spcBef>
                <a:spcPct val="50000"/>
              </a:spcBef>
              <a:buNone/>
            </a:pPr>
            <a:endParaRPr lang="en-US" altLang="ko-KR" sz="1500" b="0" dirty="0">
              <a:latin typeface="THE행복열매" pitchFamily="18" charset="-127"/>
              <a:ea typeface="THE행복열매" pitchFamily="18" charset="-127"/>
            </a:endParaRPr>
          </a:p>
          <a:p>
            <a:endParaRPr lang="ko-KR" altLang="en-US" sz="1500" b="0" dirty="0">
              <a:latin typeface="THE행복열매" pitchFamily="18" charset="-127"/>
              <a:ea typeface="THE행복열매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bg1"/>
                </a:solidFill>
              </a:rPr>
              <a:t>자바스크립트</a:t>
            </a: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데이터와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06" y="1772816"/>
            <a:ext cx="4104456" cy="2232248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45719"/>
              </p:ext>
            </p:extLst>
          </p:nvPr>
        </p:nvGraphicFramePr>
        <p:xfrm>
          <a:off x="4860032" y="4221088"/>
          <a:ext cx="3935760" cy="1737360"/>
        </p:xfrm>
        <a:graphic>
          <a:graphicData uri="http://schemas.openxmlformats.org/drawingml/2006/table">
            <a:tbl>
              <a:tblPr/>
              <a:tblGrid>
                <a:gridCol w="9839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39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39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839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abstract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continue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extends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for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import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static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var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default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native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final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goto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void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break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return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const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this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 flipV="1">
            <a:off x="2915816" y="5157192"/>
            <a:ext cx="181334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bg1"/>
                </a:solidFill>
              </a:rPr>
              <a:t>데이터 타입과 변수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변수 사용 방법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35" y="3573016"/>
            <a:ext cx="6041580" cy="237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34" y="960733"/>
            <a:ext cx="6041581" cy="237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3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6893</TotalTime>
  <Words>1514</Words>
  <Application>Microsoft Office PowerPoint</Application>
  <PresentationFormat>화면 슬라이드 쇼(4:3)</PresentationFormat>
  <Paragraphs>442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굴림</vt:lpstr>
      <vt:lpstr>Arial</vt:lpstr>
      <vt:lpstr>나눔고딕</vt:lpstr>
      <vt:lpstr>THE행복열매</vt:lpstr>
      <vt:lpstr>돋움</vt:lpstr>
      <vt:lpstr>맑은 고딕</vt:lpstr>
      <vt:lpstr>DX몽블랑라운드ExB</vt:lpstr>
      <vt:lpstr>Helvetica</vt:lpstr>
      <vt:lpstr>Wingdings</vt:lpstr>
      <vt:lpstr>Office 테마</vt:lpstr>
      <vt:lpstr>PowerPoint 프레젠테이션</vt:lpstr>
      <vt:lpstr>자바스크립트의 정의</vt:lpstr>
      <vt:lpstr>자바스크립트의 작성</vt:lpstr>
      <vt:lpstr>자바스크립트의 포함방법</vt:lpstr>
      <vt:lpstr>자바스크립트의 포함방법</vt:lpstr>
      <vt:lpstr>자바스크립트 실행 과정</vt:lpstr>
      <vt:lpstr>데이터와 자료형</vt:lpstr>
      <vt:lpstr>데이터와 자료형</vt:lpstr>
      <vt:lpstr>변수 사용 방법</vt:lpstr>
      <vt:lpstr>연산자</vt:lpstr>
      <vt:lpstr>제어문</vt:lpstr>
      <vt:lpstr>조건문</vt:lpstr>
      <vt:lpstr>반복문</vt:lpstr>
      <vt:lpstr>배열</vt:lpstr>
      <vt:lpstr>배열 객체 생성</vt:lpstr>
      <vt:lpstr>함수 선언과 호출</vt:lpstr>
      <vt:lpstr>반환값 출력</vt:lpstr>
      <vt:lpstr>주요 내장 함수</vt:lpstr>
      <vt:lpstr>객체 모델링</vt:lpstr>
      <vt:lpstr>자바스크립트 객체</vt:lpstr>
      <vt:lpstr>HTML DOM(Document Object Model)</vt:lpstr>
      <vt:lpstr>PowerPoint 프레젠테이션</vt:lpstr>
      <vt:lpstr>객체 변수를 이용하는 방법</vt:lpstr>
      <vt:lpstr>문서 객체 모델</vt:lpstr>
      <vt:lpstr>문서 객체 생성</vt:lpstr>
      <vt:lpstr>문서 객체 스타일 변경</vt:lpstr>
      <vt:lpstr>이벤트 개요</vt:lpstr>
      <vt:lpstr>브라우저에 발생하는 다양한 이벤트들</vt:lpstr>
      <vt:lpstr>이벤트 리스너 작성 방법 4 가지 비교</vt:lpstr>
      <vt:lpstr>자바스크립트 이벤트 종류</vt:lpstr>
      <vt:lpstr>자바스크립트 이벤트 종류</vt:lpstr>
    </vt:vector>
  </TitlesOfParts>
  <Company>한빛가족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Windows 사용자</cp:lastModifiedBy>
  <cp:revision>508</cp:revision>
  <dcterms:created xsi:type="dcterms:W3CDTF">2012-08-06T11:28:05Z</dcterms:created>
  <dcterms:modified xsi:type="dcterms:W3CDTF">2019-12-05T03:05:50Z</dcterms:modified>
</cp:coreProperties>
</file>