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8698D0-7FCC-4C25-945E-29EF9CC1831A}" v="1" dt="2025-03-05T01:58:50.413"/>
    <p1510:client id="{67DB9B87-5ECB-6648-0041-4E240C75D1AF}" v="282" dt="2024-11-01T13:41:14.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9" d="100"/>
          <a:sy n="69"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2561E-DCCF-4331-8740-F00278AC70B9}"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772B19CF-DA48-49D3-BC65-0EF8091F95F6}">
      <dgm:prSet/>
      <dgm:spPr/>
      <dgm:t>
        <a:bodyPr/>
        <a:lstStyle/>
        <a:p>
          <a:r>
            <a:rPr lang="en-US"/>
            <a:t>Inadequate risk assessment and management</a:t>
          </a:r>
        </a:p>
      </dgm:t>
    </dgm:pt>
    <dgm:pt modelId="{9D7BB20A-ED0A-4B92-841E-6402FF0A309F}" type="parTrans" cxnId="{C69C78C0-8931-46AE-B0B1-7E1736BC0878}">
      <dgm:prSet/>
      <dgm:spPr/>
      <dgm:t>
        <a:bodyPr/>
        <a:lstStyle/>
        <a:p>
          <a:endParaRPr lang="en-US"/>
        </a:p>
      </dgm:t>
    </dgm:pt>
    <dgm:pt modelId="{07733D0D-07BF-429D-9A91-1C3D1425B915}" type="sibTrans" cxnId="{C69C78C0-8931-46AE-B0B1-7E1736BC0878}">
      <dgm:prSet/>
      <dgm:spPr/>
      <dgm:t>
        <a:bodyPr/>
        <a:lstStyle/>
        <a:p>
          <a:endParaRPr lang="en-US"/>
        </a:p>
      </dgm:t>
    </dgm:pt>
    <dgm:pt modelId="{C7DE09B2-2957-43A2-92F2-A8EF1A04952D}">
      <dgm:prSet/>
      <dgm:spPr/>
      <dgm:t>
        <a:bodyPr/>
        <a:lstStyle/>
        <a:p>
          <a:r>
            <a:rPr lang="en-US"/>
            <a:t>Lack of comprehensive security policies</a:t>
          </a:r>
        </a:p>
      </dgm:t>
    </dgm:pt>
    <dgm:pt modelId="{D51F4AAC-A63F-4946-AC68-099F67951903}" type="parTrans" cxnId="{115C1669-BD39-4AA7-9C16-2C340DB72335}">
      <dgm:prSet/>
      <dgm:spPr/>
      <dgm:t>
        <a:bodyPr/>
        <a:lstStyle/>
        <a:p>
          <a:endParaRPr lang="en-US"/>
        </a:p>
      </dgm:t>
    </dgm:pt>
    <dgm:pt modelId="{04667F27-AAD9-442A-89F9-7BFC9D596337}" type="sibTrans" cxnId="{115C1669-BD39-4AA7-9C16-2C340DB72335}">
      <dgm:prSet/>
      <dgm:spPr/>
      <dgm:t>
        <a:bodyPr/>
        <a:lstStyle/>
        <a:p>
          <a:endParaRPr lang="en-US"/>
        </a:p>
      </dgm:t>
    </dgm:pt>
    <dgm:pt modelId="{F9C8E7FF-597F-4EAF-999C-D6188ED71C57}">
      <dgm:prSet/>
      <dgm:spPr/>
      <dgm:t>
        <a:bodyPr/>
        <a:lstStyle/>
        <a:p>
          <a:r>
            <a:rPr lang="en-US"/>
            <a:t>Insufficient employee training</a:t>
          </a:r>
        </a:p>
      </dgm:t>
    </dgm:pt>
    <dgm:pt modelId="{FF9CEFC1-35B5-4FF3-9883-534560ABAE3F}" type="parTrans" cxnId="{7021BCE1-AA50-4E41-BCBA-4DE100E20D06}">
      <dgm:prSet/>
      <dgm:spPr/>
      <dgm:t>
        <a:bodyPr/>
        <a:lstStyle/>
        <a:p>
          <a:endParaRPr lang="en-US"/>
        </a:p>
      </dgm:t>
    </dgm:pt>
    <dgm:pt modelId="{8DEA93F0-4006-4DE4-A92D-F0EA40250548}" type="sibTrans" cxnId="{7021BCE1-AA50-4E41-BCBA-4DE100E20D06}">
      <dgm:prSet/>
      <dgm:spPr/>
      <dgm:t>
        <a:bodyPr/>
        <a:lstStyle/>
        <a:p>
          <a:endParaRPr lang="en-US"/>
        </a:p>
      </dgm:t>
    </dgm:pt>
    <dgm:pt modelId="{58598E81-086A-4B69-AAE0-A7A13D2ED695}">
      <dgm:prSet/>
      <dgm:spPr/>
      <dgm:t>
        <a:bodyPr/>
        <a:lstStyle/>
        <a:p>
          <a:r>
            <a:rPr lang="en-US"/>
            <a:t>Weak incident response planning</a:t>
          </a:r>
        </a:p>
      </dgm:t>
    </dgm:pt>
    <dgm:pt modelId="{7AB970B2-3852-4595-A0DD-2A5522D637D8}" type="parTrans" cxnId="{8F9C2EEE-E3C6-4552-BE71-46A593D7F064}">
      <dgm:prSet/>
      <dgm:spPr/>
      <dgm:t>
        <a:bodyPr/>
        <a:lstStyle/>
        <a:p>
          <a:endParaRPr lang="en-US"/>
        </a:p>
      </dgm:t>
    </dgm:pt>
    <dgm:pt modelId="{AA8F7D45-D1A7-46EE-91C3-8376B7A4A839}" type="sibTrans" cxnId="{8F9C2EEE-E3C6-4552-BE71-46A593D7F064}">
      <dgm:prSet/>
      <dgm:spPr/>
      <dgm:t>
        <a:bodyPr/>
        <a:lstStyle/>
        <a:p>
          <a:endParaRPr lang="en-US"/>
        </a:p>
      </dgm:t>
    </dgm:pt>
    <dgm:pt modelId="{ECF5DE23-AA30-44C2-A6F0-443FFB8B6B07}" type="pres">
      <dgm:prSet presAssocID="{F6F2561E-DCCF-4331-8740-F00278AC70B9}" presName="outerComposite" presStyleCnt="0">
        <dgm:presLayoutVars>
          <dgm:chMax val="5"/>
          <dgm:dir/>
          <dgm:resizeHandles val="exact"/>
        </dgm:presLayoutVars>
      </dgm:prSet>
      <dgm:spPr/>
    </dgm:pt>
    <dgm:pt modelId="{6110B2F3-37FE-4B71-995A-A282A5E064C9}" type="pres">
      <dgm:prSet presAssocID="{F6F2561E-DCCF-4331-8740-F00278AC70B9}" presName="dummyMaxCanvas" presStyleCnt="0">
        <dgm:presLayoutVars/>
      </dgm:prSet>
      <dgm:spPr/>
    </dgm:pt>
    <dgm:pt modelId="{675BBE9F-BCE0-4920-9705-74CD20847B12}" type="pres">
      <dgm:prSet presAssocID="{F6F2561E-DCCF-4331-8740-F00278AC70B9}" presName="FourNodes_1" presStyleLbl="node1" presStyleIdx="0" presStyleCnt="4">
        <dgm:presLayoutVars>
          <dgm:bulletEnabled val="1"/>
        </dgm:presLayoutVars>
      </dgm:prSet>
      <dgm:spPr/>
    </dgm:pt>
    <dgm:pt modelId="{ACBA3A87-9360-4E4F-9DD5-BE826E5CC3F4}" type="pres">
      <dgm:prSet presAssocID="{F6F2561E-DCCF-4331-8740-F00278AC70B9}" presName="FourNodes_2" presStyleLbl="node1" presStyleIdx="1" presStyleCnt="4">
        <dgm:presLayoutVars>
          <dgm:bulletEnabled val="1"/>
        </dgm:presLayoutVars>
      </dgm:prSet>
      <dgm:spPr/>
    </dgm:pt>
    <dgm:pt modelId="{478BEFEF-0AA4-4006-9135-AE1404878820}" type="pres">
      <dgm:prSet presAssocID="{F6F2561E-DCCF-4331-8740-F00278AC70B9}" presName="FourNodes_3" presStyleLbl="node1" presStyleIdx="2" presStyleCnt="4">
        <dgm:presLayoutVars>
          <dgm:bulletEnabled val="1"/>
        </dgm:presLayoutVars>
      </dgm:prSet>
      <dgm:spPr/>
    </dgm:pt>
    <dgm:pt modelId="{48E85EE4-72B4-4A41-B249-418A34CEA85B}" type="pres">
      <dgm:prSet presAssocID="{F6F2561E-DCCF-4331-8740-F00278AC70B9}" presName="FourNodes_4" presStyleLbl="node1" presStyleIdx="3" presStyleCnt="4">
        <dgm:presLayoutVars>
          <dgm:bulletEnabled val="1"/>
        </dgm:presLayoutVars>
      </dgm:prSet>
      <dgm:spPr/>
    </dgm:pt>
    <dgm:pt modelId="{511D4405-95AC-4092-ADA0-D76BFADE4871}" type="pres">
      <dgm:prSet presAssocID="{F6F2561E-DCCF-4331-8740-F00278AC70B9}" presName="FourConn_1-2" presStyleLbl="fgAccFollowNode1" presStyleIdx="0" presStyleCnt="3">
        <dgm:presLayoutVars>
          <dgm:bulletEnabled val="1"/>
        </dgm:presLayoutVars>
      </dgm:prSet>
      <dgm:spPr/>
    </dgm:pt>
    <dgm:pt modelId="{5737AAC4-DDBB-4648-A29A-99E05FB276DD}" type="pres">
      <dgm:prSet presAssocID="{F6F2561E-DCCF-4331-8740-F00278AC70B9}" presName="FourConn_2-3" presStyleLbl="fgAccFollowNode1" presStyleIdx="1" presStyleCnt="3">
        <dgm:presLayoutVars>
          <dgm:bulletEnabled val="1"/>
        </dgm:presLayoutVars>
      </dgm:prSet>
      <dgm:spPr/>
    </dgm:pt>
    <dgm:pt modelId="{19C7E5B0-7CF1-468B-B632-953B343D0C52}" type="pres">
      <dgm:prSet presAssocID="{F6F2561E-DCCF-4331-8740-F00278AC70B9}" presName="FourConn_3-4" presStyleLbl="fgAccFollowNode1" presStyleIdx="2" presStyleCnt="3">
        <dgm:presLayoutVars>
          <dgm:bulletEnabled val="1"/>
        </dgm:presLayoutVars>
      </dgm:prSet>
      <dgm:spPr/>
    </dgm:pt>
    <dgm:pt modelId="{9435793A-C454-4246-B31B-951CC5945B18}" type="pres">
      <dgm:prSet presAssocID="{F6F2561E-DCCF-4331-8740-F00278AC70B9}" presName="FourNodes_1_text" presStyleLbl="node1" presStyleIdx="3" presStyleCnt="4">
        <dgm:presLayoutVars>
          <dgm:bulletEnabled val="1"/>
        </dgm:presLayoutVars>
      </dgm:prSet>
      <dgm:spPr/>
    </dgm:pt>
    <dgm:pt modelId="{1CEA199D-969C-4546-88B6-AAE43E608730}" type="pres">
      <dgm:prSet presAssocID="{F6F2561E-DCCF-4331-8740-F00278AC70B9}" presName="FourNodes_2_text" presStyleLbl="node1" presStyleIdx="3" presStyleCnt="4">
        <dgm:presLayoutVars>
          <dgm:bulletEnabled val="1"/>
        </dgm:presLayoutVars>
      </dgm:prSet>
      <dgm:spPr/>
    </dgm:pt>
    <dgm:pt modelId="{11B29671-7284-449B-B257-987790F814E9}" type="pres">
      <dgm:prSet presAssocID="{F6F2561E-DCCF-4331-8740-F00278AC70B9}" presName="FourNodes_3_text" presStyleLbl="node1" presStyleIdx="3" presStyleCnt="4">
        <dgm:presLayoutVars>
          <dgm:bulletEnabled val="1"/>
        </dgm:presLayoutVars>
      </dgm:prSet>
      <dgm:spPr/>
    </dgm:pt>
    <dgm:pt modelId="{80390AFC-5728-4C50-BF18-4F6F302D3B34}" type="pres">
      <dgm:prSet presAssocID="{F6F2561E-DCCF-4331-8740-F00278AC70B9}" presName="FourNodes_4_text" presStyleLbl="node1" presStyleIdx="3" presStyleCnt="4">
        <dgm:presLayoutVars>
          <dgm:bulletEnabled val="1"/>
        </dgm:presLayoutVars>
      </dgm:prSet>
      <dgm:spPr/>
    </dgm:pt>
  </dgm:ptLst>
  <dgm:cxnLst>
    <dgm:cxn modelId="{97A57E05-98DF-4C56-B9DB-1B3E06407EA5}" type="presOf" srcId="{F6F2561E-DCCF-4331-8740-F00278AC70B9}" destId="{ECF5DE23-AA30-44C2-A6F0-443FFB8B6B07}" srcOrd="0" destOrd="0" presId="urn:microsoft.com/office/officeart/2005/8/layout/vProcess5"/>
    <dgm:cxn modelId="{2828CB27-0F05-44FA-8726-086CB06B1259}" type="presOf" srcId="{772B19CF-DA48-49D3-BC65-0EF8091F95F6}" destId="{9435793A-C454-4246-B31B-951CC5945B18}" srcOrd="1" destOrd="0" presId="urn:microsoft.com/office/officeart/2005/8/layout/vProcess5"/>
    <dgm:cxn modelId="{62EBBB3C-8116-4497-B353-10D55103D2F2}" type="presOf" srcId="{07733D0D-07BF-429D-9A91-1C3D1425B915}" destId="{511D4405-95AC-4092-ADA0-D76BFADE4871}" srcOrd="0" destOrd="0" presId="urn:microsoft.com/office/officeart/2005/8/layout/vProcess5"/>
    <dgm:cxn modelId="{115C1669-BD39-4AA7-9C16-2C340DB72335}" srcId="{F6F2561E-DCCF-4331-8740-F00278AC70B9}" destId="{C7DE09B2-2957-43A2-92F2-A8EF1A04952D}" srcOrd="1" destOrd="0" parTransId="{D51F4AAC-A63F-4946-AC68-099F67951903}" sibTransId="{04667F27-AAD9-442A-89F9-7BFC9D596337}"/>
    <dgm:cxn modelId="{A90E244D-4A94-4010-87DC-4DF129D93DE3}" type="presOf" srcId="{C7DE09B2-2957-43A2-92F2-A8EF1A04952D}" destId="{ACBA3A87-9360-4E4F-9DD5-BE826E5CC3F4}" srcOrd="0" destOrd="0" presId="urn:microsoft.com/office/officeart/2005/8/layout/vProcess5"/>
    <dgm:cxn modelId="{8BAB11BA-3F4F-4FCE-9E61-D849F583D436}" type="presOf" srcId="{04667F27-AAD9-442A-89F9-7BFC9D596337}" destId="{5737AAC4-DDBB-4648-A29A-99E05FB276DD}" srcOrd="0" destOrd="0" presId="urn:microsoft.com/office/officeart/2005/8/layout/vProcess5"/>
    <dgm:cxn modelId="{C69C78C0-8931-46AE-B0B1-7E1736BC0878}" srcId="{F6F2561E-DCCF-4331-8740-F00278AC70B9}" destId="{772B19CF-DA48-49D3-BC65-0EF8091F95F6}" srcOrd="0" destOrd="0" parTransId="{9D7BB20A-ED0A-4B92-841E-6402FF0A309F}" sibTransId="{07733D0D-07BF-429D-9A91-1C3D1425B915}"/>
    <dgm:cxn modelId="{A22013C2-1BA3-4A5B-BA12-3146104837CF}" type="presOf" srcId="{772B19CF-DA48-49D3-BC65-0EF8091F95F6}" destId="{675BBE9F-BCE0-4920-9705-74CD20847B12}" srcOrd="0" destOrd="0" presId="urn:microsoft.com/office/officeart/2005/8/layout/vProcess5"/>
    <dgm:cxn modelId="{38F592C7-3F41-4787-A310-24E4B80B3B3F}" type="presOf" srcId="{8DEA93F0-4006-4DE4-A92D-F0EA40250548}" destId="{19C7E5B0-7CF1-468B-B632-953B343D0C52}" srcOrd="0" destOrd="0" presId="urn:microsoft.com/office/officeart/2005/8/layout/vProcess5"/>
    <dgm:cxn modelId="{9732FACF-EEAF-4318-802D-D152D862E668}" type="presOf" srcId="{58598E81-086A-4B69-AAE0-A7A13D2ED695}" destId="{48E85EE4-72B4-4A41-B249-418A34CEA85B}" srcOrd="0" destOrd="0" presId="urn:microsoft.com/office/officeart/2005/8/layout/vProcess5"/>
    <dgm:cxn modelId="{2046E2D9-6DE4-4DE5-B493-08B05771BD17}" type="presOf" srcId="{F9C8E7FF-597F-4EAF-999C-D6188ED71C57}" destId="{478BEFEF-0AA4-4006-9135-AE1404878820}" srcOrd="0" destOrd="0" presId="urn:microsoft.com/office/officeart/2005/8/layout/vProcess5"/>
    <dgm:cxn modelId="{7021BCE1-AA50-4E41-BCBA-4DE100E20D06}" srcId="{F6F2561E-DCCF-4331-8740-F00278AC70B9}" destId="{F9C8E7FF-597F-4EAF-999C-D6188ED71C57}" srcOrd="2" destOrd="0" parTransId="{FF9CEFC1-35B5-4FF3-9883-534560ABAE3F}" sibTransId="{8DEA93F0-4006-4DE4-A92D-F0EA40250548}"/>
    <dgm:cxn modelId="{8F9C2EEE-E3C6-4552-BE71-46A593D7F064}" srcId="{F6F2561E-DCCF-4331-8740-F00278AC70B9}" destId="{58598E81-086A-4B69-AAE0-A7A13D2ED695}" srcOrd="3" destOrd="0" parTransId="{7AB970B2-3852-4595-A0DD-2A5522D637D8}" sibTransId="{AA8F7D45-D1A7-46EE-91C3-8376B7A4A839}"/>
    <dgm:cxn modelId="{324160F8-F5F2-4C5C-B66B-9C39FA095FF0}" type="presOf" srcId="{C7DE09B2-2957-43A2-92F2-A8EF1A04952D}" destId="{1CEA199D-969C-4546-88B6-AAE43E608730}" srcOrd="1" destOrd="0" presId="urn:microsoft.com/office/officeart/2005/8/layout/vProcess5"/>
    <dgm:cxn modelId="{561074F8-4DBF-49A2-AD38-536B07BACE7E}" type="presOf" srcId="{F9C8E7FF-597F-4EAF-999C-D6188ED71C57}" destId="{11B29671-7284-449B-B257-987790F814E9}" srcOrd="1" destOrd="0" presId="urn:microsoft.com/office/officeart/2005/8/layout/vProcess5"/>
    <dgm:cxn modelId="{7B8E56FC-AF25-4B77-85B6-C1E0270A05BF}" type="presOf" srcId="{58598E81-086A-4B69-AAE0-A7A13D2ED695}" destId="{80390AFC-5728-4C50-BF18-4F6F302D3B34}" srcOrd="1" destOrd="0" presId="urn:microsoft.com/office/officeart/2005/8/layout/vProcess5"/>
    <dgm:cxn modelId="{F20625A3-1382-4FAD-BAA4-CCDF0AFB46CE}" type="presParOf" srcId="{ECF5DE23-AA30-44C2-A6F0-443FFB8B6B07}" destId="{6110B2F3-37FE-4B71-995A-A282A5E064C9}" srcOrd="0" destOrd="0" presId="urn:microsoft.com/office/officeart/2005/8/layout/vProcess5"/>
    <dgm:cxn modelId="{136C120D-A242-400A-83EF-8E8AB0266479}" type="presParOf" srcId="{ECF5DE23-AA30-44C2-A6F0-443FFB8B6B07}" destId="{675BBE9F-BCE0-4920-9705-74CD20847B12}" srcOrd="1" destOrd="0" presId="urn:microsoft.com/office/officeart/2005/8/layout/vProcess5"/>
    <dgm:cxn modelId="{71AF1588-2029-4C37-8CAC-25A0155AEC76}" type="presParOf" srcId="{ECF5DE23-AA30-44C2-A6F0-443FFB8B6B07}" destId="{ACBA3A87-9360-4E4F-9DD5-BE826E5CC3F4}" srcOrd="2" destOrd="0" presId="urn:microsoft.com/office/officeart/2005/8/layout/vProcess5"/>
    <dgm:cxn modelId="{854F7B9F-C8FE-46B3-B86F-577B0DC13696}" type="presParOf" srcId="{ECF5DE23-AA30-44C2-A6F0-443FFB8B6B07}" destId="{478BEFEF-0AA4-4006-9135-AE1404878820}" srcOrd="3" destOrd="0" presId="urn:microsoft.com/office/officeart/2005/8/layout/vProcess5"/>
    <dgm:cxn modelId="{5181A84E-E9C7-478C-8E51-41D392B4E0B7}" type="presParOf" srcId="{ECF5DE23-AA30-44C2-A6F0-443FFB8B6B07}" destId="{48E85EE4-72B4-4A41-B249-418A34CEA85B}" srcOrd="4" destOrd="0" presId="urn:microsoft.com/office/officeart/2005/8/layout/vProcess5"/>
    <dgm:cxn modelId="{A32E46AA-B7C8-4647-9EEB-765B385C4F29}" type="presParOf" srcId="{ECF5DE23-AA30-44C2-A6F0-443FFB8B6B07}" destId="{511D4405-95AC-4092-ADA0-D76BFADE4871}" srcOrd="5" destOrd="0" presId="urn:microsoft.com/office/officeart/2005/8/layout/vProcess5"/>
    <dgm:cxn modelId="{53BFFB6A-A4E3-466B-BFFC-6E7BFDBF8A16}" type="presParOf" srcId="{ECF5DE23-AA30-44C2-A6F0-443FFB8B6B07}" destId="{5737AAC4-DDBB-4648-A29A-99E05FB276DD}" srcOrd="6" destOrd="0" presId="urn:microsoft.com/office/officeart/2005/8/layout/vProcess5"/>
    <dgm:cxn modelId="{5A71E30B-DE6A-4B1F-8196-276E8CF92CD2}" type="presParOf" srcId="{ECF5DE23-AA30-44C2-A6F0-443FFB8B6B07}" destId="{19C7E5B0-7CF1-468B-B632-953B343D0C52}" srcOrd="7" destOrd="0" presId="urn:microsoft.com/office/officeart/2005/8/layout/vProcess5"/>
    <dgm:cxn modelId="{9876DAEC-2176-4F22-9A8E-569B8F0B4C61}" type="presParOf" srcId="{ECF5DE23-AA30-44C2-A6F0-443FFB8B6B07}" destId="{9435793A-C454-4246-B31B-951CC5945B18}" srcOrd="8" destOrd="0" presId="urn:microsoft.com/office/officeart/2005/8/layout/vProcess5"/>
    <dgm:cxn modelId="{342F0145-ACDE-43C1-8055-7B59D6CF307B}" type="presParOf" srcId="{ECF5DE23-AA30-44C2-A6F0-443FFB8B6B07}" destId="{1CEA199D-969C-4546-88B6-AAE43E608730}" srcOrd="9" destOrd="0" presId="urn:microsoft.com/office/officeart/2005/8/layout/vProcess5"/>
    <dgm:cxn modelId="{E5EA2A45-5336-4592-BD18-514CE05313C4}" type="presParOf" srcId="{ECF5DE23-AA30-44C2-A6F0-443FFB8B6B07}" destId="{11B29671-7284-449B-B257-987790F814E9}" srcOrd="10" destOrd="0" presId="urn:microsoft.com/office/officeart/2005/8/layout/vProcess5"/>
    <dgm:cxn modelId="{3F5790B9-25FB-4FFA-BF14-DD4B448FF29D}" type="presParOf" srcId="{ECF5DE23-AA30-44C2-A6F0-443FFB8B6B07}" destId="{80390AFC-5728-4C50-BF18-4F6F302D3B34}"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B6F531-F027-4076-80CA-FFF5A8EEFCD4}"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B98C19D6-4DC5-4313-AE01-6A7CA4249048}">
      <dgm:prSet/>
      <dgm:spPr/>
      <dgm:t>
        <a:bodyPr/>
        <a:lstStyle/>
        <a:p>
          <a:r>
            <a:rPr lang="en-US" dirty="0"/>
            <a:t>Immediate containment of the breach</a:t>
          </a:r>
        </a:p>
      </dgm:t>
    </dgm:pt>
    <dgm:pt modelId="{B9BEF1CF-AA8F-419A-B666-DAD0B0CC9F5A}" type="parTrans" cxnId="{69FA3FD2-7E0B-43CD-8A1A-D6C345EBB6DB}">
      <dgm:prSet/>
      <dgm:spPr/>
      <dgm:t>
        <a:bodyPr/>
        <a:lstStyle/>
        <a:p>
          <a:endParaRPr lang="en-US"/>
        </a:p>
      </dgm:t>
    </dgm:pt>
    <dgm:pt modelId="{7EF441A0-972D-4759-847A-0819C1E08281}" type="sibTrans" cxnId="{69FA3FD2-7E0B-43CD-8A1A-D6C345EBB6DB}">
      <dgm:prSet phldrT="1" phldr="0"/>
      <dgm:spPr/>
      <dgm:t>
        <a:bodyPr/>
        <a:lstStyle/>
        <a:p>
          <a:r>
            <a:rPr lang="en-US"/>
            <a:t>1</a:t>
          </a:r>
        </a:p>
      </dgm:t>
    </dgm:pt>
    <dgm:pt modelId="{64087F89-0630-4B20-90FE-817D55E43A92}">
      <dgm:prSet/>
      <dgm:spPr/>
      <dgm:t>
        <a:bodyPr/>
        <a:lstStyle/>
        <a:p>
          <a:r>
            <a:rPr lang="en-US"/>
            <a:t>Conducting a thorough investigation</a:t>
          </a:r>
        </a:p>
      </dgm:t>
    </dgm:pt>
    <dgm:pt modelId="{D0996819-0782-49A3-B6CE-54F2B8CE13E9}" type="parTrans" cxnId="{211D2183-1E4E-47A7-95F6-AC3A7C00C7E5}">
      <dgm:prSet/>
      <dgm:spPr/>
      <dgm:t>
        <a:bodyPr/>
        <a:lstStyle/>
        <a:p>
          <a:endParaRPr lang="en-US"/>
        </a:p>
      </dgm:t>
    </dgm:pt>
    <dgm:pt modelId="{25B05CA0-90E1-4BF0-BA5F-944CF0D45E47}" type="sibTrans" cxnId="{211D2183-1E4E-47A7-95F6-AC3A7C00C7E5}">
      <dgm:prSet phldrT="2" phldr="0"/>
      <dgm:spPr/>
      <dgm:t>
        <a:bodyPr/>
        <a:lstStyle/>
        <a:p>
          <a:r>
            <a:rPr lang="en-US"/>
            <a:t>2</a:t>
          </a:r>
        </a:p>
      </dgm:t>
    </dgm:pt>
    <dgm:pt modelId="{C300E20F-6303-4D90-8879-244A815D84EF}">
      <dgm:prSet/>
      <dgm:spPr/>
      <dgm:t>
        <a:bodyPr/>
        <a:lstStyle/>
        <a:p>
          <a:r>
            <a:rPr lang="en-US" dirty="0"/>
            <a:t>Enhancing security policies and procedures</a:t>
          </a:r>
        </a:p>
      </dgm:t>
    </dgm:pt>
    <dgm:pt modelId="{DA941B9B-747F-498E-8B7D-C9DC8FF37FB8}" type="parTrans" cxnId="{5F85E221-8C05-46F0-B213-5C52FAB7C107}">
      <dgm:prSet/>
      <dgm:spPr/>
      <dgm:t>
        <a:bodyPr/>
        <a:lstStyle/>
        <a:p>
          <a:endParaRPr lang="en-US"/>
        </a:p>
      </dgm:t>
    </dgm:pt>
    <dgm:pt modelId="{2EAD11E2-73B8-40A4-BED6-5A36FA4603FA}" type="sibTrans" cxnId="{5F85E221-8C05-46F0-B213-5C52FAB7C107}">
      <dgm:prSet phldrT="3" phldr="0"/>
      <dgm:spPr/>
      <dgm:t>
        <a:bodyPr/>
        <a:lstStyle/>
        <a:p>
          <a:r>
            <a:rPr lang="en-US"/>
            <a:t>3</a:t>
          </a:r>
        </a:p>
      </dgm:t>
    </dgm:pt>
    <dgm:pt modelId="{E3BC2FE7-9DE2-4474-9AC6-DC0E92E4973D}">
      <dgm:prSet/>
      <dgm:spPr/>
      <dgm:t>
        <a:bodyPr/>
        <a:lstStyle/>
        <a:p>
          <a:r>
            <a:rPr lang="en-US" dirty="0"/>
            <a:t>Implementing additional employee training</a:t>
          </a:r>
        </a:p>
      </dgm:t>
    </dgm:pt>
    <dgm:pt modelId="{CD33878C-B9B0-4ACC-BCC8-05601E50D963}" type="parTrans" cxnId="{989A60AC-BCAB-494D-9FC2-701C75D9A91D}">
      <dgm:prSet/>
      <dgm:spPr/>
      <dgm:t>
        <a:bodyPr/>
        <a:lstStyle/>
        <a:p>
          <a:endParaRPr lang="en-US"/>
        </a:p>
      </dgm:t>
    </dgm:pt>
    <dgm:pt modelId="{8C860CA3-E07E-49CD-BFB0-9E059CAF5872}" type="sibTrans" cxnId="{989A60AC-BCAB-494D-9FC2-701C75D9A91D}">
      <dgm:prSet phldrT="4" phldr="0"/>
      <dgm:spPr/>
      <dgm:t>
        <a:bodyPr/>
        <a:lstStyle/>
        <a:p>
          <a:r>
            <a:rPr lang="en-US"/>
            <a:t>4</a:t>
          </a:r>
        </a:p>
      </dgm:t>
    </dgm:pt>
    <dgm:pt modelId="{56C8CF8E-CBDE-49F9-AD63-432D7B685AD7}" type="pres">
      <dgm:prSet presAssocID="{EFB6F531-F027-4076-80CA-FFF5A8EEFCD4}" presName="Name0" presStyleCnt="0">
        <dgm:presLayoutVars>
          <dgm:animLvl val="lvl"/>
          <dgm:resizeHandles val="exact"/>
        </dgm:presLayoutVars>
      </dgm:prSet>
      <dgm:spPr/>
    </dgm:pt>
    <dgm:pt modelId="{AC419FFD-2937-4DC8-AF21-A97D7683332C}" type="pres">
      <dgm:prSet presAssocID="{B98C19D6-4DC5-4313-AE01-6A7CA4249048}" presName="compositeNode" presStyleCnt="0">
        <dgm:presLayoutVars>
          <dgm:bulletEnabled val="1"/>
        </dgm:presLayoutVars>
      </dgm:prSet>
      <dgm:spPr/>
    </dgm:pt>
    <dgm:pt modelId="{B057BED1-3889-46EA-B86D-7A70BAB4C306}" type="pres">
      <dgm:prSet presAssocID="{B98C19D6-4DC5-4313-AE01-6A7CA4249048}" presName="bgRect" presStyleLbl="bgAccFollowNode1" presStyleIdx="0" presStyleCnt="4"/>
      <dgm:spPr/>
    </dgm:pt>
    <dgm:pt modelId="{E68E8646-54B9-4C4B-916F-56C28A7CF1B5}" type="pres">
      <dgm:prSet presAssocID="{7EF441A0-972D-4759-847A-0819C1E08281}" presName="sibTransNodeCircle" presStyleLbl="alignNode1" presStyleIdx="0" presStyleCnt="8">
        <dgm:presLayoutVars>
          <dgm:chMax val="0"/>
          <dgm:bulletEnabled/>
        </dgm:presLayoutVars>
      </dgm:prSet>
      <dgm:spPr/>
    </dgm:pt>
    <dgm:pt modelId="{EEAC4940-4D45-48A3-9526-149E00227B63}" type="pres">
      <dgm:prSet presAssocID="{B98C19D6-4DC5-4313-AE01-6A7CA4249048}" presName="bottomLine" presStyleLbl="alignNode1" presStyleIdx="1" presStyleCnt="8">
        <dgm:presLayoutVars/>
      </dgm:prSet>
      <dgm:spPr/>
    </dgm:pt>
    <dgm:pt modelId="{B780035F-6702-4337-B68C-0665B8BCC8AA}" type="pres">
      <dgm:prSet presAssocID="{B98C19D6-4DC5-4313-AE01-6A7CA4249048}" presName="nodeText" presStyleLbl="bgAccFollowNode1" presStyleIdx="0" presStyleCnt="4">
        <dgm:presLayoutVars>
          <dgm:bulletEnabled val="1"/>
        </dgm:presLayoutVars>
      </dgm:prSet>
      <dgm:spPr/>
    </dgm:pt>
    <dgm:pt modelId="{D28A267A-E655-489F-9592-BB5D2C52E6AF}" type="pres">
      <dgm:prSet presAssocID="{7EF441A0-972D-4759-847A-0819C1E08281}" presName="sibTrans" presStyleCnt="0"/>
      <dgm:spPr/>
    </dgm:pt>
    <dgm:pt modelId="{2724E5D3-5296-45BA-9E80-B06278668F72}" type="pres">
      <dgm:prSet presAssocID="{64087F89-0630-4B20-90FE-817D55E43A92}" presName="compositeNode" presStyleCnt="0">
        <dgm:presLayoutVars>
          <dgm:bulletEnabled val="1"/>
        </dgm:presLayoutVars>
      </dgm:prSet>
      <dgm:spPr/>
    </dgm:pt>
    <dgm:pt modelId="{88DBFF91-553E-4313-84B1-5C305F3EFA85}" type="pres">
      <dgm:prSet presAssocID="{64087F89-0630-4B20-90FE-817D55E43A92}" presName="bgRect" presStyleLbl="bgAccFollowNode1" presStyleIdx="1" presStyleCnt="4"/>
      <dgm:spPr/>
    </dgm:pt>
    <dgm:pt modelId="{A1DD8219-7C35-480C-A32A-8C34FB20E73E}" type="pres">
      <dgm:prSet presAssocID="{25B05CA0-90E1-4BF0-BA5F-944CF0D45E47}" presName="sibTransNodeCircle" presStyleLbl="alignNode1" presStyleIdx="2" presStyleCnt="8">
        <dgm:presLayoutVars>
          <dgm:chMax val="0"/>
          <dgm:bulletEnabled/>
        </dgm:presLayoutVars>
      </dgm:prSet>
      <dgm:spPr/>
    </dgm:pt>
    <dgm:pt modelId="{5FB2F3A4-FB00-4287-9C59-B823FF0DDE86}" type="pres">
      <dgm:prSet presAssocID="{64087F89-0630-4B20-90FE-817D55E43A92}" presName="bottomLine" presStyleLbl="alignNode1" presStyleIdx="3" presStyleCnt="8">
        <dgm:presLayoutVars/>
      </dgm:prSet>
      <dgm:spPr/>
    </dgm:pt>
    <dgm:pt modelId="{AF463115-AF28-4F1F-9EA1-17B436EEEB5C}" type="pres">
      <dgm:prSet presAssocID="{64087F89-0630-4B20-90FE-817D55E43A92}" presName="nodeText" presStyleLbl="bgAccFollowNode1" presStyleIdx="1" presStyleCnt="4">
        <dgm:presLayoutVars>
          <dgm:bulletEnabled val="1"/>
        </dgm:presLayoutVars>
      </dgm:prSet>
      <dgm:spPr/>
    </dgm:pt>
    <dgm:pt modelId="{8A34C753-5FAE-462C-9574-A16503AD8FED}" type="pres">
      <dgm:prSet presAssocID="{25B05CA0-90E1-4BF0-BA5F-944CF0D45E47}" presName="sibTrans" presStyleCnt="0"/>
      <dgm:spPr/>
    </dgm:pt>
    <dgm:pt modelId="{3E5DBEF3-2D33-4B48-99F1-154E70A02FCE}" type="pres">
      <dgm:prSet presAssocID="{C300E20F-6303-4D90-8879-244A815D84EF}" presName="compositeNode" presStyleCnt="0">
        <dgm:presLayoutVars>
          <dgm:bulletEnabled val="1"/>
        </dgm:presLayoutVars>
      </dgm:prSet>
      <dgm:spPr/>
    </dgm:pt>
    <dgm:pt modelId="{0EF1C8EB-2251-4E8D-8953-6C8EA942948F}" type="pres">
      <dgm:prSet presAssocID="{C300E20F-6303-4D90-8879-244A815D84EF}" presName="bgRect" presStyleLbl="bgAccFollowNode1" presStyleIdx="2" presStyleCnt="4"/>
      <dgm:spPr/>
    </dgm:pt>
    <dgm:pt modelId="{AF3D9EC9-69D6-443D-BABA-A66ADA5F7165}" type="pres">
      <dgm:prSet presAssocID="{2EAD11E2-73B8-40A4-BED6-5A36FA4603FA}" presName="sibTransNodeCircle" presStyleLbl="alignNode1" presStyleIdx="4" presStyleCnt="8">
        <dgm:presLayoutVars>
          <dgm:chMax val="0"/>
          <dgm:bulletEnabled/>
        </dgm:presLayoutVars>
      </dgm:prSet>
      <dgm:spPr/>
    </dgm:pt>
    <dgm:pt modelId="{DDE27501-46D9-49D5-A908-F85CFD4CEB04}" type="pres">
      <dgm:prSet presAssocID="{C300E20F-6303-4D90-8879-244A815D84EF}" presName="bottomLine" presStyleLbl="alignNode1" presStyleIdx="5" presStyleCnt="8">
        <dgm:presLayoutVars/>
      </dgm:prSet>
      <dgm:spPr/>
    </dgm:pt>
    <dgm:pt modelId="{94D966A2-C1FA-4CB4-9FF7-ADC6AA37345D}" type="pres">
      <dgm:prSet presAssocID="{C300E20F-6303-4D90-8879-244A815D84EF}" presName="nodeText" presStyleLbl="bgAccFollowNode1" presStyleIdx="2" presStyleCnt="4">
        <dgm:presLayoutVars>
          <dgm:bulletEnabled val="1"/>
        </dgm:presLayoutVars>
      </dgm:prSet>
      <dgm:spPr/>
    </dgm:pt>
    <dgm:pt modelId="{4B826131-452A-4ECD-A55F-1B06439A12CF}" type="pres">
      <dgm:prSet presAssocID="{2EAD11E2-73B8-40A4-BED6-5A36FA4603FA}" presName="sibTrans" presStyleCnt="0"/>
      <dgm:spPr/>
    </dgm:pt>
    <dgm:pt modelId="{B162E02A-D807-4493-8577-A7012EDE015C}" type="pres">
      <dgm:prSet presAssocID="{E3BC2FE7-9DE2-4474-9AC6-DC0E92E4973D}" presName="compositeNode" presStyleCnt="0">
        <dgm:presLayoutVars>
          <dgm:bulletEnabled val="1"/>
        </dgm:presLayoutVars>
      </dgm:prSet>
      <dgm:spPr/>
    </dgm:pt>
    <dgm:pt modelId="{76EFA3B2-16CB-452D-8672-CB35E8144BF8}" type="pres">
      <dgm:prSet presAssocID="{E3BC2FE7-9DE2-4474-9AC6-DC0E92E4973D}" presName="bgRect" presStyleLbl="bgAccFollowNode1" presStyleIdx="3" presStyleCnt="4"/>
      <dgm:spPr/>
    </dgm:pt>
    <dgm:pt modelId="{EA6AA68C-6457-4F80-91CF-932C71B979A1}" type="pres">
      <dgm:prSet presAssocID="{8C860CA3-E07E-49CD-BFB0-9E059CAF5872}" presName="sibTransNodeCircle" presStyleLbl="alignNode1" presStyleIdx="6" presStyleCnt="8">
        <dgm:presLayoutVars>
          <dgm:chMax val="0"/>
          <dgm:bulletEnabled/>
        </dgm:presLayoutVars>
      </dgm:prSet>
      <dgm:spPr/>
    </dgm:pt>
    <dgm:pt modelId="{79F98B87-E103-448F-84CA-9B5889FD6802}" type="pres">
      <dgm:prSet presAssocID="{E3BC2FE7-9DE2-4474-9AC6-DC0E92E4973D}" presName="bottomLine" presStyleLbl="alignNode1" presStyleIdx="7" presStyleCnt="8">
        <dgm:presLayoutVars/>
      </dgm:prSet>
      <dgm:spPr/>
    </dgm:pt>
    <dgm:pt modelId="{E9AE49C9-201F-468E-92AB-AB24AA485B2B}" type="pres">
      <dgm:prSet presAssocID="{E3BC2FE7-9DE2-4474-9AC6-DC0E92E4973D}" presName="nodeText" presStyleLbl="bgAccFollowNode1" presStyleIdx="3" presStyleCnt="4">
        <dgm:presLayoutVars>
          <dgm:bulletEnabled val="1"/>
        </dgm:presLayoutVars>
      </dgm:prSet>
      <dgm:spPr/>
    </dgm:pt>
  </dgm:ptLst>
  <dgm:cxnLst>
    <dgm:cxn modelId="{C476271A-B487-4215-934B-17FF5FF7A1F0}" type="presOf" srcId="{64087F89-0630-4B20-90FE-817D55E43A92}" destId="{AF463115-AF28-4F1F-9EA1-17B436EEEB5C}" srcOrd="1" destOrd="0" presId="urn:microsoft.com/office/officeart/2016/7/layout/BasicLinearProcessNumbered"/>
    <dgm:cxn modelId="{5F85E221-8C05-46F0-B213-5C52FAB7C107}" srcId="{EFB6F531-F027-4076-80CA-FFF5A8EEFCD4}" destId="{C300E20F-6303-4D90-8879-244A815D84EF}" srcOrd="2" destOrd="0" parTransId="{DA941B9B-747F-498E-8B7D-C9DC8FF37FB8}" sibTransId="{2EAD11E2-73B8-40A4-BED6-5A36FA4603FA}"/>
    <dgm:cxn modelId="{14713826-8141-44FC-97AD-38CF3C5C9BCE}" type="presOf" srcId="{E3BC2FE7-9DE2-4474-9AC6-DC0E92E4973D}" destId="{E9AE49C9-201F-468E-92AB-AB24AA485B2B}" srcOrd="1" destOrd="0" presId="urn:microsoft.com/office/officeart/2016/7/layout/BasicLinearProcessNumbered"/>
    <dgm:cxn modelId="{D8972E29-2C6C-44B0-B600-7F77C75460FF}" type="presOf" srcId="{25B05CA0-90E1-4BF0-BA5F-944CF0D45E47}" destId="{A1DD8219-7C35-480C-A32A-8C34FB20E73E}" srcOrd="0" destOrd="0" presId="urn:microsoft.com/office/officeart/2016/7/layout/BasicLinearProcessNumbered"/>
    <dgm:cxn modelId="{E9810F2C-516A-49D3-A162-027CAC112810}" type="presOf" srcId="{EFB6F531-F027-4076-80CA-FFF5A8EEFCD4}" destId="{56C8CF8E-CBDE-49F9-AD63-432D7B685AD7}" srcOrd="0" destOrd="0" presId="urn:microsoft.com/office/officeart/2016/7/layout/BasicLinearProcessNumbered"/>
    <dgm:cxn modelId="{3534202D-07AA-485C-8DCF-CECA825F74C0}" type="presOf" srcId="{64087F89-0630-4B20-90FE-817D55E43A92}" destId="{88DBFF91-553E-4313-84B1-5C305F3EFA85}" srcOrd="0" destOrd="0" presId="urn:microsoft.com/office/officeart/2016/7/layout/BasicLinearProcessNumbered"/>
    <dgm:cxn modelId="{C312F12D-B2D2-49FC-B1F5-76E744369A55}" type="presOf" srcId="{7EF441A0-972D-4759-847A-0819C1E08281}" destId="{E68E8646-54B9-4C4B-916F-56C28A7CF1B5}" srcOrd="0" destOrd="0" presId="urn:microsoft.com/office/officeart/2016/7/layout/BasicLinearProcessNumbered"/>
    <dgm:cxn modelId="{A9306E36-4059-4D47-BCBD-65EEBB79D947}" type="presOf" srcId="{C300E20F-6303-4D90-8879-244A815D84EF}" destId="{94D966A2-C1FA-4CB4-9FF7-ADC6AA37345D}" srcOrd="1" destOrd="0" presId="urn:microsoft.com/office/officeart/2016/7/layout/BasicLinearProcessNumbered"/>
    <dgm:cxn modelId="{7E440042-494A-40FD-A68D-B89FBFB1270A}" type="presOf" srcId="{B98C19D6-4DC5-4313-AE01-6A7CA4249048}" destId="{B780035F-6702-4337-B68C-0665B8BCC8AA}" srcOrd="1" destOrd="0" presId="urn:microsoft.com/office/officeart/2016/7/layout/BasicLinearProcessNumbered"/>
    <dgm:cxn modelId="{23BDCA63-601A-4117-A5D3-D8E9115125E2}" type="presOf" srcId="{C300E20F-6303-4D90-8879-244A815D84EF}" destId="{0EF1C8EB-2251-4E8D-8953-6C8EA942948F}" srcOrd="0" destOrd="0" presId="urn:microsoft.com/office/officeart/2016/7/layout/BasicLinearProcessNumbered"/>
    <dgm:cxn modelId="{A9D38865-7555-4D74-B22A-EE463BFE2C90}" type="presOf" srcId="{8C860CA3-E07E-49CD-BFB0-9E059CAF5872}" destId="{EA6AA68C-6457-4F80-91CF-932C71B979A1}" srcOrd="0" destOrd="0" presId="urn:microsoft.com/office/officeart/2016/7/layout/BasicLinearProcessNumbered"/>
    <dgm:cxn modelId="{7A643172-503B-4C73-A103-72F5C49C0517}" type="presOf" srcId="{2EAD11E2-73B8-40A4-BED6-5A36FA4603FA}" destId="{AF3D9EC9-69D6-443D-BABA-A66ADA5F7165}" srcOrd="0" destOrd="0" presId="urn:microsoft.com/office/officeart/2016/7/layout/BasicLinearProcessNumbered"/>
    <dgm:cxn modelId="{211D2183-1E4E-47A7-95F6-AC3A7C00C7E5}" srcId="{EFB6F531-F027-4076-80CA-FFF5A8EEFCD4}" destId="{64087F89-0630-4B20-90FE-817D55E43A92}" srcOrd="1" destOrd="0" parTransId="{D0996819-0782-49A3-B6CE-54F2B8CE13E9}" sibTransId="{25B05CA0-90E1-4BF0-BA5F-944CF0D45E47}"/>
    <dgm:cxn modelId="{989A60AC-BCAB-494D-9FC2-701C75D9A91D}" srcId="{EFB6F531-F027-4076-80CA-FFF5A8EEFCD4}" destId="{E3BC2FE7-9DE2-4474-9AC6-DC0E92E4973D}" srcOrd="3" destOrd="0" parTransId="{CD33878C-B9B0-4ACC-BCC8-05601E50D963}" sibTransId="{8C860CA3-E07E-49CD-BFB0-9E059CAF5872}"/>
    <dgm:cxn modelId="{3D195AC6-CFCB-4289-8C55-2C9414F9CD50}" type="presOf" srcId="{B98C19D6-4DC5-4313-AE01-6A7CA4249048}" destId="{B057BED1-3889-46EA-B86D-7A70BAB4C306}" srcOrd="0" destOrd="0" presId="urn:microsoft.com/office/officeart/2016/7/layout/BasicLinearProcessNumbered"/>
    <dgm:cxn modelId="{69FA3FD2-7E0B-43CD-8A1A-D6C345EBB6DB}" srcId="{EFB6F531-F027-4076-80CA-FFF5A8EEFCD4}" destId="{B98C19D6-4DC5-4313-AE01-6A7CA4249048}" srcOrd="0" destOrd="0" parTransId="{B9BEF1CF-AA8F-419A-B666-DAD0B0CC9F5A}" sibTransId="{7EF441A0-972D-4759-847A-0819C1E08281}"/>
    <dgm:cxn modelId="{9949FFD6-37C6-4FBE-A116-A53098705068}" type="presOf" srcId="{E3BC2FE7-9DE2-4474-9AC6-DC0E92E4973D}" destId="{76EFA3B2-16CB-452D-8672-CB35E8144BF8}" srcOrd="0" destOrd="0" presId="urn:microsoft.com/office/officeart/2016/7/layout/BasicLinearProcessNumbered"/>
    <dgm:cxn modelId="{79B78932-5A0D-48AB-98EF-F4A0615696AF}" type="presParOf" srcId="{56C8CF8E-CBDE-49F9-AD63-432D7B685AD7}" destId="{AC419FFD-2937-4DC8-AF21-A97D7683332C}" srcOrd="0" destOrd="0" presId="urn:microsoft.com/office/officeart/2016/7/layout/BasicLinearProcessNumbered"/>
    <dgm:cxn modelId="{302C6223-A276-4D3D-9CE5-B06EE3841EDD}" type="presParOf" srcId="{AC419FFD-2937-4DC8-AF21-A97D7683332C}" destId="{B057BED1-3889-46EA-B86D-7A70BAB4C306}" srcOrd="0" destOrd="0" presId="urn:microsoft.com/office/officeart/2016/7/layout/BasicLinearProcessNumbered"/>
    <dgm:cxn modelId="{EB337CFE-D227-4BA8-897E-A94E656A9663}" type="presParOf" srcId="{AC419FFD-2937-4DC8-AF21-A97D7683332C}" destId="{E68E8646-54B9-4C4B-916F-56C28A7CF1B5}" srcOrd="1" destOrd="0" presId="urn:microsoft.com/office/officeart/2016/7/layout/BasicLinearProcessNumbered"/>
    <dgm:cxn modelId="{E30C982B-8B9E-46E2-9E5B-405A920242E0}" type="presParOf" srcId="{AC419FFD-2937-4DC8-AF21-A97D7683332C}" destId="{EEAC4940-4D45-48A3-9526-149E00227B63}" srcOrd="2" destOrd="0" presId="urn:microsoft.com/office/officeart/2016/7/layout/BasicLinearProcessNumbered"/>
    <dgm:cxn modelId="{68F18F1F-C230-49D5-90F3-B022A5ECEB96}" type="presParOf" srcId="{AC419FFD-2937-4DC8-AF21-A97D7683332C}" destId="{B780035F-6702-4337-B68C-0665B8BCC8AA}" srcOrd="3" destOrd="0" presId="urn:microsoft.com/office/officeart/2016/7/layout/BasicLinearProcessNumbered"/>
    <dgm:cxn modelId="{614B8966-FD2D-4BE4-BA0D-FAF4D006F351}" type="presParOf" srcId="{56C8CF8E-CBDE-49F9-AD63-432D7B685AD7}" destId="{D28A267A-E655-489F-9592-BB5D2C52E6AF}" srcOrd="1" destOrd="0" presId="urn:microsoft.com/office/officeart/2016/7/layout/BasicLinearProcessNumbered"/>
    <dgm:cxn modelId="{81BCBF32-6CDA-49FE-B8A2-18B6D915E344}" type="presParOf" srcId="{56C8CF8E-CBDE-49F9-AD63-432D7B685AD7}" destId="{2724E5D3-5296-45BA-9E80-B06278668F72}" srcOrd="2" destOrd="0" presId="urn:microsoft.com/office/officeart/2016/7/layout/BasicLinearProcessNumbered"/>
    <dgm:cxn modelId="{9E44EC31-88E4-4697-8EA3-6F16ACE87AAB}" type="presParOf" srcId="{2724E5D3-5296-45BA-9E80-B06278668F72}" destId="{88DBFF91-553E-4313-84B1-5C305F3EFA85}" srcOrd="0" destOrd="0" presId="urn:microsoft.com/office/officeart/2016/7/layout/BasicLinearProcessNumbered"/>
    <dgm:cxn modelId="{910C0EA9-B16C-4074-B543-4F8123385F9F}" type="presParOf" srcId="{2724E5D3-5296-45BA-9E80-B06278668F72}" destId="{A1DD8219-7C35-480C-A32A-8C34FB20E73E}" srcOrd="1" destOrd="0" presId="urn:microsoft.com/office/officeart/2016/7/layout/BasicLinearProcessNumbered"/>
    <dgm:cxn modelId="{991C073C-5AA2-402E-95AD-1B5279FB223E}" type="presParOf" srcId="{2724E5D3-5296-45BA-9E80-B06278668F72}" destId="{5FB2F3A4-FB00-4287-9C59-B823FF0DDE86}" srcOrd="2" destOrd="0" presId="urn:microsoft.com/office/officeart/2016/7/layout/BasicLinearProcessNumbered"/>
    <dgm:cxn modelId="{99045A02-98CD-4D22-8473-6DC8866B7E31}" type="presParOf" srcId="{2724E5D3-5296-45BA-9E80-B06278668F72}" destId="{AF463115-AF28-4F1F-9EA1-17B436EEEB5C}" srcOrd="3" destOrd="0" presId="urn:microsoft.com/office/officeart/2016/7/layout/BasicLinearProcessNumbered"/>
    <dgm:cxn modelId="{AE11F661-4ECC-48CB-87CA-89F6017F8097}" type="presParOf" srcId="{56C8CF8E-CBDE-49F9-AD63-432D7B685AD7}" destId="{8A34C753-5FAE-462C-9574-A16503AD8FED}" srcOrd="3" destOrd="0" presId="urn:microsoft.com/office/officeart/2016/7/layout/BasicLinearProcessNumbered"/>
    <dgm:cxn modelId="{CAC792C0-7184-46E7-A64C-2EDBA69F50FB}" type="presParOf" srcId="{56C8CF8E-CBDE-49F9-AD63-432D7B685AD7}" destId="{3E5DBEF3-2D33-4B48-99F1-154E70A02FCE}" srcOrd="4" destOrd="0" presId="urn:microsoft.com/office/officeart/2016/7/layout/BasicLinearProcessNumbered"/>
    <dgm:cxn modelId="{AAEB1AEC-A1E1-461D-B8B3-CA439FF7B26D}" type="presParOf" srcId="{3E5DBEF3-2D33-4B48-99F1-154E70A02FCE}" destId="{0EF1C8EB-2251-4E8D-8953-6C8EA942948F}" srcOrd="0" destOrd="0" presId="urn:microsoft.com/office/officeart/2016/7/layout/BasicLinearProcessNumbered"/>
    <dgm:cxn modelId="{E65F9EAA-FE48-46F4-B1AC-A6C1C67671CF}" type="presParOf" srcId="{3E5DBEF3-2D33-4B48-99F1-154E70A02FCE}" destId="{AF3D9EC9-69D6-443D-BABA-A66ADA5F7165}" srcOrd="1" destOrd="0" presId="urn:microsoft.com/office/officeart/2016/7/layout/BasicLinearProcessNumbered"/>
    <dgm:cxn modelId="{CC582C11-1AFC-413E-BD24-21ED68ED7373}" type="presParOf" srcId="{3E5DBEF3-2D33-4B48-99F1-154E70A02FCE}" destId="{DDE27501-46D9-49D5-A908-F85CFD4CEB04}" srcOrd="2" destOrd="0" presId="urn:microsoft.com/office/officeart/2016/7/layout/BasicLinearProcessNumbered"/>
    <dgm:cxn modelId="{CACF9B37-0A28-4D32-B747-FDA9261CA4FE}" type="presParOf" srcId="{3E5DBEF3-2D33-4B48-99F1-154E70A02FCE}" destId="{94D966A2-C1FA-4CB4-9FF7-ADC6AA37345D}" srcOrd="3" destOrd="0" presId="urn:microsoft.com/office/officeart/2016/7/layout/BasicLinearProcessNumbered"/>
    <dgm:cxn modelId="{E5A9D727-81F8-4501-9104-2CBFE42EB1E3}" type="presParOf" srcId="{56C8CF8E-CBDE-49F9-AD63-432D7B685AD7}" destId="{4B826131-452A-4ECD-A55F-1B06439A12CF}" srcOrd="5" destOrd="0" presId="urn:microsoft.com/office/officeart/2016/7/layout/BasicLinearProcessNumbered"/>
    <dgm:cxn modelId="{8FADF7F5-1EA8-4798-B74D-551E049A8164}" type="presParOf" srcId="{56C8CF8E-CBDE-49F9-AD63-432D7B685AD7}" destId="{B162E02A-D807-4493-8577-A7012EDE015C}" srcOrd="6" destOrd="0" presId="urn:microsoft.com/office/officeart/2016/7/layout/BasicLinearProcessNumbered"/>
    <dgm:cxn modelId="{68F507F6-240A-4EB8-B0A9-533DFCB2CDFC}" type="presParOf" srcId="{B162E02A-D807-4493-8577-A7012EDE015C}" destId="{76EFA3B2-16CB-452D-8672-CB35E8144BF8}" srcOrd="0" destOrd="0" presId="urn:microsoft.com/office/officeart/2016/7/layout/BasicLinearProcessNumbered"/>
    <dgm:cxn modelId="{7494CAA2-42C9-472F-BD11-B92A9930C86E}" type="presParOf" srcId="{B162E02A-D807-4493-8577-A7012EDE015C}" destId="{EA6AA68C-6457-4F80-91CF-932C71B979A1}" srcOrd="1" destOrd="0" presId="urn:microsoft.com/office/officeart/2016/7/layout/BasicLinearProcessNumbered"/>
    <dgm:cxn modelId="{5FF6624B-CE01-4066-A355-49F3996A8859}" type="presParOf" srcId="{B162E02A-D807-4493-8577-A7012EDE015C}" destId="{79F98B87-E103-448F-84CA-9B5889FD6802}" srcOrd="2" destOrd="0" presId="urn:microsoft.com/office/officeart/2016/7/layout/BasicLinearProcessNumbered"/>
    <dgm:cxn modelId="{7A35D2DF-3644-4CE1-B72B-41983AE4FF06}" type="presParOf" srcId="{B162E02A-D807-4493-8577-A7012EDE015C}" destId="{E9AE49C9-201F-468E-92AB-AB24AA485B2B}"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BBE9F-BCE0-4920-9705-74CD20847B12}">
      <dsp:nvSpPr>
        <dsp:cNvPr id="0" name=""/>
        <dsp:cNvSpPr/>
      </dsp:nvSpPr>
      <dsp:spPr>
        <a:xfrm>
          <a:off x="0" y="0"/>
          <a:ext cx="8478520" cy="87364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Inadequate risk assessment and management</a:t>
          </a:r>
        </a:p>
      </dsp:txBody>
      <dsp:txXfrm>
        <a:off x="25588" y="25588"/>
        <a:ext cx="7461969" cy="822466"/>
      </dsp:txXfrm>
    </dsp:sp>
    <dsp:sp modelId="{ACBA3A87-9360-4E4F-9DD5-BE826E5CC3F4}">
      <dsp:nvSpPr>
        <dsp:cNvPr id="0" name=""/>
        <dsp:cNvSpPr/>
      </dsp:nvSpPr>
      <dsp:spPr>
        <a:xfrm>
          <a:off x="710076" y="1032486"/>
          <a:ext cx="8478520" cy="87364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Lack of comprehensive security policies</a:t>
          </a:r>
        </a:p>
      </dsp:txBody>
      <dsp:txXfrm>
        <a:off x="735664" y="1058074"/>
        <a:ext cx="7149400" cy="822466"/>
      </dsp:txXfrm>
    </dsp:sp>
    <dsp:sp modelId="{478BEFEF-0AA4-4006-9135-AE1404878820}">
      <dsp:nvSpPr>
        <dsp:cNvPr id="0" name=""/>
        <dsp:cNvSpPr/>
      </dsp:nvSpPr>
      <dsp:spPr>
        <a:xfrm>
          <a:off x="1409553" y="2064972"/>
          <a:ext cx="8478520" cy="87364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Insufficient employee training</a:t>
          </a:r>
        </a:p>
      </dsp:txBody>
      <dsp:txXfrm>
        <a:off x="1435141" y="2090560"/>
        <a:ext cx="7159998" cy="822466"/>
      </dsp:txXfrm>
    </dsp:sp>
    <dsp:sp modelId="{48E85EE4-72B4-4A41-B249-418A34CEA85B}">
      <dsp:nvSpPr>
        <dsp:cNvPr id="0" name=""/>
        <dsp:cNvSpPr/>
      </dsp:nvSpPr>
      <dsp:spPr>
        <a:xfrm>
          <a:off x="2119629" y="3097458"/>
          <a:ext cx="8478520" cy="873642"/>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Weak incident response planning</a:t>
          </a:r>
        </a:p>
      </dsp:txBody>
      <dsp:txXfrm>
        <a:off x="2145217" y="3123046"/>
        <a:ext cx="7149400" cy="822466"/>
      </dsp:txXfrm>
    </dsp:sp>
    <dsp:sp modelId="{511D4405-95AC-4092-ADA0-D76BFADE4871}">
      <dsp:nvSpPr>
        <dsp:cNvPr id="0" name=""/>
        <dsp:cNvSpPr/>
      </dsp:nvSpPr>
      <dsp:spPr>
        <a:xfrm>
          <a:off x="7910652" y="669130"/>
          <a:ext cx="567867" cy="56786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038422" y="669130"/>
        <a:ext cx="312327" cy="427320"/>
      </dsp:txXfrm>
    </dsp:sp>
    <dsp:sp modelId="{5737AAC4-DDBB-4648-A29A-99E05FB276DD}">
      <dsp:nvSpPr>
        <dsp:cNvPr id="0" name=""/>
        <dsp:cNvSpPr/>
      </dsp:nvSpPr>
      <dsp:spPr>
        <a:xfrm>
          <a:off x="8620728" y="1701616"/>
          <a:ext cx="567867" cy="567867"/>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748498" y="1701616"/>
        <a:ext cx="312327" cy="427320"/>
      </dsp:txXfrm>
    </dsp:sp>
    <dsp:sp modelId="{19C7E5B0-7CF1-468B-B632-953B343D0C52}">
      <dsp:nvSpPr>
        <dsp:cNvPr id="0" name=""/>
        <dsp:cNvSpPr/>
      </dsp:nvSpPr>
      <dsp:spPr>
        <a:xfrm>
          <a:off x="9320206" y="2734103"/>
          <a:ext cx="567867" cy="567867"/>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447976" y="2734103"/>
        <a:ext cx="312327" cy="427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7BED1-3889-46EA-B86D-7A70BAB4C306}">
      <dsp:nvSpPr>
        <dsp:cNvPr id="0" name=""/>
        <dsp:cNvSpPr/>
      </dsp:nvSpPr>
      <dsp:spPr>
        <a:xfrm>
          <a:off x="2683" y="330177"/>
          <a:ext cx="2129007" cy="298061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86" tIns="330200" rIns="165986" bIns="330200" numCol="1" spcCol="1270" anchor="t" anchorCtr="0">
          <a:noAutofit/>
        </a:bodyPr>
        <a:lstStyle/>
        <a:p>
          <a:pPr marL="0" lvl="0" indent="0" algn="l" defTabSz="889000">
            <a:lnSpc>
              <a:spcPct val="90000"/>
            </a:lnSpc>
            <a:spcBef>
              <a:spcPct val="0"/>
            </a:spcBef>
            <a:spcAft>
              <a:spcPct val="35000"/>
            </a:spcAft>
            <a:buNone/>
          </a:pPr>
          <a:r>
            <a:rPr lang="en-US" sz="2000" kern="1200" dirty="0"/>
            <a:t>Immediate containment of the breach</a:t>
          </a:r>
        </a:p>
      </dsp:txBody>
      <dsp:txXfrm>
        <a:off x="2683" y="1462809"/>
        <a:ext cx="2129007" cy="1788366"/>
      </dsp:txXfrm>
    </dsp:sp>
    <dsp:sp modelId="{E68E8646-54B9-4C4B-916F-56C28A7CF1B5}">
      <dsp:nvSpPr>
        <dsp:cNvPr id="0" name=""/>
        <dsp:cNvSpPr/>
      </dsp:nvSpPr>
      <dsp:spPr>
        <a:xfrm>
          <a:off x="620095" y="628238"/>
          <a:ext cx="894183" cy="89418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14" tIns="12700" rIns="69714" bIns="12700" numCol="1" spcCol="1270" anchor="ctr" anchorCtr="0">
          <a:noAutofit/>
        </a:bodyPr>
        <a:lstStyle/>
        <a:p>
          <a:pPr marL="0" lvl="0" indent="0" algn="ctr" defTabSz="1911350">
            <a:lnSpc>
              <a:spcPct val="90000"/>
            </a:lnSpc>
            <a:spcBef>
              <a:spcPct val="0"/>
            </a:spcBef>
            <a:spcAft>
              <a:spcPct val="35000"/>
            </a:spcAft>
            <a:buNone/>
          </a:pPr>
          <a:r>
            <a:rPr lang="en-US" sz="4300" kern="1200"/>
            <a:t>1</a:t>
          </a:r>
        </a:p>
      </dsp:txBody>
      <dsp:txXfrm>
        <a:off x="751045" y="759188"/>
        <a:ext cx="632283" cy="632283"/>
      </dsp:txXfrm>
    </dsp:sp>
    <dsp:sp modelId="{EEAC4940-4D45-48A3-9526-149E00227B63}">
      <dsp:nvSpPr>
        <dsp:cNvPr id="0" name=""/>
        <dsp:cNvSpPr/>
      </dsp:nvSpPr>
      <dsp:spPr>
        <a:xfrm>
          <a:off x="2683" y="3310715"/>
          <a:ext cx="2129007" cy="72"/>
        </a:xfrm>
        <a:prstGeom prst="rect">
          <a:avLst/>
        </a:prstGeom>
        <a:solidFill>
          <a:schemeClr val="accent2">
            <a:hueOff val="-213842"/>
            <a:satOff val="-96"/>
            <a:lumOff val="1008"/>
            <a:alphaOff val="0"/>
          </a:schemeClr>
        </a:solidFill>
        <a:ln w="12700" cap="flat" cmpd="sng" algn="ctr">
          <a:solidFill>
            <a:schemeClr val="accent2">
              <a:hueOff val="-213842"/>
              <a:satOff val="-96"/>
              <a:lumOff val="10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DBFF91-553E-4313-84B1-5C305F3EFA85}">
      <dsp:nvSpPr>
        <dsp:cNvPr id="0" name=""/>
        <dsp:cNvSpPr/>
      </dsp:nvSpPr>
      <dsp:spPr>
        <a:xfrm>
          <a:off x="2344592" y="330177"/>
          <a:ext cx="2129007" cy="2980610"/>
        </a:xfrm>
        <a:prstGeom prst="rect">
          <a:avLst/>
        </a:prstGeom>
        <a:solidFill>
          <a:schemeClr val="accent2">
            <a:tint val="40000"/>
            <a:alpha val="90000"/>
            <a:hueOff val="-544753"/>
            <a:satOff val="5282"/>
            <a:lumOff val="472"/>
            <a:alphaOff val="0"/>
          </a:schemeClr>
        </a:solidFill>
        <a:ln w="12700" cap="flat" cmpd="sng" algn="ctr">
          <a:solidFill>
            <a:schemeClr val="accent2">
              <a:tint val="40000"/>
              <a:alpha val="90000"/>
              <a:hueOff val="-544753"/>
              <a:satOff val="5282"/>
              <a:lumOff val="47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86" tIns="330200" rIns="165986" bIns="330200" numCol="1" spcCol="1270" anchor="t" anchorCtr="0">
          <a:noAutofit/>
        </a:bodyPr>
        <a:lstStyle/>
        <a:p>
          <a:pPr marL="0" lvl="0" indent="0" algn="l" defTabSz="889000">
            <a:lnSpc>
              <a:spcPct val="90000"/>
            </a:lnSpc>
            <a:spcBef>
              <a:spcPct val="0"/>
            </a:spcBef>
            <a:spcAft>
              <a:spcPct val="35000"/>
            </a:spcAft>
            <a:buNone/>
          </a:pPr>
          <a:r>
            <a:rPr lang="en-US" sz="2000" kern="1200"/>
            <a:t>Conducting a thorough investigation</a:t>
          </a:r>
        </a:p>
      </dsp:txBody>
      <dsp:txXfrm>
        <a:off x="2344592" y="1462809"/>
        <a:ext cx="2129007" cy="1788366"/>
      </dsp:txXfrm>
    </dsp:sp>
    <dsp:sp modelId="{A1DD8219-7C35-480C-A32A-8C34FB20E73E}">
      <dsp:nvSpPr>
        <dsp:cNvPr id="0" name=""/>
        <dsp:cNvSpPr/>
      </dsp:nvSpPr>
      <dsp:spPr>
        <a:xfrm>
          <a:off x="2962004" y="628238"/>
          <a:ext cx="894183" cy="894183"/>
        </a:xfrm>
        <a:prstGeom prst="ellipse">
          <a:avLst/>
        </a:prstGeom>
        <a:solidFill>
          <a:schemeClr val="accent2">
            <a:hueOff val="-427684"/>
            <a:satOff val="-193"/>
            <a:lumOff val="2016"/>
            <a:alphaOff val="0"/>
          </a:schemeClr>
        </a:solidFill>
        <a:ln w="12700" cap="flat" cmpd="sng" algn="ctr">
          <a:solidFill>
            <a:schemeClr val="accent2">
              <a:hueOff val="-427684"/>
              <a:satOff val="-193"/>
              <a:lumOff val="201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14" tIns="12700" rIns="69714" bIns="12700" numCol="1" spcCol="1270" anchor="ctr" anchorCtr="0">
          <a:noAutofit/>
        </a:bodyPr>
        <a:lstStyle/>
        <a:p>
          <a:pPr marL="0" lvl="0" indent="0" algn="ctr" defTabSz="1911350">
            <a:lnSpc>
              <a:spcPct val="90000"/>
            </a:lnSpc>
            <a:spcBef>
              <a:spcPct val="0"/>
            </a:spcBef>
            <a:spcAft>
              <a:spcPct val="35000"/>
            </a:spcAft>
            <a:buNone/>
          </a:pPr>
          <a:r>
            <a:rPr lang="en-US" sz="4300" kern="1200"/>
            <a:t>2</a:t>
          </a:r>
        </a:p>
      </dsp:txBody>
      <dsp:txXfrm>
        <a:off x="3092954" y="759188"/>
        <a:ext cx="632283" cy="632283"/>
      </dsp:txXfrm>
    </dsp:sp>
    <dsp:sp modelId="{5FB2F3A4-FB00-4287-9C59-B823FF0DDE86}">
      <dsp:nvSpPr>
        <dsp:cNvPr id="0" name=""/>
        <dsp:cNvSpPr/>
      </dsp:nvSpPr>
      <dsp:spPr>
        <a:xfrm>
          <a:off x="2344592" y="3310715"/>
          <a:ext cx="2129007" cy="72"/>
        </a:xfrm>
        <a:prstGeom prst="rect">
          <a:avLst/>
        </a:prstGeom>
        <a:solidFill>
          <a:schemeClr val="accent2">
            <a:hueOff val="-641526"/>
            <a:satOff val="-289"/>
            <a:lumOff val="3024"/>
            <a:alphaOff val="0"/>
          </a:schemeClr>
        </a:solidFill>
        <a:ln w="12700" cap="flat" cmpd="sng" algn="ctr">
          <a:solidFill>
            <a:schemeClr val="accent2">
              <a:hueOff val="-641526"/>
              <a:satOff val="-289"/>
              <a:lumOff val="30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F1C8EB-2251-4E8D-8953-6C8EA942948F}">
      <dsp:nvSpPr>
        <dsp:cNvPr id="0" name=""/>
        <dsp:cNvSpPr/>
      </dsp:nvSpPr>
      <dsp:spPr>
        <a:xfrm>
          <a:off x="4686500" y="330177"/>
          <a:ext cx="2129007" cy="2980610"/>
        </a:xfrm>
        <a:prstGeom prst="rect">
          <a:avLst/>
        </a:prstGeom>
        <a:solidFill>
          <a:schemeClr val="accent2">
            <a:tint val="40000"/>
            <a:alpha val="90000"/>
            <a:hueOff val="-1089506"/>
            <a:satOff val="10565"/>
            <a:lumOff val="944"/>
            <a:alphaOff val="0"/>
          </a:schemeClr>
        </a:solidFill>
        <a:ln w="12700" cap="flat" cmpd="sng" algn="ctr">
          <a:solidFill>
            <a:schemeClr val="accent2">
              <a:tint val="40000"/>
              <a:alpha val="90000"/>
              <a:hueOff val="-1089506"/>
              <a:satOff val="10565"/>
              <a:lumOff val="9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86" tIns="330200" rIns="165986" bIns="330200" numCol="1" spcCol="1270" anchor="t" anchorCtr="0">
          <a:noAutofit/>
        </a:bodyPr>
        <a:lstStyle/>
        <a:p>
          <a:pPr marL="0" lvl="0" indent="0" algn="l" defTabSz="889000">
            <a:lnSpc>
              <a:spcPct val="90000"/>
            </a:lnSpc>
            <a:spcBef>
              <a:spcPct val="0"/>
            </a:spcBef>
            <a:spcAft>
              <a:spcPct val="35000"/>
            </a:spcAft>
            <a:buNone/>
          </a:pPr>
          <a:r>
            <a:rPr lang="en-US" sz="2000" kern="1200" dirty="0"/>
            <a:t>Enhancing security policies and procedures</a:t>
          </a:r>
        </a:p>
      </dsp:txBody>
      <dsp:txXfrm>
        <a:off x="4686500" y="1462809"/>
        <a:ext cx="2129007" cy="1788366"/>
      </dsp:txXfrm>
    </dsp:sp>
    <dsp:sp modelId="{AF3D9EC9-69D6-443D-BABA-A66ADA5F7165}">
      <dsp:nvSpPr>
        <dsp:cNvPr id="0" name=""/>
        <dsp:cNvSpPr/>
      </dsp:nvSpPr>
      <dsp:spPr>
        <a:xfrm>
          <a:off x="5303912" y="628238"/>
          <a:ext cx="894183" cy="894183"/>
        </a:xfrm>
        <a:prstGeom prst="ellipse">
          <a:avLst/>
        </a:prstGeom>
        <a:solidFill>
          <a:schemeClr val="accent2">
            <a:hueOff val="-855368"/>
            <a:satOff val="-385"/>
            <a:lumOff val="4033"/>
            <a:alphaOff val="0"/>
          </a:schemeClr>
        </a:solidFill>
        <a:ln w="12700" cap="flat" cmpd="sng" algn="ctr">
          <a:solidFill>
            <a:schemeClr val="accent2">
              <a:hueOff val="-855368"/>
              <a:satOff val="-385"/>
              <a:lumOff val="403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14" tIns="12700" rIns="69714" bIns="12700" numCol="1" spcCol="1270" anchor="ctr" anchorCtr="0">
          <a:noAutofit/>
        </a:bodyPr>
        <a:lstStyle/>
        <a:p>
          <a:pPr marL="0" lvl="0" indent="0" algn="ctr" defTabSz="1911350">
            <a:lnSpc>
              <a:spcPct val="90000"/>
            </a:lnSpc>
            <a:spcBef>
              <a:spcPct val="0"/>
            </a:spcBef>
            <a:spcAft>
              <a:spcPct val="35000"/>
            </a:spcAft>
            <a:buNone/>
          </a:pPr>
          <a:r>
            <a:rPr lang="en-US" sz="4300" kern="1200"/>
            <a:t>3</a:t>
          </a:r>
        </a:p>
      </dsp:txBody>
      <dsp:txXfrm>
        <a:off x="5434862" y="759188"/>
        <a:ext cx="632283" cy="632283"/>
      </dsp:txXfrm>
    </dsp:sp>
    <dsp:sp modelId="{DDE27501-46D9-49D5-A908-F85CFD4CEB04}">
      <dsp:nvSpPr>
        <dsp:cNvPr id="0" name=""/>
        <dsp:cNvSpPr/>
      </dsp:nvSpPr>
      <dsp:spPr>
        <a:xfrm>
          <a:off x="4686500" y="3310715"/>
          <a:ext cx="2129007" cy="72"/>
        </a:xfrm>
        <a:prstGeom prst="rect">
          <a:avLst/>
        </a:prstGeom>
        <a:solidFill>
          <a:schemeClr val="accent2">
            <a:hueOff val="-1069210"/>
            <a:satOff val="-481"/>
            <a:lumOff val="5041"/>
            <a:alphaOff val="0"/>
          </a:schemeClr>
        </a:solidFill>
        <a:ln w="12700" cap="flat" cmpd="sng" algn="ctr">
          <a:solidFill>
            <a:schemeClr val="accent2">
              <a:hueOff val="-1069210"/>
              <a:satOff val="-481"/>
              <a:lumOff val="50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EFA3B2-16CB-452D-8672-CB35E8144BF8}">
      <dsp:nvSpPr>
        <dsp:cNvPr id="0" name=""/>
        <dsp:cNvSpPr/>
      </dsp:nvSpPr>
      <dsp:spPr>
        <a:xfrm>
          <a:off x="7028408" y="330177"/>
          <a:ext cx="2129007" cy="2980610"/>
        </a:xfrm>
        <a:prstGeom prst="rect">
          <a:avLst/>
        </a:prstGeom>
        <a:solidFill>
          <a:schemeClr val="accent2">
            <a:tint val="40000"/>
            <a:alpha val="90000"/>
            <a:hueOff val="-1634258"/>
            <a:satOff val="15847"/>
            <a:lumOff val="1416"/>
            <a:alphaOff val="0"/>
          </a:schemeClr>
        </a:solidFill>
        <a:ln w="12700" cap="flat" cmpd="sng" algn="ctr">
          <a:solidFill>
            <a:schemeClr val="accent2">
              <a:tint val="40000"/>
              <a:alpha val="90000"/>
              <a:hueOff val="-1634258"/>
              <a:satOff val="15847"/>
              <a:lumOff val="14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986" tIns="330200" rIns="165986" bIns="330200" numCol="1" spcCol="1270" anchor="t" anchorCtr="0">
          <a:noAutofit/>
        </a:bodyPr>
        <a:lstStyle/>
        <a:p>
          <a:pPr marL="0" lvl="0" indent="0" algn="l" defTabSz="889000">
            <a:lnSpc>
              <a:spcPct val="90000"/>
            </a:lnSpc>
            <a:spcBef>
              <a:spcPct val="0"/>
            </a:spcBef>
            <a:spcAft>
              <a:spcPct val="35000"/>
            </a:spcAft>
            <a:buNone/>
          </a:pPr>
          <a:r>
            <a:rPr lang="en-US" sz="2000" kern="1200" dirty="0"/>
            <a:t>Implementing additional employee training</a:t>
          </a:r>
        </a:p>
      </dsp:txBody>
      <dsp:txXfrm>
        <a:off x="7028408" y="1462809"/>
        <a:ext cx="2129007" cy="1788366"/>
      </dsp:txXfrm>
    </dsp:sp>
    <dsp:sp modelId="{EA6AA68C-6457-4F80-91CF-932C71B979A1}">
      <dsp:nvSpPr>
        <dsp:cNvPr id="0" name=""/>
        <dsp:cNvSpPr/>
      </dsp:nvSpPr>
      <dsp:spPr>
        <a:xfrm>
          <a:off x="7645820" y="628238"/>
          <a:ext cx="894183" cy="894183"/>
        </a:xfrm>
        <a:prstGeom prst="ellipse">
          <a:avLst/>
        </a:prstGeom>
        <a:solidFill>
          <a:schemeClr val="accent2">
            <a:hueOff val="-1283053"/>
            <a:satOff val="-578"/>
            <a:lumOff val="6049"/>
            <a:alphaOff val="0"/>
          </a:schemeClr>
        </a:solidFill>
        <a:ln w="12700" cap="flat" cmpd="sng" algn="ctr">
          <a:solidFill>
            <a:schemeClr val="accent2">
              <a:hueOff val="-1283053"/>
              <a:satOff val="-578"/>
              <a:lumOff val="60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714" tIns="12700" rIns="69714" bIns="12700" numCol="1" spcCol="1270" anchor="ctr" anchorCtr="0">
          <a:noAutofit/>
        </a:bodyPr>
        <a:lstStyle/>
        <a:p>
          <a:pPr marL="0" lvl="0" indent="0" algn="ctr" defTabSz="1911350">
            <a:lnSpc>
              <a:spcPct val="90000"/>
            </a:lnSpc>
            <a:spcBef>
              <a:spcPct val="0"/>
            </a:spcBef>
            <a:spcAft>
              <a:spcPct val="35000"/>
            </a:spcAft>
            <a:buNone/>
          </a:pPr>
          <a:r>
            <a:rPr lang="en-US" sz="4300" kern="1200"/>
            <a:t>4</a:t>
          </a:r>
        </a:p>
      </dsp:txBody>
      <dsp:txXfrm>
        <a:off x="7776770" y="759188"/>
        <a:ext cx="632283" cy="632283"/>
      </dsp:txXfrm>
    </dsp:sp>
    <dsp:sp modelId="{79F98B87-E103-448F-84CA-9B5889FD6802}">
      <dsp:nvSpPr>
        <dsp:cNvPr id="0" name=""/>
        <dsp:cNvSpPr/>
      </dsp:nvSpPr>
      <dsp:spPr>
        <a:xfrm>
          <a:off x="7028408" y="3310715"/>
          <a:ext cx="2129007" cy="72"/>
        </a:xfrm>
        <a:prstGeom prst="rect">
          <a:avLst/>
        </a:prstGeom>
        <a:solidFill>
          <a:schemeClr val="accent2">
            <a:hueOff val="-1496895"/>
            <a:satOff val="-674"/>
            <a:lumOff val="7057"/>
            <a:alphaOff val="0"/>
          </a:schemeClr>
        </a:solidFill>
        <a:ln w="12700" cap="flat" cmpd="sng" algn="ctr">
          <a:solidFill>
            <a:schemeClr val="accent2">
              <a:hueOff val="-1496895"/>
              <a:satOff val="-674"/>
              <a:lumOff val="705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3/4/2025</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60204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3/4/2025</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05464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3/4/2025</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604995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3/4/2025</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10260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3/4/2025</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18343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3/4/2025</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787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3/4/2025</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403360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3/4/2025</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45831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3/4/2025</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84045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3/4/2025</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255423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3/4/2025</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695375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3/4/2025</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434443629"/>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13"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40000" y="540000"/>
            <a:ext cx="5437187" cy="4792050"/>
          </a:xfrm>
        </p:spPr>
        <p:txBody>
          <a:bodyPr anchor="t">
            <a:normAutofit/>
          </a:bodyPr>
          <a:lstStyle/>
          <a:p>
            <a:r>
              <a:rPr lang="en-US" dirty="0"/>
              <a:t>LockBit Breach</a:t>
            </a:r>
          </a:p>
        </p:txBody>
      </p:sp>
      <p:sp>
        <p:nvSpPr>
          <p:cNvPr id="3" name="Subtitle 2"/>
          <p:cNvSpPr>
            <a:spLocks noGrp="1"/>
          </p:cNvSpPr>
          <p:nvPr>
            <p:ph type="subTitle" idx="1"/>
          </p:nvPr>
        </p:nvSpPr>
        <p:spPr>
          <a:xfrm>
            <a:off x="550864" y="5516562"/>
            <a:ext cx="4500562" cy="796311"/>
          </a:xfrm>
        </p:spPr>
        <p:txBody>
          <a:bodyPr vert="horz" lIns="91440" tIns="45720" rIns="91440" bIns="45720" rtlCol="0" anchor="b">
            <a:normAutofit/>
          </a:bodyPr>
          <a:lstStyle/>
          <a:p>
            <a:r>
              <a:rPr lang="en-US" dirty="0"/>
              <a:t>By Imani Leary</a:t>
            </a:r>
          </a:p>
        </p:txBody>
      </p:sp>
      <p:grpSp>
        <p:nvGrpSpPr>
          <p:cNvPr id="16" name="Group 15">
            <a:extLst>
              <a:ext uri="{FF2B5EF4-FFF2-40B4-BE49-F238E27FC236}">
                <a16:creationId xmlns:a16="http://schemas.microsoft.com/office/drawing/2014/main" id="{A7014575-F0CE-4EAB-917E-3325411BA2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25125" y="3600"/>
            <a:ext cx="7266875" cy="6854400"/>
            <a:chOff x="4925125" y="3600"/>
            <a:chExt cx="7266875" cy="6854400"/>
          </a:xfrm>
        </p:grpSpPr>
        <p:sp>
          <p:nvSpPr>
            <p:cNvPr id="12" name="Oval 11">
              <a:extLst>
                <a:ext uri="{FF2B5EF4-FFF2-40B4-BE49-F238E27FC236}">
                  <a16:creationId xmlns:a16="http://schemas.microsoft.com/office/drawing/2014/main" id="{2DB3702B-264B-4A16-B3FF-E2B1366D57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925125" y="10980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92A33E2F-6DB3-47D1-B577-F0D4289E8A3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105686" y="6531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A4F24FF8-D392-412B-AB34-A7D89311B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533760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8" name="Picture 17">
            <a:extLst>
              <a:ext uri="{FF2B5EF4-FFF2-40B4-BE49-F238E27FC236}">
                <a16:creationId xmlns:a16="http://schemas.microsoft.com/office/drawing/2014/main" id="{E53608C0-B904-03F6-52B3-9036CD8E7C90}"/>
              </a:ext>
            </a:extLst>
          </p:cNvPr>
          <p:cNvPicPr>
            <a:picLocks noChangeAspect="1"/>
          </p:cNvPicPr>
          <p:nvPr/>
        </p:nvPicPr>
        <p:blipFill>
          <a:blip r:embed="rId2"/>
          <a:srcRect l="18388" r="14907" b="-10"/>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290D7-1A18-F0E2-EE8E-35EAFA3D37FC}"/>
              </a:ext>
            </a:extLst>
          </p:cNvPr>
          <p:cNvSpPr>
            <a:spLocks noGrp="1"/>
          </p:cNvSpPr>
          <p:nvPr>
            <p:ph type="title"/>
          </p:nvPr>
        </p:nvSpPr>
        <p:spPr>
          <a:xfrm>
            <a:off x="965750" y="517186"/>
            <a:ext cx="10282725" cy="1281181"/>
          </a:xfrm>
          <a:solidFill>
            <a:schemeClr val="accent1">
              <a:lumMod val="20000"/>
              <a:lumOff val="80000"/>
            </a:schemeClr>
          </a:solidFill>
          <a:effectLst>
            <a:outerShdw dist="190500" dir="2700000" algn="tr" rotWithShape="0">
              <a:schemeClr val="tx1"/>
            </a:outerShdw>
          </a:effectLst>
        </p:spPr>
        <p:txBody>
          <a:bodyPr anchor="ctr">
            <a:normAutofit/>
          </a:bodyPr>
          <a:lstStyle/>
          <a:p>
            <a:r>
              <a:rPr lang="en-US">
                <a:solidFill>
                  <a:srgbClr val="000000"/>
                </a:solidFill>
                <a:ea typeface="+mj-lt"/>
                <a:cs typeface="+mj-lt"/>
              </a:rPr>
              <a:t>Elements of Security Governance Missed</a:t>
            </a:r>
            <a:endParaRPr lang="en-US">
              <a:solidFill>
                <a:srgbClr val="000000"/>
              </a:solidFill>
            </a:endParaRPr>
          </a:p>
        </p:txBody>
      </p:sp>
      <p:graphicFrame>
        <p:nvGraphicFramePr>
          <p:cNvPr id="5" name="Content Placeholder 2">
            <a:extLst>
              <a:ext uri="{FF2B5EF4-FFF2-40B4-BE49-F238E27FC236}">
                <a16:creationId xmlns:a16="http://schemas.microsoft.com/office/drawing/2014/main" id="{EE27E20C-0D1C-BFD3-DF5B-D1CD4B7BF9C6}"/>
              </a:ext>
            </a:extLst>
          </p:cNvPr>
          <p:cNvGraphicFramePr>
            <a:graphicFrameLocks noGrp="1"/>
          </p:cNvGraphicFramePr>
          <p:nvPr>
            <p:ph idx="1"/>
          </p:nvPr>
        </p:nvGraphicFramePr>
        <p:xfrm>
          <a:off x="808038" y="2369713"/>
          <a:ext cx="10598150" cy="3971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589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929DD-445F-A861-354A-3CF7AF01D2F2}"/>
              </a:ext>
            </a:extLst>
          </p:cNvPr>
          <p:cNvSpPr>
            <a:spLocks noGrp="1"/>
          </p:cNvSpPr>
          <p:nvPr>
            <p:ph type="title"/>
          </p:nvPr>
        </p:nvSpPr>
        <p:spPr>
          <a:xfrm>
            <a:off x="1217055" y="1126902"/>
            <a:ext cx="9374746" cy="650384"/>
          </a:xfrm>
        </p:spPr>
        <p:txBody>
          <a:bodyPr anchor="ctr">
            <a:normAutofit/>
          </a:bodyPr>
          <a:lstStyle/>
          <a:p>
            <a:r>
              <a:rPr lang="en-US" sz="2400">
                <a:ea typeface="+mj-lt"/>
                <a:cs typeface="+mj-lt"/>
              </a:rPr>
              <a:t>Mitigation Steps Post-Breach</a:t>
            </a:r>
          </a:p>
        </p:txBody>
      </p:sp>
      <p:graphicFrame>
        <p:nvGraphicFramePr>
          <p:cNvPr id="17" name="Content Placeholder 2">
            <a:extLst>
              <a:ext uri="{FF2B5EF4-FFF2-40B4-BE49-F238E27FC236}">
                <a16:creationId xmlns:a16="http://schemas.microsoft.com/office/drawing/2014/main" id="{578B63B9-690F-E068-1567-9DB777E1CB56}"/>
              </a:ext>
            </a:extLst>
          </p:cNvPr>
          <p:cNvGraphicFramePr>
            <a:graphicFrameLocks noGrp="1"/>
          </p:cNvGraphicFramePr>
          <p:nvPr>
            <p:ph idx="1"/>
          </p:nvPr>
        </p:nvGraphicFramePr>
        <p:xfrm>
          <a:off x="1600200" y="2019300"/>
          <a:ext cx="9160100" cy="3640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24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A4C69-185A-4404-B114-B43337545DC6}"/>
              </a:ext>
            </a:extLst>
          </p:cNvPr>
          <p:cNvSpPr>
            <a:spLocks noGrp="1"/>
          </p:cNvSpPr>
          <p:nvPr>
            <p:ph type="title"/>
          </p:nvPr>
        </p:nvSpPr>
        <p:spPr>
          <a:xfrm>
            <a:off x="1097280" y="286603"/>
            <a:ext cx="10058400" cy="1450757"/>
          </a:xfrm>
        </p:spPr>
        <p:txBody>
          <a:bodyPr anchor="ctr">
            <a:normAutofit/>
          </a:bodyPr>
          <a:lstStyle/>
          <a:p>
            <a:r>
              <a:rPr lang="en-US">
                <a:solidFill>
                  <a:srgbClr val="FFFFFF"/>
                </a:solidFill>
              </a:rPr>
              <a:t>Application Defenses</a:t>
            </a:r>
          </a:p>
        </p:txBody>
      </p:sp>
      <p:sp>
        <p:nvSpPr>
          <p:cNvPr id="17" name="Content Placeholder 2">
            <a:extLst>
              <a:ext uri="{FF2B5EF4-FFF2-40B4-BE49-F238E27FC236}">
                <a16:creationId xmlns:a16="http://schemas.microsoft.com/office/drawing/2014/main" id="{05E5A5A1-A5D3-1D13-1D6D-274293921110}"/>
              </a:ext>
            </a:extLst>
          </p:cNvPr>
          <p:cNvSpPr>
            <a:spLocks noGrp="1"/>
          </p:cNvSpPr>
          <p:nvPr>
            <p:ph idx="1"/>
          </p:nvPr>
        </p:nvSpPr>
        <p:spPr>
          <a:xfrm>
            <a:off x="1096963" y="2675694"/>
            <a:ext cx="10058400" cy="3193294"/>
          </a:xfrm>
        </p:spPr>
        <p:txBody>
          <a:bodyPr vert="horz" lIns="0" tIns="45720" rIns="0" bIns="45720" rtlCol="0" anchor="t">
            <a:normAutofit/>
          </a:bodyPr>
          <a:lstStyle/>
          <a:p>
            <a:pPr>
              <a:buFont typeface="Arial" panose="020F0502020204030204" pitchFamily="34" charset="0"/>
              <a:buChar char="•"/>
            </a:pPr>
            <a:r>
              <a:rPr lang="en-US" b="1" dirty="0">
                <a:ea typeface="+mn-lt"/>
                <a:cs typeface="+mn-lt"/>
              </a:rPr>
              <a:t>Web Application Firewalls (WAF):</a:t>
            </a:r>
            <a:r>
              <a:rPr lang="en-US" dirty="0">
                <a:ea typeface="+mn-lt"/>
                <a:cs typeface="+mn-lt"/>
              </a:rPr>
              <a:t> Can help filter and monitor HTTP traffic; it provides an additional layer of security against common attacks such as SQL injection and cross-site scripting</a:t>
            </a:r>
          </a:p>
          <a:p>
            <a:pPr>
              <a:buFont typeface="Arial" panose="020F0502020204030204" pitchFamily="34" charset="0"/>
              <a:buChar char="•"/>
            </a:pPr>
            <a:r>
              <a:rPr lang="en-US" b="1" dirty="0">
                <a:ea typeface="+mn-lt"/>
                <a:cs typeface="+mn-lt"/>
              </a:rPr>
              <a:t>Secure Coding Practices:</a:t>
            </a:r>
            <a:r>
              <a:rPr lang="en-US" dirty="0">
                <a:ea typeface="+mn-lt"/>
                <a:cs typeface="+mn-lt"/>
              </a:rPr>
              <a:t> Training developers in secure coding practices can reduce vulnerabilities during the development phase</a:t>
            </a:r>
          </a:p>
          <a:p>
            <a:pPr>
              <a:buFont typeface="Arial" panose="020F0502020204030204" pitchFamily="34" charset="0"/>
              <a:buChar char="•"/>
            </a:pPr>
            <a:r>
              <a:rPr lang="en-US" b="1" dirty="0">
                <a:ea typeface="+mn-lt"/>
                <a:cs typeface="+mn-lt"/>
              </a:rPr>
              <a:t>User Access Controls:</a:t>
            </a:r>
            <a:r>
              <a:rPr lang="en-US" dirty="0">
                <a:ea typeface="+mn-lt"/>
                <a:cs typeface="+mn-lt"/>
              </a:rPr>
              <a:t> Employing the principle of least privilege can limit access to critical systems and reduce the risk of exploitation by insiders or compromised accounts</a:t>
            </a:r>
            <a:endParaRPr lang="en-US" dirty="0"/>
          </a:p>
        </p:txBody>
      </p:sp>
    </p:spTree>
    <p:extLst>
      <p:ext uri="{BB962C8B-B14F-4D97-AF65-F5344CB8AC3E}">
        <p14:creationId xmlns:p14="http://schemas.microsoft.com/office/powerpoint/2010/main" val="2005608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ECD6-296D-6504-CDAF-DAA696E4266A}"/>
              </a:ext>
            </a:extLst>
          </p:cNvPr>
          <p:cNvSpPr>
            <a:spLocks noGrp="1"/>
          </p:cNvSpPr>
          <p:nvPr>
            <p:ph type="title"/>
          </p:nvPr>
        </p:nvSpPr>
        <p:spPr/>
        <p:txBody>
          <a:bodyPr/>
          <a:lstStyle/>
          <a:p>
            <a:r>
              <a:rPr lang="en-US" dirty="0"/>
              <a:t>Exposed Vulnerabilities</a:t>
            </a:r>
          </a:p>
        </p:txBody>
      </p:sp>
      <p:sp>
        <p:nvSpPr>
          <p:cNvPr id="3" name="Content Placeholder 2">
            <a:extLst>
              <a:ext uri="{FF2B5EF4-FFF2-40B4-BE49-F238E27FC236}">
                <a16:creationId xmlns:a16="http://schemas.microsoft.com/office/drawing/2014/main" id="{EB412C14-BE9F-F556-D1A0-BDB49F7EBFBC}"/>
              </a:ext>
            </a:extLst>
          </p:cNvPr>
          <p:cNvSpPr>
            <a:spLocks noGrp="1"/>
          </p:cNvSpPr>
          <p:nvPr>
            <p:ph idx="1"/>
          </p:nvPr>
        </p:nvSpPr>
        <p:spPr/>
        <p:txBody>
          <a:bodyPr vert="horz" lIns="0" tIns="45720" rIns="0" bIns="45720" rtlCol="0" anchor="t">
            <a:normAutofit/>
          </a:bodyPr>
          <a:lstStyle/>
          <a:p>
            <a:pPr>
              <a:buFont typeface="Arial" panose="020F0502020204030204" pitchFamily="34" charset="0"/>
              <a:buChar char="•"/>
            </a:pPr>
            <a:r>
              <a:rPr lang="en-US" b="1" dirty="0">
                <a:ea typeface="+mn-lt"/>
                <a:cs typeface="+mn-lt"/>
              </a:rPr>
              <a:t>Ransomware Entry Points:</a:t>
            </a:r>
            <a:r>
              <a:rPr lang="en-US" dirty="0">
                <a:ea typeface="+mn-lt"/>
                <a:cs typeface="+mn-lt"/>
              </a:rPr>
              <a:t> Vulnerabilities in remote desktop protocols or misconfigured VPNs can be exploited for initial access</a:t>
            </a:r>
          </a:p>
          <a:p>
            <a:pPr>
              <a:buFont typeface="Arial" panose="020F0502020204030204" pitchFamily="34" charset="0"/>
              <a:buChar char="•"/>
            </a:pPr>
            <a:r>
              <a:rPr lang="en-US" b="1" dirty="0">
                <a:ea typeface="+mn-lt"/>
                <a:cs typeface="+mn-lt"/>
              </a:rPr>
              <a:t>Phishing Attacks:</a:t>
            </a:r>
            <a:r>
              <a:rPr lang="en-US" dirty="0">
                <a:ea typeface="+mn-lt"/>
                <a:cs typeface="+mn-lt"/>
              </a:rPr>
              <a:t> Lack of employee training on recognizing phishing attempts can lead to credential theft</a:t>
            </a:r>
          </a:p>
          <a:p>
            <a:pPr>
              <a:buFont typeface="Arial" panose="020F0502020204030204" pitchFamily="34" charset="0"/>
              <a:buChar char="•"/>
            </a:pPr>
            <a:r>
              <a:rPr lang="en-US" b="1" dirty="0">
                <a:ea typeface="+mn-lt"/>
                <a:cs typeface="+mn-lt"/>
              </a:rPr>
              <a:t>Outdated Software:</a:t>
            </a:r>
            <a:r>
              <a:rPr lang="en-US" dirty="0">
                <a:ea typeface="+mn-lt"/>
                <a:cs typeface="+mn-lt"/>
              </a:rPr>
              <a:t> Failure to patch software vulnerabilities can leave systems open to attacks</a:t>
            </a:r>
            <a:endParaRPr lang="en-US" dirty="0"/>
          </a:p>
        </p:txBody>
      </p:sp>
    </p:spTree>
    <p:extLst>
      <p:ext uri="{BB962C8B-B14F-4D97-AF65-F5344CB8AC3E}">
        <p14:creationId xmlns:p14="http://schemas.microsoft.com/office/powerpoint/2010/main" val="401391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6256-798D-D62C-9110-C6320C289988}"/>
              </a:ext>
            </a:extLst>
          </p:cNvPr>
          <p:cNvSpPr>
            <a:spLocks noGrp="1"/>
          </p:cNvSpPr>
          <p:nvPr>
            <p:ph type="title"/>
          </p:nvPr>
        </p:nvSpPr>
        <p:spPr/>
        <p:txBody>
          <a:bodyPr/>
          <a:lstStyle/>
          <a:p>
            <a:r>
              <a:rPr lang="en-US" dirty="0"/>
              <a:t>In Conclusion...</a:t>
            </a:r>
          </a:p>
        </p:txBody>
      </p:sp>
      <p:sp>
        <p:nvSpPr>
          <p:cNvPr id="3" name="Content Placeholder 2">
            <a:extLst>
              <a:ext uri="{FF2B5EF4-FFF2-40B4-BE49-F238E27FC236}">
                <a16:creationId xmlns:a16="http://schemas.microsoft.com/office/drawing/2014/main" id="{709B7D44-5230-9177-30F0-01DDA75910D7}"/>
              </a:ext>
            </a:extLst>
          </p:cNvPr>
          <p:cNvSpPr>
            <a:spLocks noGrp="1"/>
          </p:cNvSpPr>
          <p:nvPr>
            <p:ph idx="1"/>
          </p:nvPr>
        </p:nvSpPr>
        <p:spPr/>
        <p:txBody>
          <a:bodyPr vert="horz" lIns="91440" tIns="45720" rIns="91440" bIns="45720" rtlCol="0" anchor="t">
            <a:normAutofit/>
          </a:bodyPr>
          <a:lstStyle/>
          <a:p>
            <a:pPr marL="269875" indent="-269875"/>
            <a:r>
              <a:rPr lang="en-US" dirty="0"/>
              <a:t>I am most proud of the fact that I was able to finish these projects all by myself. In most cases, that is normally how it is to get done, anyway, but there are also plenty of projects that involve </a:t>
            </a:r>
            <a:r>
              <a:rPr lang="en-US"/>
              <a:t>team effort, and while I am all for team effort, I had to tackle these solo.</a:t>
            </a:r>
            <a:endParaRPr lang="en-US" dirty="0"/>
          </a:p>
          <a:p>
            <a:pPr marL="269875" indent="-269875"/>
            <a:r>
              <a:rPr lang="en-US" dirty="0"/>
              <a:t>If I had a team working with me, I would definitely say that collaboration helps make the process </a:t>
            </a:r>
            <a:r>
              <a:rPr lang="en-US"/>
              <a:t>quicker, depending on who you are working with.</a:t>
            </a:r>
            <a:endParaRPr lang="en-US" dirty="0"/>
          </a:p>
          <a:p>
            <a:pPr marL="269875" indent="-269875"/>
            <a:r>
              <a:rPr lang="en-US" dirty="0"/>
              <a:t>I cannot think of anything I could have done better, as I am satisfied with my work.</a:t>
            </a:r>
          </a:p>
        </p:txBody>
      </p:sp>
    </p:spTree>
    <p:extLst>
      <p:ext uri="{BB962C8B-B14F-4D97-AF65-F5344CB8AC3E}">
        <p14:creationId xmlns:p14="http://schemas.microsoft.com/office/powerpoint/2010/main" val="3558213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A10581-08F2-4D9E-8CB4-07ECFEE95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9E2092A-4250-4BDD-AC6C-CA57E30DDD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7266875" cy="6858000"/>
            <a:chOff x="0" y="0"/>
            <a:chExt cx="7266875" cy="6858000"/>
          </a:xfrm>
        </p:grpSpPr>
        <p:sp>
          <p:nvSpPr>
            <p:cNvPr id="11" name="Freeform: Shape 10">
              <a:extLst>
                <a:ext uri="{FF2B5EF4-FFF2-40B4-BE49-F238E27FC236}">
                  <a16:creationId xmlns:a16="http://schemas.microsoft.com/office/drawing/2014/main" id="{FA1EE7D2-EB27-4C6C-8E54-CBCDDCA178F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3600"/>
              <a:ext cx="7266875" cy="6854400"/>
            </a:xfrm>
            <a:custGeom>
              <a:avLst/>
              <a:gdLst>
                <a:gd name="connsiteX0" fmla="*/ 3839675 w 7266875"/>
                <a:gd name="connsiteY0" fmla="*/ 0 h 6854400"/>
                <a:gd name="connsiteX1" fmla="*/ 7266875 w 7266875"/>
                <a:gd name="connsiteY1" fmla="*/ 3427200 h 6854400"/>
                <a:gd name="connsiteX2" fmla="*/ 3839675 w 7266875"/>
                <a:gd name="connsiteY2" fmla="*/ 6854400 h 6854400"/>
                <a:gd name="connsiteX3" fmla="*/ 3489264 w 7266875"/>
                <a:gd name="connsiteY3" fmla="*/ 6836706 h 6854400"/>
                <a:gd name="connsiteX4" fmla="*/ 3327588 w 7266875"/>
                <a:gd name="connsiteY4" fmla="*/ 6816161 h 6854400"/>
                <a:gd name="connsiteX5" fmla="*/ 3174464 w 7266875"/>
                <a:gd name="connsiteY5" fmla="*/ 6839531 h 6854400"/>
                <a:gd name="connsiteX6" fmla="*/ 2880000 w 7266875"/>
                <a:gd name="connsiteY6" fmla="*/ 6854400 h 6854400"/>
                <a:gd name="connsiteX7" fmla="*/ 0 w 7266875"/>
                <a:gd name="connsiteY7" fmla="*/ 3974400 h 6854400"/>
                <a:gd name="connsiteX8" fmla="*/ 226325 w 7266875"/>
                <a:gd name="connsiteY8" fmla="*/ 2853374 h 6854400"/>
                <a:gd name="connsiteX9" fmla="*/ 258015 w 7266875"/>
                <a:gd name="connsiteY9" fmla="*/ 2787590 h 6854400"/>
                <a:gd name="connsiteX10" fmla="*/ 224445 w 7266875"/>
                <a:gd name="connsiteY10" fmla="*/ 2657030 h 6854400"/>
                <a:gd name="connsiteX11" fmla="*/ 180561 w 7266875"/>
                <a:gd name="connsiteY11" fmla="*/ 2221714 h 6854400"/>
                <a:gd name="connsiteX12" fmla="*/ 2340561 w 7266875"/>
                <a:gd name="connsiteY12" fmla="*/ 61714 h 6854400"/>
                <a:gd name="connsiteX13" fmla="*/ 2828370 w 7266875"/>
                <a:gd name="connsiteY13" fmla="*/ 117025 h 6854400"/>
                <a:gd name="connsiteX14" fmla="*/ 2891183 w 7266875"/>
                <a:gd name="connsiteY14" fmla="*/ 134017 h 6854400"/>
                <a:gd name="connsiteX15" fmla="*/ 2983165 w 7266875"/>
                <a:gd name="connsiteY15" fmla="*/ 107897 h 6854400"/>
                <a:gd name="connsiteX16" fmla="*/ 3839675 w 7266875"/>
                <a:gd name="connsiteY16" fmla="*/ 0 h 68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66875" h="6854400">
                  <a:moveTo>
                    <a:pt x="3839675" y="0"/>
                  </a:moveTo>
                  <a:cubicBezTo>
                    <a:pt x="5732465" y="0"/>
                    <a:pt x="7266875" y="1534410"/>
                    <a:pt x="7266875" y="3427200"/>
                  </a:cubicBezTo>
                  <a:cubicBezTo>
                    <a:pt x="7266875" y="5319990"/>
                    <a:pt x="5732465" y="6854400"/>
                    <a:pt x="3839675" y="6854400"/>
                  </a:cubicBezTo>
                  <a:cubicBezTo>
                    <a:pt x="3721376" y="6854400"/>
                    <a:pt x="3604476" y="6848406"/>
                    <a:pt x="3489264" y="6836706"/>
                  </a:cubicBezTo>
                  <a:lnTo>
                    <a:pt x="3327588" y="6816161"/>
                  </a:lnTo>
                  <a:lnTo>
                    <a:pt x="3174464" y="6839531"/>
                  </a:lnTo>
                  <a:cubicBezTo>
                    <a:pt x="3077646" y="6849363"/>
                    <a:pt x="2979412" y="6854400"/>
                    <a:pt x="2880000" y="6854400"/>
                  </a:cubicBezTo>
                  <a:cubicBezTo>
                    <a:pt x="1289420" y="6854400"/>
                    <a:pt x="0" y="5564980"/>
                    <a:pt x="0" y="3974400"/>
                  </a:cubicBezTo>
                  <a:cubicBezTo>
                    <a:pt x="0" y="3576755"/>
                    <a:pt x="80589" y="3197933"/>
                    <a:pt x="226325" y="2853374"/>
                  </a:cubicBezTo>
                  <a:lnTo>
                    <a:pt x="258015" y="2787590"/>
                  </a:lnTo>
                  <a:lnTo>
                    <a:pt x="224445" y="2657030"/>
                  </a:lnTo>
                  <a:cubicBezTo>
                    <a:pt x="195672" y="2516419"/>
                    <a:pt x="180561" y="2370831"/>
                    <a:pt x="180561" y="2221714"/>
                  </a:cubicBezTo>
                  <a:cubicBezTo>
                    <a:pt x="180561" y="1028779"/>
                    <a:pt x="1147626" y="61714"/>
                    <a:pt x="2340561" y="61714"/>
                  </a:cubicBezTo>
                  <a:cubicBezTo>
                    <a:pt x="2508318" y="61714"/>
                    <a:pt x="2671608" y="80838"/>
                    <a:pt x="2828370" y="117025"/>
                  </a:cubicBezTo>
                  <a:lnTo>
                    <a:pt x="2891183" y="134017"/>
                  </a:lnTo>
                  <a:lnTo>
                    <a:pt x="2983165" y="107897"/>
                  </a:lnTo>
                  <a:cubicBezTo>
                    <a:pt x="3256928" y="37461"/>
                    <a:pt x="3543927" y="0"/>
                    <a:pt x="3839675" y="0"/>
                  </a:cubicBezTo>
                  <a:close/>
                </a:path>
              </a:pathLst>
            </a:custGeom>
            <a:solidFill>
              <a:schemeClr val="bg2">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A73CF8FD-0917-4279-B6E7-120EE392F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1094400"/>
              <a:ext cx="5760000" cy="5760000"/>
            </a:xfrm>
            <a:prstGeom prst="ellipse">
              <a:avLst/>
            </a:prstGeom>
            <a:solidFill>
              <a:schemeClr val="accent1">
                <a:alpha val="4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A3FA15-CF3D-4F2B-BB5C-18E5DB3057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180561" y="61714"/>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776AED5-83E6-4A3D-B609-7CCABAD440D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412475" y="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D96BE3B-8D64-ACDB-A4E7-282D49269737}"/>
              </a:ext>
            </a:extLst>
          </p:cNvPr>
          <p:cNvSpPr>
            <a:spLocks noGrp="1"/>
          </p:cNvSpPr>
          <p:nvPr>
            <p:ph type="title"/>
          </p:nvPr>
        </p:nvSpPr>
        <p:spPr>
          <a:xfrm>
            <a:off x="540000" y="833015"/>
            <a:ext cx="5958000" cy="5202026"/>
          </a:xfrm>
        </p:spPr>
        <p:txBody>
          <a:bodyPr anchor="ctr">
            <a:normAutofit/>
          </a:bodyPr>
          <a:lstStyle/>
          <a:p>
            <a:pPr algn="ctr"/>
            <a:r>
              <a:rPr lang="en-US" sz="8800"/>
              <a:t>About Myself</a:t>
            </a:r>
          </a:p>
        </p:txBody>
      </p:sp>
      <p:sp>
        <p:nvSpPr>
          <p:cNvPr id="3" name="Content Placeholder 2">
            <a:extLst>
              <a:ext uri="{FF2B5EF4-FFF2-40B4-BE49-F238E27FC236}">
                <a16:creationId xmlns:a16="http://schemas.microsoft.com/office/drawing/2014/main" id="{094DC031-5610-BC84-DCC9-F04B8F11AE36}"/>
              </a:ext>
            </a:extLst>
          </p:cNvPr>
          <p:cNvSpPr>
            <a:spLocks noGrp="1"/>
          </p:cNvSpPr>
          <p:nvPr>
            <p:ph idx="1"/>
          </p:nvPr>
        </p:nvSpPr>
        <p:spPr>
          <a:xfrm>
            <a:off x="7104062" y="540347"/>
            <a:ext cx="4537075" cy="5760000"/>
          </a:xfrm>
        </p:spPr>
        <p:txBody>
          <a:bodyPr vert="horz" lIns="91440" tIns="45720" rIns="91440" bIns="45720" rtlCol="0" anchor="ctr">
            <a:normAutofit/>
          </a:bodyPr>
          <a:lstStyle/>
          <a:p>
            <a:pPr marL="285750" indent="-285750">
              <a:spcBef>
                <a:spcPts val="930"/>
              </a:spcBef>
              <a:buFont typeface="Arial,Sans-Serif" panose="020B0604020202020204" pitchFamily="34" charset="0"/>
            </a:pPr>
            <a:r>
              <a:rPr lang="en-US" b="1" dirty="0">
                <a:latin typeface="Meiryo"/>
                <a:ea typeface="Meiryo"/>
              </a:rPr>
              <a:t>My name is Imani Leary, and I am studying for Software Development. I am currently not employed, however, I am an independent delivery driver. It is a perfect job for me at the moment, since my main priority is school.</a:t>
            </a:r>
            <a:endParaRPr lang="en-US">
              <a:latin typeface="Meiryo"/>
              <a:ea typeface="Meiryo"/>
            </a:endParaRPr>
          </a:p>
          <a:p>
            <a:pPr marL="285750" indent="-285750">
              <a:spcBef>
                <a:spcPts val="930"/>
              </a:spcBef>
              <a:buFont typeface="Arial,Sans-Serif" panose="020B0604020202020204" pitchFamily="34" charset="0"/>
            </a:pPr>
            <a:r>
              <a:rPr lang="en-US" b="1" dirty="0">
                <a:latin typeface="Meiryo"/>
                <a:ea typeface="Meiryo"/>
              </a:rPr>
              <a:t>As my school year is nearing to an end, I have discovered that I'm academically strongest in communicating, as well as certain languages such as C+, C++, C#, etc.</a:t>
            </a:r>
            <a:endParaRPr lang="en-US"/>
          </a:p>
        </p:txBody>
      </p:sp>
    </p:spTree>
    <p:extLst>
      <p:ext uri="{BB962C8B-B14F-4D97-AF65-F5344CB8AC3E}">
        <p14:creationId xmlns:p14="http://schemas.microsoft.com/office/powerpoint/2010/main" val="1470498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2FD795-8DF5-44F0-8664-4D8F626DD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C6B683D-13FA-4605-8648-01FC9C82FE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3" name="Rectangle 12">
              <a:extLst>
                <a:ext uri="{FF2B5EF4-FFF2-40B4-BE49-F238E27FC236}">
                  <a16:creationId xmlns:a16="http://schemas.microsoft.com/office/drawing/2014/main" id="{9852A959-AA36-4E4C-940B-F33A7BE0AB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FFC38A9-EA65-4BD6-A6E1-CAD07CCB81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9E36CA9-9013-4306-B36F-2E349B6FEDB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CE8D3FFE-4362-43F6-99D3-1B83F7AD59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1" name="Rectangle 20">
                <a:extLst>
                  <a:ext uri="{FF2B5EF4-FFF2-40B4-BE49-F238E27FC236}">
                    <a16:creationId xmlns:a16="http://schemas.microsoft.com/office/drawing/2014/main" id="{F7AA39D6-8796-468A-8C18-D17C0BBF2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5967788-298A-4B75-B02F-0625E5F84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8D0FB4E1-29BE-427B-9999-B25351A07CB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9" name="Rectangle 18">
                <a:extLst>
                  <a:ext uri="{FF2B5EF4-FFF2-40B4-BE49-F238E27FC236}">
                    <a16:creationId xmlns:a16="http://schemas.microsoft.com/office/drawing/2014/main" id="{39914662-C165-4AD1-89C0-F6C47C109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84C8199-BC83-4D02-8937-CF9AB0F4C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A28F3F3-1D22-45C2-8627-C7E4E74BDD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9D8267F7-1115-4F9A-BEF5-BB6664BCF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a:gsLst>
              <a:gs pos="0">
                <a:schemeClr val="bg2">
                  <a:alpha val="40000"/>
                </a:schemeClr>
              </a:gs>
              <a:gs pos="100000">
                <a:schemeClr val="bg2">
                  <a:alpha val="80000"/>
                </a:schemeClr>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6AF106AB-4DB1-6CBE-D664-A274CFF51EF7}"/>
              </a:ext>
            </a:extLst>
          </p:cNvPr>
          <p:cNvSpPr>
            <a:spLocks noGrp="1"/>
          </p:cNvSpPr>
          <p:nvPr>
            <p:ph type="title"/>
          </p:nvPr>
        </p:nvSpPr>
        <p:spPr>
          <a:xfrm>
            <a:off x="7086315" y="545126"/>
            <a:ext cx="4554821" cy="2186096"/>
          </a:xfrm>
        </p:spPr>
        <p:txBody>
          <a:bodyPr anchor="t">
            <a:normAutofit/>
          </a:bodyPr>
          <a:lstStyle/>
          <a:p>
            <a:r>
              <a:rPr lang="en-US" sz="4700">
                <a:ea typeface="Meiryo"/>
              </a:rPr>
              <a:t>Team Communication Goals</a:t>
            </a:r>
            <a:endParaRPr lang="en-US" sz="4700"/>
          </a:p>
        </p:txBody>
      </p:sp>
      <p:pic>
        <p:nvPicPr>
          <p:cNvPr id="7" name="Graphic 6" descr="Business Growth">
            <a:extLst>
              <a:ext uri="{FF2B5EF4-FFF2-40B4-BE49-F238E27FC236}">
                <a16:creationId xmlns:a16="http://schemas.microsoft.com/office/drawing/2014/main" id="{3CA43C61-1887-D492-4221-DA394FFD65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494" y="540000"/>
            <a:ext cx="5768725" cy="5768725"/>
          </a:xfrm>
          <a:prstGeom prst="rect">
            <a:avLst/>
          </a:prstGeom>
        </p:spPr>
      </p:pic>
      <p:sp>
        <p:nvSpPr>
          <p:cNvPr id="3" name="Content Placeholder 2">
            <a:extLst>
              <a:ext uri="{FF2B5EF4-FFF2-40B4-BE49-F238E27FC236}">
                <a16:creationId xmlns:a16="http://schemas.microsoft.com/office/drawing/2014/main" id="{65A42931-B075-2EB5-9F0F-4B8DE19D0AC7}"/>
              </a:ext>
            </a:extLst>
          </p:cNvPr>
          <p:cNvSpPr>
            <a:spLocks noGrp="1"/>
          </p:cNvSpPr>
          <p:nvPr>
            <p:ph idx="1"/>
          </p:nvPr>
        </p:nvSpPr>
        <p:spPr>
          <a:xfrm>
            <a:off x="7104063" y="2947121"/>
            <a:ext cx="4537073" cy="3361604"/>
          </a:xfrm>
        </p:spPr>
        <p:txBody>
          <a:bodyPr anchor="t">
            <a:normAutofit/>
          </a:bodyPr>
          <a:lstStyle/>
          <a:p>
            <a:r>
              <a:rPr lang="en-US">
                <a:ea typeface="Meiryo"/>
              </a:rPr>
              <a:t>My commitment to respond is at least within 48-72 hours prior to the initial due date. As for project goals, I will simply make sure that everything within it is precise and follows every single instruction, this way I am more confident with my work.</a:t>
            </a:r>
            <a:endParaRPr lang="en-US"/>
          </a:p>
        </p:txBody>
      </p:sp>
    </p:spTree>
    <p:extLst>
      <p:ext uri="{BB962C8B-B14F-4D97-AF65-F5344CB8AC3E}">
        <p14:creationId xmlns:p14="http://schemas.microsoft.com/office/powerpoint/2010/main" val="308102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9D76-FDD9-ED46-594C-6CCBFF2B941B}"/>
              </a:ext>
            </a:extLst>
          </p:cNvPr>
          <p:cNvSpPr>
            <a:spLocks noGrp="1"/>
          </p:cNvSpPr>
          <p:nvPr>
            <p:ph type="title"/>
          </p:nvPr>
        </p:nvSpPr>
        <p:spPr/>
        <p:txBody>
          <a:bodyPr/>
          <a:lstStyle/>
          <a:p>
            <a:r>
              <a:rPr lang="en-US">
                <a:ea typeface="Meiryo"/>
              </a:rPr>
              <a:t>Rationale for Breach Selection</a:t>
            </a:r>
            <a:endParaRPr lang="en-US"/>
          </a:p>
        </p:txBody>
      </p:sp>
      <p:sp>
        <p:nvSpPr>
          <p:cNvPr id="3" name="Content Placeholder 2">
            <a:extLst>
              <a:ext uri="{FF2B5EF4-FFF2-40B4-BE49-F238E27FC236}">
                <a16:creationId xmlns:a16="http://schemas.microsoft.com/office/drawing/2014/main" id="{803CC34F-45E5-ABB8-22CA-B6B2F300B420}"/>
              </a:ext>
            </a:extLst>
          </p:cNvPr>
          <p:cNvSpPr>
            <a:spLocks noGrp="1"/>
          </p:cNvSpPr>
          <p:nvPr>
            <p:ph idx="1"/>
          </p:nvPr>
        </p:nvSpPr>
        <p:spPr/>
        <p:txBody>
          <a:bodyPr/>
          <a:lstStyle/>
          <a:p>
            <a:pPr marL="285750" indent="-285750">
              <a:buFont typeface="Arial" panose="020B0503020204020204" pitchFamily="34" charset="0"/>
              <a:buChar char="•"/>
            </a:pPr>
            <a:r>
              <a:rPr lang="en-US">
                <a:ea typeface="Meiryo"/>
              </a:rPr>
              <a:t>I chose to learn more about the </a:t>
            </a:r>
            <a:r>
              <a:rPr lang="en-US" err="1">
                <a:ea typeface="Meiryo"/>
              </a:rPr>
              <a:t>LockBit</a:t>
            </a:r>
            <a:r>
              <a:rPr lang="en-US">
                <a:ea typeface="Meiryo"/>
              </a:rPr>
              <a:t> ransomware platform because of the valuable lessons it taught many companies and people in general.</a:t>
            </a:r>
          </a:p>
          <a:p>
            <a:pPr marL="285750" indent="-285750">
              <a:buFont typeface="Arial" panose="020B0503020204020204" pitchFamily="34" charset="0"/>
              <a:buChar char="•"/>
            </a:pPr>
            <a:r>
              <a:rPr lang="en-US" err="1">
                <a:ea typeface="Meiryo"/>
              </a:rPr>
              <a:t>LockBit</a:t>
            </a:r>
            <a:r>
              <a:rPr lang="en-US">
                <a:ea typeface="Meiryo"/>
              </a:rPr>
              <a:t> primarily targeted various sectors (healthcare, finance, and critical infrastructure). The breach involved a cyberattack which provided the National Crime Agency with an extensive cache of data (Dissent, 2024).</a:t>
            </a:r>
          </a:p>
        </p:txBody>
      </p:sp>
    </p:spTree>
    <p:extLst>
      <p:ext uri="{BB962C8B-B14F-4D97-AF65-F5344CB8AC3E}">
        <p14:creationId xmlns:p14="http://schemas.microsoft.com/office/powerpoint/2010/main" val="75445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7FD0-C469-0777-EE69-FEE78AF999F8}"/>
              </a:ext>
            </a:extLst>
          </p:cNvPr>
          <p:cNvSpPr>
            <a:spLocks noGrp="1"/>
          </p:cNvSpPr>
          <p:nvPr>
            <p:ph type="title"/>
          </p:nvPr>
        </p:nvSpPr>
        <p:spPr>
          <a:xfrm>
            <a:off x="812800" y="603623"/>
            <a:ext cx="5436925" cy="1786965"/>
          </a:xfrm>
        </p:spPr>
        <p:txBody>
          <a:bodyPr anchor="t">
            <a:normAutofit/>
          </a:bodyPr>
          <a:lstStyle/>
          <a:p>
            <a:r>
              <a:rPr lang="en-US" dirty="0" err="1">
                <a:ea typeface="Batang"/>
              </a:rPr>
              <a:t>Lockbit</a:t>
            </a:r>
            <a:r>
              <a:rPr lang="en-US" dirty="0">
                <a:ea typeface="Batang"/>
              </a:rPr>
              <a:t> Breach overview</a:t>
            </a:r>
            <a:endParaRPr lang="en-US" dirty="0"/>
          </a:p>
        </p:txBody>
      </p:sp>
      <p:sp>
        <p:nvSpPr>
          <p:cNvPr id="3" name="Content Placeholder 2">
            <a:extLst>
              <a:ext uri="{FF2B5EF4-FFF2-40B4-BE49-F238E27FC236}">
                <a16:creationId xmlns:a16="http://schemas.microsoft.com/office/drawing/2014/main" id="{57444332-0BCF-EB69-B745-2EDE35A7DC50}"/>
              </a:ext>
            </a:extLst>
          </p:cNvPr>
          <p:cNvSpPr>
            <a:spLocks noGrp="1"/>
          </p:cNvSpPr>
          <p:nvPr>
            <p:ph idx="1"/>
          </p:nvPr>
        </p:nvSpPr>
        <p:spPr>
          <a:xfrm>
            <a:off x="4667416" y="2496709"/>
            <a:ext cx="6297433" cy="3757667"/>
          </a:xfrm>
        </p:spPr>
        <p:txBody>
          <a:bodyPr anchor="ctr">
            <a:normAutofit fontScale="92500" lnSpcReduction="10000"/>
          </a:bodyPr>
          <a:lstStyle/>
          <a:p>
            <a:r>
              <a:rPr lang="en-US" dirty="0">
                <a:ea typeface="Batang"/>
              </a:rPr>
              <a:t>Various organizations globally (notably in healthcare, retail, and finance)</a:t>
            </a:r>
            <a:endParaRPr lang="en-US" dirty="0"/>
          </a:p>
          <a:p>
            <a:r>
              <a:rPr lang="en-US" dirty="0">
                <a:ea typeface="Batang"/>
              </a:rPr>
              <a:t>Active since 2019; notable attacks in recent years (such as 2022, 2023)</a:t>
            </a:r>
          </a:p>
          <a:p>
            <a:r>
              <a:rPr lang="en-US" dirty="0">
                <a:ea typeface="Batang"/>
              </a:rPr>
              <a:t>Ransomware attack</a:t>
            </a:r>
          </a:p>
          <a:p>
            <a:r>
              <a:rPr lang="en-US" dirty="0">
                <a:ea typeface="Batang"/>
              </a:rPr>
              <a:t>Impacted sectors include healthcare, finance, retail, and manufacturing</a:t>
            </a:r>
          </a:p>
          <a:p>
            <a:r>
              <a:rPr lang="en-US" dirty="0">
                <a:ea typeface="Batang"/>
              </a:rPr>
              <a:t>Vulnerabilities exploited are unpatched software vulnerabilities, phishing emails leading to credential theft, and remote desktop protocol (RDP) misconfigurations (Dissent, 2024)</a:t>
            </a:r>
            <a:endParaRPr lang="en-US" dirty="0"/>
          </a:p>
        </p:txBody>
      </p:sp>
    </p:spTree>
    <p:extLst>
      <p:ext uri="{BB962C8B-B14F-4D97-AF65-F5344CB8AC3E}">
        <p14:creationId xmlns:p14="http://schemas.microsoft.com/office/powerpoint/2010/main" val="214137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C611-31A2-E01E-3867-F80F351D95B3}"/>
              </a:ext>
            </a:extLst>
          </p:cNvPr>
          <p:cNvSpPr>
            <a:spLocks noGrp="1"/>
          </p:cNvSpPr>
          <p:nvPr>
            <p:ph type="title"/>
          </p:nvPr>
        </p:nvSpPr>
        <p:spPr/>
        <p:txBody>
          <a:bodyPr/>
          <a:lstStyle/>
          <a:p>
            <a:r>
              <a:rPr lang="en-US" dirty="0" err="1">
                <a:ea typeface="Batang"/>
              </a:rPr>
              <a:t>Lockbit</a:t>
            </a:r>
            <a:r>
              <a:rPr lang="en-US" dirty="0">
                <a:ea typeface="Batang"/>
              </a:rPr>
              <a:t> breach overview (continued)</a:t>
            </a:r>
          </a:p>
        </p:txBody>
      </p:sp>
      <p:sp>
        <p:nvSpPr>
          <p:cNvPr id="3" name="Content Placeholder 2">
            <a:extLst>
              <a:ext uri="{FF2B5EF4-FFF2-40B4-BE49-F238E27FC236}">
                <a16:creationId xmlns:a16="http://schemas.microsoft.com/office/drawing/2014/main" id="{8E21CAD6-D93E-932C-0139-5F453B589E4F}"/>
              </a:ext>
            </a:extLst>
          </p:cNvPr>
          <p:cNvSpPr>
            <a:spLocks noGrp="1"/>
          </p:cNvSpPr>
          <p:nvPr>
            <p:ph idx="1"/>
          </p:nvPr>
        </p:nvSpPr>
        <p:spPr/>
        <p:txBody>
          <a:bodyPr vert="horz" lIns="91440" tIns="45720" rIns="91440" bIns="45720" rtlCol="0" anchor="t">
            <a:normAutofit/>
          </a:bodyPr>
          <a:lstStyle/>
          <a:p>
            <a:pPr marL="0" indent="0">
              <a:buNone/>
            </a:pPr>
            <a:r>
              <a:rPr lang="en-US" b="1" dirty="0">
                <a:ea typeface="Batang"/>
              </a:rPr>
              <a:t>Key Details:</a:t>
            </a:r>
          </a:p>
          <a:p>
            <a:r>
              <a:rPr lang="en-US" dirty="0">
                <a:ea typeface="Batang"/>
              </a:rPr>
              <a:t>The </a:t>
            </a:r>
            <a:r>
              <a:rPr lang="en-US" err="1">
                <a:ea typeface="Batang"/>
              </a:rPr>
              <a:t>LockBit</a:t>
            </a:r>
            <a:r>
              <a:rPr lang="en-US" dirty="0">
                <a:ea typeface="Batang"/>
              </a:rPr>
              <a:t> group uses a double extortion tactic, which encrypts data and threatens to publish sensitive information unless a ransom is paid</a:t>
            </a:r>
          </a:p>
          <a:p>
            <a:r>
              <a:rPr lang="en-US" dirty="0">
                <a:ea typeface="Batang"/>
              </a:rPr>
              <a:t>They also utilize automated tools to spread their ransomware quickly across networks</a:t>
            </a:r>
            <a:endParaRPr lang="en-US" dirty="0"/>
          </a:p>
          <a:p>
            <a:pPr marL="0" indent="0">
              <a:buNone/>
            </a:pPr>
            <a:r>
              <a:rPr lang="en-US" dirty="0">
                <a:ea typeface="Batang"/>
              </a:rPr>
              <a:t>(Dissent, 2024)</a:t>
            </a:r>
            <a:endParaRPr lang="en-US" dirty="0"/>
          </a:p>
        </p:txBody>
      </p:sp>
    </p:spTree>
    <p:extLst>
      <p:ext uri="{BB962C8B-B14F-4D97-AF65-F5344CB8AC3E}">
        <p14:creationId xmlns:p14="http://schemas.microsoft.com/office/powerpoint/2010/main" val="266543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E6E2-1FD2-730F-2881-520A983E3BA1}"/>
              </a:ext>
            </a:extLst>
          </p:cNvPr>
          <p:cNvSpPr>
            <a:spLocks noGrp="1"/>
          </p:cNvSpPr>
          <p:nvPr>
            <p:ph type="title"/>
          </p:nvPr>
        </p:nvSpPr>
        <p:spPr>
          <a:xfrm>
            <a:off x="1050879" y="609601"/>
            <a:ext cx="9810604" cy="1216024"/>
          </a:xfrm>
        </p:spPr>
        <p:txBody>
          <a:bodyPr>
            <a:normAutofit/>
          </a:bodyPr>
          <a:lstStyle/>
          <a:p>
            <a:r>
              <a:rPr lang="en-US" dirty="0">
                <a:ea typeface="Batang"/>
              </a:rPr>
              <a:t>Breach Impacts</a:t>
            </a:r>
            <a:endParaRPr lang="en-US" dirty="0"/>
          </a:p>
        </p:txBody>
      </p:sp>
      <p:sp>
        <p:nvSpPr>
          <p:cNvPr id="3" name="Content Placeholder 2">
            <a:extLst>
              <a:ext uri="{FF2B5EF4-FFF2-40B4-BE49-F238E27FC236}">
                <a16:creationId xmlns:a16="http://schemas.microsoft.com/office/drawing/2014/main" id="{2F839B52-0AD2-B712-C340-357718F1DA92}"/>
              </a:ext>
            </a:extLst>
          </p:cNvPr>
          <p:cNvSpPr>
            <a:spLocks noGrp="1"/>
          </p:cNvSpPr>
          <p:nvPr>
            <p:ph idx="1"/>
          </p:nvPr>
        </p:nvSpPr>
        <p:spPr>
          <a:xfrm>
            <a:off x="1050878" y="2687005"/>
            <a:ext cx="9880979" cy="3567373"/>
          </a:xfrm>
        </p:spPr>
        <p:txBody>
          <a:bodyPr anchor="ctr">
            <a:normAutofit lnSpcReduction="10000"/>
          </a:bodyPr>
          <a:lstStyle/>
          <a:p>
            <a:pPr marL="0" indent="0">
              <a:buNone/>
            </a:pPr>
            <a:r>
              <a:rPr lang="en-US" b="1" dirty="0">
                <a:ea typeface="Batang"/>
              </a:rPr>
              <a:t>Financial impacts:</a:t>
            </a:r>
            <a:endParaRPr lang="en-US" b="1" dirty="0"/>
          </a:p>
          <a:p>
            <a:r>
              <a:rPr lang="en-US" dirty="0">
                <a:ea typeface="Batang"/>
              </a:rPr>
              <a:t>Estimated costs of recovery and ransom payments exceeding millions of dollars for affected organizations</a:t>
            </a:r>
          </a:p>
          <a:p>
            <a:r>
              <a:rPr lang="en-US" dirty="0">
                <a:ea typeface="Batang"/>
              </a:rPr>
              <a:t>Fines and legal fees related to data protection violations</a:t>
            </a:r>
          </a:p>
          <a:p>
            <a:pPr marL="0" indent="0">
              <a:buNone/>
            </a:pPr>
            <a:r>
              <a:rPr lang="en-US" b="1">
                <a:ea typeface="Batang"/>
              </a:rPr>
              <a:t>Number of Affected People:</a:t>
            </a:r>
          </a:p>
          <a:p>
            <a:r>
              <a:rPr lang="en-US" dirty="0">
                <a:ea typeface="Batang"/>
              </a:rPr>
              <a:t>Hundreds of thousands of individuals impacted across many, many organizations</a:t>
            </a:r>
          </a:p>
          <a:p>
            <a:pPr marL="0" indent="0">
              <a:buNone/>
            </a:pPr>
            <a:r>
              <a:rPr lang="en-US" b="1" dirty="0">
                <a:ea typeface="Batang"/>
              </a:rPr>
              <a:t>Reputation Damage:</a:t>
            </a:r>
          </a:p>
          <a:p>
            <a:r>
              <a:rPr lang="en-US" dirty="0">
                <a:ea typeface="Batang"/>
              </a:rPr>
              <a:t>Significant loss of trust from customers and partners, potentially leading to unfortunate, long-term business consequences</a:t>
            </a:r>
            <a:endParaRPr lang="en-US" b="1" dirty="0"/>
          </a:p>
        </p:txBody>
      </p:sp>
    </p:spTree>
    <p:extLst>
      <p:ext uri="{BB962C8B-B14F-4D97-AF65-F5344CB8AC3E}">
        <p14:creationId xmlns:p14="http://schemas.microsoft.com/office/powerpoint/2010/main" val="2539669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1E77A-CDC7-221F-7BF0-C2AD29DB096F}"/>
              </a:ext>
            </a:extLst>
          </p:cNvPr>
          <p:cNvSpPr>
            <a:spLocks noGrp="1"/>
          </p:cNvSpPr>
          <p:nvPr>
            <p:ph type="title"/>
          </p:nvPr>
        </p:nvSpPr>
        <p:spPr>
          <a:xfrm>
            <a:off x="1137684" y="3641651"/>
            <a:ext cx="4324653" cy="2612726"/>
          </a:xfrm>
        </p:spPr>
        <p:txBody>
          <a:bodyPr anchor="b">
            <a:normAutofit/>
          </a:bodyPr>
          <a:lstStyle/>
          <a:p>
            <a:r>
              <a:rPr lang="en-US" dirty="0">
                <a:ea typeface="Batang"/>
              </a:rPr>
              <a:t>Role of Cryptography</a:t>
            </a:r>
            <a:endParaRPr lang="en-US" dirty="0"/>
          </a:p>
        </p:txBody>
      </p:sp>
      <p:sp>
        <p:nvSpPr>
          <p:cNvPr id="3" name="Content Placeholder 2">
            <a:extLst>
              <a:ext uri="{FF2B5EF4-FFF2-40B4-BE49-F238E27FC236}">
                <a16:creationId xmlns:a16="http://schemas.microsoft.com/office/drawing/2014/main" id="{F3624CA9-BDC3-82C5-F076-FEDB927D1FBA}"/>
              </a:ext>
            </a:extLst>
          </p:cNvPr>
          <p:cNvSpPr>
            <a:spLocks noGrp="1"/>
          </p:cNvSpPr>
          <p:nvPr>
            <p:ph idx="1"/>
          </p:nvPr>
        </p:nvSpPr>
        <p:spPr>
          <a:xfrm>
            <a:off x="6096000" y="2047336"/>
            <a:ext cx="4835857" cy="5791200"/>
          </a:xfrm>
        </p:spPr>
        <p:txBody>
          <a:bodyPr vert="horz" lIns="91440" tIns="45720" rIns="91440" bIns="45720" rtlCol="0" anchor="t">
            <a:normAutofit/>
          </a:bodyPr>
          <a:lstStyle/>
          <a:p>
            <a:pPr marL="0" indent="0">
              <a:buNone/>
            </a:pPr>
            <a:r>
              <a:rPr lang="en-US" b="1" dirty="0">
                <a:ea typeface="Batang"/>
              </a:rPr>
              <a:t>Could proper use of Cryptography have prevented the breach?</a:t>
            </a:r>
          </a:p>
          <a:p>
            <a:r>
              <a:rPr lang="en-US" b="1" dirty="0">
                <a:ea typeface="Batang"/>
              </a:rPr>
              <a:t>Yes</a:t>
            </a:r>
            <a:r>
              <a:rPr lang="en-US" dirty="0">
                <a:ea typeface="Batang"/>
              </a:rPr>
              <a:t>: Effective use of encryption could have undeniably protected sensitive data</a:t>
            </a:r>
          </a:p>
          <a:p>
            <a:r>
              <a:rPr lang="en-US" dirty="0">
                <a:ea typeface="Batang"/>
              </a:rPr>
              <a:t>Even if data is encrypted, attackers would not have been able to access information without the decryption keys</a:t>
            </a:r>
            <a:endParaRPr lang="en-US" dirty="0">
              <a:solidFill>
                <a:srgbClr val="000000"/>
              </a:solidFill>
              <a:latin typeface="Bembo"/>
              <a:ea typeface="Batang"/>
            </a:endParaRPr>
          </a:p>
        </p:txBody>
      </p:sp>
    </p:spTree>
    <p:extLst>
      <p:ext uri="{BB962C8B-B14F-4D97-AF65-F5344CB8AC3E}">
        <p14:creationId xmlns:p14="http://schemas.microsoft.com/office/powerpoint/2010/main" val="1123789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892A6-59B2-D77A-E891-C3FCE6731038}"/>
              </a:ext>
            </a:extLst>
          </p:cNvPr>
          <p:cNvSpPr>
            <a:spLocks noGrp="1"/>
          </p:cNvSpPr>
          <p:nvPr>
            <p:ph type="title"/>
          </p:nvPr>
        </p:nvSpPr>
        <p:spPr>
          <a:xfrm>
            <a:off x="818866" y="609600"/>
            <a:ext cx="4603739" cy="3244702"/>
          </a:xfrm>
        </p:spPr>
        <p:txBody>
          <a:bodyPr anchor="t">
            <a:normAutofit/>
          </a:bodyPr>
          <a:lstStyle/>
          <a:p>
            <a:r>
              <a:rPr lang="en-US" dirty="0">
                <a:ea typeface="Batang"/>
              </a:rPr>
              <a:t>Future use of Cryptography</a:t>
            </a:r>
            <a:endParaRPr lang="en-US" dirty="0"/>
          </a:p>
        </p:txBody>
      </p:sp>
      <p:sp>
        <p:nvSpPr>
          <p:cNvPr id="47" name="Content Placeholder 2">
            <a:extLst>
              <a:ext uri="{FF2B5EF4-FFF2-40B4-BE49-F238E27FC236}">
                <a16:creationId xmlns:a16="http://schemas.microsoft.com/office/drawing/2014/main" id="{A87D0691-C5A6-FDC1-9A2D-F8632E0E7C2A}"/>
              </a:ext>
            </a:extLst>
          </p:cNvPr>
          <p:cNvSpPr>
            <a:spLocks noGrp="1"/>
          </p:cNvSpPr>
          <p:nvPr>
            <p:ph idx="1"/>
          </p:nvPr>
        </p:nvSpPr>
        <p:spPr>
          <a:xfrm>
            <a:off x="6594877" y="1484489"/>
            <a:ext cx="4450050" cy="5644777"/>
          </a:xfrm>
        </p:spPr>
        <p:txBody>
          <a:bodyPr vert="horz" lIns="91440" tIns="45720" rIns="91440" bIns="45720" rtlCol="0" anchor="t">
            <a:normAutofit/>
          </a:bodyPr>
          <a:lstStyle/>
          <a:p>
            <a:pPr marL="0" indent="0">
              <a:buNone/>
            </a:pPr>
            <a:r>
              <a:rPr lang="en-US" b="1" dirty="0">
                <a:ea typeface="Batang"/>
              </a:rPr>
              <a:t>Data Encryption:</a:t>
            </a:r>
            <a:endParaRPr lang="en-US" b="1" dirty="0"/>
          </a:p>
          <a:p>
            <a:r>
              <a:rPr lang="en-US" dirty="0">
                <a:ea typeface="Batang"/>
              </a:rPr>
              <a:t>Implement strong encryption for data at rest and in transit (makes it unreadable without proper keys)</a:t>
            </a:r>
            <a:endParaRPr lang="en-US" dirty="0" err="1"/>
          </a:p>
          <a:p>
            <a:pPr marL="0" indent="0">
              <a:buNone/>
            </a:pPr>
            <a:r>
              <a:rPr lang="en-US" b="1" dirty="0">
                <a:ea typeface="Batang"/>
              </a:rPr>
              <a:t>Regular Audits:</a:t>
            </a:r>
            <a:endParaRPr lang="en-US" b="1" dirty="0"/>
          </a:p>
          <a:p>
            <a:r>
              <a:rPr lang="en-US" dirty="0">
                <a:ea typeface="Batang"/>
              </a:rPr>
              <a:t>Conduct regular security audits</a:t>
            </a:r>
            <a:endParaRPr lang="en-US" dirty="0"/>
          </a:p>
          <a:p>
            <a:pPr marL="0" indent="0">
              <a:buNone/>
            </a:pPr>
            <a:r>
              <a:rPr lang="en-US" b="1" dirty="0">
                <a:ea typeface="Batang"/>
              </a:rPr>
              <a:t>Digital Signatures and Certificates:</a:t>
            </a:r>
            <a:endParaRPr lang="en-US" b="1" dirty="0"/>
          </a:p>
          <a:p>
            <a:r>
              <a:rPr lang="en-US" dirty="0">
                <a:ea typeface="Batang"/>
              </a:rPr>
              <a:t>Use digital signatures for authentication and integrity, ensuring that only authorized users can access sensitive information</a:t>
            </a:r>
            <a:endParaRPr lang="en-US" dirty="0"/>
          </a:p>
        </p:txBody>
      </p:sp>
    </p:spTree>
    <p:extLst>
      <p:ext uri="{BB962C8B-B14F-4D97-AF65-F5344CB8AC3E}">
        <p14:creationId xmlns:p14="http://schemas.microsoft.com/office/powerpoint/2010/main" val="3672402894"/>
      </p:ext>
    </p:extLst>
  </p:cSld>
  <p:clrMapOvr>
    <a:masterClrMapping/>
  </p:clrMapOvr>
</p:sld>
</file>

<file path=ppt/theme/theme1.xml><?xml version="1.0" encoding="utf-8"?>
<a:theme xmlns:a="http://schemas.openxmlformats.org/drawingml/2006/main" name="GlowVTI">
  <a:themeElements>
    <a:clrScheme name="AnalogousFromDarkSeedLeftStep">
      <a:dk1>
        <a:srgbClr val="000000"/>
      </a:dk1>
      <a:lt1>
        <a:srgbClr val="FFFFFF"/>
      </a:lt1>
      <a:dk2>
        <a:srgbClr val="241B2F"/>
      </a:dk2>
      <a:lt2>
        <a:srgbClr val="F0F3F3"/>
      </a:lt2>
      <a:accent1>
        <a:srgbClr val="E73D29"/>
      </a:accent1>
      <a:accent2>
        <a:srgbClr val="D51752"/>
      </a:accent2>
      <a:accent3>
        <a:srgbClr val="E729B3"/>
      </a:accent3>
      <a:accent4>
        <a:srgbClr val="BA17D5"/>
      </a:accent4>
      <a:accent5>
        <a:srgbClr val="7C29E7"/>
      </a:accent5>
      <a:accent6>
        <a:srgbClr val="3330D9"/>
      </a:accent6>
      <a:hlink>
        <a:srgbClr val="8C3FBF"/>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Metadata/LabelInfo.xml><?xml version="1.0" encoding="utf-8"?>
<clbl:labelList xmlns:clbl="http://schemas.microsoft.com/office/2020/mipLabelMetadata">
  <clbl:label id="{50656f6f-463c-4054-9fc2-6f4071c6e7fc}" enabled="0" method="" siteId="{50656f6f-463c-4054-9fc2-6f4071c6e7fc}" removed="1"/>
</clbl:labelList>
</file>

<file path=docProps/app.xml><?xml version="1.0" encoding="utf-8"?>
<Properties xmlns="http://schemas.openxmlformats.org/officeDocument/2006/extended-properties" xmlns:vt="http://schemas.openxmlformats.org/officeDocument/2006/docPropsVTypes">
  <Template>office theme</Template>
  <TotalTime>1</TotalTime>
  <Words>776</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Batang</vt:lpstr>
      <vt:lpstr>Meiryo</vt:lpstr>
      <vt:lpstr>Arial</vt:lpstr>
      <vt:lpstr>Arial,Sans-Serif</vt:lpstr>
      <vt:lpstr>Avenir Next LT Pro</vt:lpstr>
      <vt:lpstr>Bell MT</vt:lpstr>
      <vt:lpstr>Bembo</vt:lpstr>
      <vt:lpstr>GlowVTI</vt:lpstr>
      <vt:lpstr>LockBit Breach</vt:lpstr>
      <vt:lpstr>About Myself</vt:lpstr>
      <vt:lpstr>Team Communication Goals</vt:lpstr>
      <vt:lpstr>Rationale for Breach Selection</vt:lpstr>
      <vt:lpstr>Lockbit Breach overview</vt:lpstr>
      <vt:lpstr>Lockbit breach overview (continued)</vt:lpstr>
      <vt:lpstr>Breach Impacts</vt:lpstr>
      <vt:lpstr>Role of Cryptography</vt:lpstr>
      <vt:lpstr>Future use of Cryptography</vt:lpstr>
      <vt:lpstr>Elements of Security Governance Missed</vt:lpstr>
      <vt:lpstr>Mitigation Steps Post-Breach</vt:lpstr>
      <vt:lpstr>Application Defenses</vt:lpstr>
      <vt:lpstr>Exposed Vulnerabilities</vt:lpstr>
      <vt:lpstr>In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Imani Leary</dc:creator>
  <cp:lastModifiedBy>VB-Leary, Imani (Virginia Beach)</cp:lastModifiedBy>
  <cp:revision>62</cp:revision>
  <dcterms:created xsi:type="dcterms:W3CDTF">2024-11-01T13:19:09Z</dcterms:created>
  <dcterms:modified xsi:type="dcterms:W3CDTF">2025-03-05T01:58:52Z</dcterms:modified>
</cp:coreProperties>
</file>