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7"/>
    <p:sldId id="257" r:id="rId18"/>
    <p:sldId id="258" r:id="rId19"/>
    <p:sldId id="259" r:id="rId20"/>
    <p:sldId id="260" r:id="rId21"/>
    <p:sldId id="261" r:id="rId22"/>
    <p:sldId id="262" r:id="rId23"/>
    <p:sldId id="263" r:id="rId24"/>
    <p:sldId id="264" r:id="rId25"/>
    <p:sldId id="265" r:id="rId26"/>
    <p:sldId id="266" r:id="rId27"/>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Fredoka One" charset="1" panose="02000000000000000000"/>
      <p:regular r:id="rId10"/>
    </p:embeddedFont>
    <p:embeddedFont>
      <p:font typeface="DM Sans" charset="1" panose="00000000000000000000"/>
      <p:regular r:id="rId11"/>
    </p:embeddedFont>
    <p:embeddedFont>
      <p:font typeface="DM Sans Bold" charset="1" panose="00000000000000000000"/>
      <p:regular r:id="rId12"/>
    </p:embeddedFont>
    <p:embeddedFont>
      <p:font typeface="DM Sans Italics" charset="1" panose="00000000000000000000"/>
      <p:regular r:id="rId13"/>
    </p:embeddedFont>
    <p:embeddedFont>
      <p:font typeface="DM Sans Bold Italics" charset="1" panose="00000000000000000000"/>
      <p:regular r:id="rId14"/>
    </p:embeddedFont>
    <p:embeddedFont>
      <p:font typeface="Repo Bold" charset="1" panose="02000503040000020004"/>
      <p:regular r:id="rId15"/>
    </p:embeddedFont>
    <p:embeddedFont>
      <p:font typeface="Repo Bold Bold" charset="1" panose="02000503040000020004"/>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slides/slide1.xml" Type="http://schemas.openxmlformats.org/officeDocument/2006/relationships/slide"/><Relationship Id="rId18" Target="slides/slide2.xml" Type="http://schemas.openxmlformats.org/officeDocument/2006/relationships/slide"/><Relationship Id="rId19" Target="slides/slide3.xml" Type="http://schemas.openxmlformats.org/officeDocument/2006/relationships/slide"/><Relationship Id="rId2" Target="presProps.xml" Type="http://schemas.openxmlformats.org/officeDocument/2006/relationships/presProps"/><Relationship Id="rId20" Target="slides/slide4.xml" Type="http://schemas.openxmlformats.org/officeDocument/2006/relationships/slide"/><Relationship Id="rId21" Target="slides/slide5.xml" Type="http://schemas.openxmlformats.org/officeDocument/2006/relationships/slide"/><Relationship Id="rId22" Target="slides/slide6.xml" Type="http://schemas.openxmlformats.org/officeDocument/2006/relationships/slide"/><Relationship Id="rId23" Target="slides/slide7.xml" Type="http://schemas.openxmlformats.org/officeDocument/2006/relationships/slide"/><Relationship Id="rId24" Target="slides/slide8.xml" Type="http://schemas.openxmlformats.org/officeDocument/2006/relationships/slide"/><Relationship Id="rId25" Target="slides/slide9.xml" Type="http://schemas.openxmlformats.org/officeDocument/2006/relationships/slide"/><Relationship Id="rId26" Target="slides/slide10.xml" Type="http://schemas.openxmlformats.org/officeDocument/2006/relationships/slide"/><Relationship Id="rId27" Target="slides/slide11.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0.pn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73.png" Type="http://schemas.openxmlformats.org/officeDocument/2006/relationships/image"/><Relationship Id="rId4" Target="../media/image74.svg" Type="http://schemas.openxmlformats.org/officeDocument/2006/relationships/image"/><Relationship Id="rId5" Target="http://sciplore.org/publications/2009Sc" TargetMode="External" Type="http://schemas.openxmlformats.org/officeDocument/2006/relationships/hyperlink"/><Relationship Id="rId6" Target="http://sciplore.org/publications/2009Sc" TargetMode="External" Type="http://schemas.openxmlformats.org/officeDocument/2006/relationships/hyperlink"/><Relationship Id="rId7" Target="http://sciplore.org/publications/2009Sc" TargetMode="External" Type="http://schemas.openxmlformats.org/officeDocument/2006/relationships/hyperlink"/></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43.svg" Type="http://schemas.openxmlformats.org/officeDocument/2006/relationships/image"/><Relationship Id="rId11" Target="../media/image13.png" Type="http://schemas.openxmlformats.org/officeDocument/2006/relationships/image"/><Relationship Id="rId2" Target="../media/image1.png" Type="http://schemas.openxmlformats.org/officeDocument/2006/relationships/image"/><Relationship Id="rId3" Target="../media/image16.png" Type="http://schemas.openxmlformats.org/officeDocument/2006/relationships/image"/><Relationship Id="rId4" Target="../media/image17.svg" Type="http://schemas.openxmlformats.org/officeDocument/2006/relationships/image"/><Relationship Id="rId5" Target="../media/image71.png" Type="http://schemas.openxmlformats.org/officeDocument/2006/relationships/image"/><Relationship Id="rId6" Target="../media/image72.svg" Type="http://schemas.openxmlformats.org/officeDocument/2006/relationships/image"/><Relationship Id="rId7" Target="../media/image75.png" Type="http://schemas.openxmlformats.org/officeDocument/2006/relationships/image"/><Relationship Id="rId8" Target="../media/image76.svg" Type="http://schemas.openxmlformats.org/officeDocument/2006/relationships/image"/><Relationship Id="rId9" Target="../media/image42.pn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17.svg" Type="http://schemas.openxmlformats.org/officeDocument/2006/relationships/image"/><Relationship Id="rId11" Target="../media/image18.jpeg" Type="http://schemas.openxmlformats.org/officeDocument/2006/relationships/image"/><Relationship Id="rId12" Target="../media/image19.jpeg" Type="http://schemas.openxmlformats.org/officeDocument/2006/relationships/image"/><Relationship Id="rId13" Target="../media/image20.png" Type="http://schemas.openxmlformats.org/officeDocument/2006/relationships/image"/><Relationship Id="rId14" Target="../media/image21.svg" Type="http://schemas.openxmlformats.org/officeDocument/2006/relationships/image"/><Relationship Id="rId2" Target="../media/image1.pn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4.png" Type="http://schemas.openxmlformats.org/officeDocument/2006/relationships/image"/><Relationship Id="rId8" Target="../media/image15.svg" Type="http://schemas.openxmlformats.org/officeDocument/2006/relationships/image"/><Relationship Id="rId9" Target="../media/image16.pn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29.svg" Type="http://schemas.openxmlformats.org/officeDocument/2006/relationships/image"/><Relationship Id="rId11" Target="../media/image30.png" Type="http://schemas.openxmlformats.org/officeDocument/2006/relationships/image"/><Relationship Id="rId12" Target="../media/image31.svg" Type="http://schemas.openxmlformats.org/officeDocument/2006/relationships/image"/><Relationship Id="rId2" Target="../media/image1.png" Type="http://schemas.openxmlformats.org/officeDocument/2006/relationships/image"/><Relationship Id="rId3" Target="../media/image22.png" Type="http://schemas.openxmlformats.org/officeDocument/2006/relationships/image"/><Relationship Id="rId4" Target="../media/image23.svg" Type="http://schemas.openxmlformats.org/officeDocument/2006/relationships/image"/><Relationship Id="rId5" Target="../media/image24.png" Type="http://schemas.openxmlformats.org/officeDocument/2006/relationships/image"/><Relationship Id="rId6" Target="../media/image25.svg" Type="http://schemas.openxmlformats.org/officeDocument/2006/relationships/image"/><Relationship Id="rId7" Target="../media/image26.png" Type="http://schemas.openxmlformats.org/officeDocument/2006/relationships/image"/><Relationship Id="rId8" Target="../media/image27.svg" Type="http://schemas.openxmlformats.org/officeDocument/2006/relationships/image"/><Relationship Id="rId9" Target="../media/image28.pn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2" Target="../media/image1.png" Type="http://schemas.openxmlformats.org/officeDocument/2006/relationships/image"/><Relationship Id="rId3" Target="../media/image30.png" Type="http://schemas.openxmlformats.org/officeDocument/2006/relationships/image"/><Relationship Id="rId4" Target="../media/image31.svg" Type="http://schemas.openxmlformats.org/officeDocument/2006/relationships/image"/><Relationship Id="rId5" Target="../media/image16.png" Type="http://schemas.openxmlformats.org/officeDocument/2006/relationships/image"/><Relationship Id="rId6" Target="../media/image17.svg" Type="http://schemas.openxmlformats.org/officeDocument/2006/relationships/image"/><Relationship Id="rId7" Target="../media/image14.png" Type="http://schemas.openxmlformats.org/officeDocument/2006/relationships/image"/><Relationship Id="rId8" Target="../media/image15.svg" Type="http://schemas.openxmlformats.org/officeDocument/2006/relationships/image"/><Relationship Id="rId9" Target="../media/image8.pn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37.svg" Type="http://schemas.openxmlformats.org/officeDocument/2006/relationships/image"/><Relationship Id="rId11" Target="../media/image38.png" Type="http://schemas.openxmlformats.org/officeDocument/2006/relationships/image"/><Relationship Id="rId12" Target="../media/image39.svg" Type="http://schemas.openxmlformats.org/officeDocument/2006/relationships/image"/><Relationship Id="rId13" Target="../media/image40.png" Type="http://schemas.openxmlformats.org/officeDocument/2006/relationships/image"/><Relationship Id="rId14" Target="../media/image41.svg" Type="http://schemas.openxmlformats.org/officeDocument/2006/relationships/image"/><Relationship Id="rId2" Target="../media/image1.png" Type="http://schemas.openxmlformats.org/officeDocument/2006/relationships/image"/><Relationship Id="rId3" Target="../media/image32.png" Type="http://schemas.openxmlformats.org/officeDocument/2006/relationships/image"/><Relationship Id="rId4" Target="../media/image33.svg" Type="http://schemas.openxmlformats.org/officeDocument/2006/relationships/image"/><Relationship Id="rId5" Target="../media/image34.png" Type="http://schemas.openxmlformats.org/officeDocument/2006/relationships/image"/><Relationship Id="rId6" Target="../media/image35.svg" Type="http://schemas.openxmlformats.org/officeDocument/2006/relationships/image"/><Relationship Id="rId7" Target="../media/image14.png" Type="http://schemas.openxmlformats.org/officeDocument/2006/relationships/image"/><Relationship Id="rId8" Target="../media/image15.svg" Type="http://schemas.openxmlformats.org/officeDocument/2006/relationships/image"/><Relationship Id="rId9" Target="../media/image36.pn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45.svg" Type="http://schemas.openxmlformats.org/officeDocument/2006/relationships/image"/><Relationship Id="rId2" Target="../media/image1.png" Type="http://schemas.openxmlformats.org/officeDocument/2006/relationships/image"/><Relationship Id="rId3" Target="../media/image42.png" Type="http://schemas.openxmlformats.org/officeDocument/2006/relationships/image"/><Relationship Id="rId4" Target="../media/image43.svg" Type="http://schemas.openxmlformats.org/officeDocument/2006/relationships/image"/><Relationship Id="rId5" Target="../media/image34.png" Type="http://schemas.openxmlformats.org/officeDocument/2006/relationships/image"/><Relationship Id="rId6" Target="../media/image35.svg" Type="http://schemas.openxmlformats.org/officeDocument/2006/relationships/image"/><Relationship Id="rId7" Target="../media/image14.png" Type="http://schemas.openxmlformats.org/officeDocument/2006/relationships/image"/><Relationship Id="rId8" Target="../media/image15.svg" Type="http://schemas.openxmlformats.org/officeDocument/2006/relationships/image"/><Relationship Id="rId9" Target="../media/image44.pn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37.svg" Type="http://schemas.openxmlformats.org/officeDocument/2006/relationships/image"/><Relationship Id="rId11" Target="../media/image48.png" Type="http://schemas.openxmlformats.org/officeDocument/2006/relationships/image"/><Relationship Id="rId12" Target="../media/image49.svg" Type="http://schemas.openxmlformats.org/officeDocument/2006/relationships/image"/><Relationship Id="rId13" Target="../media/image50.png" Type="http://schemas.openxmlformats.org/officeDocument/2006/relationships/image"/><Relationship Id="rId14" Target="../media/image51.svg" Type="http://schemas.openxmlformats.org/officeDocument/2006/relationships/image"/><Relationship Id="rId15" Target="../media/image8.png" Type="http://schemas.openxmlformats.org/officeDocument/2006/relationships/image"/><Relationship Id="rId16" Target="../media/image9.svg" Type="http://schemas.openxmlformats.org/officeDocument/2006/relationships/image"/><Relationship Id="rId17" Target="../media/image24.png" Type="http://schemas.openxmlformats.org/officeDocument/2006/relationships/image"/><Relationship Id="rId18" Target="../media/image25.svg" Type="http://schemas.openxmlformats.org/officeDocument/2006/relationships/image"/><Relationship Id="rId19" Target="../media/image52.png" Type="http://schemas.openxmlformats.org/officeDocument/2006/relationships/image"/><Relationship Id="rId2" Target="../media/image1.png" Type="http://schemas.openxmlformats.org/officeDocument/2006/relationships/image"/><Relationship Id="rId20" Target="../media/image53.svg" Type="http://schemas.openxmlformats.org/officeDocument/2006/relationships/image"/><Relationship Id="rId21" Target="../media/image54.png" Type="http://schemas.openxmlformats.org/officeDocument/2006/relationships/image"/><Relationship Id="rId3" Target="../media/image26.png" Type="http://schemas.openxmlformats.org/officeDocument/2006/relationships/image"/><Relationship Id="rId4" Target="../media/image27.svg" Type="http://schemas.openxmlformats.org/officeDocument/2006/relationships/image"/><Relationship Id="rId5" Target="../media/image22.png" Type="http://schemas.openxmlformats.org/officeDocument/2006/relationships/image"/><Relationship Id="rId6" Target="../media/image23.svg" Type="http://schemas.openxmlformats.org/officeDocument/2006/relationships/image"/><Relationship Id="rId7" Target="../media/image46.png" Type="http://schemas.openxmlformats.org/officeDocument/2006/relationships/image"/><Relationship Id="rId8" Target="../media/image47.svg" Type="http://schemas.openxmlformats.org/officeDocument/2006/relationships/image"/><Relationship Id="rId9" Target="../media/image36.pn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60.svg" Type="http://schemas.openxmlformats.org/officeDocument/2006/relationships/image"/><Relationship Id="rId11" Target="../media/image61.png" Type="http://schemas.openxmlformats.org/officeDocument/2006/relationships/image"/><Relationship Id="rId12" Target="../media/image62.svg" Type="http://schemas.openxmlformats.org/officeDocument/2006/relationships/image"/><Relationship Id="rId13" Target="../media/image63.png" Type="http://schemas.openxmlformats.org/officeDocument/2006/relationships/image"/><Relationship Id="rId14" Target="../media/image64.svg" Type="http://schemas.openxmlformats.org/officeDocument/2006/relationships/image"/><Relationship Id="rId15" Target="../media/image65.png" Type="http://schemas.openxmlformats.org/officeDocument/2006/relationships/image"/><Relationship Id="rId16" Target="../media/image66.svg" Type="http://schemas.openxmlformats.org/officeDocument/2006/relationships/image"/><Relationship Id="rId17" Target="../media/image67.png" Type="http://schemas.openxmlformats.org/officeDocument/2006/relationships/image"/><Relationship Id="rId18" Target="../media/image68.svg" Type="http://schemas.openxmlformats.org/officeDocument/2006/relationships/image"/><Relationship Id="rId19" Target="../media/image69.png" Type="http://schemas.openxmlformats.org/officeDocument/2006/relationships/image"/><Relationship Id="rId2" Target="../media/image1.png" Type="http://schemas.openxmlformats.org/officeDocument/2006/relationships/image"/><Relationship Id="rId20" Target="../media/image70.svg" Type="http://schemas.openxmlformats.org/officeDocument/2006/relationships/image"/><Relationship Id="rId3" Target="../media/image14.png" Type="http://schemas.openxmlformats.org/officeDocument/2006/relationships/image"/><Relationship Id="rId4" Target="../media/image15.svg" Type="http://schemas.openxmlformats.org/officeDocument/2006/relationships/image"/><Relationship Id="rId5" Target="../media/image55.png" Type="http://schemas.openxmlformats.org/officeDocument/2006/relationships/image"/><Relationship Id="rId6" Target="../media/image56.svg" Type="http://schemas.openxmlformats.org/officeDocument/2006/relationships/image"/><Relationship Id="rId7" Target="../media/image57.png" Type="http://schemas.openxmlformats.org/officeDocument/2006/relationships/image"/><Relationship Id="rId8" Target="../media/image58.svg" Type="http://schemas.openxmlformats.org/officeDocument/2006/relationships/image"/><Relationship Id="rId9" Target="../media/image59.pn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72.svg" Type="http://schemas.openxmlformats.org/officeDocument/2006/relationships/image"/><Relationship Id="rId2" Target="../media/image1.png" Type="http://schemas.openxmlformats.org/officeDocument/2006/relationships/image"/><Relationship Id="rId3" Target="../media/image16.png" Type="http://schemas.openxmlformats.org/officeDocument/2006/relationships/image"/><Relationship Id="rId4" Target="../media/image17.svg" Type="http://schemas.openxmlformats.org/officeDocument/2006/relationships/image"/><Relationship Id="rId5" Target="../media/image28.png" Type="http://schemas.openxmlformats.org/officeDocument/2006/relationships/image"/><Relationship Id="rId6" Target="../media/image29.svg" Type="http://schemas.openxmlformats.org/officeDocument/2006/relationships/image"/><Relationship Id="rId7" Target="../media/image40.png" Type="http://schemas.openxmlformats.org/officeDocument/2006/relationships/image"/><Relationship Id="rId8" Target="../media/image41.svg" Type="http://schemas.openxmlformats.org/officeDocument/2006/relationships/image"/><Relationship Id="rId9" Target="../media/image71.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false" rot="0">
            <a:off x="1633642" y="2346166"/>
            <a:ext cx="15325516" cy="5747068"/>
          </a:xfrm>
          <a:custGeom>
            <a:avLst/>
            <a:gdLst/>
            <a:ahLst/>
            <a:cxnLst/>
            <a:rect r="r" b="b" t="t" l="l"/>
            <a:pathLst>
              <a:path h="5747068" w="15325516">
                <a:moveTo>
                  <a:pt x="0" y="0"/>
                </a:moveTo>
                <a:lnTo>
                  <a:pt x="15325516" y="0"/>
                </a:lnTo>
                <a:lnTo>
                  <a:pt x="15325516" y="5747068"/>
                </a:lnTo>
                <a:lnTo>
                  <a:pt x="0" y="574706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481242" y="2193766"/>
            <a:ext cx="15325516" cy="5747068"/>
          </a:xfrm>
          <a:custGeom>
            <a:avLst/>
            <a:gdLst/>
            <a:ahLst/>
            <a:cxnLst/>
            <a:rect r="r" b="b" t="t" l="l"/>
            <a:pathLst>
              <a:path h="5747068" w="15325516">
                <a:moveTo>
                  <a:pt x="0" y="0"/>
                </a:moveTo>
                <a:lnTo>
                  <a:pt x="15325516" y="0"/>
                </a:lnTo>
                <a:lnTo>
                  <a:pt x="15325516" y="5747068"/>
                </a:lnTo>
                <a:lnTo>
                  <a:pt x="0" y="574706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1280600">
            <a:off x="-2095788" y="7351783"/>
            <a:ext cx="6248976" cy="3442617"/>
          </a:xfrm>
          <a:custGeom>
            <a:avLst/>
            <a:gdLst/>
            <a:ahLst/>
            <a:cxnLst/>
            <a:rect r="r" b="b" t="t" l="l"/>
            <a:pathLst>
              <a:path h="3442617" w="6248976">
                <a:moveTo>
                  <a:pt x="0" y="0"/>
                </a:moveTo>
                <a:lnTo>
                  <a:pt x="6248976" y="0"/>
                </a:lnTo>
                <a:lnTo>
                  <a:pt x="6248976" y="3442618"/>
                </a:lnTo>
                <a:lnTo>
                  <a:pt x="0" y="3442618"/>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935593">
            <a:off x="13604796" y="-974843"/>
            <a:ext cx="6158232" cy="3392626"/>
          </a:xfrm>
          <a:custGeom>
            <a:avLst/>
            <a:gdLst/>
            <a:ahLst/>
            <a:cxnLst/>
            <a:rect r="r" b="b" t="t" l="l"/>
            <a:pathLst>
              <a:path h="3392626" w="6158232">
                <a:moveTo>
                  <a:pt x="0" y="0"/>
                </a:moveTo>
                <a:lnTo>
                  <a:pt x="6158232" y="0"/>
                </a:lnTo>
                <a:lnTo>
                  <a:pt x="6158232" y="3392626"/>
                </a:lnTo>
                <a:lnTo>
                  <a:pt x="0" y="3392626"/>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7" id="7"/>
          <p:cNvSpPr/>
          <p:nvPr/>
        </p:nvSpPr>
        <p:spPr>
          <a:xfrm flipH="false" flipV="false" rot="0">
            <a:off x="10960546" y="2849085"/>
            <a:ext cx="5438226" cy="6224007"/>
          </a:xfrm>
          <a:custGeom>
            <a:avLst/>
            <a:gdLst/>
            <a:ahLst/>
            <a:cxnLst/>
            <a:rect r="r" b="b" t="t" l="l"/>
            <a:pathLst>
              <a:path h="6224007" w="5438226">
                <a:moveTo>
                  <a:pt x="0" y="0"/>
                </a:moveTo>
                <a:lnTo>
                  <a:pt x="5438226" y="0"/>
                </a:lnTo>
                <a:lnTo>
                  <a:pt x="5438226" y="6224007"/>
                </a:lnTo>
                <a:lnTo>
                  <a:pt x="0" y="6224007"/>
                </a:lnTo>
                <a:lnTo>
                  <a:pt x="0" y="0"/>
                </a:lnTo>
                <a:close/>
              </a:path>
            </a:pathLst>
          </a:custGeom>
          <a:blipFill>
            <a:blip r:embed="rId11"/>
            <a:stretch>
              <a:fillRect l="0" t="0" r="0" b="0"/>
            </a:stretch>
          </a:blipFill>
        </p:spPr>
      </p:sp>
      <p:sp>
        <p:nvSpPr>
          <p:cNvPr name="Freeform 8" id="8"/>
          <p:cNvSpPr/>
          <p:nvPr/>
        </p:nvSpPr>
        <p:spPr>
          <a:xfrm flipH="false" flipV="false" rot="0">
            <a:off x="2753205" y="4262376"/>
            <a:ext cx="4809948" cy="577194"/>
          </a:xfrm>
          <a:custGeom>
            <a:avLst/>
            <a:gdLst/>
            <a:ahLst/>
            <a:cxnLst/>
            <a:rect r="r" b="b" t="t" l="l"/>
            <a:pathLst>
              <a:path h="577194" w="4809948">
                <a:moveTo>
                  <a:pt x="0" y="0"/>
                </a:moveTo>
                <a:lnTo>
                  <a:pt x="4809948" y="0"/>
                </a:lnTo>
                <a:lnTo>
                  <a:pt x="4809948" y="577194"/>
                </a:lnTo>
                <a:lnTo>
                  <a:pt x="0" y="577194"/>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9" id="9"/>
          <p:cNvSpPr/>
          <p:nvPr/>
        </p:nvSpPr>
        <p:spPr>
          <a:xfrm flipH="false" flipV="false" rot="0">
            <a:off x="7777088" y="0"/>
            <a:ext cx="3038624" cy="2036302"/>
          </a:xfrm>
          <a:custGeom>
            <a:avLst/>
            <a:gdLst/>
            <a:ahLst/>
            <a:cxnLst/>
            <a:rect r="r" b="b" t="t" l="l"/>
            <a:pathLst>
              <a:path h="2036302" w="3038624">
                <a:moveTo>
                  <a:pt x="0" y="0"/>
                </a:moveTo>
                <a:lnTo>
                  <a:pt x="3038624" y="0"/>
                </a:lnTo>
                <a:lnTo>
                  <a:pt x="3038624" y="2036302"/>
                </a:lnTo>
                <a:lnTo>
                  <a:pt x="0" y="2036302"/>
                </a:lnTo>
                <a:lnTo>
                  <a:pt x="0" y="0"/>
                </a:lnTo>
                <a:close/>
              </a:path>
            </a:pathLst>
          </a:custGeom>
          <a:blipFill>
            <a:blip r:embed="rId14"/>
            <a:stretch>
              <a:fillRect l="-2420" t="0" r="-2420" b="0"/>
            </a:stretch>
          </a:blipFill>
        </p:spPr>
      </p:sp>
      <p:sp>
        <p:nvSpPr>
          <p:cNvPr name="TextBox 10" id="10"/>
          <p:cNvSpPr txBox="true"/>
          <p:nvPr/>
        </p:nvSpPr>
        <p:spPr>
          <a:xfrm rot="0">
            <a:off x="2656850" y="5932542"/>
            <a:ext cx="9664184" cy="724038"/>
          </a:xfrm>
          <a:prstGeom prst="rect">
            <a:avLst/>
          </a:prstGeom>
        </p:spPr>
        <p:txBody>
          <a:bodyPr anchor="t" rtlCol="false" tIns="0" lIns="0" bIns="0" rIns="0">
            <a:spAutoFit/>
          </a:bodyPr>
          <a:lstStyle/>
          <a:p>
            <a:pPr>
              <a:lnSpc>
                <a:spcPts val="6079"/>
              </a:lnSpc>
            </a:pPr>
            <a:r>
              <a:rPr lang="en-US" sz="4342" spc="-43">
                <a:solidFill>
                  <a:srgbClr val="000000"/>
                </a:solidFill>
                <a:latin typeface="DM Sans"/>
              </a:rPr>
              <a:t>TEAM : 686157-UHS03Z07</a:t>
            </a:r>
          </a:p>
        </p:txBody>
      </p:sp>
      <p:sp>
        <p:nvSpPr>
          <p:cNvPr name="TextBox 11" id="11"/>
          <p:cNvSpPr txBox="true"/>
          <p:nvPr/>
        </p:nvSpPr>
        <p:spPr>
          <a:xfrm rot="0">
            <a:off x="2656850" y="3218828"/>
            <a:ext cx="8924565" cy="2213086"/>
          </a:xfrm>
          <a:prstGeom prst="rect">
            <a:avLst/>
          </a:prstGeom>
        </p:spPr>
        <p:txBody>
          <a:bodyPr anchor="t" rtlCol="false" tIns="0" lIns="0" bIns="0" rIns="0">
            <a:spAutoFit/>
          </a:bodyPr>
          <a:lstStyle/>
          <a:p>
            <a:pPr marL="0" indent="0" lvl="0">
              <a:lnSpc>
                <a:spcPts val="8743"/>
              </a:lnSpc>
              <a:spcBef>
                <a:spcPct val="0"/>
              </a:spcBef>
            </a:pPr>
            <a:r>
              <a:rPr lang="en-US" sz="6245">
                <a:solidFill>
                  <a:srgbClr val="000000"/>
                </a:solidFill>
                <a:latin typeface="Repo Bold Bold"/>
              </a:rPr>
              <a:t>Personalized Product Recommendation</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grpSp>
        <p:nvGrpSpPr>
          <p:cNvPr name="Group 3" id="3"/>
          <p:cNvGrpSpPr/>
          <p:nvPr/>
        </p:nvGrpSpPr>
        <p:grpSpPr>
          <a:xfrm rot="0">
            <a:off x="515400" y="402914"/>
            <a:ext cx="17311959" cy="9458396"/>
            <a:chOff x="0" y="0"/>
            <a:chExt cx="7882704" cy="4306719"/>
          </a:xfrm>
        </p:grpSpPr>
        <p:sp>
          <p:nvSpPr>
            <p:cNvPr name="Freeform 4" id="4"/>
            <p:cNvSpPr/>
            <p:nvPr/>
          </p:nvSpPr>
          <p:spPr>
            <a:xfrm flipH="false" flipV="false" rot="0">
              <a:off x="0" y="0"/>
              <a:ext cx="7882704" cy="4306719"/>
            </a:xfrm>
            <a:custGeom>
              <a:avLst/>
              <a:gdLst/>
              <a:ahLst/>
              <a:cxnLst/>
              <a:rect r="r" b="b" t="t" l="l"/>
              <a:pathLst>
                <a:path h="4306719" w="7882704">
                  <a:moveTo>
                    <a:pt x="15205" y="0"/>
                  </a:moveTo>
                  <a:lnTo>
                    <a:pt x="7867500" y="0"/>
                  </a:lnTo>
                  <a:cubicBezTo>
                    <a:pt x="7875897" y="0"/>
                    <a:pt x="7882704" y="6807"/>
                    <a:pt x="7882704" y="15205"/>
                  </a:cubicBezTo>
                  <a:lnTo>
                    <a:pt x="7882704" y="4291514"/>
                  </a:lnTo>
                  <a:cubicBezTo>
                    <a:pt x="7882704" y="4299911"/>
                    <a:pt x="7875897" y="4306719"/>
                    <a:pt x="7867500" y="4306719"/>
                  </a:cubicBezTo>
                  <a:lnTo>
                    <a:pt x="15205" y="4306719"/>
                  </a:lnTo>
                  <a:cubicBezTo>
                    <a:pt x="6807" y="4306719"/>
                    <a:pt x="0" y="4299911"/>
                    <a:pt x="0" y="4291514"/>
                  </a:cubicBezTo>
                  <a:lnTo>
                    <a:pt x="0" y="15205"/>
                  </a:lnTo>
                  <a:cubicBezTo>
                    <a:pt x="0" y="6807"/>
                    <a:pt x="6807" y="0"/>
                    <a:pt x="15205" y="0"/>
                  </a:cubicBezTo>
                  <a:close/>
                </a:path>
              </a:pathLst>
            </a:custGeom>
            <a:solidFill>
              <a:srgbClr val="FFFEF7"/>
            </a:solidFill>
            <a:ln w="47625">
              <a:solidFill>
                <a:srgbClr val="000000"/>
              </a:solidFill>
            </a:ln>
          </p:spPr>
        </p:sp>
        <p:sp>
          <p:nvSpPr>
            <p:cNvPr name="TextBox 5" id="5"/>
            <p:cNvSpPr txBox="true"/>
            <p:nvPr/>
          </p:nvSpPr>
          <p:spPr>
            <a:xfrm>
              <a:off x="0" y="-9525"/>
              <a:ext cx="812800" cy="822325"/>
            </a:xfrm>
            <a:prstGeom prst="rect">
              <a:avLst/>
            </a:prstGeom>
          </p:spPr>
          <p:txBody>
            <a:bodyPr anchor="ctr" rtlCol="false" tIns="0" lIns="0" bIns="0" rIns="0"/>
            <a:lstStyle/>
            <a:p>
              <a:pPr algn="ctr" marL="0" indent="0" lvl="0">
                <a:lnSpc>
                  <a:spcPts val="700"/>
                </a:lnSpc>
                <a:spcBef>
                  <a:spcPct val="0"/>
                </a:spcBef>
              </a:pPr>
            </a:p>
          </p:txBody>
        </p:sp>
      </p:grpSp>
      <p:sp>
        <p:nvSpPr>
          <p:cNvPr name="Freeform 6" id="6"/>
          <p:cNvSpPr/>
          <p:nvPr/>
        </p:nvSpPr>
        <p:spPr>
          <a:xfrm flipH="false" flipV="false" rot="0">
            <a:off x="1028700" y="2832041"/>
            <a:ext cx="16230600" cy="6086475"/>
          </a:xfrm>
          <a:custGeom>
            <a:avLst/>
            <a:gdLst/>
            <a:ahLst/>
            <a:cxnLst/>
            <a:rect r="r" b="b" t="t" l="l"/>
            <a:pathLst>
              <a:path h="6086475" w="16230600">
                <a:moveTo>
                  <a:pt x="0" y="0"/>
                </a:moveTo>
                <a:lnTo>
                  <a:pt x="16230600" y="0"/>
                </a:lnTo>
                <a:lnTo>
                  <a:pt x="16230600" y="6086475"/>
                </a:lnTo>
                <a:lnTo>
                  <a:pt x="0" y="608647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7" id="7"/>
          <p:cNvSpPr txBox="true"/>
          <p:nvPr/>
        </p:nvSpPr>
        <p:spPr>
          <a:xfrm rot="0">
            <a:off x="5397603" y="777308"/>
            <a:ext cx="7492795" cy="1367448"/>
          </a:xfrm>
          <a:prstGeom prst="rect">
            <a:avLst/>
          </a:prstGeom>
        </p:spPr>
        <p:txBody>
          <a:bodyPr anchor="t" rtlCol="false" tIns="0" lIns="0" bIns="0" rIns="0">
            <a:spAutoFit/>
          </a:bodyPr>
          <a:lstStyle/>
          <a:p>
            <a:pPr algn="ctr" marL="0" indent="0" lvl="0">
              <a:lnSpc>
                <a:spcPts val="11020"/>
              </a:lnSpc>
              <a:spcBef>
                <a:spcPct val="0"/>
              </a:spcBef>
            </a:pPr>
            <a:r>
              <a:rPr lang="en-US" sz="7871">
                <a:solidFill>
                  <a:srgbClr val="000000"/>
                </a:solidFill>
                <a:latin typeface="Repo Bold Bold"/>
              </a:rPr>
              <a:t>References</a:t>
            </a:r>
          </a:p>
        </p:txBody>
      </p:sp>
      <p:sp>
        <p:nvSpPr>
          <p:cNvPr name="TextBox 8" id="8"/>
          <p:cNvSpPr txBox="true"/>
          <p:nvPr/>
        </p:nvSpPr>
        <p:spPr>
          <a:xfrm rot="0">
            <a:off x="2477107" y="4482150"/>
            <a:ext cx="14470703" cy="3124975"/>
          </a:xfrm>
          <a:prstGeom prst="rect">
            <a:avLst/>
          </a:prstGeom>
        </p:spPr>
        <p:txBody>
          <a:bodyPr anchor="t" rtlCol="false" tIns="0" lIns="0" bIns="0" rIns="0">
            <a:spAutoFit/>
          </a:bodyPr>
          <a:lstStyle/>
          <a:p>
            <a:pPr algn="just" marL="641116" indent="-320558" lvl="1">
              <a:lnSpc>
                <a:spcPts val="4157"/>
              </a:lnSpc>
              <a:buFont typeface="Arial"/>
              <a:buChar char="•"/>
            </a:pPr>
            <a:r>
              <a:rPr lang="en-US" sz="2969" spc="-29" u="sng">
                <a:solidFill>
                  <a:srgbClr val="000000"/>
                </a:solidFill>
                <a:latin typeface="DM Sans"/>
                <a:hlinkClick r:id="rId5" tooltip="http://sciplore.org/publications/2009Sc"/>
              </a:rPr>
              <a:t>https://realpython.com/build-recommendation-engine-collaborative-filtering/</a:t>
            </a:r>
          </a:p>
          <a:p>
            <a:pPr algn="just">
              <a:lnSpc>
                <a:spcPts val="4157"/>
              </a:lnSpc>
            </a:pPr>
          </a:p>
          <a:p>
            <a:pPr algn="just" marL="641116" indent="-320558" lvl="1">
              <a:lnSpc>
                <a:spcPts val="4157"/>
              </a:lnSpc>
              <a:buFont typeface="Arial"/>
              <a:buChar char="•"/>
            </a:pPr>
            <a:r>
              <a:rPr lang="en-US" sz="2969" spc="-29" u="sng">
                <a:solidFill>
                  <a:srgbClr val="000000"/>
                </a:solidFill>
                <a:latin typeface="DM Sans"/>
                <a:hlinkClick r:id="rId6" tooltip="http://sciplore.org/publications/2009Sc"/>
              </a:rPr>
              <a:t>https://www.kdnuggets.com/2017/08/recommendation-system-algorithms-overview.html</a:t>
            </a:r>
          </a:p>
          <a:p>
            <a:pPr algn="just">
              <a:lnSpc>
                <a:spcPts val="4157"/>
              </a:lnSpc>
            </a:pPr>
          </a:p>
          <a:p>
            <a:pPr algn="just" marL="641116" indent="-320558" lvl="1">
              <a:lnSpc>
                <a:spcPts val="4157"/>
              </a:lnSpc>
              <a:buFont typeface="Arial"/>
              <a:buChar char="•"/>
            </a:pPr>
            <a:r>
              <a:rPr lang="en-US" sz="2969" spc="-29" u="sng">
                <a:solidFill>
                  <a:srgbClr val="000000"/>
                </a:solidFill>
                <a:latin typeface="DM Sans"/>
                <a:hlinkClick r:id="rId7" tooltip="http://sciplore.org/publications/2009Sc"/>
              </a:rPr>
              <a:t>http://sciplore.org/publications/2009Sc</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false" rot="0">
            <a:off x="3697693" y="2218670"/>
            <a:ext cx="10896012" cy="6728287"/>
          </a:xfrm>
          <a:custGeom>
            <a:avLst/>
            <a:gdLst/>
            <a:ahLst/>
            <a:cxnLst/>
            <a:rect r="r" b="b" t="t" l="l"/>
            <a:pathLst>
              <a:path h="6728287" w="10896012">
                <a:moveTo>
                  <a:pt x="0" y="0"/>
                </a:moveTo>
                <a:lnTo>
                  <a:pt x="10896012" y="0"/>
                </a:lnTo>
                <a:lnTo>
                  <a:pt x="10896012" y="6728287"/>
                </a:lnTo>
                <a:lnTo>
                  <a:pt x="0" y="672828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4160180" y="3377760"/>
            <a:ext cx="9952531" cy="2481861"/>
          </a:xfrm>
          <a:prstGeom prst="rect">
            <a:avLst/>
          </a:prstGeom>
        </p:spPr>
        <p:txBody>
          <a:bodyPr anchor="t" rtlCol="false" tIns="0" lIns="0" bIns="0" rIns="0">
            <a:spAutoFit/>
          </a:bodyPr>
          <a:lstStyle/>
          <a:p>
            <a:pPr algn="ctr" marL="0" indent="0" lvl="0">
              <a:lnSpc>
                <a:spcPts val="20152"/>
              </a:lnSpc>
              <a:spcBef>
                <a:spcPct val="0"/>
              </a:spcBef>
            </a:pPr>
            <a:r>
              <a:rPr lang="en-US" sz="14394">
                <a:solidFill>
                  <a:srgbClr val="000000"/>
                </a:solidFill>
                <a:latin typeface="Repo Bold Bold"/>
              </a:rPr>
              <a:t>Thank you</a:t>
            </a:r>
          </a:p>
        </p:txBody>
      </p:sp>
      <p:grpSp>
        <p:nvGrpSpPr>
          <p:cNvPr name="Group 5" id="5"/>
          <p:cNvGrpSpPr/>
          <p:nvPr/>
        </p:nvGrpSpPr>
        <p:grpSpPr>
          <a:xfrm rot="0">
            <a:off x="6334898" y="6304487"/>
            <a:ext cx="5601010" cy="1143246"/>
            <a:chOff x="0" y="0"/>
            <a:chExt cx="2550324" cy="520558"/>
          </a:xfrm>
        </p:grpSpPr>
        <p:sp>
          <p:nvSpPr>
            <p:cNvPr name="Freeform 6" id="6"/>
            <p:cNvSpPr/>
            <p:nvPr/>
          </p:nvSpPr>
          <p:spPr>
            <a:xfrm flipH="false" flipV="false" rot="0">
              <a:off x="0" y="0"/>
              <a:ext cx="2550324" cy="520558"/>
            </a:xfrm>
            <a:custGeom>
              <a:avLst/>
              <a:gdLst/>
              <a:ahLst/>
              <a:cxnLst/>
              <a:rect r="r" b="b" t="t" l="l"/>
              <a:pathLst>
                <a:path h="520558" w="2550324">
                  <a:moveTo>
                    <a:pt x="46996" y="0"/>
                  </a:moveTo>
                  <a:lnTo>
                    <a:pt x="2503328" y="0"/>
                  </a:lnTo>
                  <a:cubicBezTo>
                    <a:pt x="2515792" y="0"/>
                    <a:pt x="2527746" y="4951"/>
                    <a:pt x="2536559" y="13765"/>
                  </a:cubicBezTo>
                  <a:cubicBezTo>
                    <a:pt x="2545373" y="22578"/>
                    <a:pt x="2550324" y="34532"/>
                    <a:pt x="2550324" y="46996"/>
                  </a:cubicBezTo>
                  <a:lnTo>
                    <a:pt x="2550324" y="473562"/>
                  </a:lnTo>
                  <a:cubicBezTo>
                    <a:pt x="2550324" y="499517"/>
                    <a:pt x="2529283" y="520558"/>
                    <a:pt x="2503328" y="520558"/>
                  </a:cubicBezTo>
                  <a:lnTo>
                    <a:pt x="46996" y="520558"/>
                  </a:lnTo>
                  <a:cubicBezTo>
                    <a:pt x="21041" y="520558"/>
                    <a:pt x="0" y="499517"/>
                    <a:pt x="0" y="473562"/>
                  </a:cubicBezTo>
                  <a:lnTo>
                    <a:pt x="0" y="46996"/>
                  </a:lnTo>
                  <a:cubicBezTo>
                    <a:pt x="0" y="21041"/>
                    <a:pt x="21041" y="0"/>
                    <a:pt x="46996" y="0"/>
                  </a:cubicBezTo>
                  <a:close/>
                </a:path>
              </a:pathLst>
            </a:custGeom>
            <a:solidFill>
              <a:srgbClr val="FFFEF7"/>
            </a:solidFill>
            <a:ln w="47625">
              <a:solidFill>
                <a:srgbClr val="000000"/>
              </a:solidFill>
            </a:ln>
          </p:spPr>
        </p:sp>
        <p:sp>
          <p:nvSpPr>
            <p:cNvPr name="TextBox 7" id="7"/>
            <p:cNvSpPr txBox="true"/>
            <p:nvPr/>
          </p:nvSpPr>
          <p:spPr>
            <a:xfrm>
              <a:off x="0" y="-9525"/>
              <a:ext cx="812800" cy="822325"/>
            </a:xfrm>
            <a:prstGeom prst="rect">
              <a:avLst/>
            </a:prstGeom>
          </p:spPr>
          <p:txBody>
            <a:bodyPr anchor="ctr" rtlCol="false" tIns="0" lIns="0" bIns="0" rIns="0"/>
            <a:lstStyle/>
            <a:p>
              <a:pPr algn="ctr" marL="0" indent="0" lvl="0">
                <a:lnSpc>
                  <a:spcPts val="700"/>
                </a:lnSpc>
                <a:spcBef>
                  <a:spcPct val="0"/>
                </a:spcBef>
              </a:pPr>
            </a:p>
          </p:txBody>
        </p:sp>
      </p:grpSp>
      <p:sp>
        <p:nvSpPr>
          <p:cNvPr name="TextBox 8" id="8"/>
          <p:cNvSpPr txBox="true"/>
          <p:nvPr/>
        </p:nvSpPr>
        <p:spPr>
          <a:xfrm rot="0">
            <a:off x="6491336" y="6564849"/>
            <a:ext cx="5308725" cy="555848"/>
          </a:xfrm>
          <a:prstGeom prst="rect">
            <a:avLst/>
          </a:prstGeom>
        </p:spPr>
        <p:txBody>
          <a:bodyPr anchor="t" rtlCol="false" tIns="0" lIns="0" bIns="0" rIns="0">
            <a:spAutoFit/>
          </a:bodyPr>
          <a:lstStyle/>
          <a:p>
            <a:pPr algn="ctr" marL="0" indent="0" lvl="0">
              <a:lnSpc>
                <a:spcPts val="4507"/>
              </a:lnSpc>
              <a:spcBef>
                <a:spcPct val="0"/>
              </a:spcBef>
            </a:pPr>
            <a:r>
              <a:rPr lang="en-US" sz="3219">
                <a:solidFill>
                  <a:srgbClr val="000000"/>
                </a:solidFill>
                <a:latin typeface="Repo Bold"/>
              </a:rPr>
              <a:t>Team:  686157-UHS03Z07</a:t>
            </a:r>
          </a:p>
        </p:txBody>
      </p:sp>
      <p:sp>
        <p:nvSpPr>
          <p:cNvPr name="Freeform 9" id="9"/>
          <p:cNvSpPr/>
          <p:nvPr/>
        </p:nvSpPr>
        <p:spPr>
          <a:xfrm flipH="false" flipV="false" rot="-1244255">
            <a:off x="12212738" y="6763050"/>
            <a:ext cx="1064640" cy="1758415"/>
          </a:xfrm>
          <a:custGeom>
            <a:avLst/>
            <a:gdLst/>
            <a:ahLst/>
            <a:cxnLst/>
            <a:rect r="r" b="b" t="t" l="l"/>
            <a:pathLst>
              <a:path h="1758415" w="1064640">
                <a:moveTo>
                  <a:pt x="0" y="0"/>
                </a:moveTo>
                <a:lnTo>
                  <a:pt x="1064640" y="0"/>
                </a:lnTo>
                <a:lnTo>
                  <a:pt x="1064640" y="1758415"/>
                </a:lnTo>
                <a:lnTo>
                  <a:pt x="0" y="175841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0" id="10"/>
          <p:cNvSpPr/>
          <p:nvPr/>
        </p:nvSpPr>
        <p:spPr>
          <a:xfrm flipH="false" flipV="false" rot="0">
            <a:off x="14727055" y="5729877"/>
            <a:ext cx="4609198" cy="6434160"/>
          </a:xfrm>
          <a:custGeom>
            <a:avLst/>
            <a:gdLst/>
            <a:ahLst/>
            <a:cxnLst/>
            <a:rect r="r" b="b" t="t" l="l"/>
            <a:pathLst>
              <a:path h="6434160" w="4609198">
                <a:moveTo>
                  <a:pt x="0" y="0"/>
                </a:moveTo>
                <a:lnTo>
                  <a:pt x="4609198" y="0"/>
                </a:lnTo>
                <a:lnTo>
                  <a:pt x="4609198" y="6434160"/>
                </a:lnTo>
                <a:lnTo>
                  <a:pt x="0" y="643416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1" id="11"/>
          <p:cNvSpPr/>
          <p:nvPr/>
        </p:nvSpPr>
        <p:spPr>
          <a:xfrm flipH="false" flipV="false" rot="-1757656">
            <a:off x="-2268026" y="-422948"/>
            <a:ext cx="8967709" cy="2903296"/>
          </a:xfrm>
          <a:custGeom>
            <a:avLst/>
            <a:gdLst/>
            <a:ahLst/>
            <a:cxnLst/>
            <a:rect r="r" b="b" t="t" l="l"/>
            <a:pathLst>
              <a:path h="2903296" w="8967709">
                <a:moveTo>
                  <a:pt x="0" y="0"/>
                </a:moveTo>
                <a:lnTo>
                  <a:pt x="8967709" y="0"/>
                </a:lnTo>
                <a:lnTo>
                  <a:pt x="8967709" y="2903296"/>
                </a:lnTo>
                <a:lnTo>
                  <a:pt x="0" y="2903296"/>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2" id="12"/>
          <p:cNvSpPr/>
          <p:nvPr/>
        </p:nvSpPr>
        <p:spPr>
          <a:xfrm flipH="false" flipV="false" rot="0">
            <a:off x="7777088" y="0"/>
            <a:ext cx="3038624" cy="2036302"/>
          </a:xfrm>
          <a:custGeom>
            <a:avLst/>
            <a:gdLst/>
            <a:ahLst/>
            <a:cxnLst/>
            <a:rect r="r" b="b" t="t" l="l"/>
            <a:pathLst>
              <a:path h="2036302" w="3038624">
                <a:moveTo>
                  <a:pt x="0" y="0"/>
                </a:moveTo>
                <a:lnTo>
                  <a:pt x="3038624" y="0"/>
                </a:lnTo>
                <a:lnTo>
                  <a:pt x="3038624" y="2036302"/>
                </a:lnTo>
                <a:lnTo>
                  <a:pt x="0" y="2036302"/>
                </a:lnTo>
                <a:lnTo>
                  <a:pt x="0" y="0"/>
                </a:lnTo>
                <a:close/>
              </a:path>
            </a:pathLst>
          </a:custGeom>
          <a:blipFill>
            <a:blip r:embed="rId11"/>
            <a:stretch>
              <a:fillRect l="-2420" t="0" r="-242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false" rot="1280600">
            <a:off x="-1976190" y="6717110"/>
            <a:ext cx="8062123" cy="4441497"/>
          </a:xfrm>
          <a:custGeom>
            <a:avLst/>
            <a:gdLst/>
            <a:ahLst/>
            <a:cxnLst/>
            <a:rect r="r" b="b" t="t" l="l"/>
            <a:pathLst>
              <a:path h="4441497" w="8062123">
                <a:moveTo>
                  <a:pt x="0" y="0"/>
                </a:moveTo>
                <a:lnTo>
                  <a:pt x="8062123" y="0"/>
                </a:lnTo>
                <a:lnTo>
                  <a:pt x="8062123" y="4441497"/>
                </a:lnTo>
                <a:lnTo>
                  <a:pt x="0" y="4441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935593">
            <a:off x="13604796" y="-974843"/>
            <a:ext cx="6158232" cy="3392626"/>
          </a:xfrm>
          <a:custGeom>
            <a:avLst/>
            <a:gdLst/>
            <a:ahLst/>
            <a:cxnLst/>
            <a:rect r="r" b="b" t="t" l="l"/>
            <a:pathLst>
              <a:path h="3392626" w="6158232">
                <a:moveTo>
                  <a:pt x="0" y="0"/>
                </a:moveTo>
                <a:lnTo>
                  <a:pt x="6158232" y="0"/>
                </a:lnTo>
                <a:lnTo>
                  <a:pt x="6158232" y="3392626"/>
                </a:lnTo>
                <a:lnTo>
                  <a:pt x="0" y="339262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5" id="5"/>
          <p:cNvGrpSpPr/>
          <p:nvPr/>
        </p:nvGrpSpPr>
        <p:grpSpPr>
          <a:xfrm rot="0">
            <a:off x="3525344" y="1223221"/>
            <a:ext cx="10585104" cy="3076595"/>
            <a:chOff x="0" y="0"/>
            <a:chExt cx="4819745" cy="1400875"/>
          </a:xfrm>
        </p:grpSpPr>
        <p:sp>
          <p:nvSpPr>
            <p:cNvPr name="Freeform 6" id="6"/>
            <p:cNvSpPr/>
            <p:nvPr/>
          </p:nvSpPr>
          <p:spPr>
            <a:xfrm flipH="false" flipV="false" rot="0">
              <a:off x="0" y="0"/>
              <a:ext cx="4819745" cy="1400875"/>
            </a:xfrm>
            <a:custGeom>
              <a:avLst/>
              <a:gdLst/>
              <a:ahLst/>
              <a:cxnLst/>
              <a:rect r="r" b="b" t="t" l="l"/>
              <a:pathLst>
                <a:path h="1400875" w="4819745">
                  <a:moveTo>
                    <a:pt x="24868" y="0"/>
                  </a:moveTo>
                  <a:lnTo>
                    <a:pt x="4794878" y="0"/>
                  </a:lnTo>
                  <a:cubicBezTo>
                    <a:pt x="4808612" y="0"/>
                    <a:pt x="4819745" y="11134"/>
                    <a:pt x="4819745" y="24868"/>
                  </a:cubicBezTo>
                  <a:lnTo>
                    <a:pt x="4819745" y="1376007"/>
                  </a:lnTo>
                  <a:cubicBezTo>
                    <a:pt x="4819745" y="1389741"/>
                    <a:pt x="4808612" y="1400875"/>
                    <a:pt x="4794878" y="1400875"/>
                  </a:cubicBezTo>
                  <a:lnTo>
                    <a:pt x="24868" y="1400875"/>
                  </a:lnTo>
                  <a:cubicBezTo>
                    <a:pt x="11134" y="1400875"/>
                    <a:pt x="0" y="1389741"/>
                    <a:pt x="0" y="1376007"/>
                  </a:cubicBezTo>
                  <a:lnTo>
                    <a:pt x="0" y="24868"/>
                  </a:lnTo>
                  <a:cubicBezTo>
                    <a:pt x="0" y="11134"/>
                    <a:pt x="11134" y="0"/>
                    <a:pt x="24868" y="0"/>
                  </a:cubicBezTo>
                  <a:close/>
                </a:path>
              </a:pathLst>
            </a:custGeom>
            <a:solidFill>
              <a:srgbClr val="FFFEF7"/>
            </a:solidFill>
            <a:ln w="47625">
              <a:solidFill>
                <a:srgbClr val="000000"/>
              </a:solidFill>
            </a:ln>
          </p:spPr>
        </p:sp>
        <p:sp>
          <p:nvSpPr>
            <p:cNvPr name="TextBox 7" id="7"/>
            <p:cNvSpPr txBox="true"/>
            <p:nvPr/>
          </p:nvSpPr>
          <p:spPr>
            <a:xfrm>
              <a:off x="0" y="-9525"/>
              <a:ext cx="812800" cy="822325"/>
            </a:xfrm>
            <a:prstGeom prst="rect">
              <a:avLst/>
            </a:prstGeom>
          </p:spPr>
          <p:txBody>
            <a:bodyPr anchor="ctr" rtlCol="false" tIns="0" lIns="0" bIns="0" rIns="0"/>
            <a:lstStyle/>
            <a:p>
              <a:pPr algn="ctr" marL="0" indent="0" lvl="0">
                <a:lnSpc>
                  <a:spcPts val="700"/>
                </a:lnSpc>
                <a:spcBef>
                  <a:spcPct val="0"/>
                </a:spcBef>
              </a:pPr>
            </a:p>
          </p:txBody>
        </p:sp>
      </p:grpSp>
      <p:sp>
        <p:nvSpPr>
          <p:cNvPr name="Freeform 8" id="8"/>
          <p:cNvSpPr/>
          <p:nvPr/>
        </p:nvSpPr>
        <p:spPr>
          <a:xfrm flipH="false" flipV="false" rot="0">
            <a:off x="12545421" y="1562718"/>
            <a:ext cx="912582" cy="228145"/>
          </a:xfrm>
          <a:custGeom>
            <a:avLst/>
            <a:gdLst/>
            <a:ahLst/>
            <a:cxnLst/>
            <a:rect r="r" b="b" t="t" l="l"/>
            <a:pathLst>
              <a:path h="228145" w="912582">
                <a:moveTo>
                  <a:pt x="0" y="0"/>
                </a:moveTo>
                <a:lnTo>
                  <a:pt x="912582" y="0"/>
                </a:lnTo>
                <a:lnTo>
                  <a:pt x="912582" y="228146"/>
                </a:lnTo>
                <a:lnTo>
                  <a:pt x="0" y="22814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9" id="9"/>
          <p:cNvSpPr/>
          <p:nvPr/>
        </p:nvSpPr>
        <p:spPr>
          <a:xfrm flipH="false" flipV="false" rot="0">
            <a:off x="2027184" y="4972710"/>
            <a:ext cx="6940226" cy="4285590"/>
          </a:xfrm>
          <a:custGeom>
            <a:avLst/>
            <a:gdLst/>
            <a:ahLst/>
            <a:cxnLst/>
            <a:rect r="r" b="b" t="t" l="l"/>
            <a:pathLst>
              <a:path h="4285590" w="6940226">
                <a:moveTo>
                  <a:pt x="0" y="0"/>
                </a:moveTo>
                <a:lnTo>
                  <a:pt x="6940226" y="0"/>
                </a:lnTo>
                <a:lnTo>
                  <a:pt x="6940226" y="4285590"/>
                </a:lnTo>
                <a:lnTo>
                  <a:pt x="0" y="428559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0" id="10"/>
          <p:cNvSpPr/>
          <p:nvPr/>
        </p:nvSpPr>
        <p:spPr>
          <a:xfrm flipH="false" flipV="false" rot="0">
            <a:off x="9320590" y="4972710"/>
            <a:ext cx="6940226" cy="4285590"/>
          </a:xfrm>
          <a:custGeom>
            <a:avLst/>
            <a:gdLst/>
            <a:ahLst/>
            <a:cxnLst/>
            <a:rect r="r" b="b" t="t" l="l"/>
            <a:pathLst>
              <a:path h="4285590" w="6940226">
                <a:moveTo>
                  <a:pt x="0" y="0"/>
                </a:moveTo>
                <a:lnTo>
                  <a:pt x="6940226" y="0"/>
                </a:lnTo>
                <a:lnTo>
                  <a:pt x="6940226" y="4285590"/>
                </a:lnTo>
                <a:lnTo>
                  <a:pt x="0" y="428559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grpSp>
        <p:nvGrpSpPr>
          <p:cNvPr name="Group 11" id="11"/>
          <p:cNvGrpSpPr/>
          <p:nvPr/>
        </p:nvGrpSpPr>
        <p:grpSpPr>
          <a:xfrm rot="0">
            <a:off x="8469921" y="3965582"/>
            <a:ext cx="1348159" cy="1348159"/>
            <a:chOff x="0" y="0"/>
            <a:chExt cx="812800" cy="812800"/>
          </a:xfrm>
        </p:grpSpPr>
        <p:sp>
          <p:nvSpPr>
            <p:cNvPr name="Freeform 12" id="12"/>
            <p:cNvSpPr/>
            <p:nvPr/>
          </p:nvSpPr>
          <p:spPr>
            <a:xfrm flipH="false" flipV="false" rot="0">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000000"/>
            </a:solidFill>
          </p:spPr>
        </p:sp>
        <p:sp>
          <p:nvSpPr>
            <p:cNvPr name="TextBox 13" id="13"/>
            <p:cNvSpPr txBox="true"/>
            <p:nvPr/>
          </p:nvSpPr>
          <p:spPr>
            <a:xfrm>
              <a:off x="76200" y="47625"/>
              <a:ext cx="660400" cy="688975"/>
            </a:xfrm>
            <a:prstGeom prst="rect">
              <a:avLst/>
            </a:prstGeom>
          </p:spPr>
          <p:txBody>
            <a:bodyPr anchor="ctr" rtlCol="false" tIns="50800" lIns="50800" bIns="50800" rIns="50800"/>
            <a:lstStyle/>
            <a:p>
              <a:pPr algn="ctr">
                <a:lnSpc>
                  <a:spcPts val="2111"/>
                </a:lnSpc>
              </a:pPr>
            </a:p>
          </p:txBody>
        </p:sp>
      </p:grpSp>
      <p:grpSp>
        <p:nvGrpSpPr>
          <p:cNvPr name="Group 14" id="14"/>
          <p:cNvGrpSpPr/>
          <p:nvPr/>
        </p:nvGrpSpPr>
        <p:grpSpPr>
          <a:xfrm rot="5400000">
            <a:off x="8640161" y="4176716"/>
            <a:ext cx="1007677" cy="925892"/>
            <a:chOff x="0" y="0"/>
            <a:chExt cx="884596" cy="812800"/>
          </a:xfrm>
        </p:grpSpPr>
        <p:sp>
          <p:nvSpPr>
            <p:cNvPr name="Freeform 15" id="15"/>
            <p:cNvSpPr/>
            <p:nvPr/>
          </p:nvSpPr>
          <p:spPr>
            <a:xfrm flipH="false" flipV="false" rot="0">
              <a:off x="0" y="25501"/>
              <a:ext cx="870002" cy="761797"/>
            </a:xfrm>
            <a:custGeom>
              <a:avLst/>
              <a:gdLst/>
              <a:ahLst/>
              <a:cxnLst/>
              <a:rect r="r" b="b" t="t" l="l"/>
              <a:pathLst>
                <a:path h="761797" w="870002">
                  <a:moveTo>
                    <a:pt x="852000" y="348303"/>
                  </a:moveTo>
                  <a:lnTo>
                    <a:pt x="510792" y="7095"/>
                  </a:lnTo>
                  <a:cubicBezTo>
                    <a:pt x="505331" y="1634"/>
                    <a:pt x="497118" y="0"/>
                    <a:pt x="489983" y="2956"/>
                  </a:cubicBezTo>
                  <a:cubicBezTo>
                    <a:pt x="482848" y="5911"/>
                    <a:pt x="478196" y="12874"/>
                    <a:pt x="478196" y="20597"/>
                  </a:cubicBezTo>
                  <a:lnTo>
                    <a:pt x="478196" y="131601"/>
                  </a:lnTo>
                  <a:cubicBezTo>
                    <a:pt x="478196" y="157060"/>
                    <a:pt x="457557" y="177699"/>
                    <a:pt x="432098" y="177699"/>
                  </a:cubicBezTo>
                  <a:lnTo>
                    <a:pt x="46098" y="177699"/>
                  </a:lnTo>
                  <a:cubicBezTo>
                    <a:pt x="20639" y="177699"/>
                    <a:pt x="0" y="198338"/>
                    <a:pt x="0" y="223797"/>
                  </a:cubicBezTo>
                  <a:lnTo>
                    <a:pt x="0" y="538001"/>
                  </a:lnTo>
                  <a:cubicBezTo>
                    <a:pt x="0" y="563460"/>
                    <a:pt x="20639" y="584099"/>
                    <a:pt x="46098" y="584099"/>
                  </a:cubicBezTo>
                  <a:lnTo>
                    <a:pt x="432098" y="584099"/>
                  </a:lnTo>
                  <a:cubicBezTo>
                    <a:pt x="457557" y="584099"/>
                    <a:pt x="478196" y="604738"/>
                    <a:pt x="478196" y="630197"/>
                  </a:cubicBezTo>
                  <a:lnTo>
                    <a:pt x="478196" y="741201"/>
                  </a:lnTo>
                  <a:cubicBezTo>
                    <a:pt x="478196" y="748924"/>
                    <a:pt x="482848" y="755887"/>
                    <a:pt x="489983" y="758842"/>
                  </a:cubicBezTo>
                  <a:cubicBezTo>
                    <a:pt x="497118" y="761798"/>
                    <a:pt x="505331" y="760164"/>
                    <a:pt x="510792" y="754703"/>
                  </a:cubicBezTo>
                  <a:lnTo>
                    <a:pt x="852000" y="413495"/>
                  </a:lnTo>
                  <a:cubicBezTo>
                    <a:pt x="870002" y="395493"/>
                    <a:pt x="870002" y="366305"/>
                    <a:pt x="852000" y="348303"/>
                  </a:cubicBezTo>
                  <a:close/>
                </a:path>
              </a:pathLst>
            </a:custGeom>
            <a:solidFill>
              <a:srgbClr val="FFFFFF"/>
            </a:solidFill>
          </p:spPr>
        </p:sp>
        <p:sp>
          <p:nvSpPr>
            <p:cNvPr name="TextBox 16" id="16"/>
            <p:cNvSpPr txBox="true"/>
            <p:nvPr/>
          </p:nvSpPr>
          <p:spPr>
            <a:xfrm>
              <a:off x="0" y="174625"/>
              <a:ext cx="711200" cy="434975"/>
            </a:xfrm>
            <a:prstGeom prst="rect">
              <a:avLst/>
            </a:prstGeom>
          </p:spPr>
          <p:txBody>
            <a:bodyPr anchor="ctr" rtlCol="false" tIns="50800" lIns="50800" bIns="50800" rIns="50800"/>
            <a:lstStyle/>
            <a:p>
              <a:pPr algn="ctr">
                <a:lnSpc>
                  <a:spcPts val="2111"/>
                </a:lnSpc>
              </a:pPr>
            </a:p>
          </p:txBody>
        </p:sp>
      </p:grpSp>
      <p:grpSp>
        <p:nvGrpSpPr>
          <p:cNvPr name="Group 17" id="17"/>
          <p:cNvGrpSpPr>
            <a:grpSpLocks noChangeAspect="true"/>
          </p:cNvGrpSpPr>
          <p:nvPr/>
        </p:nvGrpSpPr>
        <p:grpSpPr>
          <a:xfrm rot="0">
            <a:off x="2386591" y="6020828"/>
            <a:ext cx="2477472" cy="2477472"/>
            <a:chOff x="0" y="0"/>
            <a:chExt cx="14840029" cy="14840029"/>
          </a:xfrm>
        </p:grpSpPr>
        <p:sp>
          <p:nvSpPr>
            <p:cNvPr name="Freeform 18" id="18"/>
            <p:cNvSpPr/>
            <p:nvPr/>
          </p:nvSpPr>
          <p:spPr>
            <a:xfrm flipH="false" flipV="false" rot="0">
              <a:off x="-366471" y="-11891"/>
              <a:ext cx="15572971" cy="14863810"/>
            </a:xfrm>
            <a:custGeom>
              <a:avLst/>
              <a:gdLst/>
              <a:ahLst/>
              <a:cxnLst/>
              <a:rect r="r" b="b" t="t" l="l"/>
              <a:pathLst>
                <a:path h="14863810" w="15572971">
                  <a:moveTo>
                    <a:pt x="7786486" y="11891"/>
                  </a:moveTo>
                  <a:cubicBezTo>
                    <a:pt x="5127664" y="0"/>
                    <a:pt x="2665709" y="1411641"/>
                    <a:pt x="1332855" y="3712286"/>
                  </a:cubicBezTo>
                  <a:cubicBezTo>
                    <a:pt x="0" y="6012931"/>
                    <a:pt x="0" y="8850880"/>
                    <a:pt x="1332855" y="11151525"/>
                  </a:cubicBezTo>
                  <a:cubicBezTo>
                    <a:pt x="2665709" y="13452170"/>
                    <a:pt x="5127664" y="14863811"/>
                    <a:pt x="7786486" y="14851920"/>
                  </a:cubicBezTo>
                  <a:cubicBezTo>
                    <a:pt x="10445306" y="14863811"/>
                    <a:pt x="12907262" y="13452170"/>
                    <a:pt x="14240117" y="11151525"/>
                  </a:cubicBezTo>
                  <a:cubicBezTo>
                    <a:pt x="15572971" y="8850880"/>
                    <a:pt x="15572971" y="6012931"/>
                    <a:pt x="14240117" y="3712286"/>
                  </a:cubicBezTo>
                  <a:cubicBezTo>
                    <a:pt x="12907262" y="1411641"/>
                    <a:pt x="10445306" y="0"/>
                    <a:pt x="7786486" y="11891"/>
                  </a:cubicBezTo>
                  <a:close/>
                </a:path>
              </a:pathLst>
            </a:custGeom>
            <a:solidFill>
              <a:srgbClr val="000000"/>
            </a:solidFill>
          </p:spPr>
        </p:sp>
        <p:sp>
          <p:nvSpPr>
            <p:cNvPr name="Freeform 19" id="19"/>
            <p:cNvSpPr/>
            <p:nvPr/>
          </p:nvSpPr>
          <p:spPr>
            <a:xfrm flipH="false" flipV="false" rot="0">
              <a:off x="-156193" y="188812"/>
              <a:ext cx="15152415" cy="14462405"/>
            </a:xfrm>
            <a:custGeom>
              <a:avLst/>
              <a:gdLst/>
              <a:ahLst/>
              <a:cxnLst/>
              <a:rect r="r" b="b" t="t" l="l"/>
              <a:pathLst>
                <a:path h="14462405" w="15152415">
                  <a:moveTo>
                    <a:pt x="7576208" y="11570"/>
                  </a:moveTo>
                  <a:cubicBezTo>
                    <a:pt x="4989189" y="0"/>
                    <a:pt x="2593721" y="1373519"/>
                    <a:pt x="1296860" y="3612034"/>
                  </a:cubicBezTo>
                  <a:cubicBezTo>
                    <a:pt x="0" y="5850548"/>
                    <a:pt x="0" y="8611857"/>
                    <a:pt x="1296860" y="10850372"/>
                  </a:cubicBezTo>
                  <a:cubicBezTo>
                    <a:pt x="2593721" y="13088886"/>
                    <a:pt x="4989189" y="14462405"/>
                    <a:pt x="7576208" y="14450835"/>
                  </a:cubicBezTo>
                  <a:cubicBezTo>
                    <a:pt x="10163226" y="14462405"/>
                    <a:pt x="12558694" y="13088886"/>
                    <a:pt x="13855555" y="10850372"/>
                  </a:cubicBezTo>
                  <a:cubicBezTo>
                    <a:pt x="15152416" y="8611857"/>
                    <a:pt x="15152416" y="5850548"/>
                    <a:pt x="13855555" y="3612034"/>
                  </a:cubicBezTo>
                  <a:cubicBezTo>
                    <a:pt x="12558694" y="1373519"/>
                    <a:pt x="10163226" y="0"/>
                    <a:pt x="7576208" y="11570"/>
                  </a:cubicBezTo>
                  <a:close/>
                </a:path>
              </a:pathLst>
            </a:custGeom>
            <a:solidFill>
              <a:srgbClr val="FFFEF7"/>
            </a:solidFill>
          </p:spPr>
        </p:sp>
        <p:sp>
          <p:nvSpPr>
            <p:cNvPr name="Freeform 20" id="20"/>
            <p:cNvSpPr/>
            <p:nvPr/>
          </p:nvSpPr>
          <p:spPr>
            <a:xfrm flipH="false" flipV="false" rot="0">
              <a:off x="223301" y="551024"/>
              <a:ext cx="14393427" cy="13737979"/>
            </a:xfrm>
            <a:custGeom>
              <a:avLst/>
              <a:gdLst/>
              <a:ahLst/>
              <a:cxnLst/>
              <a:rect r="r" b="b" t="t" l="l"/>
              <a:pathLst>
                <a:path h="13737979" w="14393427">
                  <a:moveTo>
                    <a:pt x="7196714" y="10990"/>
                  </a:moveTo>
                  <a:cubicBezTo>
                    <a:pt x="4739280" y="0"/>
                    <a:pt x="2463801" y="1304719"/>
                    <a:pt x="1231900" y="3431106"/>
                  </a:cubicBezTo>
                  <a:cubicBezTo>
                    <a:pt x="0" y="5557493"/>
                    <a:pt x="0" y="8180487"/>
                    <a:pt x="1231900" y="10306874"/>
                  </a:cubicBezTo>
                  <a:cubicBezTo>
                    <a:pt x="2463801" y="12433261"/>
                    <a:pt x="4739280" y="13737980"/>
                    <a:pt x="7196714" y="13726990"/>
                  </a:cubicBezTo>
                  <a:cubicBezTo>
                    <a:pt x="9654147" y="13737980"/>
                    <a:pt x="11929626" y="12433261"/>
                    <a:pt x="13161527" y="10306874"/>
                  </a:cubicBezTo>
                  <a:cubicBezTo>
                    <a:pt x="14393427" y="8180487"/>
                    <a:pt x="14393427" y="5557493"/>
                    <a:pt x="13161527" y="3431106"/>
                  </a:cubicBezTo>
                  <a:cubicBezTo>
                    <a:pt x="11929626" y="1304719"/>
                    <a:pt x="9654147" y="0"/>
                    <a:pt x="7196714" y="10990"/>
                  </a:cubicBezTo>
                  <a:close/>
                </a:path>
              </a:pathLst>
            </a:custGeom>
            <a:blipFill>
              <a:blip r:embed="rId11"/>
              <a:stretch>
                <a:fillRect l="223" t="-13303" r="223" b="-13303"/>
              </a:stretch>
            </a:blipFill>
          </p:spPr>
        </p:sp>
      </p:grpSp>
      <p:grpSp>
        <p:nvGrpSpPr>
          <p:cNvPr name="Group 21" id="21"/>
          <p:cNvGrpSpPr>
            <a:grpSpLocks noChangeAspect="true"/>
          </p:cNvGrpSpPr>
          <p:nvPr/>
        </p:nvGrpSpPr>
        <p:grpSpPr>
          <a:xfrm rot="0">
            <a:off x="10065729" y="6020828"/>
            <a:ext cx="2477472" cy="2477472"/>
            <a:chOff x="0" y="0"/>
            <a:chExt cx="14840029" cy="14840029"/>
          </a:xfrm>
        </p:grpSpPr>
        <p:sp>
          <p:nvSpPr>
            <p:cNvPr name="Freeform 22" id="22"/>
            <p:cNvSpPr/>
            <p:nvPr/>
          </p:nvSpPr>
          <p:spPr>
            <a:xfrm flipH="false" flipV="false" rot="0">
              <a:off x="-366471" y="-11891"/>
              <a:ext cx="15572971" cy="14863810"/>
            </a:xfrm>
            <a:custGeom>
              <a:avLst/>
              <a:gdLst/>
              <a:ahLst/>
              <a:cxnLst/>
              <a:rect r="r" b="b" t="t" l="l"/>
              <a:pathLst>
                <a:path h="14863810" w="15572971">
                  <a:moveTo>
                    <a:pt x="7786486" y="11891"/>
                  </a:moveTo>
                  <a:cubicBezTo>
                    <a:pt x="5127664" y="0"/>
                    <a:pt x="2665709" y="1411641"/>
                    <a:pt x="1332855" y="3712286"/>
                  </a:cubicBezTo>
                  <a:cubicBezTo>
                    <a:pt x="0" y="6012931"/>
                    <a:pt x="0" y="8850880"/>
                    <a:pt x="1332855" y="11151525"/>
                  </a:cubicBezTo>
                  <a:cubicBezTo>
                    <a:pt x="2665709" y="13452170"/>
                    <a:pt x="5127664" y="14863811"/>
                    <a:pt x="7786486" y="14851920"/>
                  </a:cubicBezTo>
                  <a:cubicBezTo>
                    <a:pt x="10445306" y="14863811"/>
                    <a:pt x="12907262" y="13452170"/>
                    <a:pt x="14240117" y="11151525"/>
                  </a:cubicBezTo>
                  <a:cubicBezTo>
                    <a:pt x="15572971" y="8850880"/>
                    <a:pt x="15572971" y="6012931"/>
                    <a:pt x="14240117" y="3712286"/>
                  </a:cubicBezTo>
                  <a:cubicBezTo>
                    <a:pt x="12907262" y="1411641"/>
                    <a:pt x="10445306" y="0"/>
                    <a:pt x="7786486" y="11891"/>
                  </a:cubicBezTo>
                  <a:close/>
                </a:path>
              </a:pathLst>
            </a:custGeom>
            <a:solidFill>
              <a:srgbClr val="000000"/>
            </a:solidFill>
          </p:spPr>
        </p:sp>
        <p:sp>
          <p:nvSpPr>
            <p:cNvPr name="Freeform 23" id="23"/>
            <p:cNvSpPr/>
            <p:nvPr/>
          </p:nvSpPr>
          <p:spPr>
            <a:xfrm flipH="false" flipV="false" rot="0">
              <a:off x="-156193" y="188812"/>
              <a:ext cx="15152415" cy="14462405"/>
            </a:xfrm>
            <a:custGeom>
              <a:avLst/>
              <a:gdLst/>
              <a:ahLst/>
              <a:cxnLst/>
              <a:rect r="r" b="b" t="t" l="l"/>
              <a:pathLst>
                <a:path h="14462405" w="15152415">
                  <a:moveTo>
                    <a:pt x="7576208" y="11570"/>
                  </a:moveTo>
                  <a:cubicBezTo>
                    <a:pt x="4989189" y="0"/>
                    <a:pt x="2593721" y="1373519"/>
                    <a:pt x="1296860" y="3612034"/>
                  </a:cubicBezTo>
                  <a:cubicBezTo>
                    <a:pt x="0" y="5850548"/>
                    <a:pt x="0" y="8611857"/>
                    <a:pt x="1296860" y="10850372"/>
                  </a:cubicBezTo>
                  <a:cubicBezTo>
                    <a:pt x="2593721" y="13088886"/>
                    <a:pt x="4989189" y="14462405"/>
                    <a:pt x="7576208" y="14450835"/>
                  </a:cubicBezTo>
                  <a:cubicBezTo>
                    <a:pt x="10163226" y="14462405"/>
                    <a:pt x="12558694" y="13088886"/>
                    <a:pt x="13855555" y="10850372"/>
                  </a:cubicBezTo>
                  <a:cubicBezTo>
                    <a:pt x="15152416" y="8611857"/>
                    <a:pt x="15152416" y="5850548"/>
                    <a:pt x="13855555" y="3612034"/>
                  </a:cubicBezTo>
                  <a:cubicBezTo>
                    <a:pt x="12558694" y="1373519"/>
                    <a:pt x="10163226" y="0"/>
                    <a:pt x="7576208" y="11570"/>
                  </a:cubicBezTo>
                  <a:close/>
                </a:path>
              </a:pathLst>
            </a:custGeom>
            <a:solidFill>
              <a:srgbClr val="FFFEF7"/>
            </a:solidFill>
          </p:spPr>
        </p:sp>
        <p:sp>
          <p:nvSpPr>
            <p:cNvPr name="Freeform 24" id="24"/>
            <p:cNvSpPr/>
            <p:nvPr/>
          </p:nvSpPr>
          <p:spPr>
            <a:xfrm flipH="false" flipV="false" rot="0">
              <a:off x="223301" y="551024"/>
              <a:ext cx="14393427" cy="13737979"/>
            </a:xfrm>
            <a:custGeom>
              <a:avLst/>
              <a:gdLst/>
              <a:ahLst/>
              <a:cxnLst/>
              <a:rect r="r" b="b" t="t" l="l"/>
              <a:pathLst>
                <a:path h="13737979" w="14393427">
                  <a:moveTo>
                    <a:pt x="7196714" y="10990"/>
                  </a:moveTo>
                  <a:cubicBezTo>
                    <a:pt x="4739280" y="0"/>
                    <a:pt x="2463801" y="1304719"/>
                    <a:pt x="1231900" y="3431106"/>
                  </a:cubicBezTo>
                  <a:cubicBezTo>
                    <a:pt x="0" y="5557493"/>
                    <a:pt x="0" y="8180487"/>
                    <a:pt x="1231900" y="10306874"/>
                  </a:cubicBezTo>
                  <a:cubicBezTo>
                    <a:pt x="2463801" y="12433261"/>
                    <a:pt x="4739280" y="13737980"/>
                    <a:pt x="7196714" y="13726990"/>
                  </a:cubicBezTo>
                  <a:cubicBezTo>
                    <a:pt x="9654147" y="13737980"/>
                    <a:pt x="11929626" y="12433261"/>
                    <a:pt x="13161527" y="10306874"/>
                  </a:cubicBezTo>
                  <a:cubicBezTo>
                    <a:pt x="14393427" y="8180487"/>
                    <a:pt x="14393427" y="5557493"/>
                    <a:pt x="13161527" y="3431106"/>
                  </a:cubicBezTo>
                  <a:cubicBezTo>
                    <a:pt x="11929626" y="1304719"/>
                    <a:pt x="9654147" y="0"/>
                    <a:pt x="7196714" y="10990"/>
                  </a:cubicBezTo>
                  <a:close/>
                </a:path>
              </a:pathLst>
            </a:custGeom>
            <a:blipFill>
              <a:blip r:embed="rId12"/>
              <a:stretch>
                <a:fillRect l="-2883" t="0" r="-2883" b="0"/>
              </a:stretch>
            </a:blipFill>
          </p:spPr>
        </p:sp>
      </p:grpSp>
      <p:sp>
        <p:nvSpPr>
          <p:cNvPr name="Freeform 25" id="25"/>
          <p:cNvSpPr/>
          <p:nvPr/>
        </p:nvSpPr>
        <p:spPr>
          <a:xfrm flipH="false" flipV="false" rot="0">
            <a:off x="7843483" y="8017426"/>
            <a:ext cx="796679" cy="824506"/>
          </a:xfrm>
          <a:custGeom>
            <a:avLst/>
            <a:gdLst/>
            <a:ahLst/>
            <a:cxnLst/>
            <a:rect r="r" b="b" t="t" l="l"/>
            <a:pathLst>
              <a:path h="824506" w="796679">
                <a:moveTo>
                  <a:pt x="0" y="0"/>
                </a:moveTo>
                <a:lnTo>
                  <a:pt x="796678" y="0"/>
                </a:lnTo>
                <a:lnTo>
                  <a:pt x="796678" y="824505"/>
                </a:lnTo>
                <a:lnTo>
                  <a:pt x="0" y="824505"/>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26" id="26"/>
          <p:cNvSpPr/>
          <p:nvPr/>
        </p:nvSpPr>
        <p:spPr>
          <a:xfrm flipH="false" flipV="false" rot="0">
            <a:off x="15183619" y="8086048"/>
            <a:ext cx="796679" cy="824506"/>
          </a:xfrm>
          <a:custGeom>
            <a:avLst/>
            <a:gdLst/>
            <a:ahLst/>
            <a:cxnLst/>
            <a:rect r="r" b="b" t="t" l="l"/>
            <a:pathLst>
              <a:path h="824506" w="796679">
                <a:moveTo>
                  <a:pt x="0" y="0"/>
                </a:moveTo>
                <a:lnTo>
                  <a:pt x="796679" y="0"/>
                </a:lnTo>
                <a:lnTo>
                  <a:pt x="796679" y="824506"/>
                </a:lnTo>
                <a:lnTo>
                  <a:pt x="0" y="824506"/>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TextBox 27" id="27"/>
          <p:cNvSpPr txBox="true"/>
          <p:nvPr/>
        </p:nvSpPr>
        <p:spPr>
          <a:xfrm rot="0">
            <a:off x="3723274" y="2305272"/>
            <a:ext cx="7896557" cy="993764"/>
          </a:xfrm>
          <a:prstGeom prst="rect">
            <a:avLst/>
          </a:prstGeom>
        </p:spPr>
        <p:txBody>
          <a:bodyPr anchor="t" rtlCol="false" tIns="0" lIns="0" bIns="0" rIns="0">
            <a:spAutoFit/>
          </a:bodyPr>
          <a:lstStyle/>
          <a:p>
            <a:pPr>
              <a:lnSpc>
                <a:spcPts val="4235"/>
              </a:lnSpc>
            </a:pPr>
            <a:r>
              <a:rPr lang="en-US" sz="3025" spc="-30">
                <a:solidFill>
                  <a:srgbClr val="000000"/>
                </a:solidFill>
                <a:latin typeface="DM Sans Bold"/>
              </a:rPr>
              <a:t>Team Name : 686157-UHS03Z07</a:t>
            </a:r>
          </a:p>
          <a:p>
            <a:pPr marL="0" indent="0" lvl="0">
              <a:lnSpc>
                <a:spcPts val="3815"/>
              </a:lnSpc>
              <a:spcBef>
                <a:spcPct val="0"/>
              </a:spcBef>
            </a:pPr>
          </a:p>
        </p:txBody>
      </p:sp>
      <p:sp>
        <p:nvSpPr>
          <p:cNvPr name="TextBox 28" id="28"/>
          <p:cNvSpPr txBox="true"/>
          <p:nvPr/>
        </p:nvSpPr>
        <p:spPr>
          <a:xfrm rot="0">
            <a:off x="3625327" y="1312462"/>
            <a:ext cx="7896557" cy="1660196"/>
          </a:xfrm>
          <a:prstGeom prst="rect">
            <a:avLst/>
          </a:prstGeom>
        </p:spPr>
        <p:txBody>
          <a:bodyPr anchor="t" rtlCol="false" tIns="0" lIns="0" bIns="0" rIns="0">
            <a:spAutoFit/>
          </a:bodyPr>
          <a:lstStyle/>
          <a:p>
            <a:pPr>
              <a:lnSpc>
                <a:spcPts val="6668"/>
              </a:lnSpc>
            </a:pPr>
            <a:r>
              <a:rPr lang="en-US" sz="4762">
                <a:solidFill>
                  <a:srgbClr val="000000"/>
                </a:solidFill>
                <a:latin typeface="Repo Bold Bold"/>
              </a:rPr>
              <a:t>Team members details</a:t>
            </a:r>
          </a:p>
          <a:p>
            <a:pPr algn="l" marL="0" indent="0" lvl="0">
              <a:lnSpc>
                <a:spcPts val="6668"/>
              </a:lnSpc>
              <a:spcBef>
                <a:spcPct val="0"/>
              </a:spcBef>
            </a:pPr>
          </a:p>
        </p:txBody>
      </p:sp>
      <p:sp>
        <p:nvSpPr>
          <p:cNvPr name="TextBox 29" id="29"/>
          <p:cNvSpPr txBox="true"/>
          <p:nvPr/>
        </p:nvSpPr>
        <p:spPr>
          <a:xfrm rot="0">
            <a:off x="5010493" y="6202737"/>
            <a:ext cx="1432996" cy="523372"/>
          </a:xfrm>
          <a:prstGeom prst="rect">
            <a:avLst/>
          </a:prstGeom>
        </p:spPr>
        <p:txBody>
          <a:bodyPr anchor="t" rtlCol="false" tIns="0" lIns="0" bIns="0" rIns="0">
            <a:spAutoFit/>
          </a:bodyPr>
          <a:lstStyle/>
          <a:p>
            <a:pPr>
              <a:lnSpc>
                <a:spcPts val="4227"/>
              </a:lnSpc>
              <a:spcBef>
                <a:spcPct val="0"/>
              </a:spcBef>
            </a:pPr>
            <a:r>
              <a:rPr lang="en-US" sz="3019">
                <a:solidFill>
                  <a:srgbClr val="000000"/>
                </a:solidFill>
                <a:latin typeface="DM Sans Bold"/>
              </a:rPr>
              <a:t>NAME: </a:t>
            </a:r>
          </a:p>
        </p:txBody>
      </p:sp>
      <p:sp>
        <p:nvSpPr>
          <p:cNvPr name="TextBox 30" id="30"/>
          <p:cNvSpPr txBox="true"/>
          <p:nvPr/>
        </p:nvSpPr>
        <p:spPr>
          <a:xfrm rot="0">
            <a:off x="3723274" y="3010757"/>
            <a:ext cx="9833775" cy="530215"/>
          </a:xfrm>
          <a:prstGeom prst="rect">
            <a:avLst/>
          </a:prstGeom>
        </p:spPr>
        <p:txBody>
          <a:bodyPr anchor="t" rtlCol="false" tIns="0" lIns="0" bIns="0" rIns="0">
            <a:spAutoFit/>
          </a:bodyPr>
          <a:lstStyle/>
          <a:p>
            <a:pPr marL="0" indent="0" lvl="0">
              <a:lnSpc>
                <a:spcPts val="4375"/>
              </a:lnSpc>
              <a:spcBef>
                <a:spcPct val="0"/>
              </a:spcBef>
            </a:pPr>
            <a:r>
              <a:rPr lang="en-US" sz="3125" spc="-31">
                <a:solidFill>
                  <a:srgbClr val="000000"/>
                </a:solidFill>
                <a:latin typeface="DM Sans Bold"/>
              </a:rPr>
              <a:t>Institute Name: MVGR College of Engineering</a:t>
            </a:r>
          </a:p>
        </p:txBody>
      </p:sp>
      <p:sp>
        <p:nvSpPr>
          <p:cNvPr name="TextBox 31" id="31"/>
          <p:cNvSpPr txBox="true"/>
          <p:nvPr/>
        </p:nvSpPr>
        <p:spPr>
          <a:xfrm rot="0">
            <a:off x="2690653" y="5013393"/>
            <a:ext cx="4639680" cy="494019"/>
          </a:xfrm>
          <a:prstGeom prst="rect">
            <a:avLst/>
          </a:prstGeom>
        </p:spPr>
        <p:txBody>
          <a:bodyPr anchor="t" rtlCol="false" tIns="0" lIns="0" bIns="0" rIns="0">
            <a:spAutoFit/>
          </a:bodyPr>
          <a:lstStyle/>
          <a:p>
            <a:pPr marL="0" indent="0" lvl="0">
              <a:lnSpc>
                <a:spcPts val="4128"/>
              </a:lnSpc>
              <a:spcBef>
                <a:spcPct val="0"/>
              </a:spcBef>
            </a:pPr>
            <a:r>
              <a:rPr lang="en-US" sz="2949" spc="-29">
                <a:solidFill>
                  <a:srgbClr val="000000"/>
                </a:solidFill>
                <a:latin typeface="DM Sans Bold"/>
              </a:rPr>
              <a:t>TEAM MEMBER 1 (Leader)</a:t>
            </a:r>
          </a:p>
        </p:txBody>
      </p:sp>
      <p:sp>
        <p:nvSpPr>
          <p:cNvPr name="TextBox 32" id="32"/>
          <p:cNvSpPr txBox="true"/>
          <p:nvPr/>
        </p:nvSpPr>
        <p:spPr>
          <a:xfrm rot="0">
            <a:off x="9938103" y="5013393"/>
            <a:ext cx="4639680" cy="494019"/>
          </a:xfrm>
          <a:prstGeom prst="rect">
            <a:avLst/>
          </a:prstGeom>
        </p:spPr>
        <p:txBody>
          <a:bodyPr anchor="t" rtlCol="false" tIns="0" lIns="0" bIns="0" rIns="0">
            <a:spAutoFit/>
          </a:bodyPr>
          <a:lstStyle/>
          <a:p>
            <a:pPr marL="0" indent="0" lvl="0">
              <a:lnSpc>
                <a:spcPts val="4128"/>
              </a:lnSpc>
              <a:spcBef>
                <a:spcPct val="0"/>
              </a:spcBef>
            </a:pPr>
            <a:r>
              <a:rPr lang="en-US" sz="2949" spc="-29">
                <a:solidFill>
                  <a:srgbClr val="000000"/>
                </a:solidFill>
                <a:latin typeface="DM Sans Bold"/>
              </a:rPr>
              <a:t>TEAM MEMBER 2</a:t>
            </a:r>
          </a:p>
        </p:txBody>
      </p:sp>
      <p:sp>
        <p:nvSpPr>
          <p:cNvPr name="TextBox 33" id="33"/>
          <p:cNvSpPr txBox="true"/>
          <p:nvPr/>
        </p:nvSpPr>
        <p:spPr>
          <a:xfrm rot="0">
            <a:off x="5010493" y="6748617"/>
            <a:ext cx="3040328" cy="940567"/>
          </a:xfrm>
          <a:prstGeom prst="rect">
            <a:avLst/>
          </a:prstGeom>
        </p:spPr>
        <p:txBody>
          <a:bodyPr anchor="t" rtlCol="false" tIns="0" lIns="0" bIns="0" rIns="0">
            <a:spAutoFit/>
          </a:bodyPr>
          <a:lstStyle/>
          <a:p>
            <a:pPr>
              <a:lnSpc>
                <a:spcPts val="3807"/>
              </a:lnSpc>
            </a:pPr>
            <a:r>
              <a:rPr lang="en-US" sz="2719">
                <a:solidFill>
                  <a:srgbClr val="000000"/>
                </a:solidFill>
                <a:latin typeface="DM Sans Bold"/>
              </a:rPr>
              <a:t>Nistala</a:t>
            </a:r>
          </a:p>
          <a:p>
            <a:pPr>
              <a:lnSpc>
                <a:spcPts val="3807"/>
              </a:lnSpc>
              <a:spcBef>
                <a:spcPct val="0"/>
              </a:spcBef>
            </a:pPr>
            <a:r>
              <a:rPr lang="en-US" sz="2719">
                <a:solidFill>
                  <a:srgbClr val="000000"/>
                </a:solidFill>
                <a:latin typeface="DM Sans Bold"/>
              </a:rPr>
              <a:t>Tejaswi Karthik</a:t>
            </a:r>
          </a:p>
        </p:txBody>
      </p:sp>
      <p:sp>
        <p:nvSpPr>
          <p:cNvPr name="TextBox 34" id="34"/>
          <p:cNvSpPr txBox="true"/>
          <p:nvPr/>
        </p:nvSpPr>
        <p:spPr>
          <a:xfrm rot="0">
            <a:off x="5010493" y="7756692"/>
            <a:ext cx="3040328" cy="464317"/>
          </a:xfrm>
          <a:prstGeom prst="rect">
            <a:avLst/>
          </a:prstGeom>
        </p:spPr>
        <p:txBody>
          <a:bodyPr anchor="t" rtlCol="false" tIns="0" lIns="0" bIns="0" rIns="0">
            <a:spAutoFit/>
          </a:bodyPr>
          <a:lstStyle/>
          <a:p>
            <a:pPr>
              <a:lnSpc>
                <a:spcPts val="3807"/>
              </a:lnSpc>
              <a:spcBef>
                <a:spcPct val="0"/>
              </a:spcBef>
            </a:pPr>
            <a:r>
              <a:rPr lang="en-US" sz="2719">
                <a:solidFill>
                  <a:srgbClr val="000000"/>
                </a:solidFill>
                <a:latin typeface="DM Sans Bold"/>
              </a:rPr>
              <a:t>Batch : 2024</a:t>
            </a:r>
          </a:p>
        </p:txBody>
      </p:sp>
      <p:sp>
        <p:nvSpPr>
          <p:cNvPr name="TextBox 35" id="35"/>
          <p:cNvSpPr txBox="true"/>
          <p:nvPr/>
        </p:nvSpPr>
        <p:spPr>
          <a:xfrm rot="0">
            <a:off x="12840551" y="6129187"/>
            <a:ext cx="1432996" cy="523372"/>
          </a:xfrm>
          <a:prstGeom prst="rect">
            <a:avLst/>
          </a:prstGeom>
        </p:spPr>
        <p:txBody>
          <a:bodyPr anchor="t" rtlCol="false" tIns="0" lIns="0" bIns="0" rIns="0">
            <a:spAutoFit/>
          </a:bodyPr>
          <a:lstStyle/>
          <a:p>
            <a:pPr>
              <a:lnSpc>
                <a:spcPts val="4227"/>
              </a:lnSpc>
              <a:spcBef>
                <a:spcPct val="0"/>
              </a:spcBef>
            </a:pPr>
            <a:r>
              <a:rPr lang="en-US" sz="3019">
                <a:solidFill>
                  <a:srgbClr val="000000"/>
                </a:solidFill>
                <a:latin typeface="DM Sans Bold"/>
              </a:rPr>
              <a:t>NAME: </a:t>
            </a:r>
          </a:p>
        </p:txBody>
      </p:sp>
      <p:sp>
        <p:nvSpPr>
          <p:cNvPr name="TextBox 36" id="36"/>
          <p:cNvSpPr txBox="true"/>
          <p:nvPr/>
        </p:nvSpPr>
        <p:spPr>
          <a:xfrm rot="0">
            <a:off x="12840551" y="6637884"/>
            <a:ext cx="3040328" cy="940567"/>
          </a:xfrm>
          <a:prstGeom prst="rect">
            <a:avLst/>
          </a:prstGeom>
        </p:spPr>
        <p:txBody>
          <a:bodyPr anchor="t" rtlCol="false" tIns="0" lIns="0" bIns="0" rIns="0">
            <a:spAutoFit/>
          </a:bodyPr>
          <a:lstStyle/>
          <a:p>
            <a:pPr>
              <a:lnSpc>
                <a:spcPts val="3807"/>
              </a:lnSpc>
            </a:pPr>
            <a:r>
              <a:rPr lang="en-US" sz="2719">
                <a:solidFill>
                  <a:srgbClr val="000000"/>
                </a:solidFill>
                <a:latin typeface="DM Sans Bold"/>
              </a:rPr>
              <a:t>Kurella</a:t>
            </a:r>
          </a:p>
          <a:p>
            <a:pPr>
              <a:lnSpc>
                <a:spcPts val="3807"/>
              </a:lnSpc>
              <a:spcBef>
                <a:spcPct val="0"/>
              </a:spcBef>
            </a:pPr>
            <a:r>
              <a:rPr lang="en-US" sz="2719">
                <a:solidFill>
                  <a:srgbClr val="000000"/>
                </a:solidFill>
                <a:latin typeface="DM Sans Bold"/>
              </a:rPr>
              <a:t>Amar Sai Preetam</a:t>
            </a:r>
          </a:p>
        </p:txBody>
      </p:sp>
      <p:sp>
        <p:nvSpPr>
          <p:cNvPr name="TextBox 37" id="37"/>
          <p:cNvSpPr txBox="true"/>
          <p:nvPr/>
        </p:nvSpPr>
        <p:spPr>
          <a:xfrm rot="0">
            <a:off x="12840551" y="7632034"/>
            <a:ext cx="3040328" cy="464317"/>
          </a:xfrm>
          <a:prstGeom prst="rect">
            <a:avLst/>
          </a:prstGeom>
        </p:spPr>
        <p:txBody>
          <a:bodyPr anchor="t" rtlCol="false" tIns="0" lIns="0" bIns="0" rIns="0">
            <a:spAutoFit/>
          </a:bodyPr>
          <a:lstStyle/>
          <a:p>
            <a:pPr>
              <a:lnSpc>
                <a:spcPts val="3807"/>
              </a:lnSpc>
              <a:spcBef>
                <a:spcPct val="0"/>
              </a:spcBef>
            </a:pPr>
            <a:r>
              <a:rPr lang="en-US" sz="2719">
                <a:solidFill>
                  <a:srgbClr val="000000"/>
                </a:solidFill>
                <a:latin typeface="DM Sans Bold"/>
              </a:rPr>
              <a:t>Batch : 2024</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false" rot="0">
            <a:off x="6578623" y="2815166"/>
            <a:ext cx="12283179" cy="8017566"/>
          </a:xfrm>
          <a:custGeom>
            <a:avLst/>
            <a:gdLst/>
            <a:ahLst/>
            <a:cxnLst/>
            <a:rect r="r" b="b" t="t" l="l"/>
            <a:pathLst>
              <a:path h="8017566" w="12283179">
                <a:moveTo>
                  <a:pt x="0" y="0"/>
                </a:moveTo>
                <a:lnTo>
                  <a:pt x="12283180" y="0"/>
                </a:lnTo>
                <a:lnTo>
                  <a:pt x="12283180" y="8017566"/>
                </a:lnTo>
                <a:lnTo>
                  <a:pt x="0" y="801756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5979872" y="7218468"/>
            <a:ext cx="4616256" cy="4490358"/>
          </a:xfrm>
          <a:custGeom>
            <a:avLst/>
            <a:gdLst/>
            <a:ahLst/>
            <a:cxnLst/>
            <a:rect r="r" b="b" t="t" l="l"/>
            <a:pathLst>
              <a:path h="4490358" w="4616256">
                <a:moveTo>
                  <a:pt x="0" y="0"/>
                </a:moveTo>
                <a:lnTo>
                  <a:pt x="4616256" y="0"/>
                </a:lnTo>
                <a:lnTo>
                  <a:pt x="4616256" y="4490358"/>
                </a:lnTo>
                <a:lnTo>
                  <a:pt x="0" y="449035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4769239" y="1028700"/>
            <a:ext cx="9043516" cy="8229600"/>
          </a:xfrm>
          <a:custGeom>
            <a:avLst/>
            <a:gdLst/>
            <a:ahLst/>
            <a:cxnLst/>
            <a:rect r="r" b="b" t="t" l="l"/>
            <a:pathLst>
              <a:path h="8229600" w="9043516">
                <a:moveTo>
                  <a:pt x="0" y="0"/>
                </a:moveTo>
                <a:lnTo>
                  <a:pt x="9043516" y="0"/>
                </a:lnTo>
                <a:lnTo>
                  <a:pt x="9043516" y="8229600"/>
                </a:lnTo>
                <a:lnTo>
                  <a:pt x="0" y="822960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6" id="6"/>
          <p:cNvSpPr txBox="true"/>
          <p:nvPr/>
        </p:nvSpPr>
        <p:spPr>
          <a:xfrm rot="0">
            <a:off x="5696704" y="3567463"/>
            <a:ext cx="7257443" cy="5119954"/>
          </a:xfrm>
          <a:prstGeom prst="rect">
            <a:avLst/>
          </a:prstGeom>
        </p:spPr>
        <p:txBody>
          <a:bodyPr anchor="t" rtlCol="false" tIns="0" lIns="0" bIns="0" rIns="0">
            <a:spAutoFit/>
          </a:bodyPr>
          <a:lstStyle/>
          <a:p>
            <a:pPr>
              <a:lnSpc>
                <a:spcPts val="3397"/>
              </a:lnSpc>
            </a:pPr>
            <a:r>
              <a:rPr lang="en-US" sz="2427" spc="-24">
                <a:solidFill>
                  <a:srgbClr val="000000"/>
                </a:solidFill>
                <a:latin typeface="DM Sans"/>
              </a:rPr>
              <a:t>To create a hybrid recommendation system by:</a:t>
            </a:r>
          </a:p>
          <a:p>
            <a:pPr marL="523994" indent="-261997" lvl="1">
              <a:lnSpc>
                <a:spcPts val="3397"/>
              </a:lnSpc>
              <a:buFont typeface="Arial"/>
              <a:buChar char="•"/>
            </a:pPr>
            <a:r>
              <a:rPr lang="en-US" sz="2427" spc="-24">
                <a:solidFill>
                  <a:srgbClr val="000000"/>
                </a:solidFill>
                <a:latin typeface="DM Sans"/>
              </a:rPr>
              <a:t>Integrating collaborative filtering (SVD) and neural networks for accurate predictions.</a:t>
            </a:r>
          </a:p>
          <a:p>
            <a:pPr marL="523994" indent="-261997" lvl="1">
              <a:lnSpc>
                <a:spcPts val="3397"/>
              </a:lnSpc>
              <a:buFont typeface="Arial"/>
              <a:buChar char="•"/>
            </a:pPr>
            <a:r>
              <a:rPr lang="en-US" sz="2427" spc="-24">
                <a:solidFill>
                  <a:srgbClr val="000000"/>
                </a:solidFill>
                <a:latin typeface="DM Sans"/>
              </a:rPr>
              <a:t>Considering user's browsing history and product lifespan for relevance.</a:t>
            </a:r>
          </a:p>
          <a:p>
            <a:pPr marL="523994" indent="-261997" lvl="1">
              <a:lnSpc>
                <a:spcPts val="3397"/>
              </a:lnSpc>
              <a:buFont typeface="Arial"/>
              <a:buChar char="•"/>
            </a:pPr>
            <a:r>
              <a:rPr lang="en-US" sz="2427" spc="-24">
                <a:solidFill>
                  <a:srgbClr val="000000"/>
                </a:solidFill>
                <a:latin typeface="DM Sans"/>
              </a:rPr>
              <a:t>Generating recommendations based on recent interactions and model predictions.</a:t>
            </a:r>
          </a:p>
          <a:p>
            <a:pPr marL="523994" indent="-261997" lvl="1">
              <a:lnSpc>
                <a:spcPts val="3397"/>
              </a:lnSpc>
              <a:buFont typeface="Arial"/>
              <a:buChar char="•"/>
            </a:pPr>
            <a:r>
              <a:rPr lang="en-US" sz="2427" spc="-24">
                <a:solidFill>
                  <a:srgbClr val="000000"/>
                </a:solidFill>
                <a:latin typeface="DM Sans"/>
              </a:rPr>
              <a:t>Combining collaborative and neural recommendations for enhanced suggestions.</a:t>
            </a:r>
          </a:p>
          <a:p>
            <a:pPr marL="523994" indent="-261997" lvl="1">
              <a:lnSpc>
                <a:spcPts val="3397"/>
              </a:lnSpc>
              <a:buFont typeface="Arial"/>
              <a:buChar char="•"/>
            </a:pPr>
            <a:r>
              <a:rPr lang="en-US" sz="2427" spc="-24">
                <a:solidFill>
                  <a:srgbClr val="000000"/>
                </a:solidFill>
                <a:latin typeface="DM Sans"/>
              </a:rPr>
              <a:t>Enabling customization for diverse domains like e-commerce, streaming, and more.</a:t>
            </a:r>
          </a:p>
          <a:p>
            <a:pPr marL="0" indent="0" lvl="0">
              <a:lnSpc>
                <a:spcPts val="3397"/>
              </a:lnSpc>
              <a:spcBef>
                <a:spcPct val="0"/>
              </a:spcBef>
            </a:pPr>
          </a:p>
        </p:txBody>
      </p:sp>
      <p:sp>
        <p:nvSpPr>
          <p:cNvPr name="TextBox 7" id="7"/>
          <p:cNvSpPr txBox="true"/>
          <p:nvPr/>
        </p:nvSpPr>
        <p:spPr>
          <a:xfrm rot="0">
            <a:off x="4962448" y="2306997"/>
            <a:ext cx="8725955" cy="902037"/>
          </a:xfrm>
          <a:prstGeom prst="rect">
            <a:avLst/>
          </a:prstGeom>
        </p:spPr>
        <p:txBody>
          <a:bodyPr anchor="t" rtlCol="false" tIns="0" lIns="0" bIns="0" rIns="0">
            <a:spAutoFit/>
          </a:bodyPr>
          <a:lstStyle/>
          <a:p>
            <a:pPr algn="ctr" marL="0" indent="0" lvl="0">
              <a:lnSpc>
                <a:spcPts val="7291"/>
              </a:lnSpc>
              <a:spcBef>
                <a:spcPct val="0"/>
              </a:spcBef>
            </a:pPr>
            <a:r>
              <a:rPr lang="en-US" sz="5208">
                <a:solidFill>
                  <a:srgbClr val="000000"/>
                </a:solidFill>
                <a:latin typeface="Repo Bold Bold"/>
              </a:rPr>
              <a:t>Deliverables / Expectations</a:t>
            </a:r>
          </a:p>
        </p:txBody>
      </p:sp>
      <p:sp>
        <p:nvSpPr>
          <p:cNvPr name="Freeform 8" id="8"/>
          <p:cNvSpPr/>
          <p:nvPr/>
        </p:nvSpPr>
        <p:spPr>
          <a:xfrm flipH="false" flipV="false" rot="1683888">
            <a:off x="12096820" y="6329592"/>
            <a:ext cx="1857988" cy="3976240"/>
          </a:xfrm>
          <a:custGeom>
            <a:avLst/>
            <a:gdLst/>
            <a:ahLst/>
            <a:cxnLst/>
            <a:rect r="r" b="b" t="t" l="l"/>
            <a:pathLst>
              <a:path h="3976240" w="1857988">
                <a:moveTo>
                  <a:pt x="0" y="0"/>
                </a:moveTo>
                <a:lnTo>
                  <a:pt x="1857988" y="0"/>
                </a:lnTo>
                <a:lnTo>
                  <a:pt x="1857988" y="3976240"/>
                </a:lnTo>
                <a:lnTo>
                  <a:pt x="0" y="397624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9" id="9"/>
          <p:cNvSpPr/>
          <p:nvPr/>
        </p:nvSpPr>
        <p:spPr>
          <a:xfrm flipH="false" flipV="false" rot="8174348">
            <a:off x="-3201505" y="-569052"/>
            <a:ext cx="8162855" cy="4496991"/>
          </a:xfrm>
          <a:custGeom>
            <a:avLst/>
            <a:gdLst/>
            <a:ahLst/>
            <a:cxnLst/>
            <a:rect r="r" b="b" t="t" l="l"/>
            <a:pathLst>
              <a:path h="4496991" w="8162855">
                <a:moveTo>
                  <a:pt x="0" y="0"/>
                </a:moveTo>
                <a:lnTo>
                  <a:pt x="8162855" y="0"/>
                </a:lnTo>
                <a:lnTo>
                  <a:pt x="8162855" y="4496990"/>
                </a:lnTo>
                <a:lnTo>
                  <a:pt x="0" y="4496990"/>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false" rot="8100000">
            <a:off x="-2183004" y="-116698"/>
            <a:ext cx="7820097" cy="4308162"/>
          </a:xfrm>
          <a:custGeom>
            <a:avLst/>
            <a:gdLst/>
            <a:ahLst/>
            <a:cxnLst/>
            <a:rect r="r" b="b" t="t" l="l"/>
            <a:pathLst>
              <a:path h="4308162" w="7820097">
                <a:moveTo>
                  <a:pt x="0" y="0"/>
                </a:moveTo>
                <a:lnTo>
                  <a:pt x="7820096" y="0"/>
                </a:lnTo>
                <a:lnTo>
                  <a:pt x="7820096" y="4308162"/>
                </a:lnTo>
                <a:lnTo>
                  <a:pt x="0" y="430816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5660245" y="1028700"/>
            <a:ext cx="11624773" cy="8229600"/>
            <a:chOff x="0" y="0"/>
            <a:chExt cx="5293141" cy="3747207"/>
          </a:xfrm>
        </p:grpSpPr>
        <p:sp>
          <p:nvSpPr>
            <p:cNvPr name="Freeform 5" id="5"/>
            <p:cNvSpPr/>
            <p:nvPr/>
          </p:nvSpPr>
          <p:spPr>
            <a:xfrm flipH="false" flipV="false" rot="0">
              <a:off x="0" y="0"/>
              <a:ext cx="5293141" cy="3747207"/>
            </a:xfrm>
            <a:custGeom>
              <a:avLst/>
              <a:gdLst/>
              <a:ahLst/>
              <a:cxnLst/>
              <a:rect r="r" b="b" t="t" l="l"/>
              <a:pathLst>
                <a:path h="3747207" w="5293141">
                  <a:moveTo>
                    <a:pt x="22643" y="0"/>
                  </a:moveTo>
                  <a:lnTo>
                    <a:pt x="5270498" y="0"/>
                  </a:lnTo>
                  <a:cubicBezTo>
                    <a:pt x="5283004" y="0"/>
                    <a:pt x="5293141" y="10138"/>
                    <a:pt x="5293141" y="22643"/>
                  </a:cubicBezTo>
                  <a:lnTo>
                    <a:pt x="5293141" y="3724564"/>
                  </a:lnTo>
                  <a:cubicBezTo>
                    <a:pt x="5293141" y="3737070"/>
                    <a:pt x="5283004" y="3747207"/>
                    <a:pt x="5270498" y="3747207"/>
                  </a:cubicBezTo>
                  <a:lnTo>
                    <a:pt x="22643" y="3747207"/>
                  </a:lnTo>
                  <a:cubicBezTo>
                    <a:pt x="10138" y="3747207"/>
                    <a:pt x="0" y="3737070"/>
                    <a:pt x="0" y="3724564"/>
                  </a:cubicBezTo>
                  <a:lnTo>
                    <a:pt x="0" y="22643"/>
                  </a:lnTo>
                  <a:cubicBezTo>
                    <a:pt x="0" y="10138"/>
                    <a:pt x="10138" y="0"/>
                    <a:pt x="22643" y="0"/>
                  </a:cubicBezTo>
                  <a:close/>
                </a:path>
              </a:pathLst>
            </a:custGeom>
            <a:solidFill>
              <a:srgbClr val="FFFEF7"/>
            </a:solidFill>
            <a:ln w="47625">
              <a:solidFill>
                <a:srgbClr val="000000"/>
              </a:solidFill>
            </a:ln>
          </p:spPr>
        </p:sp>
        <p:sp>
          <p:nvSpPr>
            <p:cNvPr name="TextBox 6" id="6"/>
            <p:cNvSpPr txBox="true"/>
            <p:nvPr/>
          </p:nvSpPr>
          <p:spPr>
            <a:xfrm>
              <a:off x="0" y="-9525"/>
              <a:ext cx="812800" cy="822325"/>
            </a:xfrm>
            <a:prstGeom prst="rect">
              <a:avLst/>
            </a:prstGeom>
          </p:spPr>
          <p:txBody>
            <a:bodyPr anchor="ctr" rtlCol="false" tIns="0" lIns="0" bIns="0" rIns="0"/>
            <a:lstStyle/>
            <a:p>
              <a:pPr algn="ctr" marL="0" indent="0" lvl="0">
                <a:lnSpc>
                  <a:spcPts val="700"/>
                </a:lnSpc>
                <a:spcBef>
                  <a:spcPct val="0"/>
                </a:spcBef>
              </a:pPr>
            </a:p>
          </p:txBody>
        </p:sp>
      </p:grpSp>
      <p:grpSp>
        <p:nvGrpSpPr>
          <p:cNvPr name="Group 7" id="7"/>
          <p:cNvGrpSpPr/>
          <p:nvPr/>
        </p:nvGrpSpPr>
        <p:grpSpPr>
          <a:xfrm rot="0">
            <a:off x="1247643" y="2037383"/>
            <a:ext cx="5456124" cy="1700931"/>
            <a:chOff x="0" y="0"/>
            <a:chExt cx="1962273" cy="611733"/>
          </a:xfrm>
        </p:grpSpPr>
        <p:sp>
          <p:nvSpPr>
            <p:cNvPr name="Freeform 8" id="8"/>
            <p:cNvSpPr/>
            <p:nvPr/>
          </p:nvSpPr>
          <p:spPr>
            <a:xfrm flipH="false" flipV="false" rot="0">
              <a:off x="0" y="0"/>
              <a:ext cx="1962273" cy="611733"/>
            </a:xfrm>
            <a:custGeom>
              <a:avLst/>
              <a:gdLst/>
              <a:ahLst/>
              <a:cxnLst/>
              <a:rect r="r" b="b" t="t" l="l"/>
              <a:pathLst>
                <a:path h="611733" w="1962273">
                  <a:moveTo>
                    <a:pt x="48244" y="0"/>
                  </a:moveTo>
                  <a:lnTo>
                    <a:pt x="1914029" y="0"/>
                  </a:lnTo>
                  <a:cubicBezTo>
                    <a:pt x="1940673" y="0"/>
                    <a:pt x="1962273" y="21600"/>
                    <a:pt x="1962273" y="48244"/>
                  </a:cubicBezTo>
                  <a:lnTo>
                    <a:pt x="1962273" y="563489"/>
                  </a:lnTo>
                  <a:cubicBezTo>
                    <a:pt x="1962273" y="590133"/>
                    <a:pt x="1940673" y="611733"/>
                    <a:pt x="1914029" y="611733"/>
                  </a:cubicBezTo>
                  <a:lnTo>
                    <a:pt x="48244" y="611733"/>
                  </a:lnTo>
                  <a:cubicBezTo>
                    <a:pt x="35449" y="611733"/>
                    <a:pt x="23178" y="606650"/>
                    <a:pt x="14130" y="597603"/>
                  </a:cubicBezTo>
                  <a:cubicBezTo>
                    <a:pt x="5083" y="588555"/>
                    <a:pt x="0" y="576284"/>
                    <a:pt x="0" y="563489"/>
                  </a:cubicBezTo>
                  <a:lnTo>
                    <a:pt x="0" y="48244"/>
                  </a:lnTo>
                  <a:cubicBezTo>
                    <a:pt x="0" y="21600"/>
                    <a:pt x="21600" y="0"/>
                    <a:pt x="48244" y="0"/>
                  </a:cubicBezTo>
                  <a:close/>
                </a:path>
              </a:pathLst>
            </a:custGeom>
            <a:solidFill>
              <a:srgbClr val="FFFEF7"/>
            </a:solidFill>
            <a:ln w="47625">
              <a:solidFill>
                <a:srgbClr val="000000"/>
              </a:solidFill>
            </a:ln>
          </p:spPr>
        </p:sp>
        <p:sp>
          <p:nvSpPr>
            <p:cNvPr name="TextBox 9" id="9"/>
            <p:cNvSpPr txBox="true"/>
            <p:nvPr/>
          </p:nvSpPr>
          <p:spPr>
            <a:xfrm>
              <a:off x="0" y="-9525"/>
              <a:ext cx="812800" cy="822325"/>
            </a:xfrm>
            <a:prstGeom prst="rect">
              <a:avLst/>
            </a:prstGeom>
          </p:spPr>
          <p:txBody>
            <a:bodyPr anchor="ctr" rtlCol="false" tIns="0" lIns="0" bIns="0" rIns="0"/>
            <a:lstStyle/>
            <a:p>
              <a:pPr algn="ctr" marL="0" indent="0" lvl="0">
                <a:lnSpc>
                  <a:spcPts val="700"/>
                </a:lnSpc>
                <a:spcBef>
                  <a:spcPct val="0"/>
                </a:spcBef>
              </a:pPr>
            </a:p>
          </p:txBody>
        </p:sp>
      </p:grpSp>
      <p:sp>
        <p:nvSpPr>
          <p:cNvPr name="Freeform 10" id="10"/>
          <p:cNvSpPr/>
          <p:nvPr/>
        </p:nvSpPr>
        <p:spPr>
          <a:xfrm flipH="false" flipV="false" rot="0">
            <a:off x="957797" y="4050661"/>
            <a:ext cx="6035818" cy="3727118"/>
          </a:xfrm>
          <a:custGeom>
            <a:avLst/>
            <a:gdLst/>
            <a:ahLst/>
            <a:cxnLst/>
            <a:rect r="r" b="b" t="t" l="l"/>
            <a:pathLst>
              <a:path h="3727118" w="6035818">
                <a:moveTo>
                  <a:pt x="0" y="0"/>
                </a:moveTo>
                <a:lnTo>
                  <a:pt x="6035818" y="0"/>
                </a:lnTo>
                <a:lnTo>
                  <a:pt x="6035818" y="3727118"/>
                </a:lnTo>
                <a:lnTo>
                  <a:pt x="0" y="372711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1" id="11"/>
          <p:cNvSpPr txBox="true"/>
          <p:nvPr/>
        </p:nvSpPr>
        <p:spPr>
          <a:xfrm rot="0">
            <a:off x="1247643" y="5088044"/>
            <a:ext cx="5608101" cy="2222599"/>
          </a:xfrm>
          <a:prstGeom prst="rect">
            <a:avLst/>
          </a:prstGeom>
        </p:spPr>
        <p:txBody>
          <a:bodyPr anchor="t" rtlCol="false" tIns="0" lIns="0" bIns="0" rIns="0">
            <a:spAutoFit/>
          </a:bodyPr>
          <a:lstStyle/>
          <a:p>
            <a:pPr marL="453660" indent="-226830" lvl="1">
              <a:lnSpc>
                <a:spcPts val="2941"/>
              </a:lnSpc>
              <a:buFont typeface="Arial"/>
              <a:buChar char="•"/>
            </a:pPr>
            <a:r>
              <a:rPr lang="en-US" sz="2101">
                <a:solidFill>
                  <a:srgbClr val="000000"/>
                </a:solidFill>
                <a:latin typeface="DM Sans"/>
              </a:rPr>
              <a:t>Collaborative filtering</a:t>
            </a:r>
          </a:p>
          <a:p>
            <a:pPr marL="453660" indent="-226830" lvl="1">
              <a:lnSpc>
                <a:spcPts val="2941"/>
              </a:lnSpc>
              <a:buFont typeface="Arial"/>
              <a:buChar char="•"/>
            </a:pPr>
            <a:r>
              <a:rPr lang="en-US" sz="2101">
                <a:solidFill>
                  <a:srgbClr val="000000"/>
                </a:solidFill>
                <a:latin typeface="DM Sans"/>
              </a:rPr>
              <a:t>Neural Network</a:t>
            </a:r>
          </a:p>
          <a:p>
            <a:pPr marL="453660" indent="-226830" lvl="1">
              <a:lnSpc>
                <a:spcPts val="2941"/>
              </a:lnSpc>
              <a:buFont typeface="Arial"/>
              <a:buChar char="•"/>
            </a:pPr>
            <a:r>
              <a:rPr lang="en-US" sz="2101">
                <a:solidFill>
                  <a:srgbClr val="000000"/>
                </a:solidFill>
                <a:latin typeface="DM Sans"/>
              </a:rPr>
              <a:t>SVD </a:t>
            </a:r>
          </a:p>
          <a:p>
            <a:pPr marL="453660" indent="-226830" lvl="1">
              <a:lnSpc>
                <a:spcPts val="2941"/>
              </a:lnSpc>
              <a:buFont typeface="Arial"/>
              <a:buChar char="•"/>
            </a:pPr>
            <a:r>
              <a:rPr lang="en-US" sz="2101">
                <a:solidFill>
                  <a:srgbClr val="000000"/>
                </a:solidFill>
                <a:latin typeface="DM Sans"/>
              </a:rPr>
              <a:t>Surprise</a:t>
            </a:r>
          </a:p>
          <a:p>
            <a:pPr marL="453660" indent="-226830" lvl="1">
              <a:lnSpc>
                <a:spcPts val="2941"/>
              </a:lnSpc>
              <a:buFont typeface="Arial"/>
              <a:buChar char="•"/>
            </a:pPr>
            <a:r>
              <a:rPr lang="en-US" sz="2101">
                <a:solidFill>
                  <a:srgbClr val="000000"/>
                </a:solidFill>
                <a:latin typeface="DM Sans"/>
              </a:rPr>
              <a:t>Cold Start Problem</a:t>
            </a:r>
          </a:p>
          <a:p>
            <a:pPr marL="453660" indent="-226830" lvl="1">
              <a:lnSpc>
                <a:spcPts val="2941"/>
              </a:lnSpc>
              <a:buFont typeface="Arial"/>
              <a:buChar char="•"/>
            </a:pPr>
            <a:r>
              <a:rPr lang="en-US" sz="2101">
                <a:solidFill>
                  <a:srgbClr val="000000"/>
                </a:solidFill>
                <a:latin typeface="DM Sans"/>
              </a:rPr>
              <a:t>Product Lifespan</a:t>
            </a:r>
          </a:p>
        </p:txBody>
      </p:sp>
      <p:sp>
        <p:nvSpPr>
          <p:cNvPr name="TextBox 12" id="12"/>
          <p:cNvSpPr txBox="true"/>
          <p:nvPr/>
        </p:nvSpPr>
        <p:spPr>
          <a:xfrm rot="0">
            <a:off x="1463046" y="2145700"/>
            <a:ext cx="5025319" cy="1171239"/>
          </a:xfrm>
          <a:prstGeom prst="rect">
            <a:avLst/>
          </a:prstGeom>
        </p:spPr>
        <p:txBody>
          <a:bodyPr anchor="t" rtlCol="false" tIns="0" lIns="0" bIns="0" rIns="0">
            <a:spAutoFit/>
          </a:bodyPr>
          <a:lstStyle/>
          <a:p>
            <a:pPr algn="ctr" marL="0" indent="0" lvl="0">
              <a:lnSpc>
                <a:spcPts val="9468"/>
              </a:lnSpc>
              <a:spcBef>
                <a:spcPct val="0"/>
              </a:spcBef>
            </a:pPr>
            <a:r>
              <a:rPr lang="en-US" sz="6763">
                <a:solidFill>
                  <a:srgbClr val="000000"/>
                </a:solidFill>
                <a:latin typeface="Repo Bold Bold"/>
              </a:rPr>
              <a:t>Glossary</a:t>
            </a:r>
          </a:p>
        </p:txBody>
      </p:sp>
      <p:sp>
        <p:nvSpPr>
          <p:cNvPr name="Freeform 13" id="13"/>
          <p:cNvSpPr/>
          <p:nvPr/>
        </p:nvSpPr>
        <p:spPr>
          <a:xfrm flipH="false" flipV="false" rot="0">
            <a:off x="15870058" y="1413269"/>
            <a:ext cx="912582" cy="228145"/>
          </a:xfrm>
          <a:custGeom>
            <a:avLst/>
            <a:gdLst/>
            <a:ahLst/>
            <a:cxnLst/>
            <a:rect r="r" b="b" t="t" l="l"/>
            <a:pathLst>
              <a:path h="228145" w="912582">
                <a:moveTo>
                  <a:pt x="0" y="0"/>
                </a:moveTo>
                <a:lnTo>
                  <a:pt x="912582" y="0"/>
                </a:lnTo>
                <a:lnTo>
                  <a:pt x="912582" y="228146"/>
                </a:lnTo>
                <a:lnTo>
                  <a:pt x="0" y="22814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4" id="14"/>
          <p:cNvSpPr/>
          <p:nvPr/>
        </p:nvSpPr>
        <p:spPr>
          <a:xfrm flipH="false" flipV="false" rot="-2533475">
            <a:off x="14640608" y="8018200"/>
            <a:ext cx="3896408" cy="2146567"/>
          </a:xfrm>
          <a:custGeom>
            <a:avLst/>
            <a:gdLst/>
            <a:ahLst/>
            <a:cxnLst/>
            <a:rect r="r" b="b" t="t" l="l"/>
            <a:pathLst>
              <a:path h="2146567" w="3896408">
                <a:moveTo>
                  <a:pt x="0" y="0"/>
                </a:moveTo>
                <a:lnTo>
                  <a:pt x="3896408" y="0"/>
                </a:lnTo>
                <a:lnTo>
                  <a:pt x="3896408" y="2146567"/>
                </a:lnTo>
                <a:lnTo>
                  <a:pt x="0" y="2146567"/>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15" id="15"/>
          <p:cNvSpPr txBox="true"/>
          <p:nvPr/>
        </p:nvSpPr>
        <p:spPr>
          <a:xfrm rot="0">
            <a:off x="6993615" y="1825355"/>
            <a:ext cx="9961608" cy="878816"/>
          </a:xfrm>
          <a:prstGeom prst="rect">
            <a:avLst/>
          </a:prstGeom>
        </p:spPr>
        <p:txBody>
          <a:bodyPr anchor="t" rtlCol="false" tIns="0" lIns="0" bIns="0" rIns="0">
            <a:spAutoFit/>
          </a:bodyPr>
          <a:lstStyle/>
          <a:p>
            <a:pPr marL="545349" indent="-272674" lvl="1">
              <a:lnSpc>
                <a:spcPts val="3536"/>
              </a:lnSpc>
              <a:buFont typeface="Arial"/>
              <a:buChar char="•"/>
            </a:pPr>
            <a:r>
              <a:rPr lang="en-US" sz="2525">
                <a:solidFill>
                  <a:srgbClr val="000000"/>
                </a:solidFill>
                <a:latin typeface="DM Sans Bold"/>
              </a:rPr>
              <a:t>Collaborative filtering: </a:t>
            </a:r>
            <a:r>
              <a:rPr lang="en-US" sz="2525">
                <a:solidFill>
                  <a:srgbClr val="000000"/>
                </a:solidFill>
                <a:latin typeface="DM Sans"/>
              </a:rPr>
              <a:t>A technique that can filter out items that a user might like on the basis of reactions by similar users</a:t>
            </a:r>
          </a:p>
        </p:txBody>
      </p:sp>
      <p:sp>
        <p:nvSpPr>
          <p:cNvPr name="TextBox 16" id="16"/>
          <p:cNvSpPr txBox="true"/>
          <p:nvPr/>
        </p:nvSpPr>
        <p:spPr>
          <a:xfrm rot="0">
            <a:off x="6993615" y="2885146"/>
            <a:ext cx="9961608" cy="1326491"/>
          </a:xfrm>
          <a:prstGeom prst="rect">
            <a:avLst/>
          </a:prstGeom>
        </p:spPr>
        <p:txBody>
          <a:bodyPr anchor="t" rtlCol="false" tIns="0" lIns="0" bIns="0" rIns="0">
            <a:spAutoFit/>
          </a:bodyPr>
          <a:lstStyle/>
          <a:p>
            <a:pPr marL="545349" indent="-272674" lvl="1">
              <a:lnSpc>
                <a:spcPts val="3536"/>
              </a:lnSpc>
              <a:buFont typeface="Arial"/>
              <a:buChar char="•"/>
            </a:pPr>
            <a:r>
              <a:rPr lang="en-US" sz="2525">
                <a:solidFill>
                  <a:srgbClr val="000000"/>
                </a:solidFill>
                <a:latin typeface="DM Sans Bold"/>
              </a:rPr>
              <a:t>Neural Network: </a:t>
            </a:r>
            <a:r>
              <a:rPr lang="en-US" sz="2525">
                <a:solidFill>
                  <a:srgbClr val="000000"/>
                </a:solidFill>
                <a:latin typeface="DM Sans"/>
              </a:rPr>
              <a:t>A method in artificial intelligence that teaches computers to process data in a way that is inspired by the human brain</a:t>
            </a:r>
            <a:r>
              <a:rPr lang="en-US" sz="2525">
                <a:solidFill>
                  <a:srgbClr val="000000"/>
                </a:solidFill>
                <a:latin typeface="DM Sans Bold"/>
              </a:rPr>
              <a:t>. </a:t>
            </a:r>
          </a:p>
        </p:txBody>
      </p:sp>
      <p:sp>
        <p:nvSpPr>
          <p:cNvPr name="TextBox 17" id="17"/>
          <p:cNvSpPr txBox="true"/>
          <p:nvPr/>
        </p:nvSpPr>
        <p:spPr>
          <a:xfrm rot="0">
            <a:off x="6993615" y="4392612"/>
            <a:ext cx="9961608" cy="1326491"/>
          </a:xfrm>
          <a:prstGeom prst="rect">
            <a:avLst/>
          </a:prstGeom>
        </p:spPr>
        <p:txBody>
          <a:bodyPr anchor="t" rtlCol="false" tIns="0" lIns="0" bIns="0" rIns="0">
            <a:spAutoFit/>
          </a:bodyPr>
          <a:lstStyle/>
          <a:p>
            <a:pPr marL="545349" indent="-272674" lvl="1">
              <a:lnSpc>
                <a:spcPts val="3536"/>
              </a:lnSpc>
              <a:buFont typeface="Arial"/>
              <a:buChar char="•"/>
            </a:pPr>
            <a:r>
              <a:rPr lang="en-US" sz="2525">
                <a:solidFill>
                  <a:srgbClr val="000000"/>
                </a:solidFill>
                <a:latin typeface="DM Sans Bold"/>
              </a:rPr>
              <a:t>SVD (Singular value decomposition):</a:t>
            </a:r>
            <a:r>
              <a:rPr lang="en-US" sz="2525">
                <a:solidFill>
                  <a:srgbClr val="000000"/>
                </a:solidFill>
                <a:latin typeface="DM Sans"/>
              </a:rPr>
              <a:t> A method of representing a matrix as a series of linear approximations that expose the underlying meaning-structure of the matrix.</a:t>
            </a:r>
          </a:p>
        </p:txBody>
      </p:sp>
      <p:sp>
        <p:nvSpPr>
          <p:cNvPr name="TextBox 18" id="18"/>
          <p:cNvSpPr txBox="true"/>
          <p:nvPr/>
        </p:nvSpPr>
        <p:spPr>
          <a:xfrm rot="0">
            <a:off x="6993615" y="5900079"/>
            <a:ext cx="9961608" cy="878816"/>
          </a:xfrm>
          <a:prstGeom prst="rect">
            <a:avLst/>
          </a:prstGeom>
        </p:spPr>
        <p:txBody>
          <a:bodyPr anchor="t" rtlCol="false" tIns="0" lIns="0" bIns="0" rIns="0">
            <a:spAutoFit/>
          </a:bodyPr>
          <a:lstStyle/>
          <a:p>
            <a:pPr marL="545349" indent="-272674" lvl="1">
              <a:lnSpc>
                <a:spcPts val="3536"/>
              </a:lnSpc>
              <a:buFont typeface="Arial"/>
              <a:buChar char="•"/>
            </a:pPr>
            <a:r>
              <a:rPr lang="en-US" sz="2525">
                <a:solidFill>
                  <a:srgbClr val="000000"/>
                </a:solidFill>
                <a:latin typeface="DM Sans Bold"/>
              </a:rPr>
              <a:t>Surprise: </a:t>
            </a:r>
            <a:r>
              <a:rPr lang="en-US" sz="2525">
                <a:solidFill>
                  <a:srgbClr val="000000"/>
                </a:solidFill>
                <a:latin typeface="DM Sans"/>
              </a:rPr>
              <a:t>A Python scikit for building and analyzing recommender systems that deal with explicit rating data</a:t>
            </a:r>
          </a:p>
        </p:txBody>
      </p:sp>
      <p:sp>
        <p:nvSpPr>
          <p:cNvPr name="TextBox 19" id="19"/>
          <p:cNvSpPr txBox="true"/>
          <p:nvPr/>
        </p:nvSpPr>
        <p:spPr>
          <a:xfrm rot="0">
            <a:off x="6993615" y="6959870"/>
            <a:ext cx="9961608" cy="878816"/>
          </a:xfrm>
          <a:prstGeom prst="rect">
            <a:avLst/>
          </a:prstGeom>
        </p:spPr>
        <p:txBody>
          <a:bodyPr anchor="t" rtlCol="false" tIns="0" lIns="0" bIns="0" rIns="0">
            <a:spAutoFit/>
          </a:bodyPr>
          <a:lstStyle/>
          <a:p>
            <a:pPr marL="545349" indent="-272674" lvl="1">
              <a:lnSpc>
                <a:spcPts val="3536"/>
              </a:lnSpc>
              <a:buFont typeface="Arial"/>
              <a:buChar char="•"/>
            </a:pPr>
            <a:r>
              <a:rPr lang="en-US" sz="2525">
                <a:solidFill>
                  <a:srgbClr val="000000"/>
                </a:solidFill>
                <a:latin typeface="DM Sans Bold"/>
              </a:rPr>
              <a:t>Cold Start Problem :</a:t>
            </a:r>
            <a:r>
              <a:rPr lang="en-US" sz="2525">
                <a:solidFill>
                  <a:srgbClr val="000000"/>
                </a:solidFill>
                <a:latin typeface="DM Sans"/>
              </a:rPr>
              <a:t> It  refers to when items added to the catalogue have either none or very little interactions</a:t>
            </a:r>
          </a:p>
        </p:txBody>
      </p:sp>
      <p:sp>
        <p:nvSpPr>
          <p:cNvPr name="TextBox 20" id="20"/>
          <p:cNvSpPr txBox="true"/>
          <p:nvPr/>
        </p:nvSpPr>
        <p:spPr>
          <a:xfrm rot="0">
            <a:off x="6993615" y="8019661"/>
            <a:ext cx="9961608" cy="878816"/>
          </a:xfrm>
          <a:prstGeom prst="rect">
            <a:avLst/>
          </a:prstGeom>
        </p:spPr>
        <p:txBody>
          <a:bodyPr anchor="t" rtlCol="false" tIns="0" lIns="0" bIns="0" rIns="0">
            <a:spAutoFit/>
          </a:bodyPr>
          <a:lstStyle/>
          <a:p>
            <a:pPr marL="545349" indent="-272674" lvl="1">
              <a:lnSpc>
                <a:spcPts val="3536"/>
              </a:lnSpc>
              <a:buFont typeface="Arial"/>
              <a:buChar char="•"/>
            </a:pPr>
            <a:r>
              <a:rPr lang="en-US" sz="2525">
                <a:solidFill>
                  <a:srgbClr val="000000"/>
                </a:solidFill>
                <a:latin typeface="DM Sans Bold"/>
              </a:rPr>
              <a:t>Product Life span: </a:t>
            </a:r>
            <a:r>
              <a:rPr lang="en-US" sz="2525">
                <a:solidFill>
                  <a:srgbClr val="000000"/>
                </a:solidFill>
                <a:latin typeface="DM Sans"/>
              </a:rPr>
              <a:t>The time interval from when a product is sold to when it is discarded.</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false" rot="1683888">
            <a:off x="15804645" y="5661472"/>
            <a:ext cx="2909310" cy="6226150"/>
          </a:xfrm>
          <a:custGeom>
            <a:avLst/>
            <a:gdLst/>
            <a:ahLst/>
            <a:cxnLst/>
            <a:rect r="r" b="b" t="t" l="l"/>
            <a:pathLst>
              <a:path h="6226150" w="2909310">
                <a:moveTo>
                  <a:pt x="0" y="0"/>
                </a:moveTo>
                <a:lnTo>
                  <a:pt x="2909310" y="0"/>
                </a:lnTo>
                <a:lnTo>
                  <a:pt x="2909310" y="6226149"/>
                </a:lnTo>
                <a:lnTo>
                  <a:pt x="0" y="622614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6343506" y="-685341"/>
            <a:ext cx="3664013" cy="3564086"/>
          </a:xfrm>
          <a:custGeom>
            <a:avLst/>
            <a:gdLst/>
            <a:ahLst/>
            <a:cxnLst/>
            <a:rect r="r" b="b" t="t" l="l"/>
            <a:pathLst>
              <a:path h="3564086" w="3664013">
                <a:moveTo>
                  <a:pt x="0" y="0"/>
                </a:moveTo>
                <a:lnTo>
                  <a:pt x="3664013" y="0"/>
                </a:lnTo>
                <a:lnTo>
                  <a:pt x="3664013" y="3564085"/>
                </a:lnTo>
                <a:lnTo>
                  <a:pt x="0" y="356408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5" id="5"/>
          <p:cNvGrpSpPr/>
          <p:nvPr/>
        </p:nvGrpSpPr>
        <p:grpSpPr>
          <a:xfrm rot="0">
            <a:off x="7333345" y="619789"/>
            <a:ext cx="9925955" cy="2020864"/>
            <a:chOff x="0" y="0"/>
            <a:chExt cx="4519614" cy="920166"/>
          </a:xfrm>
        </p:grpSpPr>
        <p:sp>
          <p:nvSpPr>
            <p:cNvPr name="Freeform 6" id="6"/>
            <p:cNvSpPr/>
            <p:nvPr/>
          </p:nvSpPr>
          <p:spPr>
            <a:xfrm flipH="false" flipV="false" rot="0">
              <a:off x="0" y="0"/>
              <a:ext cx="4519614" cy="920166"/>
            </a:xfrm>
            <a:custGeom>
              <a:avLst/>
              <a:gdLst/>
              <a:ahLst/>
              <a:cxnLst/>
              <a:rect r="r" b="b" t="t" l="l"/>
              <a:pathLst>
                <a:path h="920166" w="4519614">
                  <a:moveTo>
                    <a:pt x="26519" y="0"/>
                  </a:moveTo>
                  <a:lnTo>
                    <a:pt x="4493095" y="0"/>
                  </a:lnTo>
                  <a:cubicBezTo>
                    <a:pt x="4507741" y="0"/>
                    <a:pt x="4519614" y="11873"/>
                    <a:pt x="4519614" y="26519"/>
                  </a:cubicBezTo>
                  <a:lnTo>
                    <a:pt x="4519614" y="893647"/>
                  </a:lnTo>
                  <a:cubicBezTo>
                    <a:pt x="4519614" y="908293"/>
                    <a:pt x="4507741" y="920166"/>
                    <a:pt x="4493095" y="920166"/>
                  </a:cubicBezTo>
                  <a:lnTo>
                    <a:pt x="26519" y="920166"/>
                  </a:lnTo>
                  <a:cubicBezTo>
                    <a:pt x="11873" y="920166"/>
                    <a:pt x="0" y="908293"/>
                    <a:pt x="0" y="893647"/>
                  </a:cubicBezTo>
                  <a:lnTo>
                    <a:pt x="0" y="26519"/>
                  </a:lnTo>
                  <a:cubicBezTo>
                    <a:pt x="0" y="11873"/>
                    <a:pt x="11873" y="0"/>
                    <a:pt x="26519" y="0"/>
                  </a:cubicBezTo>
                  <a:close/>
                </a:path>
              </a:pathLst>
            </a:custGeom>
            <a:solidFill>
              <a:srgbClr val="FFFEF7"/>
            </a:solidFill>
            <a:ln w="47625">
              <a:solidFill>
                <a:srgbClr val="000000"/>
              </a:solidFill>
            </a:ln>
          </p:spPr>
        </p:sp>
        <p:sp>
          <p:nvSpPr>
            <p:cNvPr name="TextBox 7" id="7"/>
            <p:cNvSpPr txBox="true"/>
            <p:nvPr/>
          </p:nvSpPr>
          <p:spPr>
            <a:xfrm>
              <a:off x="0" y="-9525"/>
              <a:ext cx="812800" cy="822325"/>
            </a:xfrm>
            <a:prstGeom prst="rect">
              <a:avLst/>
            </a:prstGeom>
          </p:spPr>
          <p:txBody>
            <a:bodyPr anchor="ctr" rtlCol="false" tIns="0" lIns="0" bIns="0" rIns="0"/>
            <a:lstStyle/>
            <a:p>
              <a:pPr algn="ctr" marL="0" indent="0" lvl="0">
                <a:lnSpc>
                  <a:spcPts val="700"/>
                </a:lnSpc>
                <a:spcBef>
                  <a:spcPct val="0"/>
                </a:spcBef>
              </a:pPr>
            </a:p>
          </p:txBody>
        </p:sp>
      </p:grpSp>
      <p:grpSp>
        <p:nvGrpSpPr>
          <p:cNvPr name="Group 8" id="8"/>
          <p:cNvGrpSpPr/>
          <p:nvPr/>
        </p:nvGrpSpPr>
        <p:grpSpPr>
          <a:xfrm rot="0">
            <a:off x="1028700" y="3170424"/>
            <a:ext cx="5493957" cy="4345448"/>
            <a:chOff x="0" y="0"/>
            <a:chExt cx="2501579" cy="1978625"/>
          </a:xfrm>
        </p:grpSpPr>
        <p:sp>
          <p:nvSpPr>
            <p:cNvPr name="Freeform 9" id="9"/>
            <p:cNvSpPr/>
            <p:nvPr/>
          </p:nvSpPr>
          <p:spPr>
            <a:xfrm flipH="false" flipV="false" rot="0">
              <a:off x="0" y="0"/>
              <a:ext cx="2501579" cy="1978625"/>
            </a:xfrm>
            <a:custGeom>
              <a:avLst/>
              <a:gdLst/>
              <a:ahLst/>
              <a:cxnLst/>
              <a:rect r="r" b="b" t="t" l="l"/>
              <a:pathLst>
                <a:path h="1978625" w="2501579">
                  <a:moveTo>
                    <a:pt x="47912" y="0"/>
                  </a:moveTo>
                  <a:lnTo>
                    <a:pt x="2453667" y="0"/>
                  </a:lnTo>
                  <a:cubicBezTo>
                    <a:pt x="2480128" y="0"/>
                    <a:pt x="2501579" y="21451"/>
                    <a:pt x="2501579" y="47912"/>
                  </a:cubicBezTo>
                  <a:lnTo>
                    <a:pt x="2501579" y="1930714"/>
                  </a:lnTo>
                  <a:cubicBezTo>
                    <a:pt x="2501579" y="1957175"/>
                    <a:pt x="2480128" y="1978625"/>
                    <a:pt x="2453667" y="1978625"/>
                  </a:cubicBezTo>
                  <a:lnTo>
                    <a:pt x="47912" y="1978625"/>
                  </a:lnTo>
                  <a:cubicBezTo>
                    <a:pt x="21451" y="1978625"/>
                    <a:pt x="0" y="1957175"/>
                    <a:pt x="0" y="1930714"/>
                  </a:cubicBezTo>
                  <a:lnTo>
                    <a:pt x="0" y="47912"/>
                  </a:lnTo>
                  <a:cubicBezTo>
                    <a:pt x="0" y="21451"/>
                    <a:pt x="21451" y="0"/>
                    <a:pt x="47912" y="0"/>
                  </a:cubicBezTo>
                  <a:close/>
                </a:path>
              </a:pathLst>
            </a:custGeom>
            <a:solidFill>
              <a:srgbClr val="FFFEF7"/>
            </a:solidFill>
            <a:ln w="47625">
              <a:solidFill>
                <a:srgbClr val="000000"/>
              </a:solidFill>
            </a:ln>
          </p:spPr>
        </p:sp>
        <p:sp>
          <p:nvSpPr>
            <p:cNvPr name="TextBox 10" id="10"/>
            <p:cNvSpPr txBox="true"/>
            <p:nvPr/>
          </p:nvSpPr>
          <p:spPr>
            <a:xfrm>
              <a:off x="0" y="-9525"/>
              <a:ext cx="812800" cy="822325"/>
            </a:xfrm>
            <a:prstGeom prst="rect">
              <a:avLst/>
            </a:prstGeom>
          </p:spPr>
          <p:txBody>
            <a:bodyPr anchor="ctr" rtlCol="false" tIns="0" lIns="0" bIns="0" rIns="0"/>
            <a:lstStyle/>
            <a:p>
              <a:pPr algn="ctr" marL="0" indent="0" lvl="0">
                <a:lnSpc>
                  <a:spcPts val="700"/>
                </a:lnSpc>
                <a:spcBef>
                  <a:spcPct val="0"/>
                </a:spcBef>
              </a:pPr>
            </a:p>
          </p:txBody>
        </p:sp>
      </p:grpSp>
      <p:sp>
        <p:nvSpPr>
          <p:cNvPr name="Freeform 11" id="11"/>
          <p:cNvSpPr/>
          <p:nvPr/>
        </p:nvSpPr>
        <p:spPr>
          <a:xfrm flipH="false" flipV="false" rot="0">
            <a:off x="5165191" y="3571887"/>
            <a:ext cx="912582" cy="228145"/>
          </a:xfrm>
          <a:custGeom>
            <a:avLst/>
            <a:gdLst/>
            <a:ahLst/>
            <a:cxnLst/>
            <a:rect r="r" b="b" t="t" l="l"/>
            <a:pathLst>
              <a:path h="228145" w="912582">
                <a:moveTo>
                  <a:pt x="0" y="0"/>
                </a:moveTo>
                <a:lnTo>
                  <a:pt x="912582" y="0"/>
                </a:lnTo>
                <a:lnTo>
                  <a:pt x="912582" y="228146"/>
                </a:lnTo>
                <a:lnTo>
                  <a:pt x="0" y="22814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AutoShape 12" id="12"/>
          <p:cNvSpPr/>
          <p:nvPr/>
        </p:nvSpPr>
        <p:spPr>
          <a:xfrm>
            <a:off x="1166017" y="4077627"/>
            <a:ext cx="5164115" cy="0"/>
          </a:xfrm>
          <a:prstGeom prst="line">
            <a:avLst/>
          </a:prstGeom>
          <a:ln cap="flat" w="38100">
            <a:solidFill>
              <a:srgbClr val="000000"/>
            </a:solidFill>
            <a:prstDash val="solid"/>
            <a:headEnd type="none" len="sm" w="sm"/>
            <a:tailEnd type="none" len="sm" w="sm"/>
          </a:ln>
        </p:spPr>
      </p:sp>
      <p:sp>
        <p:nvSpPr>
          <p:cNvPr name="Freeform 13" id="13"/>
          <p:cNvSpPr/>
          <p:nvPr/>
        </p:nvSpPr>
        <p:spPr>
          <a:xfrm flipH="false" flipV="false" rot="-598721">
            <a:off x="4373144" y="1493466"/>
            <a:ext cx="3105214" cy="1402647"/>
          </a:xfrm>
          <a:custGeom>
            <a:avLst/>
            <a:gdLst/>
            <a:ahLst/>
            <a:cxnLst/>
            <a:rect r="r" b="b" t="t" l="l"/>
            <a:pathLst>
              <a:path h="1402647" w="3105214">
                <a:moveTo>
                  <a:pt x="0" y="0"/>
                </a:moveTo>
                <a:lnTo>
                  <a:pt x="3105215" y="0"/>
                </a:lnTo>
                <a:lnTo>
                  <a:pt x="3105215" y="1402647"/>
                </a:lnTo>
                <a:lnTo>
                  <a:pt x="0" y="1402647"/>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4" id="14"/>
          <p:cNvSpPr/>
          <p:nvPr/>
        </p:nvSpPr>
        <p:spPr>
          <a:xfrm flipH="false" flipV="true" rot="643033">
            <a:off x="4148723" y="7699303"/>
            <a:ext cx="3354782" cy="1515378"/>
          </a:xfrm>
          <a:custGeom>
            <a:avLst/>
            <a:gdLst/>
            <a:ahLst/>
            <a:cxnLst/>
            <a:rect r="r" b="b" t="t" l="l"/>
            <a:pathLst>
              <a:path h="1515378" w="3354782">
                <a:moveTo>
                  <a:pt x="0" y="1515378"/>
                </a:moveTo>
                <a:lnTo>
                  <a:pt x="3354782" y="1515378"/>
                </a:lnTo>
                <a:lnTo>
                  <a:pt x="3354782" y="0"/>
                </a:lnTo>
                <a:lnTo>
                  <a:pt x="0" y="0"/>
                </a:lnTo>
                <a:lnTo>
                  <a:pt x="0" y="1515378"/>
                </a:lnTo>
                <a:close/>
              </a:path>
            </a:pathLst>
          </a:custGeom>
          <a:blipFill>
            <a:blip r:embed="rId9">
              <a:extLst>
                <a:ext uri="{96DAC541-7B7A-43D3-8B79-37D633B846F1}">
                  <asvg:svgBlip xmlns:asvg="http://schemas.microsoft.com/office/drawing/2016/SVG/main" r:embed="rId10"/>
                </a:ext>
              </a:extLst>
            </a:blip>
            <a:stretch>
              <a:fillRect l="0" t="0" r="0" b="0"/>
            </a:stretch>
          </a:blipFill>
        </p:spPr>
      </p:sp>
      <p:grpSp>
        <p:nvGrpSpPr>
          <p:cNvPr name="Group 15" id="15"/>
          <p:cNvGrpSpPr/>
          <p:nvPr/>
        </p:nvGrpSpPr>
        <p:grpSpPr>
          <a:xfrm rot="0">
            <a:off x="7351044" y="5383586"/>
            <a:ext cx="9890557" cy="2148965"/>
            <a:chOff x="0" y="0"/>
            <a:chExt cx="4503496" cy="978494"/>
          </a:xfrm>
        </p:grpSpPr>
        <p:sp>
          <p:nvSpPr>
            <p:cNvPr name="Freeform 16" id="16"/>
            <p:cNvSpPr/>
            <p:nvPr/>
          </p:nvSpPr>
          <p:spPr>
            <a:xfrm flipH="false" flipV="false" rot="0">
              <a:off x="0" y="0"/>
              <a:ext cx="4503496" cy="978494"/>
            </a:xfrm>
            <a:custGeom>
              <a:avLst/>
              <a:gdLst/>
              <a:ahLst/>
              <a:cxnLst/>
              <a:rect r="r" b="b" t="t" l="l"/>
              <a:pathLst>
                <a:path h="978494" w="4503496">
                  <a:moveTo>
                    <a:pt x="26614" y="0"/>
                  </a:moveTo>
                  <a:lnTo>
                    <a:pt x="4476882" y="0"/>
                  </a:lnTo>
                  <a:cubicBezTo>
                    <a:pt x="4491580" y="0"/>
                    <a:pt x="4503496" y="11915"/>
                    <a:pt x="4503496" y="26614"/>
                  </a:cubicBezTo>
                  <a:lnTo>
                    <a:pt x="4503496" y="951881"/>
                  </a:lnTo>
                  <a:cubicBezTo>
                    <a:pt x="4503496" y="958939"/>
                    <a:pt x="4500692" y="965708"/>
                    <a:pt x="4495701" y="970699"/>
                  </a:cubicBezTo>
                  <a:cubicBezTo>
                    <a:pt x="4490710" y="975690"/>
                    <a:pt x="4483940" y="978494"/>
                    <a:pt x="4476882" y="978494"/>
                  </a:cubicBezTo>
                  <a:lnTo>
                    <a:pt x="26614" y="978494"/>
                  </a:lnTo>
                  <a:cubicBezTo>
                    <a:pt x="11915" y="978494"/>
                    <a:pt x="0" y="966579"/>
                    <a:pt x="0" y="951881"/>
                  </a:cubicBezTo>
                  <a:lnTo>
                    <a:pt x="0" y="26614"/>
                  </a:lnTo>
                  <a:cubicBezTo>
                    <a:pt x="0" y="11915"/>
                    <a:pt x="11915" y="0"/>
                    <a:pt x="26614" y="0"/>
                  </a:cubicBezTo>
                  <a:close/>
                </a:path>
              </a:pathLst>
            </a:custGeom>
            <a:solidFill>
              <a:srgbClr val="FFFEF7"/>
            </a:solidFill>
            <a:ln w="47625">
              <a:solidFill>
                <a:srgbClr val="000000"/>
              </a:solidFill>
            </a:ln>
          </p:spPr>
        </p:sp>
        <p:sp>
          <p:nvSpPr>
            <p:cNvPr name="TextBox 17" id="17"/>
            <p:cNvSpPr txBox="true"/>
            <p:nvPr/>
          </p:nvSpPr>
          <p:spPr>
            <a:xfrm>
              <a:off x="0" y="-9525"/>
              <a:ext cx="812800" cy="822325"/>
            </a:xfrm>
            <a:prstGeom prst="rect">
              <a:avLst/>
            </a:prstGeom>
          </p:spPr>
          <p:txBody>
            <a:bodyPr anchor="ctr" rtlCol="false" tIns="0" lIns="0" bIns="0" rIns="0"/>
            <a:lstStyle/>
            <a:p>
              <a:pPr algn="ctr" marL="0" indent="0" lvl="0">
                <a:lnSpc>
                  <a:spcPts val="700"/>
                </a:lnSpc>
                <a:spcBef>
                  <a:spcPct val="0"/>
                </a:spcBef>
              </a:pPr>
            </a:p>
          </p:txBody>
        </p:sp>
      </p:grpSp>
      <p:grpSp>
        <p:nvGrpSpPr>
          <p:cNvPr name="Group 18" id="18"/>
          <p:cNvGrpSpPr/>
          <p:nvPr/>
        </p:nvGrpSpPr>
        <p:grpSpPr>
          <a:xfrm rot="0">
            <a:off x="7333345" y="7875451"/>
            <a:ext cx="9908256" cy="1958583"/>
            <a:chOff x="0" y="0"/>
            <a:chExt cx="4511555" cy="891807"/>
          </a:xfrm>
        </p:grpSpPr>
        <p:sp>
          <p:nvSpPr>
            <p:cNvPr name="Freeform 19" id="19"/>
            <p:cNvSpPr/>
            <p:nvPr/>
          </p:nvSpPr>
          <p:spPr>
            <a:xfrm flipH="false" flipV="false" rot="0">
              <a:off x="0" y="0"/>
              <a:ext cx="4511554" cy="891807"/>
            </a:xfrm>
            <a:custGeom>
              <a:avLst/>
              <a:gdLst/>
              <a:ahLst/>
              <a:cxnLst/>
              <a:rect r="r" b="b" t="t" l="l"/>
              <a:pathLst>
                <a:path h="891807" w="4511554">
                  <a:moveTo>
                    <a:pt x="26566" y="0"/>
                  </a:moveTo>
                  <a:lnTo>
                    <a:pt x="4484988" y="0"/>
                  </a:lnTo>
                  <a:cubicBezTo>
                    <a:pt x="4499660" y="0"/>
                    <a:pt x="4511554" y="11894"/>
                    <a:pt x="4511554" y="26566"/>
                  </a:cubicBezTo>
                  <a:lnTo>
                    <a:pt x="4511554" y="865241"/>
                  </a:lnTo>
                  <a:cubicBezTo>
                    <a:pt x="4511554" y="879913"/>
                    <a:pt x="4499660" y="891807"/>
                    <a:pt x="4484988" y="891807"/>
                  </a:cubicBezTo>
                  <a:lnTo>
                    <a:pt x="26566" y="891807"/>
                  </a:lnTo>
                  <a:cubicBezTo>
                    <a:pt x="11894" y="891807"/>
                    <a:pt x="0" y="879913"/>
                    <a:pt x="0" y="865241"/>
                  </a:cubicBezTo>
                  <a:lnTo>
                    <a:pt x="0" y="26566"/>
                  </a:lnTo>
                  <a:cubicBezTo>
                    <a:pt x="0" y="11894"/>
                    <a:pt x="11894" y="0"/>
                    <a:pt x="26566" y="0"/>
                  </a:cubicBezTo>
                  <a:close/>
                </a:path>
              </a:pathLst>
            </a:custGeom>
            <a:solidFill>
              <a:srgbClr val="FFFEF7"/>
            </a:solidFill>
            <a:ln w="47625">
              <a:solidFill>
                <a:srgbClr val="000000"/>
              </a:solidFill>
            </a:ln>
          </p:spPr>
        </p:sp>
        <p:sp>
          <p:nvSpPr>
            <p:cNvPr name="TextBox 20" id="20"/>
            <p:cNvSpPr txBox="true"/>
            <p:nvPr/>
          </p:nvSpPr>
          <p:spPr>
            <a:xfrm>
              <a:off x="0" y="-9525"/>
              <a:ext cx="812800" cy="822325"/>
            </a:xfrm>
            <a:prstGeom prst="rect">
              <a:avLst/>
            </a:prstGeom>
          </p:spPr>
          <p:txBody>
            <a:bodyPr anchor="ctr" rtlCol="false" tIns="0" lIns="0" bIns="0" rIns="0"/>
            <a:lstStyle/>
            <a:p>
              <a:pPr algn="ctr" marL="0" indent="0" lvl="0">
                <a:lnSpc>
                  <a:spcPts val="700"/>
                </a:lnSpc>
                <a:spcBef>
                  <a:spcPct val="0"/>
                </a:spcBef>
              </a:pPr>
            </a:p>
          </p:txBody>
        </p:sp>
      </p:grpSp>
      <p:sp>
        <p:nvSpPr>
          <p:cNvPr name="Freeform 21" id="21"/>
          <p:cNvSpPr/>
          <p:nvPr/>
        </p:nvSpPr>
        <p:spPr>
          <a:xfrm flipH="false" flipV="false" rot="471214">
            <a:off x="6119002" y="6102909"/>
            <a:ext cx="1556866" cy="710320"/>
          </a:xfrm>
          <a:custGeom>
            <a:avLst/>
            <a:gdLst/>
            <a:ahLst/>
            <a:cxnLst/>
            <a:rect r="r" b="b" t="t" l="l"/>
            <a:pathLst>
              <a:path h="710320" w="1556866">
                <a:moveTo>
                  <a:pt x="0" y="0"/>
                </a:moveTo>
                <a:lnTo>
                  <a:pt x="1556865" y="0"/>
                </a:lnTo>
                <a:lnTo>
                  <a:pt x="1556865" y="710319"/>
                </a:lnTo>
                <a:lnTo>
                  <a:pt x="0" y="710319"/>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22" id="22"/>
          <p:cNvSpPr/>
          <p:nvPr/>
        </p:nvSpPr>
        <p:spPr>
          <a:xfrm flipH="false" flipV="false" rot="1683888">
            <a:off x="-602227" y="-928825"/>
            <a:ext cx="2635955" cy="5641148"/>
          </a:xfrm>
          <a:custGeom>
            <a:avLst/>
            <a:gdLst/>
            <a:ahLst/>
            <a:cxnLst/>
            <a:rect r="r" b="b" t="t" l="l"/>
            <a:pathLst>
              <a:path h="5641148" w="2635955">
                <a:moveTo>
                  <a:pt x="0" y="0"/>
                </a:moveTo>
                <a:lnTo>
                  <a:pt x="2635955" y="0"/>
                </a:lnTo>
                <a:lnTo>
                  <a:pt x="2635955" y="5641148"/>
                </a:lnTo>
                <a:lnTo>
                  <a:pt x="0" y="5641148"/>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TextBox 23" id="23"/>
          <p:cNvSpPr txBox="true"/>
          <p:nvPr/>
        </p:nvSpPr>
        <p:spPr>
          <a:xfrm rot="0">
            <a:off x="1788375" y="5010150"/>
            <a:ext cx="4289398" cy="1054856"/>
          </a:xfrm>
          <a:prstGeom prst="rect">
            <a:avLst/>
          </a:prstGeom>
        </p:spPr>
        <p:txBody>
          <a:bodyPr anchor="t" rtlCol="false" tIns="0" lIns="0" bIns="0" rIns="0">
            <a:spAutoFit/>
          </a:bodyPr>
          <a:lstStyle/>
          <a:p>
            <a:pPr algn="l" marL="0" indent="0" lvl="0">
              <a:lnSpc>
                <a:spcPts val="8533"/>
              </a:lnSpc>
              <a:spcBef>
                <a:spcPct val="0"/>
              </a:spcBef>
            </a:pPr>
            <a:r>
              <a:rPr lang="en-US" sz="6095">
                <a:solidFill>
                  <a:srgbClr val="000000"/>
                </a:solidFill>
                <a:latin typeface="Repo Bold Bold"/>
              </a:rPr>
              <a:t>Use Cases</a:t>
            </a:r>
          </a:p>
        </p:txBody>
      </p:sp>
      <p:grpSp>
        <p:nvGrpSpPr>
          <p:cNvPr name="Group 24" id="24"/>
          <p:cNvGrpSpPr/>
          <p:nvPr/>
        </p:nvGrpSpPr>
        <p:grpSpPr>
          <a:xfrm rot="0">
            <a:off x="7351044" y="2983552"/>
            <a:ext cx="9908256" cy="2057134"/>
            <a:chOff x="0" y="0"/>
            <a:chExt cx="4511555" cy="936680"/>
          </a:xfrm>
        </p:grpSpPr>
        <p:sp>
          <p:nvSpPr>
            <p:cNvPr name="Freeform 25" id="25"/>
            <p:cNvSpPr/>
            <p:nvPr/>
          </p:nvSpPr>
          <p:spPr>
            <a:xfrm flipH="false" flipV="false" rot="0">
              <a:off x="0" y="0"/>
              <a:ext cx="4511554" cy="936681"/>
            </a:xfrm>
            <a:custGeom>
              <a:avLst/>
              <a:gdLst/>
              <a:ahLst/>
              <a:cxnLst/>
              <a:rect r="r" b="b" t="t" l="l"/>
              <a:pathLst>
                <a:path h="936681" w="4511554">
                  <a:moveTo>
                    <a:pt x="26566" y="0"/>
                  </a:moveTo>
                  <a:lnTo>
                    <a:pt x="4484988" y="0"/>
                  </a:lnTo>
                  <a:cubicBezTo>
                    <a:pt x="4499660" y="0"/>
                    <a:pt x="4511554" y="11894"/>
                    <a:pt x="4511554" y="26566"/>
                  </a:cubicBezTo>
                  <a:lnTo>
                    <a:pt x="4511554" y="910114"/>
                  </a:lnTo>
                  <a:cubicBezTo>
                    <a:pt x="4511554" y="924786"/>
                    <a:pt x="4499660" y="936681"/>
                    <a:pt x="4484988" y="936681"/>
                  </a:cubicBezTo>
                  <a:lnTo>
                    <a:pt x="26566" y="936681"/>
                  </a:lnTo>
                  <a:cubicBezTo>
                    <a:pt x="11894" y="936681"/>
                    <a:pt x="0" y="924786"/>
                    <a:pt x="0" y="910114"/>
                  </a:cubicBezTo>
                  <a:lnTo>
                    <a:pt x="0" y="26566"/>
                  </a:lnTo>
                  <a:cubicBezTo>
                    <a:pt x="0" y="11894"/>
                    <a:pt x="11894" y="0"/>
                    <a:pt x="26566" y="0"/>
                  </a:cubicBezTo>
                  <a:close/>
                </a:path>
              </a:pathLst>
            </a:custGeom>
            <a:solidFill>
              <a:srgbClr val="FFFEF7"/>
            </a:solidFill>
            <a:ln w="47625">
              <a:solidFill>
                <a:srgbClr val="000000"/>
              </a:solidFill>
            </a:ln>
          </p:spPr>
        </p:sp>
        <p:sp>
          <p:nvSpPr>
            <p:cNvPr name="TextBox 26" id="26"/>
            <p:cNvSpPr txBox="true"/>
            <p:nvPr/>
          </p:nvSpPr>
          <p:spPr>
            <a:xfrm>
              <a:off x="0" y="-9525"/>
              <a:ext cx="812800" cy="822325"/>
            </a:xfrm>
            <a:prstGeom prst="rect">
              <a:avLst/>
            </a:prstGeom>
          </p:spPr>
          <p:txBody>
            <a:bodyPr anchor="ctr" rtlCol="false" tIns="0" lIns="0" bIns="0" rIns="0"/>
            <a:lstStyle/>
            <a:p>
              <a:pPr algn="ctr" marL="0" indent="0" lvl="0">
                <a:lnSpc>
                  <a:spcPts val="700"/>
                </a:lnSpc>
                <a:spcBef>
                  <a:spcPct val="0"/>
                </a:spcBef>
              </a:pPr>
            </a:p>
          </p:txBody>
        </p:sp>
      </p:grpSp>
      <p:sp>
        <p:nvSpPr>
          <p:cNvPr name="Freeform 27" id="27"/>
          <p:cNvSpPr/>
          <p:nvPr/>
        </p:nvSpPr>
        <p:spPr>
          <a:xfrm flipH="false" flipV="false" rot="-988486">
            <a:off x="6146535" y="4218296"/>
            <a:ext cx="1556866" cy="710320"/>
          </a:xfrm>
          <a:custGeom>
            <a:avLst/>
            <a:gdLst/>
            <a:ahLst/>
            <a:cxnLst/>
            <a:rect r="r" b="b" t="t" l="l"/>
            <a:pathLst>
              <a:path h="710320" w="1556866">
                <a:moveTo>
                  <a:pt x="0" y="0"/>
                </a:moveTo>
                <a:lnTo>
                  <a:pt x="1556866" y="0"/>
                </a:lnTo>
                <a:lnTo>
                  <a:pt x="1556866" y="710320"/>
                </a:lnTo>
                <a:lnTo>
                  <a:pt x="0" y="710320"/>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TextBox 28" id="28"/>
          <p:cNvSpPr txBox="true"/>
          <p:nvPr/>
        </p:nvSpPr>
        <p:spPr>
          <a:xfrm rot="0">
            <a:off x="7576398" y="723611"/>
            <a:ext cx="9961608" cy="1774166"/>
          </a:xfrm>
          <a:prstGeom prst="rect">
            <a:avLst/>
          </a:prstGeom>
        </p:spPr>
        <p:txBody>
          <a:bodyPr anchor="t" rtlCol="false" tIns="0" lIns="0" bIns="0" rIns="0">
            <a:spAutoFit/>
          </a:bodyPr>
          <a:lstStyle/>
          <a:p>
            <a:pPr>
              <a:lnSpc>
                <a:spcPts val="3536"/>
              </a:lnSpc>
            </a:pPr>
            <a:r>
              <a:rPr lang="en-US" sz="2525">
                <a:solidFill>
                  <a:srgbClr val="000000"/>
                </a:solidFill>
                <a:latin typeface="DM Sans Bold"/>
              </a:rPr>
              <a:t>E-Commerce Platforms (P0):</a:t>
            </a:r>
          </a:p>
          <a:p>
            <a:pPr>
              <a:lnSpc>
                <a:spcPts val="3536"/>
              </a:lnSpc>
            </a:pPr>
            <a:r>
              <a:rPr lang="en-US" sz="2525">
                <a:solidFill>
                  <a:srgbClr val="000000"/>
                </a:solidFill>
                <a:latin typeface="DM Sans"/>
              </a:rPr>
              <a:t>Recommending products to online shoppers based on their browsing history, past purchases, and the lifespan of products, thus enhancing the shopping experience and increasing sales.</a:t>
            </a:r>
          </a:p>
        </p:txBody>
      </p:sp>
      <p:sp>
        <p:nvSpPr>
          <p:cNvPr name="TextBox 29" id="29"/>
          <p:cNvSpPr txBox="true"/>
          <p:nvPr/>
        </p:nvSpPr>
        <p:spPr>
          <a:xfrm rot="0">
            <a:off x="7735126" y="3106917"/>
            <a:ext cx="9644152" cy="1719145"/>
          </a:xfrm>
          <a:prstGeom prst="rect">
            <a:avLst/>
          </a:prstGeom>
        </p:spPr>
        <p:txBody>
          <a:bodyPr anchor="t" rtlCol="false" tIns="0" lIns="0" bIns="0" rIns="0">
            <a:spAutoFit/>
          </a:bodyPr>
          <a:lstStyle/>
          <a:p>
            <a:pPr>
              <a:lnSpc>
                <a:spcPts val="3423"/>
              </a:lnSpc>
            </a:pPr>
            <a:r>
              <a:rPr lang="en-US" sz="2445">
                <a:solidFill>
                  <a:srgbClr val="000000"/>
                </a:solidFill>
                <a:latin typeface="DM Sans Bold"/>
              </a:rPr>
              <a:t>Streaming Services (P1):</a:t>
            </a:r>
          </a:p>
          <a:p>
            <a:pPr>
              <a:lnSpc>
                <a:spcPts val="3423"/>
              </a:lnSpc>
            </a:pPr>
            <a:r>
              <a:rPr lang="en-US" sz="2445">
                <a:solidFill>
                  <a:srgbClr val="000000"/>
                </a:solidFill>
                <a:latin typeface="DM Sans"/>
              </a:rPr>
              <a:t>Suggesting movies or TV shows to users based on their viewing history, genre preferences, and the availability of content within a certain timeframe.</a:t>
            </a:r>
          </a:p>
        </p:txBody>
      </p:sp>
      <p:sp>
        <p:nvSpPr>
          <p:cNvPr name="TextBox 30" id="30"/>
          <p:cNvSpPr txBox="true"/>
          <p:nvPr/>
        </p:nvSpPr>
        <p:spPr>
          <a:xfrm rot="0">
            <a:off x="7735126" y="5547173"/>
            <a:ext cx="9961608" cy="1774166"/>
          </a:xfrm>
          <a:prstGeom prst="rect">
            <a:avLst/>
          </a:prstGeom>
        </p:spPr>
        <p:txBody>
          <a:bodyPr anchor="t" rtlCol="false" tIns="0" lIns="0" bIns="0" rIns="0">
            <a:spAutoFit/>
          </a:bodyPr>
          <a:lstStyle/>
          <a:p>
            <a:pPr>
              <a:lnSpc>
                <a:spcPts val="3536"/>
              </a:lnSpc>
            </a:pPr>
            <a:r>
              <a:rPr lang="en-US" sz="2525">
                <a:solidFill>
                  <a:srgbClr val="000000"/>
                </a:solidFill>
                <a:latin typeface="DM Sans Bold"/>
              </a:rPr>
              <a:t>Social Media Platforms (P2):</a:t>
            </a:r>
          </a:p>
          <a:p>
            <a:pPr>
              <a:lnSpc>
                <a:spcPts val="3536"/>
              </a:lnSpc>
            </a:pPr>
            <a:r>
              <a:rPr lang="en-US" sz="2525">
                <a:solidFill>
                  <a:srgbClr val="000000"/>
                </a:solidFill>
                <a:latin typeface="DM Sans"/>
              </a:rPr>
              <a:t>Offering personalized friend or connection suggestions to users based on their social interactions, interests, and the recency of user activity.</a:t>
            </a:r>
          </a:p>
        </p:txBody>
      </p:sp>
      <p:sp>
        <p:nvSpPr>
          <p:cNvPr name="TextBox 31" id="31"/>
          <p:cNvSpPr txBox="true"/>
          <p:nvPr/>
        </p:nvSpPr>
        <p:spPr>
          <a:xfrm rot="0">
            <a:off x="7576398" y="7970701"/>
            <a:ext cx="9961608" cy="1774166"/>
          </a:xfrm>
          <a:prstGeom prst="rect">
            <a:avLst/>
          </a:prstGeom>
        </p:spPr>
        <p:txBody>
          <a:bodyPr anchor="t" rtlCol="false" tIns="0" lIns="0" bIns="0" rIns="0">
            <a:spAutoFit/>
          </a:bodyPr>
          <a:lstStyle/>
          <a:p>
            <a:pPr>
              <a:lnSpc>
                <a:spcPts val="3536"/>
              </a:lnSpc>
            </a:pPr>
            <a:r>
              <a:rPr lang="en-US" sz="2525">
                <a:solidFill>
                  <a:srgbClr val="000000"/>
                </a:solidFill>
                <a:latin typeface="DM Sans Bold"/>
              </a:rPr>
              <a:t>Retail and Fashion Industry (P3):</a:t>
            </a:r>
          </a:p>
          <a:p>
            <a:pPr>
              <a:lnSpc>
                <a:spcPts val="3536"/>
              </a:lnSpc>
            </a:pPr>
            <a:r>
              <a:rPr lang="en-US" sz="2525">
                <a:solidFill>
                  <a:srgbClr val="000000"/>
                </a:solidFill>
                <a:latin typeface="DM Sans"/>
              </a:rPr>
              <a:t>Recommending fashion items or accessories to users based on their style preferences, purchase history, and the lifecycle of fashion trends.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grpSp>
        <p:nvGrpSpPr>
          <p:cNvPr name="Group 3" id="3"/>
          <p:cNvGrpSpPr/>
          <p:nvPr/>
        </p:nvGrpSpPr>
        <p:grpSpPr>
          <a:xfrm rot="0">
            <a:off x="6935561" y="575776"/>
            <a:ext cx="10585104" cy="6370995"/>
            <a:chOff x="0" y="0"/>
            <a:chExt cx="4819745" cy="2900923"/>
          </a:xfrm>
        </p:grpSpPr>
        <p:sp>
          <p:nvSpPr>
            <p:cNvPr name="Freeform 4" id="4"/>
            <p:cNvSpPr/>
            <p:nvPr/>
          </p:nvSpPr>
          <p:spPr>
            <a:xfrm flipH="false" flipV="false" rot="0">
              <a:off x="0" y="0"/>
              <a:ext cx="4819745" cy="2900923"/>
            </a:xfrm>
            <a:custGeom>
              <a:avLst/>
              <a:gdLst/>
              <a:ahLst/>
              <a:cxnLst/>
              <a:rect r="r" b="b" t="t" l="l"/>
              <a:pathLst>
                <a:path h="2900923" w="4819745">
                  <a:moveTo>
                    <a:pt x="24868" y="0"/>
                  </a:moveTo>
                  <a:lnTo>
                    <a:pt x="4794878" y="0"/>
                  </a:lnTo>
                  <a:cubicBezTo>
                    <a:pt x="4808612" y="0"/>
                    <a:pt x="4819745" y="11134"/>
                    <a:pt x="4819745" y="24868"/>
                  </a:cubicBezTo>
                  <a:lnTo>
                    <a:pt x="4819745" y="2876056"/>
                  </a:lnTo>
                  <a:cubicBezTo>
                    <a:pt x="4819745" y="2889790"/>
                    <a:pt x="4808612" y="2900923"/>
                    <a:pt x="4794878" y="2900923"/>
                  </a:cubicBezTo>
                  <a:lnTo>
                    <a:pt x="24868" y="2900923"/>
                  </a:lnTo>
                  <a:cubicBezTo>
                    <a:pt x="11134" y="2900923"/>
                    <a:pt x="0" y="2889790"/>
                    <a:pt x="0" y="2876056"/>
                  </a:cubicBezTo>
                  <a:lnTo>
                    <a:pt x="0" y="24868"/>
                  </a:lnTo>
                  <a:cubicBezTo>
                    <a:pt x="0" y="11134"/>
                    <a:pt x="11134" y="0"/>
                    <a:pt x="24868" y="0"/>
                  </a:cubicBezTo>
                  <a:close/>
                </a:path>
              </a:pathLst>
            </a:custGeom>
            <a:solidFill>
              <a:srgbClr val="FFFEF7"/>
            </a:solidFill>
            <a:ln w="47625">
              <a:solidFill>
                <a:srgbClr val="000000"/>
              </a:solidFill>
            </a:ln>
          </p:spPr>
        </p:sp>
        <p:sp>
          <p:nvSpPr>
            <p:cNvPr name="TextBox 5" id="5"/>
            <p:cNvSpPr txBox="true"/>
            <p:nvPr/>
          </p:nvSpPr>
          <p:spPr>
            <a:xfrm>
              <a:off x="0" y="-9525"/>
              <a:ext cx="812800" cy="822325"/>
            </a:xfrm>
            <a:prstGeom prst="rect">
              <a:avLst/>
            </a:prstGeom>
          </p:spPr>
          <p:txBody>
            <a:bodyPr anchor="ctr" rtlCol="false" tIns="0" lIns="0" bIns="0" rIns="0"/>
            <a:lstStyle/>
            <a:p>
              <a:pPr algn="ctr" marL="0" indent="0" lvl="0">
                <a:lnSpc>
                  <a:spcPts val="700"/>
                </a:lnSpc>
                <a:spcBef>
                  <a:spcPct val="0"/>
                </a:spcBef>
              </a:pPr>
            </a:p>
          </p:txBody>
        </p:sp>
      </p:grpSp>
      <p:sp>
        <p:nvSpPr>
          <p:cNvPr name="Freeform 6" id="6"/>
          <p:cNvSpPr/>
          <p:nvPr/>
        </p:nvSpPr>
        <p:spPr>
          <a:xfrm flipH="false" flipV="false" rot="-1757656">
            <a:off x="13036810" y="8162289"/>
            <a:ext cx="8967709" cy="2903296"/>
          </a:xfrm>
          <a:custGeom>
            <a:avLst/>
            <a:gdLst/>
            <a:ahLst/>
            <a:cxnLst/>
            <a:rect r="r" b="b" t="t" l="l"/>
            <a:pathLst>
              <a:path h="2903296" w="8967709">
                <a:moveTo>
                  <a:pt x="0" y="0"/>
                </a:moveTo>
                <a:lnTo>
                  <a:pt x="8967709" y="0"/>
                </a:lnTo>
                <a:lnTo>
                  <a:pt x="8967709" y="2903296"/>
                </a:lnTo>
                <a:lnTo>
                  <a:pt x="0" y="290329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7" id="7"/>
          <p:cNvGrpSpPr/>
          <p:nvPr/>
        </p:nvGrpSpPr>
        <p:grpSpPr>
          <a:xfrm rot="0">
            <a:off x="6935561" y="7163354"/>
            <a:ext cx="10585104" cy="2711053"/>
            <a:chOff x="0" y="0"/>
            <a:chExt cx="4819745" cy="1234431"/>
          </a:xfrm>
        </p:grpSpPr>
        <p:sp>
          <p:nvSpPr>
            <p:cNvPr name="Freeform 8" id="8"/>
            <p:cNvSpPr/>
            <p:nvPr/>
          </p:nvSpPr>
          <p:spPr>
            <a:xfrm flipH="false" flipV="false" rot="0">
              <a:off x="0" y="0"/>
              <a:ext cx="4819745" cy="1234431"/>
            </a:xfrm>
            <a:custGeom>
              <a:avLst/>
              <a:gdLst/>
              <a:ahLst/>
              <a:cxnLst/>
              <a:rect r="r" b="b" t="t" l="l"/>
              <a:pathLst>
                <a:path h="1234431" w="4819745">
                  <a:moveTo>
                    <a:pt x="24868" y="0"/>
                  </a:moveTo>
                  <a:lnTo>
                    <a:pt x="4794878" y="0"/>
                  </a:lnTo>
                  <a:cubicBezTo>
                    <a:pt x="4808612" y="0"/>
                    <a:pt x="4819745" y="11134"/>
                    <a:pt x="4819745" y="24868"/>
                  </a:cubicBezTo>
                  <a:lnTo>
                    <a:pt x="4819745" y="1209564"/>
                  </a:lnTo>
                  <a:cubicBezTo>
                    <a:pt x="4819745" y="1223298"/>
                    <a:pt x="4808612" y="1234431"/>
                    <a:pt x="4794878" y="1234431"/>
                  </a:cubicBezTo>
                  <a:lnTo>
                    <a:pt x="24868" y="1234431"/>
                  </a:lnTo>
                  <a:cubicBezTo>
                    <a:pt x="11134" y="1234431"/>
                    <a:pt x="0" y="1223298"/>
                    <a:pt x="0" y="1209564"/>
                  </a:cubicBezTo>
                  <a:lnTo>
                    <a:pt x="0" y="24868"/>
                  </a:lnTo>
                  <a:cubicBezTo>
                    <a:pt x="0" y="11134"/>
                    <a:pt x="11134" y="0"/>
                    <a:pt x="24868" y="0"/>
                  </a:cubicBezTo>
                  <a:close/>
                </a:path>
              </a:pathLst>
            </a:custGeom>
            <a:solidFill>
              <a:srgbClr val="FFFEF7"/>
            </a:solidFill>
            <a:ln w="47625">
              <a:solidFill>
                <a:srgbClr val="000000"/>
              </a:solidFill>
            </a:ln>
          </p:spPr>
        </p:sp>
        <p:sp>
          <p:nvSpPr>
            <p:cNvPr name="TextBox 9" id="9"/>
            <p:cNvSpPr txBox="true"/>
            <p:nvPr/>
          </p:nvSpPr>
          <p:spPr>
            <a:xfrm>
              <a:off x="0" y="-9525"/>
              <a:ext cx="812800" cy="822325"/>
            </a:xfrm>
            <a:prstGeom prst="rect">
              <a:avLst/>
            </a:prstGeom>
          </p:spPr>
          <p:txBody>
            <a:bodyPr anchor="ctr" rtlCol="false" tIns="0" lIns="0" bIns="0" rIns="0"/>
            <a:lstStyle/>
            <a:p>
              <a:pPr algn="ctr" marL="0" indent="0" lvl="0">
                <a:lnSpc>
                  <a:spcPts val="700"/>
                </a:lnSpc>
                <a:spcBef>
                  <a:spcPct val="0"/>
                </a:spcBef>
              </a:pPr>
            </a:p>
          </p:txBody>
        </p:sp>
      </p:grpSp>
      <p:sp>
        <p:nvSpPr>
          <p:cNvPr name="Freeform 10" id="10"/>
          <p:cNvSpPr/>
          <p:nvPr/>
        </p:nvSpPr>
        <p:spPr>
          <a:xfrm flipH="false" flipV="false" rot="0">
            <a:off x="-803307" y="-985123"/>
            <a:ext cx="3664013" cy="3564086"/>
          </a:xfrm>
          <a:custGeom>
            <a:avLst/>
            <a:gdLst/>
            <a:ahLst/>
            <a:cxnLst/>
            <a:rect r="r" b="b" t="t" l="l"/>
            <a:pathLst>
              <a:path h="3564086" w="3664013">
                <a:moveTo>
                  <a:pt x="0" y="0"/>
                </a:moveTo>
                <a:lnTo>
                  <a:pt x="3664014" y="0"/>
                </a:lnTo>
                <a:lnTo>
                  <a:pt x="3664014" y="3564086"/>
                </a:lnTo>
                <a:lnTo>
                  <a:pt x="0" y="356408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11" id="11"/>
          <p:cNvGrpSpPr/>
          <p:nvPr/>
        </p:nvGrpSpPr>
        <p:grpSpPr>
          <a:xfrm rot="0">
            <a:off x="1028700" y="1474274"/>
            <a:ext cx="5494145" cy="3891449"/>
            <a:chOff x="0" y="0"/>
            <a:chExt cx="2327098" cy="1648260"/>
          </a:xfrm>
        </p:grpSpPr>
        <p:sp>
          <p:nvSpPr>
            <p:cNvPr name="Freeform 12" id="12"/>
            <p:cNvSpPr/>
            <p:nvPr/>
          </p:nvSpPr>
          <p:spPr>
            <a:xfrm flipH="false" flipV="false" rot="0">
              <a:off x="0" y="0"/>
              <a:ext cx="2327098" cy="1648260"/>
            </a:xfrm>
            <a:custGeom>
              <a:avLst/>
              <a:gdLst/>
              <a:ahLst/>
              <a:cxnLst/>
              <a:rect r="r" b="b" t="t" l="l"/>
              <a:pathLst>
                <a:path h="1648260" w="2327098">
                  <a:moveTo>
                    <a:pt x="47910" y="0"/>
                  </a:moveTo>
                  <a:lnTo>
                    <a:pt x="2279188" y="0"/>
                  </a:lnTo>
                  <a:cubicBezTo>
                    <a:pt x="2305648" y="0"/>
                    <a:pt x="2327098" y="21450"/>
                    <a:pt x="2327098" y="47910"/>
                  </a:cubicBezTo>
                  <a:lnTo>
                    <a:pt x="2327098" y="1600350"/>
                  </a:lnTo>
                  <a:cubicBezTo>
                    <a:pt x="2327098" y="1626810"/>
                    <a:pt x="2305648" y="1648260"/>
                    <a:pt x="2279188" y="1648260"/>
                  </a:cubicBezTo>
                  <a:lnTo>
                    <a:pt x="47910" y="1648260"/>
                  </a:lnTo>
                  <a:cubicBezTo>
                    <a:pt x="21450" y="1648260"/>
                    <a:pt x="0" y="1626810"/>
                    <a:pt x="0" y="1600350"/>
                  </a:cubicBezTo>
                  <a:lnTo>
                    <a:pt x="0" y="47910"/>
                  </a:lnTo>
                  <a:cubicBezTo>
                    <a:pt x="0" y="21450"/>
                    <a:pt x="21450" y="0"/>
                    <a:pt x="47910" y="0"/>
                  </a:cubicBezTo>
                  <a:close/>
                </a:path>
              </a:pathLst>
            </a:custGeom>
            <a:solidFill>
              <a:srgbClr val="FFFEF7"/>
            </a:solidFill>
            <a:ln w="47625">
              <a:solidFill>
                <a:srgbClr val="000000"/>
              </a:solidFill>
            </a:ln>
          </p:spPr>
        </p:sp>
        <p:sp>
          <p:nvSpPr>
            <p:cNvPr name="TextBox 13" id="13"/>
            <p:cNvSpPr txBox="true"/>
            <p:nvPr/>
          </p:nvSpPr>
          <p:spPr>
            <a:xfrm>
              <a:off x="0" y="-9525"/>
              <a:ext cx="812800" cy="822325"/>
            </a:xfrm>
            <a:prstGeom prst="rect">
              <a:avLst/>
            </a:prstGeom>
          </p:spPr>
          <p:txBody>
            <a:bodyPr anchor="ctr" rtlCol="false" tIns="0" lIns="0" bIns="0" rIns="0"/>
            <a:lstStyle/>
            <a:p>
              <a:pPr algn="ctr" marL="0" indent="0" lvl="0">
                <a:lnSpc>
                  <a:spcPts val="700"/>
                </a:lnSpc>
                <a:spcBef>
                  <a:spcPct val="0"/>
                </a:spcBef>
              </a:pPr>
            </a:p>
          </p:txBody>
        </p:sp>
      </p:grpSp>
      <p:sp>
        <p:nvSpPr>
          <p:cNvPr name="Freeform 14" id="14"/>
          <p:cNvSpPr/>
          <p:nvPr/>
        </p:nvSpPr>
        <p:spPr>
          <a:xfrm flipH="false" flipV="false" rot="0">
            <a:off x="5579115" y="1687563"/>
            <a:ext cx="687047" cy="171762"/>
          </a:xfrm>
          <a:custGeom>
            <a:avLst/>
            <a:gdLst/>
            <a:ahLst/>
            <a:cxnLst/>
            <a:rect r="r" b="b" t="t" l="l"/>
            <a:pathLst>
              <a:path h="171762" w="687047">
                <a:moveTo>
                  <a:pt x="0" y="0"/>
                </a:moveTo>
                <a:lnTo>
                  <a:pt x="687047" y="0"/>
                </a:lnTo>
                <a:lnTo>
                  <a:pt x="687047" y="171761"/>
                </a:lnTo>
                <a:lnTo>
                  <a:pt x="0" y="17176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15" id="15"/>
          <p:cNvSpPr txBox="true"/>
          <p:nvPr/>
        </p:nvSpPr>
        <p:spPr>
          <a:xfrm rot="0">
            <a:off x="1357526" y="2032060"/>
            <a:ext cx="4908635" cy="699303"/>
          </a:xfrm>
          <a:prstGeom prst="rect">
            <a:avLst/>
          </a:prstGeom>
        </p:spPr>
        <p:txBody>
          <a:bodyPr anchor="t" rtlCol="false" tIns="0" lIns="0" bIns="0" rIns="0">
            <a:spAutoFit/>
          </a:bodyPr>
          <a:lstStyle/>
          <a:p>
            <a:pPr marL="0" indent="0" lvl="0">
              <a:lnSpc>
                <a:spcPts val="5616"/>
              </a:lnSpc>
              <a:spcBef>
                <a:spcPct val="0"/>
              </a:spcBef>
            </a:pPr>
            <a:r>
              <a:rPr lang="en-US" sz="4011">
                <a:solidFill>
                  <a:srgbClr val="000000"/>
                </a:solidFill>
                <a:latin typeface="Repo Bold Bold"/>
              </a:rPr>
              <a:t>Solution Statement</a:t>
            </a:r>
          </a:p>
        </p:txBody>
      </p:sp>
      <p:sp>
        <p:nvSpPr>
          <p:cNvPr name="TextBox 16" id="16"/>
          <p:cNvSpPr txBox="true"/>
          <p:nvPr/>
        </p:nvSpPr>
        <p:spPr>
          <a:xfrm rot="0">
            <a:off x="1303803" y="3015653"/>
            <a:ext cx="5016082" cy="1752725"/>
          </a:xfrm>
          <a:prstGeom prst="rect">
            <a:avLst/>
          </a:prstGeom>
        </p:spPr>
        <p:txBody>
          <a:bodyPr anchor="t" rtlCol="false" tIns="0" lIns="0" bIns="0" rIns="0">
            <a:spAutoFit/>
          </a:bodyPr>
          <a:lstStyle/>
          <a:p>
            <a:pPr marL="0" indent="0" lvl="0">
              <a:lnSpc>
                <a:spcPts val="3486"/>
              </a:lnSpc>
              <a:spcBef>
                <a:spcPct val="0"/>
              </a:spcBef>
            </a:pPr>
            <a:r>
              <a:rPr lang="en-US" sz="2490" spc="-24">
                <a:solidFill>
                  <a:srgbClr val="000000"/>
                </a:solidFill>
                <a:latin typeface="DM Sans"/>
              </a:rPr>
              <a:t>Increasing effectiveness of the recommendation system using collaborative and neural networks approaches and models</a:t>
            </a:r>
          </a:p>
        </p:txBody>
      </p:sp>
      <p:grpSp>
        <p:nvGrpSpPr>
          <p:cNvPr name="Group 17" id="17"/>
          <p:cNvGrpSpPr/>
          <p:nvPr/>
        </p:nvGrpSpPr>
        <p:grpSpPr>
          <a:xfrm rot="0">
            <a:off x="1028700" y="5699098"/>
            <a:ext cx="5494145" cy="3117274"/>
            <a:chOff x="0" y="0"/>
            <a:chExt cx="2327098" cy="1320351"/>
          </a:xfrm>
        </p:grpSpPr>
        <p:sp>
          <p:nvSpPr>
            <p:cNvPr name="Freeform 18" id="18"/>
            <p:cNvSpPr/>
            <p:nvPr/>
          </p:nvSpPr>
          <p:spPr>
            <a:xfrm flipH="false" flipV="false" rot="0">
              <a:off x="0" y="0"/>
              <a:ext cx="2327098" cy="1320351"/>
            </a:xfrm>
            <a:custGeom>
              <a:avLst/>
              <a:gdLst/>
              <a:ahLst/>
              <a:cxnLst/>
              <a:rect r="r" b="b" t="t" l="l"/>
              <a:pathLst>
                <a:path h="1320351" w="2327098">
                  <a:moveTo>
                    <a:pt x="47910" y="0"/>
                  </a:moveTo>
                  <a:lnTo>
                    <a:pt x="2279188" y="0"/>
                  </a:lnTo>
                  <a:cubicBezTo>
                    <a:pt x="2305648" y="0"/>
                    <a:pt x="2327098" y="21450"/>
                    <a:pt x="2327098" y="47910"/>
                  </a:cubicBezTo>
                  <a:lnTo>
                    <a:pt x="2327098" y="1272441"/>
                  </a:lnTo>
                  <a:cubicBezTo>
                    <a:pt x="2327098" y="1298901"/>
                    <a:pt x="2305648" y="1320351"/>
                    <a:pt x="2279188" y="1320351"/>
                  </a:cubicBezTo>
                  <a:lnTo>
                    <a:pt x="47910" y="1320351"/>
                  </a:lnTo>
                  <a:cubicBezTo>
                    <a:pt x="21450" y="1320351"/>
                    <a:pt x="0" y="1298901"/>
                    <a:pt x="0" y="1272441"/>
                  </a:cubicBezTo>
                  <a:lnTo>
                    <a:pt x="0" y="47910"/>
                  </a:lnTo>
                  <a:cubicBezTo>
                    <a:pt x="0" y="21450"/>
                    <a:pt x="21450" y="0"/>
                    <a:pt x="47910" y="0"/>
                  </a:cubicBezTo>
                  <a:close/>
                </a:path>
              </a:pathLst>
            </a:custGeom>
            <a:solidFill>
              <a:srgbClr val="FFFEF7"/>
            </a:solidFill>
            <a:ln w="47625">
              <a:solidFill>
                <a:srgbClr val="000000"/>
              </a:solidFill>
            </a:ln>
          </p:spPr>
        </p:sp>
        <p:sp>
          <p:nvSpPr>
            <p:cNvPr name="TextBox 19" id="19"/>
            <p:cNvSpPr txBox="true"/>
            <p:nvPr/>
          </p:nvSpPr>
          <p:spPr>
            <a:xfrm>
              <a:off x="0" y="-9525"/>
              <a:ext cx="812800" cy="822325"/>
            </a:xfrm>
            <a:prstGeom prst="rect">
              <a:avLst/>
            </a:prstGeom>
          </p:spPr>
          <p:txBody>
            <a:bodyPr anchor="ctr" rtlCol="false" tIns="0" lIns="0" bIns="0" rIns="0"/>
            <a:lstStyle/>
            <a:p>
              <a:pPr algn="ctr" marL="0" indent="0" lvl="0">
                <a:lnSpc>
                  <a:spcPts val="700"/>
                </a:lnSpc>
                <a:spcBef>
                  <a:spcPct val="0"/>
                </a:spcBef>
              </a:pPr>
            </a:p>
          </p:txBody>
        </p:sp>
      </p:grpSp>
      <p:grpSp>
        <p:nvGrpSpPr>
          <p:cNvPr name="Group 20" id="20"/>
          <p:cNvGrpSpPr/>
          <p:nvPr/>
        </p:nvGrpSpPr>
        <p:grpSpPr>
          <a:xfrm rot="5400000">
            <a:off x="1710989" y="4941016"/>
            <a:ext cx="1261339" cy="1261339"/>
            <a:chOff x="0" y="0"/>
            <a:chExt cx="812800" cy="812800"/>
          </a:xfrm>
        </p:grpSpPr>
        <p:sp>
          <p:nvSpPr>
            <p:cNvPr name="Freeform 21" id="21"/>
            <p:cNvSpPr/>
            <p:nvPr/>
          </p:nvSpPr>
          <p:spPr>
            <a:xfrm flipH="false" flipV="false" rot="0">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000000"/>
            </a:solidFill>
          </p:spPr>
        </p:sp>
        <p:sp>
          <p:nvSpPr>
            <p:cNvPr name="TextBox 22" id="22"/>
            <p:cNvSpPr txBox="true"/>
            <p:nvPr/>
          </p:nvSpPr>
          <p:spPr>
            <a:xfrm>
              <a:off x="76200" y="47625"/>
              <a:ext cx="660400" cy="688975"/>
            </a:xfrm>
            <a:prstGeom prst="rect">
              <a:avLst/>
            </a:prstGeom>
          </p:spPr>
          <p:txBody>
            <a:bodyPr anchor="ctr" rtlCol="false" tIns="50800" lIns="50800" bIns="50800" rIns="50800"/>
            <a:lstStyle/>
            <a:p>
              <a:pPr algn="ctr">
                <a:lnSpc>
                  <a:spcPts val="2111"/>
                </a:lnSpc>
              </a:pPr>
            </a:p>
          </p:txBody>
        </p:sp>
      </p:grpSp>
      <p:grpSp>
        <p:nvGrpSpPr>
          <p:cNvPr name="Group 23" id="23"/>
          <p:cNvGrpSpPr/>
          <p:nvPr/>
        </p:nvGrpSpPr>
        <p:grpSpPr>
          <a:xfrm rot="5400000">
            <a:off x="1870266" y="5138552"/>
            <a:ext cx="942784" cy="866265"/>
            <a:chOff x="0" y="0"/>
            <a:chExt cx="884596" cy="812800"/>
          </a:xfrm>
        </p:grpSpPr>
        <p:sp>
          <p:nvSpPr>
            <p:cNvPr name="Freeform 24" id="24"/>
            <p:cNvSpPr/>
            <p:nvPr/>
          </p:nvSpPr>
          <p:spPr>
            <a:xfrm flipH="false" flipV="false" rot="0">
              <a:off x="0" y="27257"/>
              <a:ext cx="864187" cy="758287"/>
            </a:xfrm>
            <a:custGeom>
              <a:avLst/>
              <a:gdLst/>
              <a:ahLst/>
              <a:cxnLst/>
              <a:rect r="r" b="b" t="t" l="l"/>
              <a:pathLst>
                <a:path h="758287" w="864187">
                  <a:moveTo>
                    <a:pt x="849756" y="344303"/>
                  </a:moveTo>
                  <a:lnTo>
                    <a:pt x="513035" y="7583"/>
                  </a:lnTo>
                  <a:cubicBezTo>
                    <a:pt x="507199" y="1746"/>
                    <a:pt x="498421" y="0"/>
                    <a:pt x="490794" y="3159"/>
                  </a:cubicBezTo>
                  <a:cubicBezTo>
                    <a:pt x="483168" y="6317"/>
                    <a:pt x="478196" y="13759"/>
                    <a:pt x="478196" y="22014"/>
                  </a:cubicBezTo>
                  <a:lnTo>
                    <a:pt x="478196" y="126672"/>
                  </a:lnTo>
                  <a:cubicBezTo>
                    <a:pt x="478196" y="139740"/>
                    <a:pt x="473005" y="152272"/>
                    <a:pt x="463765" y="161512"/>
                  </a:cubicBezTo>
                  <a:cubicBezTo>
                    <a:pt x="454525" y="170752"/>
                    <a:pt x="441993" y="175943"/>
                    <a:pt x="428925" y="175943"/>
                  </a:cubicBezTo>
                  <a:lnTo>
                    <a:pt x="49271" y="175943"/>
                  </a:lnTo>
                  <a:cubicBezTo>
                    <a:pt x="36203" y="175943"/>
                    <a:pt x="23671" y="181134"/>
                    <a:pt x="14431" y="190374"/>
                  </a:cubicBezTo>
                  <a:cubicBezTo>
                    <a:pt x="5191" y="199614"/>
                    <a:pt x="0" y="212146"/>
                    <a:pt x="0" y="225214"/>
                  </a:cubicBezTo>
                  <a:lnTo>
                    <a:pt x="0" y="533072"/>
                  </a:lnTo>
                  <a:cubicBezTo>
                    <a:pt x="0" y="546140"/>
                    <a:pt x="5191" y="558672"/>
                    <a:pt x="14431" y="567912"/>
                  </a:cubicBezTo>
                  <a:cubicBezTo>
                    <a:pt x="23671" y="577152"/>
                    <a:pt x="36203" y="582343"/>
                    <a:pt x="49271" y="582343"/>
                  </a:cubicBezTo>
                  <a:lnTo>
                    <a:pt x="428925" y="582343"/>
                  </a:lnTo>
                  <a:cubicBezTo>
                    <a:pt x="456137" y="582343"/>
                    <a:pt x="478196" y="604402"/>
                    <a:pt x="478196" y="631614"/>
                  </a:cubicBezTo>
                  <a:lnTo>
                    <a:pt x="478196" y="736272"/>
                  </a:lnTo>
                  <a:cubicBezTo>
                    <a:pt x="478196" y="744527"/>
                    <a:pt x="483168" y="751969"/>
                    <a:pt x="490794" y="755127"/>
                  </a:cubicBezTo>
                  <a:cubicBezTo>
                    <a:pt x="498421" y="758286"/>
                    <a:pt x="507199" y="756540"/>
                    <a:pt x="513035" y="750703"/>
                  </a:cubicBezTo>
                  <a:lnTo>
                    <a:pt x="849756" y="413983"/>
                  </a:lnTo>
                  <a:cubicBezTo>
                    <a:pt x="858996" y="404743"/>
                    <a:pt x="864187" y="392210"/>
                    <a:pt x="864187" y="379143"/>
                  </a:cubicBezTo>
                  <a:cubicBezTo>
                    <a:pt x="864187" y="366076"/>
                    <a:pt x="858996" y="353543"/>
                    <a:pt x="849756" y="344303"/>
                  </a:cubicBezTo>
                  <a:close/>
                </a:path>
              </a:pathLst>
            </a:custGeom>
            <a:solidFill>
              <a:srgbClr val="FFFFFF"/>
            </a:solidFill>
          </p:spPr>
        </p:sp>
        <p:sp>
          <p:nvSpPr>
            <p:cNvPr name="TextBox 25" id="25"/>
            <p:cNvSpPr txBox="true"/>
            <p:nvPr/>
          </p:nvSpPr>
          <p:spPr>
            <a:xfrm>
              <a:off x="0" y="174625"/>
              <a:ext cx="711200" cy="434975"/>
            </a:xfrm>
            <a:prstGeom prst="rect">
              <a:avLst/>
            </a:prstGeom>
          </p:spPr>
          <p:txBody>
            <a:bodyPr anchor="ctr" rtlCol="false" tIns="50800" lIns="50800" bIns="50800" rIns="50800"/>
            <a:lstStyle/>
            <a:p>
              <a:pPr algn="ctr">
                <a:lnSpc>
                  <a:spcPts val="2111"/>
                </a:lnSpc>
              </a:pPr>
            </a:p>
          </p:txBody>
        </p:sp>
      </p:grpSp>
      <p:grpSp>
        <p:nvGrpSpPr>
          <p:cNvPr name="Group 26" id="26"/>
          <p:cNvGrpSpPr/>
          <p:nvPr/>
        </p:nvGrpSpPr>
        <p:grpSpPr>
          <a:xfrm rot="0">
            <a:off x="6319885" y="6492433"/>
            <a:ext cx="1111359" cy="1111359"/>
            <a:chOff x="0" y="0"/>
            <a:chExt cx="812800" cy="812800"/>
          </a:xfrm>
        </p:grpSpPr>
        <p:sp>
          <p:nvSpPr>
            <p:cNvPr name="Freeform 27" id="27"/>
            <p:cNvSpPr/>
            <p:nvPr/>
          </p:nvSpPr>
          <p:spPr>
            <a:xfrm flipH="false" flipV="false" rot="0">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000000"/>
            </a:solidFill>
          </p:spPr>
        </p:sp>
        <p:sp>
          <p:nvSpPr>
            <p:cNvPr name="TextBox 28" id="28"/>
            <p:cNvSpPr txBox="true"/>
            <p:nvPr/>
          </p:nvSpPr>
          <p:spPr>
            <a:xfrm>
              <a:off x="76200" y="47625"/>
              <a:ext cx="660400" cy="688975"/>
            </a:xfrm>
            <a:prstGeom prst="rect">
              <a:avLst/>
            </a:prstGeom>
          </p:spPr>
          <p:txBody>
            <a:bodyPr anchor="ctr" rtlCol="false" tIns="50800" lIns="50800" bIns="50800" rIns="50800"/>
            <a:lstStyle/>
            <a:p>
              <a:pPr algn="ctr">
                <a:lnSpc>
                  <a:spcPts val="2111"/>
                </a:lnSpc>
              </a:pPr>
            </a:p>
          </p:txBody>
        </p:sp>
      </p:grpSp>
      <p:grpSp>
        <p:nvGrpSpPr>
          <p:cNvPr name="Group 29" id="29"/>
          <p:cNvGrpSpPr/>
          <p:nvPr/>
        </p:nvGrpSpPr>
        <p:grpSpPr>
          <a:xfrm rot="0">
            <a:off x="6520220" y="6666482"/>
            <a:ext cx="830682" cy="763262"/>
            <a:chOff x="0" y="0"/>
            <a:chExt cx="884596" cy="812800"/>
          </a:xfrm>
        </p:grpSpPr>
        <p:sp>
          <p:nvSpPr>
            <p:cNvPr name="Freeform 30" id="30"/>
            <p:cNvSpPr/>
            <p:nvPr/>
          </p:nvSpPr>
          <p:spPr>
            <a:xfrm flipH="false" flipV="false" rot="0">
              <a:off x="0" y="30935"/>
              <a:ext cx="861433" cy="750930"/>
            </a:xfrm>
            <a:custGeom>
              <a:avLst/>
              <a:gdLst/>
              <a:ahLst/>
              <a:cxnLst/>
              <a:rect r="r" b="b" t="t" l="l"/>
              <a:pathLst>
                <a:path h="750930" w="861433">
                  <a:moveTo>
                    <a:pt x="845055" y="335924"/>
                  </a:moveTo>
                  <a:lnTo>
                    <a:pt x="517737" y="8606"/>
                  </a:lnTo>
                  <a:cubicBezTo>
                    <a:pt x="511113" y="1982"/>
                    <a:pt x="501150" y="0"/>
                    <a:pt x="492495" y="3585"/>
                  </a:cubicBezTo>
                  <a:cubicBezTo>
                    <a:pt x="483839" y="7170"/>
                    <a:pt x="478196" y="15616"/>
                    <a:pt x="478196" y="24985"/>
                  </a:cubicBezTo>
                  <a:lnTo>
                    <a:pt x="478196" y="116345"/>
                  </a:lnTo>
                  <a:cubicBezTo>
                    <a:pt x="478196" y="131176"/>
                    <a:pt x="472304" y="145399"/>
                    <a:pt x="461817" y="155886"/>
                  </a:cubicBezTo>
                  <a:cubicBezTo>
                    <a:pt x="451330" y="166373"/>
                    <a:pt x="437107" y="172265"/>
                    <a:pt x="422276" y="172265"/>
                  </a:cubicBezTo>
                  <a:lnTo>
                    <a:pt x="55920" y="172265"/>
                  </a:lnTo>
                  <a:cubicBezTo>
                    <a:pt x="41089" y="172265"/>
                    <a:pt x="26866" y="178157"/>
                    <a:pt x="16379" y="188644"/>
                  </a:cubicBezTo>
                  <a:cubicBezTo>
                    <a:pt x="5892" y="199131"/>
                    <a:pt x="0" y="213354"/>
                    <a:pt x="0" y="228185"/>
                  </a:cubicBezTo>
                  <a:lnTo>
                    <a:pt x="0" y="522745"/>
                  </a:lnTo>
                  <a:cubicBezTo>
                    <a:pt x="0" y="537576"/>
                    <a:pt x="5892" y="551799"/>
                    <a:pt x="16379" y="562286"/>
                  </a:cubicBezTo>
                  <a:cubicBezTo>
                    <a:pt x="26866" y="572773"/>
                    <a:pt x="41089" y="578665"/>
                    <a:pt x="55920" y="578665"/>
                  </a:cubicBezTo>
                  <a:lnTo>
                    <a:pt x="422276" y="578665"/>
                  </a:lnTo>
                  <a:cubicBezTo>
                    <a:pt x="437107" y="578665"/>
                    <a:pt x="451330" y="584557"/>
                    <a:pt x="461817" y="595044"/>
                  </a:cubicBezTo>
                  <a:cubicBezTo>
                    <a:pt x="472304" y="605531"/>
                    <a:pt x="478196" y="619754"/>
                    <a:pt x="478196" y="634585"/>
                  </a:cubicBezTo>
                  <a:lnTo>
                    <a:pt x="478196" y="725945"/>
                  </a:lnTo>
                  <a:cubicBezTo>
                    <a:pt x="478196" y="735314"/>
                    <a:pt x="483839" y="743760"/>
                    <a:pt x="492495" y="747345"/>
                  </a:cubicBezTo>
                  <a:cubicBezTo>
                    <a:pt x="501150" y="750930"/>
                    <a:pt x="511113" y="748948"/>
                    <a:pt x="517737" y="742324"/>
                  </a:cubicBezTo>
                  <a:lnTo>
                    <a:pt x="845055" y="415006"/>
                  </a:lnTo>
                  <a:cubicBezTo>
                    <a:pt x="855542" y="404519"/>
                    <a:pt x="861433" y="390296"/>
                    <a:pt x="861433" y="375465"/>
                  </a:cubicBezTo>
                  <a:cubicBezTo>
                    <a:pt x="861433" y="360634"/>
                    <a:pt x="855542" y="346411"/>
                    <a:pt x="845055" y="335924"/>
                  </a:cubicBezTo>
                  <a:close/>
                </a:path>
              </a:pathLst>
            </a:custGeom>
            <a:solidFill>
              <a:srgbClr val="FFFFFF"/>
            </a:solidFill>
          </p:spPr>
        </p:sp>
        <p:sp>
          <p:nvSpPr>
            <p:cNvPr name="TextBox 31" id="31"/>
            <p:cNvSpPr txBox="true"/>
            <p:nvPr/>
          </p:nvSpPr>
          <p:spPr>
            <a:xfrm>
              <a:off x="0" y="174625"/>
              <a:ext cx="711200" cy="434975"/>
            </a:xfrm>
            <a:prstGeom prst="rect">
              <a:avLst/>
            </a:prstGeom>
          </p:spPr>
          <p:txBody>
            <a:bodyPr anchor="ctr" rtlCol="false" tIns="50800" lIns="50800" bIns="50800" rIns="50800"/>
            <a:lstStyle/>
            <a:p>
              <a:pPr algn="ctr">
                <a:lnSpc>
                  <a:spcPts val="2111"/>
                </a:lnSpc>
              </a:pPr>
            </a:p>
          </p:txBody>
        </p:sp>
      </p:grpSp>
      <p:sp>
        <p:nvSpPr>
          <p:cNvPr name="TextBox 32" id="32"/>
          <p:cNvSpPr txBox="true"/>
          <p:nvPr/>
        </p:nvSpPr>
        <p:spPr>
          <a:xfrm rot="0">
            <a:off x="1357526" y="6461271"/>
            <a:ext cx="1835935" cy="702084"/>
          </a:xfrm>
          <a:prstGeom prst="rect">
            <a:avLst/>
          </a:prstGeom>
        </p:spPr>
        <p:txBody>
          <a:bodyPr anchor="t" rtlCol="false" tIns="0" lIns="0" bIns="0" rIns="0">
            <a:spAutoFit/>
          </a:bodyPr>
          <a:lstStyle/>
          <a:p>
            <a:pPr algn="l" marL="0" indent="0" lvl="0">
              <a:lnSpc>
                <a:spcPts val="2777"/>
              </a:lnSpc>
              <a:spcBef>
                <a:spcPct val="0"/>
              </a:spcBef>
            </a:pPr>
            <a:r>
              <a:rPr lang="en-US" sz="1983">
                <a:solidFill>
                  <a:srgbClr val="000000"/>
                </a:solidFill>
                <a:latin typeface="Repo Bold Bold"/>
              </a:rPr>
              <a:t>Collaborative filtering</a:t>
            </a:r>
          </a:p>
        </p:txBody>
      </p:sp>
      <p:sp>
        <p:nvSpPr>
          <p:cNvPr name="Freeform 33" id="33"/>
          <p:cNvSpPr/>
          <p:nvPr/>
        </p:nvSpPr>
        <p:spPr>
          <a:xfrm flipH="false" flipV="false" rot="0">
            <a:off x="16163156" y="914627"/>
            <a:ext cx="912582" cy="228145"/>
          </a:xfrm>
          <a:custGeom>
            <a:avLst/>
            <a:gdLst/>
            <a:ahLst/>
            <a:cxnLst/>
            <a:rect r="r" b="b" t="t" l="l"/>
            <a:pathLst>
              <a:path h="228145" w="912582">
                <a:moveTo>
                  <a:pt x="0" y="0"/>
                </a:moveTo>
                <a:lnTo>
                  <a:pt x="912581" y="0"/>
                </a:lnTo>
                <a:lnTo>
                  <a:pt x="912581" y="228146"/>
                </a:lnTo>
                <a:lnTo>
                  <a:pt x="0" y="22814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34" id="34"/>
          <p:cNvSpPr/>
          <p:nvPr/>
        </p:nvSpPr>
        <p:spPr>
          <a:xfrm flipH="false" flipV="false" rot="-2533475">
            <a:off x="15547773" y="5749441"/>
            <a:ext cx="3055929" cy="1683539"/>
          </a:xfrm>
          <a:custGeom>
            <a:avLst/>
            <a:gdLst/>
            <a:ahLst/>
            <a:cxnLst/>
            <a:rect r="r" b="b" t="t" l="l"/>
            <a:pathLst>
              <a:path h="1683539" w="3055929">
                <a:moveTo>
                  <a:pt x="0" y="0"/>
                </a:moveTo>
                <a:lnTo>
                  <a:pt x="3055929" y="0"/>
                </a:lnTo>
                <a:lnTo>
                  <a:pt x="3055929" y="1683539"/>
                </a:lnTo>
                <a:lnTo>
                  <a:pt x="0" y="1683539"/>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35" id="35"/>
          <p:cNvSpPr txBox="true"/>
          <p:nvPr/>
        </p:nvSpPr>
        <p:spPr>
          <a:xfrm rot="0">
            <a:off x="7232501" y="774971"/>
            <a:ext cx="4908635" cy="699303"/>
          </a:xfrm>
          <a:prstGeom prst="rect">
            <a:avLst/>
          </a:prstGeom>
        </p:spPr>
        <p:txBody>
          <a:bodyPr anchor="t" rtlCol="false" tIns="0" lIns="0" bIns="0" rIns="0">
            <a:spAutoFit/>
          </a:bodyPr>
          <a:lstStyle/>
          <a:p>
            <a:pPr marL="0" indent="0" lvl="0">
              <a:lnSpc>
                <a:spcPts val="5616"/>
              </a:lnSpc>
              <a:spcBef>
                <a:spcPct val="0"/>
              </a:spcBef>
            </a:pPr>
            <a:r>
              <a:rPr lang="en-US" sz="4011">
                <a:solidFill>
                  <a:srgbClr val="000000"/>
                </a:solidFill>
                <a:latin typeface="Repo Bold Bold"/>
              </a:rPr>
              <a:t>Approaches</a:t>
            </a:r>
          </a:p>
        </p:txBody>
      </p:sp>
      <p:sp>
        <p:nvSpPr>
          <p:cNvPr name="TextBox 36" id="36"/>
          <p:cNvSpPr txBox="true"/>
          <p:nvPr/>
        </p:nvSpPr>
        <p:spPr>
          <a:xfrm rot="0">
            <a:off x="7212030" y="1667273"/>
            <a:ext cx="10047270" cy="5680314"/>
          </a:xfrm>
          <a:prstGeom prst="rect">
            <a:avLst/>
          </a:prstGeom>
        </p:spPr>
        <p:txBody>
          <a:bodyPr anchor="t" rtlCol="false" tIns="0" lIns="0" bIns="0" rIns="0">
            <a:spAutoFit/>
          </a:bodyPr>
          <a:lstStyle/>
          <a:p>
            <a:pPr>
              <a:lnSpc>
                <a:spcPts val="3486"/>
              </a:lnSpc>
            </a:pPr>
            <a:r>
              <a:rPr lang="en-US" sz="2490" spc="-24">
                <a:solidFill>
                  <a:srgbClr val="000000"/>
                </a:solidFill>
                <a:latin typeface="DM Sans Bold"/>
              </a:rPr>
              <a:t>Collaborative Filtering (Surprise/SVD):</a:t>
            </a:r>
          </a:p>
          <a:p>
            <a:pPr>
              <a:lnSpc>
                <a:spcPts val="3486"/>
              </a:lnSpc>
            </a:pPr>
            <a:r>
              <a:rPr lang="en-US" sz="2490" spc="-24">
                <a:solidFill>
                  <a:srgbClr val="000000"/>
                </a:solidFill>
                <a:latin typeface="DM Sans"/>
              </a:rPr>
              <a:t>We use the Surprise library's SVD (Singular Value Decomposition) algorithm for collaborative filtering. Collaborative filtering is based on the idea that users who agreed in the past tend to agree again in the future.</a:t>
            </a:r>
          </a:p>
          <a:p>
            <a:pPr>
              <a:lnSpc>
                <a:spcPts val="3486"/>
              </a:lnSpc>
            </a:pPr>
            <a:r>
              <a:rPr lang="en-US" sz="2490" spc="-24">
                <a:solidFill>
                  <a:srgbClr val="000000"/>
                </a:solidFill>
                <a:latin typeface="DM Sans Bold"/>
              </a:rPr>
              <a:t>Neural Network for Collaborative Filtering:</a:t>
            </a:r>
          </a:p>
          <a:p>
            <a:pPr>
              <a:lnSpc>
                <a:spcPts val="3486"/>
              </a:lnSpc>
            </a:pPr>
            <a:r>
              <a:rPr lang="en-US" sz="2490" spc="-24">
                <a:solidFill>
                  <a:srgbClr val="000000"/>
                </a:solidFill>
                <a:latin typeface="DM Sans"/>
              </a:rPr>
              <a:t>We use a neural network model to perform collaborative filtering based on user-item interactions. The neural network takes user and product IDs as inputs, embeds them, and combines their embeddings using a dense layer to predict ratings.</a:t>
            </a:r>
          </a:p>
          <a:p>
            <a:pPr>
              <a:lnSpc>
                <a:spcPts val="3486"/>
              </a:lnSpc>
            </a:pPr>
          </a:p>
          <a:p>
            <a:pPr>
              <a:lnSpc>
                <a:spcPts val="3486"/>
              </a:lnSpc>
            </a:pPr>
          </a:p>
          <a:p>
            <a:pPr marL="0" indent="0" lvl="0">
              <a:lnSpc>
                <a:spcPts val="3486"/>
              </a:lnSpc>
              <a:spcBef>
                <a:spcPct val="0"/>
              </a:spcBef>
            </a:pPr>
          </a:p>
        </p:txBody>
      </p:sp>
      <p:sp>
        <p:nvSpPr>
          <p:cNvPr name="TextBox 37" id="37"/>
          <p:cNvSpPr txBox="true"/>
          <p:nvPr/>
        </p:nvSpPr>
        <p:spPr>
          <a:xfrm rot="0">
            <a:off x="7361752" y="7206464"/>
            <a:ext cx="9558769" cy="2488522"/>
          </a:xfrm>
          <a:prstGeom prst="rect">
            <a:avLst/>
          </a:prstGeom>
        </p:spPr>
        <p:txBody>
          <a:bodyPr anchor="t" rtlCol="false" tIns="0" lIns="0" bIns="0" rIns="0">
            <a:spAutoFit/>
          </a:bodyPr>
          <a:lstStyle/>
          <a:p>
            <a:pPr>
              <a:lnSpc>
                <a:spcPts val="3317"/>
              </a:lnSpc>
            </a:pPr>
            <a:r>
              <a:rPr lang="en-US" sz="2369" spc="-23">
                <a:solidFill>
                  <a:srgbClr val="000000"/>
                </a:solidFill>
                <a:latin typeface="DM Sans Bold"/>
              </a:rPr>
              <a:t>Combining Recommendations:</a:t>
            </a:r>
          </a:p>
          <a:p>
            <a:pPr marL="0" indent="0" lvl="0">
              <a:lnSpc>
                <a:spcPts val="3317"/>
              </a:lnSpc>
              <a:spcBef>
                <a:spcPct val="0"/>
              </a:spcBef>
            </a:pPr>
            <a:r>
              <a:rPr lang="en-US" sz="2369" spc="-23">
                <a:solidFill>
                  <a:srgbClr val="000000"/>
                </a:solidFill>
                <a:latin typeface="DM Sans"/>
              </a:rPr>
              <a:t>For each user, we generate recommendations separately using both collaborative filtering (SVD) and the neural network model. We combine the recommendations from both models to provide a hybrid recommendation list that may capture different aspects of user preferences.</a:t>
            </a:r>
          </a:p>
        </p:txBody>
      </p:sp>
      <p:sp>
        <p:nvSpPr>
          <p:cNvPr name="TextBox 38" id="38"/>
          <p:cNvSpPr txBox="true"/>
          <p:nvPr/>
        </p:nvSpPr>
        <p:spPr>
          <a:xfrm rot="0">
            <a:off x="1809757" y="7254133"/>
            <a:ext cx="197537" cy="349659"/>
          </a:xfrm>
          <a:prstGeom prst="rect">
            <a:avLst/>
          </a:prstGeom>
        </p:spPr>
        <p:txBody>
          <a:bodyPr anchor="t" rtlCol="false" tIns="0" lIns="0" bIns="0" rIns="0">
            <a:spAutoFit/>
          </a:bodyPr>
          <a:lstStyle/>
          <a:p>
            <a:pPr algn="l" marL="0" indent="0" lvl="0">
              <a:lnSpc>
                <a:spcPts val="2777"/>
              </a:lnSpc>
              <a:spcBef>
                <a:spcPct val="0"/>
              </a:spcBef>
            </a:pPr>
            <a:r>
              <a:rPr lang="en-US" sz="1983">
                <a:solidFill>
                  <a:srgbClr val="000000"/>
                </a:solidFill>
                <a:latin typeface="Repo Bold Bold"/>
              </a:rPr>
              <a:t>+</a:t>
            </a:r>
          </a:p>
        </p:txBody>
      </p:sp>
      <p:sp>
        <p:nvSpPr>
          <p:cNvPr name="TextBox 39" id="39"/>
          <p:cNvSpPr txBox="true"/>
          <p:nvPr/>
        </p:nvSpPr>
        <p:spPr>
          <a:xfrm rot="0">
            <a:off x="1357526" y="7556167"/>
            <a:ext cx="1835935" cy="702084"/>
          </a:xfrm>
          <a:prstGeom prst="rect">
            <a:avLst/>
          </a:prstGeom>
        </p:spPr>
        <p:txBody>
          <a:bodyPr anchor="t" rtlCol="false" tIns="0" lIns="0" bIns="0" rIns="0">
            <a:spAutoFit/>
          </a:bodyPr>
          <a:lstStyle/>
          <a:p>
            <a:pPr algn="l" marL="0" indent="0" lvl="0">
              <a:lnSpc>
                <a:spcPts val="2777"/>
              </a:lnSpc>
              <a:spcBef>
                <a:spcPct val="0"/>
              </a:spcBef>
            </a:pPr>
            <a:r>
              <a:rPr lang="en-US" sz="1983">
                <a:solidFill>
                  <a:srgbClr val="000000"/>
                </a:solidFill>
                <a:latin typeface="Repo Bold Bold"/>
              </a:rPr>
              <a:t>Neural Network</a:t>
            </a:r>
          </a:p>
        </p:txBody>
      </p:sp>
      <p:sp>
        <p:nvSpPr>
          <p:cNvPr name="TextBox 40" id="40"/>
          <p:cNvSpPr txBox="true"/>
          <p:nvPr/>
        </p:nvSpPr>
        <p:spPr>
          <a:xfrm rot="0">
            <a:off x="3094693" y="6313111"/>
            <a:ext cx="197537" cy="1928294"/>
          </a:xfrm>
          <a:prstGeom prst="rect">
            <a:avLst/>
          </a:prstGeom>
        </p:spPr>
        <p:txBody>
          <a:bodyPr anchor="t" rtlCol="false" tIns="0" lIns="0" bIns="0" rIns="0">
            <a:spAutoFit/>
          </a:bodyPr>
          <a:lstStyle/>
          <a:p>
            <a:pPr algn="l" marL="0" indent="0" lvl="0">
              <a:lnSpc>
                <a:spcPts val="15516"/>
              </a:lnSpc>
              <a:spcBef>
                <a:spcPct val="0"/>
              </a:spcBef>
            </a:pPr>
            <a:r>
              <a:rPr lang="en-US" sz="11082">
                <a:solidFill>
                  <a:srgbClr val="000000"/>
                </a:solidFill>
                <a:latin typeface="Repo Bold Bold"/>
              </a:rPr>
              <a:t>}</a:t>
            </a:r>
          </a:p>
        </p:txBody>
      </p:sp>
      <p:sp>
        <p:nvSpPr>
          <p:cNvPr name="TextBox 41" id="41"/>
          <p:cNvSpPr txBox="true"/>
          <p:nvPr/>
        </p:nvSpPr>
        <p:spPr>
          <a:xfrm rot="0">
            <a:off x="4086703" y="7077921"/>
            <a:ext cx="1990300" cy="702084"/>
          </a:xfrm>
          <a:prstGeom prst="rect">
            <a:avLst/>
          </a:prstGeom>
        </p:spPr>
        <p:txBody>
          <a:bodyPr anchor="t" rtlCol="false" tIns="0" lIns="0" bIns="0" rIns="0">
            <a:spAutoFit/>
          </a:bodyPr>
          <a:lstStyle/>
          <a:p>
            <a:pPr algn="l" marL="0" indent="0" lvl="0">
              <a:lnSpc>
                <a:spcPts val="2777"/>
              </a:lnSpc>
              <a:spcBef>
                <a:spcPct val="0"/>
              </a:spcBef>
            </a:pPr>
            <a:r>
              <a:rPr lang="en-US" sz="1983">
                <a:solidFill>
                  <a:srgbClr val="000000"/>
                </a:solidFill>
                <a:latin typeface="Repo Bold Bold"/>
              </a:rPr>
              <a:t>Combining Recomendations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false" rot="0">
            <a:off x="1028700" y="4160970"/>
            <a:ext cx="5060685" cy="4605223"/>
          </a:xfrm>
          <a:custGeom>
            <a:avLst/>
            <a:gdLst/>
            <a:ahLst/>
            <a:cxnLst/>
            <a:rect r="r" b="b" t="t" l="l"/>
            <a:pathLst>
              <a:path h="4605223" w="5060685">
                <a:moveTo>
                  <a:pt x="0" y="0"/>
                </a:moveTo>
                <a:lnTo>
                  <a:pt x="5060685" y="0"/>
                </a:lnTo>
                <a:lnTo>
                  <a:pt x="5060685" y="4605223"/>
                </a:lnTo>
                <a:lnTo>
                  <a:pt x="0" y="460522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0585250" y="5037922"/>
            <a:ext cx="8716094" cy="5689232"/>
          </a:xfrm>
          <a:custGeom>
            <a:avLst/>
            <a:gdLst/>
            <a:ahLst/>
            <a:cxnLst/>
            <a:rect r="r" b="b" t="t" l="l"/>
            <a:pathLst>
              <a:path h="5689232" w="8716094">
                <a:moveTo>
                  <a:pt x="0" y="0"/>
                </a:moveTo>
                <a:lnTo>
                  <a:pt x="8716094" y="0"/>
                </a:lnTo>
                <a:lnTo>
                  <a:pt x="8716094" y="5689232"/>
                </a:lnTo>
                <a:lnTo>
                  <a:pt x="0" y="568923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6615357" y="4160970"/>
            <a:ext cx="5060685" cy="4605223"/>
          </a:xfrm>
          <a:custGeom>
            <a:avLst/>
            <a:gdLst/>
            <a:ahLst/>
            <a:cxnLst/>
            <a:rect r="r" b="b" t="t" l="l"/>
            <a:pathLst>
              <a:path h="4605223" w="5060685">
                <a:moveTo>
                  <a:pt x="0" y="0"/>
                </a:moveTo>
                <a:lnTo>
                  <a:pt x="5060684" y="0"/>
                </a:lnTo>
                <a:lnTo>
                  <a:pt x="5060684" y="4605223"/>
                </a:lnTo>
                <a:lnTo>
                  <a:pt x="0" y="460522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0">
            <a:off x="12198615" y="4160970"/>
            <a:ext cx="5060685" cy="4605223"/>
          </a:xfrm>
          <a:custGeom>
            <a:avLst/>
            <a:gdLst/>
            <a:ahLst/>
            <a:cxnLst/>
            <a:rect r="r" b="b" t="t" l="l"/>
            <a:pathLst>
              <a:path h="4605223" w="5060685">
                <a:moveTo>
                  <a:pt x="0" y="0"/>
                </a:moveTo>
                <a:lnTo>
                  <a:pt x="5060685" y="0"/>
                </a:lnTo>
                <a:lnTo>
                  <a:pt x="5060685" y="4605223"/>
                </a:lnTo>
                <a:lnTo>
                  <a:pt x="0" y="460522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6615357" y="1263707"/>
            <a:ext cx="5060685" cy="1910409"/>
          </a:xfrm>
          <a:custGeom>
            <a:avLst/>
            <a:gdLst/>
            <a:ahLst/>
            <a:cxnLst/>
            <a:rect r="r" b="b" t="t" l="l"/>
            <a:pathLst>
              <a:path h="1910409" w="5060685">
                <a:moveTo>
                  <a:pt x="0" y="0"/>
                </a:moveTo>
                <a:lnTo>
                  <a:pt x="5060684" y="0"/>
                </a:lnTo>
                <a:lnTo>
                  <a:pt x="5060684" y="1910408"/>
                </a:lnTo>
                <a:lnTo>
                  <a:pt x="0" y="1910408"/>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8" id="8"/>
          <p:cNvSpPr/>
          <p:nvPr/>
        </p:nvSpPr>
        <p:spPr>
          <a:xfrm flipH="false" flipV="true" rot="7499656">
            <a:off x="4123323" y="2326829"/>
            <a:ext cx="2397621" cy="1083022"/>
          </a:xfrm>
          <a:custGeom>
            <a:avLst/>
            <a:gdLst/>
            <a:ahLst/>
            <a:cxnLst/>
            <a:rect r="r" b="b" t="t" l="l"/>
            <a:pathLst>
              <a:path h="1083022" w="2397621">
                <a:moveTo>
                  <a:pt x="0" y="1083022"/>
                </a:moveTo>
                <a:lnTo>
                  <a:pt x="2397621" y="1083022"/>
                </a:lnTo>
                <a:lnTo>
                  <a:pt x="2397621" y="0"/>
                </a:lnTo>
                <a:lnTo>
                  <a:pt x="0" y="0"/>
                </a:lnTo>
                <a:lnTo>
                  <a:pt x="0" y="1083022"/>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9" id="9"/>
          <p:cNvSpPr/>
          <p:nvPr/>
        </p:nvSpPr>
        <p:spPr>
          <a:xfrm flipH="false" flipV="false" rot="0">
            <a:off x="15895616" y="7200549"/>
            <a:ext cx="1040792" cy="1080924"/>
          </a:xfrm>
          <a:custGeom>
            <a:avLst/>
            <a:gdLst/>
            <a:ahLst/>
            <a:cxnLst/>
            <a:rect r="r" b="b" t="t" l="l"/>
            <a:pathLst>
              <a:path h="1080924" w="1040792">
                <a:moveTo>
                  <a:pt x="0" y="0"/>
                </a:moveTo>
                <a:lnTo>
                  <a:pt x="1040792" y="0"/>
                </a:lnTo>
                <a:lnTo>
                  <a:pt x="1040792" y="1080924"/>
                </a:lnTo>
                <a:lnTo>
                  <a:pt x="0" y="1080924"/>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10" id="10"/>
          <p:cNvSpPr/>
          <p:nvPr/>
        </p:nvSpPr>
        <p:spPr>
          <a:xfrm flipH="true" flipV="true" rot="-7473391">
            <a:off x="11765115" y="2328655"/>
            <a:ext cx="2397621" cy="1083022"/>
          </a:xfrm>
          <a:custGeom>
            <a:avLst/>
            <a:gdLst/>
            <a:ahLst/>
            <a:cxnLst/>
            <a:rect r="r" b="b" t="t" l="l"/>
            <a:pathLst>
              <a:path h="1083022" w="2397621">
                <a:moveTo>
                  <a:pt x="2397620" y="1083021"/>
                </a:moveTo>
                <a:lnTo>
                  <a:pt x="0" y="1083021"/>
                </a:lnTo>
                <a:lnTo>
                  <a:pt x="0" y="0"/>
                </a:lnTo>
                <a:lnTo>
                  <a:pt x="2397620" y="0"/>
                </a:lnTo>
                <a:lnTo>
                  <a:pt x="2397620" y="1083021"/>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1" id="11"/>
          <p:cNvSpPr/>
          <p:nvPr/>
        </p:nvSpPr>
        <p:spPr>
          <a:xfrm flipH="false" flipV="false" rot="8446158">
            <a:off x="7416559" y="3338099"/>
            <a:ext cx="2069356" cy="1178230"/>
          </a:xfrm>
          <a:custGeom>
            <a:avLst/>
            <a:gdLst/>
            <a:ahLst/>
            <a:cxnLst/>
            <a:rect r="r" b="b" t="t" l="l"/>
            <a:pathLst>
              <a:path h="1178230" w="2069356">
                <a:moveTo>
                  <a:pt x="0" y="0"/>
                </a:moveTo>
                <a:lnTo>
                  <a:pt x="2069356" y="0"/>
                </a:lnTo>
                <a:lnTo>
                  <a:pt x="2069356" y="1178229"/>
                </a:lnTo>
                <a:lnTo>
                  <a:pt x="0" y="1178229"/>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12" id="12"/>
          <p:cNvSpPr/>
          <p:nvPr/>
        </p:nvSpPr>
        <p:spPr>
          <a:xfrm flipH="false" flipV="false" rot="7282648">
            <a:off x="-1792404" y="516566"/>
            <a:ext cx="5115649" cy="2818257"/>
          </a:xfrm>
          <a:custGeom>
            <a:avLst/>
            <a:gdLst/>
            <a:ahLst/>
            <a:cxnLst/>
            <a:rect r="r" b="b" t="t" l="l"/>
            <a:pathLst>
              <a:path h="2818257" w="5115649">
                <a:moveTo>
                  <a:pt x="0" y="0"/>
                </a:moveTo>
                <a:lnTo>
                  <a:pt x="5115649" y="0"/>
                </a:lnTo>
                <a:lnTo>
                  <a:pt x="5115649" y="2818257"/>
                </a:lnTo>
                <a:lnTo>
                  <a:pt x="0" y="2818257"/>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sp>
        <p:nvSpPr>
          <p:cNvPr name="Freeform 13" id="13"/>
          <p:cNvSpPr/>
          <p:nvPr/>
        </p:nvSpPr>
        <p:spPr>
          <a:xfrm flipH="false" flipV="false" rot="0">
            <a:off x="15895616" y="8945111"/>
            <a:ext cx="2966186" cy="2885291"/>
          </a:xfrm>
          <a:custGeom>
            <a:avLst/>
            <a:gdLst/>
            <a:ahLst/>
            <a:cxnLst/>
            <a:rect r="r" b="b" t="t" l="l"/>
            <a:pathLst>
              <a:path h="2885291" w="2966186">
                <a:moveTo>
                  <a:pt x="0" y="0"/>
                </a:moveTo>
                <a:lnTo>
                  <a:pt x="2966187" y="0"/>
                </a:lnTo>
                <a:lnTo>
                  <a:pt x="2966187" y="2885290"/>
                </a:lnTo>
                <a:lnTo>
                  <a:pt x="0" y="2885290"/>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p:spPr>
      </p:sp>
      <p:sp>
        <p:nvSpPr>
          <p:cNvPr name="Freeform 14" id="14"/>
          <p:cNvSpPr/>
          <p:nvPr/>
        </p:nvSpPr>
        <p:spPr>
          <a:xfrm flipH="false" flipV="false" rot="426931">
            <a:off x="10585250" y="4986784"/>
            <a:ext cx="816004" cy="1257810"/>
          </a:xfrm>
          <a:custGeom>
            <a:avLst/>
            <a:gdLst/>
            <a:ahLst/>
            <a:cxnLst/>
            <a:rect r="r" b="b" t="t" l="l"/>
            <a:pathLst>
              <a:path h="1257810" w="816004">
                <a:moveTo>
                  <a:pt x="0" y="0"/>
                </a:moveTo>
                <a:lnTo>
                  <a:pt x="816005" y="0"/>
                </a:lnTo>
                <a:lnTo>
                  <a:pt x="816005" y="1257811"/>
                </a:lnTo>
                <a:lnTo>
                  <a:pt x="0" y="1257811"/>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p:spPr>
      </p:sp>
      <p:sp>
        <p:nvSpPr>
          <p:cNvPr name="Freeform 15" id="15"/>
          <p:cNvSpPr/>
          <p:nvPr/>
        </p:nvSpPr>
        <p:spPr>
          <a:xfrm flipH="false" flipV="false" rot="-363452">
            <a:off x="4390178" y="4694372"/>
            <a:ext cx="1451991" cy="1010948"/>
          </a:xfrm>
          <a:custGeom>
            <a:avLst/>
            <a:gdLst/>
            <a:ahLst/>
            <a:cxnLst/>
            <a:rect r="r" b="b" t="t" l="l"/>
            <a:pathLst>
              <a:path h="1010948" w="1451991">
                <a:moveTo>
                  <a:pt x="0" y="0"/>
                </a:moveTo>
                <a:lnTo>
                  <a:pt x="1451991" y="0"/>
                </a:lnTo>
                <a:lnTo>
                  <a:pt x="1451991" y="1010949"/>
                </a:lnTo>
                <a:lnTo>
                  <a:pt x="0" y="1010949"/>
                </a:lnTo>
                <a:lnTo>
                  <a:pt x="0" y="0"/>
                </a:lnTo>
                <a:close/>
              </a:path>
            </a:pathLst>
          </a:custGeom>
          <a:blipFill>
            <a:blip r:embed="rId21"/>
            <a:stretch>
              <a:fillRect l="0" t="0" r="0" b="0"/>
            </a:stretch>
          </a:blipFill>
        </p:spPr>
      </p:sp>
      <p:sp>
        <p:nvSpPr>
          <p:cNvPr name="TextBox 16" id="16"/>
          <p:cNvSpPr txBox="true"/>
          <p:nvPr/>
        </p:nvSpPr>
        <p:spPr>
          <a:xfrm rot="0">
            <a:off x="7074869" y="5740877"/>
            <a:ext cx="3510381" cy="2519293"/>
          </a:xfrm>
          <a:prstGeom prst="rect">
            <a:avLst/>
          </a:prstGeom>
        </p:spPr>
        <p:txBody>
          <a:bodyPr anchor="t" rtlCol="false" tIns="0" lIns="0" bIns="0" rIns="0">
            <a:spAutoFit/>
          </a:bodyPr>
          <a:lstStyle/>
          <a:p>
            <a:pPr>
              <a:lnSpc>
                <a:spcPts val="2891"/>
              </a:lnSpc>
            </a:pPr>
            <a:r>
              <a:rPr lang="en-US" sz="2065" spc="-20">
                <a:solidFill>
                  <a:srgbClr val="000000"/>
                </a:solidFill>
                <a:latin typeface="DM Sans"/>
              </a:rPr>
              <a:t>The code does not address the "cold start" problem for new users or new products, where there may be insufficient data to make accurate recommendations.</a:t>
            </a:r>
          </a:p>
          <a:p>
            <a:pPr marL="0" indent="0" lvl="0">
              <a:lnSpc>
                <a:spcPts val="2891"/>
              </a:lnSpc>
              <a:spcBef>
                <a:spcPct val="0"/>
              </a:spcBef>
            </a:pPr>
          </a:p>
        </p:txBody>
      </p:sp>
      <p:sp>
        <p:nvSpPr>
          <p:cNvPr name="TextBox 17" id="17"/>
          <p:cNvSpPr txBox="true"/>
          <p:nvPr/>
        </p:nvSpPr>
        <p:spPr>
          <a:xfrm rot="0">
            <a:off x="7074869" y="5152222"/>
            <a:ext cx="3256664" cy="463468"/>
          </a:xfrm>
          <a:prstGeom prst="rect">
            <a:avLst/>
          </a:prstGeom>
        </p:spPr>
        <p:txBody>
          <a:bodyPr anchor="t" rtlCol="false" tIns="0" lIns="0" bIns="0" rIns="0">
            <a:spAutoFit/>
          </a:bodyPr>
          <a:lstStyle/>
          <a:p>
            <a:pPr>
              <a:lnSpc>
                <a:spcPts val="3854"/>
              </a:lnSpc>
              <a:spcBef>
                <a:spcPct val="0"/>
              </a:spcBef>
            </a:pPr>
            <a:r>
              <a:rPr lang="en-US" sz="2753">
                <a:solidFill>
                  <a:srgbClr val="000000"/>
                </a:solidFill>
                <a:latin typeface="DM Sans Bold"/>
              </a:rPr>
              <a:t>Cold Start Problem</a:t>
            </a:r>
          </a:p>
        </p:txBody>
      </p:sp>
      <p:sp>
        <p:nvSpPr>
          <p:cNvPr name="TextBox 18" id="18"/>
          <p:cNvSpPr txBox="true"/>
          <p:nvPr/>
        </p:nvSpPr>
        <p:spPr>
          <a:xfrm rot="0">
            <a:off x="12657116" y="5684531"/>
            <a:ext cx="3510381" cy="2519293"/>
          </a:xfrm>
          <a:prstGeom prst="rect">
            <a:avLst/>
          </a:prstGeom>
        </p:spPr>
        <p:txBody>
          <a:bodyPr anchor="t" rtlCol="false" tIns="0" lIns="0" bIns="0" rIns="0">
            <a:spAutoFit/>
          </a:bodyPr>
          <a:lstStyle/>
          <a:p>
            <a:pPr marL="0" indent="0" lvl="0">
              <a:lnSpc>
                <a:spcPts val="2891"/>
              </a:lnSpc>
              <a:spcBef>
                <a:spcPct val="0"/>
              </a:spcBef>
            </a:pPr>
            <a:r>
              <a:rPr lang="en-US" sz="2065" spc="-20">
                <a:solidFill>
                  <a:srgbClr val="000000"/>
                </a:solidFill>
                <a:latin typeface="DM Sans"/>
              </a:rPr>
              <a:t>The code does not include mechanisms for real-time updates of user interactions or product information, which are important for maintaining up-to-date recommendations.</a:t>
            </a:r>
          </a:p>
        </p:txBody>
      </p:sp>
      <p:sp>
        <p:nvSpPr>
          <p:cNvPr name="TextBox 19" id="19"/>
          <p:cNvSpPr txBox="true"/>
          <p:nvPr/>
        </p:nvSpPr>
        <p:spPr>
          <a:xfrm rot="0">
            <a:off x="12657116" y="5095875"/>
            <a:ext cx="3911588" cy="463468"/>
          </a:xfrm>
          <a:prstGeom prst="rect">
            <a:avLst/>
          </a:prstGeom>
        </p:spPr>
        <p:txBody>
          <a:bodyPr anchor="t" rtlCol="false" tIns="0" lIns="0" bIns="0" rIns="0">
            <a:spAutoFit/>
          </a:bodyPr>
          <a:lstStyle/>
          <a:p>
            <a:pPr>
              <a:lnSpc>
                <a:spcPts val="3854"/>
              </a:lnSpc>
              <a:spcBef>
                <a:spcPct val="0"/>
              </a:spcBef>
            </a:pPr>
            <a:r>
              <a:rPr lang="en-US" sz="2753">
                <a:solidFill>
                  <a:srgbClr val="000000"/>
                </a:solidFill>
                <a:latin typeface="DM Sans Bold"/>
              </a:rPr>
              <a:t>No Real-time Updates</a:t>
            </a:r>
          </a:p>
        </p:txBody>
      </p:sp>
      <p:sp>
        <p:nvSpPr>
          <p:cNvPr name="TextBox 20" id="20"/>
          <p:cNvSpPr txBox="true"/>
          <p:nvPr/>
        </p:nvSpPr>
        <p:spPr>
          <a:xfrm rot="0">
            <a:off x="6932102" y="1764103"/>
            <a:ext cx="4427193" cy="813883"/>
          </a:xfrm>
          <a:prstGeom prst="rect">
            <a:avLst/>
          </a:prstGeom>
        </p:spPr>
        <p:txBody>
          <a:bodyPr anchor="t" rtlCol="false" tIns="0" lIns="0" bIns="0" rIns="0">
            <a:spAutoFit/>
          </a:bodyPr>
          <a:lstStyle/>
          <a:p>
            <a:pPr algn="ctr" marL="0" indent="0" lvl="0">
              <a:lnSpc>
                <a:spcPts val="6681"/>
              </a:lnSpc>
              <a:spcBef>
                <a:spcPct val="0"/>
              </a:spcBef>
            </a:pPr>
            <a:r>
              <a:rPr lang="en-US" sz="4772">
                <a:solidFill>
                  <a:srgbClr val="000000"/>
                </a:solidFill>
                <a:latin typeface="Repo Bold Bold"/>
              </a:rPr>
              <a:t>Limitations</a:t>
            </a:r>
          </a:p>
        </p:txBody>
      </p:sp>
      <p:sp>
        <p:nvSpPr>
          <p:cNvPr name="TextBox 21" id="21"/>
          <p:cNvSpPr txBox="true"/>
          <p:nvPr/>
        </p:nvSpPr>
        <p:spPr>
          <a:xfrm rot="0">
            <a:off x="1226176" y="5741011"/>
            <a:ext cx="4408105" cy="2881243"/>
          </a:xfrm>
          <a:prstGeom prst="rect">
            <a:avLst/>
          </a:prstGeom>
        </p:spPr>
        <p:txBody>
          <a:bodyPr anchor="t" rtlCol="false" tIns="0" lIns="0" bIns="0" rIns="0">
            <a:spAutoFit/>
          </a:bodyPr>
          <a:lstStyle/>
          <a:p>
            <a:pPr>
              <a:lnSpc>
                <a:spcPts val="2891"/>
              </a:lnSpc>
            </a:pPr>
            <a:r>
              <a:rPr lang="en-US" sz="2065" spc="-20">
                <a:solidFill>
                  <a:srgbClr val="000000"/>
                </a:solidFill>
                <a:latin typeface="DM Sans"/>
              </a:rPr>
              <a:t>The dataset used for training and testing is small and simplistic, which may not accurately represent the complexities of real-world user behavior and preferences . Influential attributes may differ in final recommendation.</a:t>
            </a:r>
          </a:p>
          <a:p>
            <a:pPr marL="0" indent="0" lvl="0">
              <a:lnSpc>
                <a:spcPts val="2891"/>
              </a:lnSpc>
              <a:spcBef>
                <a:spcPct val="0"/>
              </a:spcBef>
            </a:pPr>
          </a:p>
        </p:txBody>
      </p:sp>
      <p:sp>
        <p:nvSpPr>
          <p:cNvPr name="TextBox 22" id="22"/>
          <p:cNvSpPr txBox="true"/>
          <p:nvPr/>
        </p:nvSpPr>
        <p:spPr>
          <a:xfrm rot="0">
            <a:off x="1545074" y="5152222"/>
            <a:ext cx="3256664" cy="463468"/>
          </a:xfrm>
          <a:prstGeom prst="rect">
            <a:avLst/>
          </a:prstGeom>
        </p:spPr>
        <p:txBody>
          <a:bodyPr anchor="t" rtlCol="false" tIns="0" lIns="0" bIns="0" rIns="0">
            <a:spAutoFit/>
          </a:bodyPr>
          <a:lstStyle/>
          <a:p>
            <a:pPr>
              <a:lnSpc>
                <a:spcPts val="3854"/>
              </a:lnSpc>
              <a:spcBef>
                <a:spcPct val="0"/>
              </a:spcBef>
            </a:pPr>
            <a:r>
              <a:rPr lang="en-US" sz="2753">
                <a:solidFill>
                  <a:srgbClr val="000000"/>
                </a:solidFill>
                <a:latin typeface="DM Sans Bold"/>
              </a:rPr>
              <a:t>Less Dimensions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grpSp>
        <p:nvGrpSpPr>
          <p:cNvPr name="Group 3" id="3"/>
          <p:cNvGrpSpPr/>
          <p:nvPr/>
        </p:nvGrpSpPr>
        <p:grpSpPr>
          <a:xfrm rot="0">
            <a:off x="7196925" y="469453"/>
            <a:ext cx="10585104" cy="9447154"/>
            <a:chOff x="0" y="0"/>
            <a:chExt cx="4819745" cy="4301599"/>
          </a:xfrm>
        </p:grpSpPr>
        <p:sp>
          <p:nvSpPr>
            <p:cNvPr name="Freeform 4" id="4"/>
            <p:cNvSpPr/>
            <p:nvPr/>
          </p:nvSpPr>
          <p:spPr>
            <a:xfrm flipH="false" flipV="false" rot="0">
              <a:off x="0" y="0"/>
              <a:ext cx="4819745" cy="4301599"/>
            </a:xfrm>
            <a:custGeom>
              <a:avLst/>
              <a:gdLst/>
              <a:ahLst/>
              <a:cxnLst/>
              <a:rect r="r" b="b" t="t" l="l"/>
              <a:pathLst>
                <a:path h="4301599" w="4819745">
                  <a:moveTo>
                    <a:pt x="24868" y="0"/>
                  </a:moveTo>
                  <a:lnTo>
                    <a:pt x="4794878" y="0"/>
                  </a:lnTo>
                  <a:cubicBezTo>
                    <a:pt x="4808612" y="0"/>
                    <a:pt x="4819745" y="11134"/>
                    <a:pt x="4819745" y="24868"/>
                  </a:cubicBezTo>
                  <a:lnTo>
                    <a:pt x="4819745" y="4276732"/>
                  </a:lnTo>
                  <a:cubicBezTo>
                    <a:pt x="4819745" y="4290466"/>
                    <a:pt x="4808612" y="4301599"/>
                    <a:pt x="4794878" y="4301599"/>
                  </a:cubicBezTo>
                  <a:lnTo>
                    <a:pt x="24868" y="4301599"/>
                  </a:lnTo>
                  <a:cubicBezTo>
                    <a:pt x="11134" y="4301599"/>
                    <a:pt x="0" y="4290466"/>
                    <a:pt x="0" y="4276732"/>
                  </a:cubicBezTo>
                  <a:lnTo>
                    <a:pt x="0" y="24868"/>
                  </a:lnTo>
                  <a:cubicBezTo>
                    <a:pt x="0" y="11134"/>
                    <a:pt x="11134" y="0"/>
                    <a:pt x="24868" y="0"/>
                  </a:cubicBezTo>
                  <a:close/>
                </a:path>
              </a:pathLst>
            </a:custGeom>
            <a:solidFill>
              <a:srgbClr val="FFFEF7"/>
            </a:solidFill>
            <a:ln w="47625">
              <a:solidFill>
                <a:srgbClr val="000000"/>
              </a:solidFill>
            </a:ln>
          </p:spPr>
        </p:sp>
        <p:sp>
          <p:nvSpPr>
            <p:cNvPr name="TextBox 5" id="5"/>
            <p:cNvSpPr txBox="true"/>
            <p:nvPr/>
          </p:nvSpPr>
          <p:spPr>
            <a:xfrm>
              <a:off x="0" y="-9525"/>
              <a:ext cx="812800" cy="822325"/>
            </a:xfrm>
            <a:prstGeom prst="rect">
              <a:avLst/>
            </a:prstGeom>
          </p:spPr>
          <p:txBody>
            <a:bodyPr anchor="ctr" rtlCol="false" tIns="0" lIns="0" bIns="0" rIns="0"/>
            <a:lstStyle/>
            <a:p>
              <a:pPr algn="ctr" marL="0" indent="0" lvl="0">
                <a:lnSpc>
                  <a:spcPts val="700"/>
                </a:lnSpc>
                <a:spcBef>
                  <a:spcPct val="0"/>
                </a:spcBef>
              </a:pPr>
            </a:p>
          </p:txBody>
        </p:sp>
      </p:grpSp>
      <p:grpSp>
        <p:nvGrpSpPr>
          <p:cNvPr name="Group 6" id="6"/>
          <p:cNvGrpSpPr/>
          <p:nvPr/>
        </p:nvGrpSpPr>
        <p:grpSpPr>
          <a:xfrm rot="0">
            <a:off x="1028700" y="1185953"/>
            <a:ext cx="5872315" cy="7819203"/>
            <a:chOff x="0" y="0"/>
            <a:chExt cx="2327098" cy="3098616"/>
          </a:xfrm>
        </p:grpSpPr>
        <p:sp>
          <p:nvSpPr>
            <p:cNvPr name="Freeform 7" id="7"/>
            <p:cNvSpPr/>
            <p:nvPr/>
          </p:nvSpPr>
          <p:spPr>
            <a:xfrm flipH="false" flipV="false" rot="0">
              <a:off x="0" y="0"/>
              <a:ext cx="2327098" cy="3098616"/>
            </a:xfrm>
            <a:custGeom>
              <a:avLst/>
              <a:gdLst/>
              <a:ahLst/>
              <a:cxnLst/>
              <a:rect r="r" b="b" t="t" l="l"/>
              <a:pathLst>
                <a:path h="3098616" w="2327098">
                  <a:moveTo>
                    <a:pt x="44825" y="0"/>
                  </a:moveTo>
                  <a:lnTo>
                    <a:pt x="2282273" y="0"/>
                  </a:lnTo>
                  <a:cubicBezTo>
                    <a:pt x="2294161" y="0"/>
                    <a:pt x="2305563" y="4723"/>
                    <a:pt x="2313969" y="13129"/>
                  </a:cubicBezTo>
                  <a:cubicBezTo>
                    <a:pt x="2322375" y="21535"/>
                    <a:pt x="2327098" y="32937"/>
                    <a:pt x="2327098" y="44825"/>
                  </a:cubicBezTo>
                  <a:lnTo>
                    <a:pt x="2327098" y="3053791"/>
                  </a:lnTo>
                  <a:cubicBezTo>
                    <a:pt x="2327098" y="3078547"/>
                    <a:pt x="2307029" y="3098616"/>
                    <a:pt x="2282273" y="3098616"/>
                  </a:cubicBezTo>
                  <a:lnTo>
                    <a:pt x="44825" y="3098616"/>
                  </a:lnTo>
                  <a:cubicBezTo>
                    <a:pt x="20069" y="3098616"/>
                    <a:pt x="0" y="3078547"/>
                    <a:pt x="0" y="3053791"/>
                  </a:cubicBezTo>
                  <a:lnTo>
                    <a:pt x="0" y="44825"/>
                  </a:lnTo>
                  <a:cubicBezTo>
                    <a:pt x="0" y="32937"/>
                    <a:pt x="4723" y="21535"/>
                    <a:pt x="13129" y="13129"/>
                  </a:cubicBezTo>
                  <a:cubicBezTo>
                    <a:pt x="21535" y="4723"/>
                    <a:pt x="32937" y="0"/>
                    <a:pt x="44825" y="0"/>
                  </a:cubicBezTo>
                  <a:close/>
                </a:path>
              </a:pathLst>
            </a:custGeom>
            <a:solidFill>
              <a:srgbClr val="FFFEF7"/>
            </a:solidFill>
            <a:ln w="47625">
              <a:solidFill>
                <a:srgbClr val="000000"/>
              </a:solidFill>
            </a:ln>
          </p:spPr>
        </p:sp>
        <p:sp>
          <p:nvSpPr>
            <p:cNvPr name="TextBox 8" id="8"/>
            <p:cNvSpPr txBox="true"/>
            <p:nvPr/>
          </p:nvSpPr>
          <p:spPr>
            <a:xfrm>
              <a:off x="0" y="-9525"/>
              <a:ext cx="812800" cy="822325"/>
            </a:xfrm>
            <a:prstGeom prst="rect">
              <a:avLst/>
            </a:prstGeom>
          </p:spPr>
          <p:txBody>
            <a:bodyPr anchor="ctr" rtlCol="false" tIns="0" lIns="0" bIns="0" rIns="0"/>
            <a:lstStyle/>
            <a:p>
              <a:pPr algn="ctr" marL="0" indent="0" lvl="0">
                <a:lnSpc>
                  <a:spcPts val="700"/>
                </a:lnSpc>
                <a:spcBef>
                  <a:spcPct val="0"/>
                </a:spcBef>
              </a:pPr>
            </a:p>
          </p:txBody>
        </p:sp>
      </p:grpSp>
      <p:sp>
        <p:nvSpPr>
          <p:cNvPr name="Freeform 9" id="9"/>
          <p:cNvSpPr/>
          <p:nvPr/>
        </p:nvSpPr>
        <p:spPr>
          <a:xfrm flipH="false" flipV="false" rot="0">
            <a:off x="5892327" y="1413923"/>
            <a:ext cx="734337" cy="183584"/>
          </a:xfrm>
          <a:custGeom>
            <a:avLst/>
            <a:gdLst/>
            <a:ahLst/>
            <a:cxnLst/>
            <a:rect r="r" b="b" t="t" l="l"/>
            <a:pathLst>
              <a:path h="183584" w="734337">
                <a:moveTo>
                  <a:pt x="0" y="0"/>
                </a:moveTo>
                <a:lnTo>
                  <a:pt x="734337" y="0"/>
                </a:lnTo>
                <a:lnTo>
                  <a:pt x="734337" y="183584"/>
                </a:lnTo>
                <a:lnTo>
                  <a:pt x="0" y="18358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0" id="10"/>
          <p:cNvSpPr/>
          <p:nvPr/>
        </p:nvSpPr>
        <p:spPr>
          <a:xfrm flipH="false" flipV="false" rot="0">
            <a:off x="8127186" y="5255683"/>
            <a:ext cx="3552956" cy="3552956"/>
          </a:xfrm>
          <a:custGeom>
            <a:avLst/>
            <a:gdLst/>
            <a:ahLst/>
            <a:cxnLst/>
            <a:rect r="r" b="b" t="t" l="l"/>
            <a:pathLst>
              <a:path h="3552956" w="3552956">
                <a:moveTo>
                  <a:pt x="0" y="0"/>
                </a:moveTo>
                <a:lnTo>
                  <a:pt x="3552956" y="0"/>
                </a:lnTo>
                <a:lnTo>
                  <a:pt x="3552956" y="3552956"/>
                </a:lnTo>
                <a:lnTo>
                  <a:pt x="0" y="355295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1" id="11"/>
          <p:cNvSpPr/>
          <p:nvPr/>
        </p:nvSpPr>
        <p:spPr>
          <a:xfrm flipH="false" flipV="false" rot="0">
            <a:off x="8127186" y="1185953"/>
            <a:ext cx="3552956" cy="3552956"/>
          </a:xfrm>
          <a:custGeom>
            <a:avLst/>
            <a:gdLst/>
            <a:ahLst/>
            <a:cxnLst/>
            <a:rect r="r" b="b" t="t" l="l"/>
            <a:pathLst>
              <a:path h="3552956" w="3552956">
                <a:moveTo>
                  <a:pt x="0" y="0"/>
                </a:moveTo>
                <a:lnTo>
                  <a:pt x="3552956" y="0"/>
                </a:lnTo>
                <a:lnTo>
                  <a:pt x="3552956" y="3552957"/>
                </a:lnTo>
                <a:lnTo>
                  <a:pt x="0" y="3552957"/>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2" id="12"/>
          <p:cNvSpPr/>
          <p:nvPr/>
        </p:nvSpPr>
        <p:spPr>
          <a:xfrm flipH="false" flipV="false" rot="0">
            <a:off x="13257021" y="5260077"/>
            <a:ext cx="3548562" cy="3548562"/>
          </a:xfrm>
          <a:custGeom>
            <a:avLst/>
            <a:gdLst/>
            <a:ahLst/>
            <a:cxnLst/>
            <a:rect r="r" b="b" t="t" l="l"/>
            <a:pathLst>
              <a:path h="3548562" w="3548562">
                <a:moveTo>
                  <a:pt x="0" y="0"/>
                </a:moveTo>
                <a:lnTo>
                  <a:pt x="3548562" y="0"/>
                </a:lnTo>
                <a:lnTo>
                  <a:pt x="3548562" y="3548562"/>
                </a:lnTo>
                <a:lnTo>
                  <a:pt x="0" y="354856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3" id="13"/>
          <p:cNvSpPr/>
          <p:nvPr/>
        </p:nvSpPr>
        <p:spPr>
          <a:xfrm flipH="false" flipV="false" rot="0">
            <a:off x="13185092" y="1244079"/>
            <a:ext cx="3620491" cy="3620491"/>
          </a:xfrm>
          <a:custGeom>
            <a:avLst/>
            <a:gdLst/>
            <a:ahLst/>
            <a:cxnLst/>
            <a:rect r="r" b="b" t="t" l="l"/>
            <a:pathLst>
              <a:path h="3620491" w="3620491">
                <a:moveTo>
                  <a:pt x="0" y="0"/>
                </a:moveTo>
                <a:lnTo>
                  <a:pt x="3620491" y="0"/>
                </a:lnTo>
                <a:lnTo>
                  <a:pt x="3620491" y="3620491"/>
                </a:lnTo>
                <a:lnTo>
                  <a:pt x="0" y="3620491"/>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14" id="14"/>
          <p:cNvSpPr/>
          <p:nvPr/>
        </p:nvSpPr>
        <p:spPr>
          <a:xfrm flipH="false" flipV="false" rot="0">
            <a:off x="16421221" y="808950"/>
            <a:ext cx="912582" cy="228145"/>
          </a:xfrm>
          <a:custGeom>
            <a:avLst/>
            <a:gdLst/>
            <a:ahLst/>
            <a:cxnLst/>
            <a:rect r="r" b="b" t="t" l="l"/>
            <a:pathLst>
              <a:path h="228145" w="912582">
                <a:moveTo>
                  <a:pt x="0" y="0"/>
                </a:moveTo>
                <a:lnTo>
                  <a:pt x="912582" y="0"/>
                </a:lnTo>
                <a:lnTo>
                  <a:pt x="912582" y="228145"/>
                </a:lnTo>
                <a:lnTo>
                  <a:pt x="0" y="22814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5" id="15"/>
          <p:cNvGrpSpPr/>
          <p:nvPr/>
        </p:nvGrpSpPr>
        <p:grpSpPr>
          <a:xfrm rot="0">
            <a:off x="6324846" y="4391520"/>
            <a:ext cx="1348159" cy="1348159"/>
            <a:chOff x="0" y="0"/>
            <a:chExt cx="812800" cy="812800"/>
          </a:xfrm>
        </p:grpSpPr>
        <p:sp>
          <p:nvSpPr>
            <p:cNvPr name="Freeform 16" id="16"/>
            <p:cNvSpPr/>
            <p:nvPr/>
          </p:nvSpPr>
          <p:spPr>
            <a:xfrm flipH="false" flipV="false" rot="0">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000000"/>
            </a:solidFill>
          </p:spPr>
        </p:sp>
        <p:sp>
          <p:nvSpPr>
            <p:cNvPr name="TextBox 17" id="17"/>
            <p:cNvSpPr txBox="true"/>
            <p:nvPr/>
          </p:nvSpPr>
          <p:spPr>
            <a:xfrm>
              <a:off x="76200" y="47625"/>
              <a:ext cx="660400" cy="688975"/>
            </a:xfrm>
            <a:prstGeom prst="rect">
              <a:avLst/>
            </a:prstGeom>
          </p:spPr>
          <p:txBody>
            <a:bodyPr anchor="ctr" rtlCol="false" tIns="50800" lIns="50800" bIns="50800" rIns="50800"/>
            <a:lstStyle/>
            <a:p>
              <a:pPr algn="ctr">
                <a:lnSpc>
                  <a:spcPts val="2111"/>
                </a:lnSpc>
              </a:pPr>
            </a:p>
          </p:txBody>
        </p:sp>
      </p:grpSp>
      <p:sp>
        <p:nvSpPr>
          <p:cNvPr name="TextBox 18" id="18"/>
          <p:cNvSpPr txBox="true"/>
          <p:nvPr/>
        </p:nvSpPr>
        <p:spPr>
          <a:xfrm rot="0">
            <a:off x="1302212" y="1649752"/>
            <a:ext cx="5155050" cy="821996"/>
          </a:xfrm>
          <a:prstGeom prst="rect">
            <a:avLst/>
          </a:prstGeom>
        </p:spPr>
        <p:txBody>
          <a:bodyPr anchor="t" rtlCol="false" tIns="0" lIns="0" bIns="0" rIns="0">
            <a:spAutoFit/>
          </a:bodyPr>
          <a:lstStyle/>
          <a:p>
            <a:pPr marL="0" indent="0" lvl="0">
              <a:lnSpc>
                <a:spcPts val="6668"/>
              </a:lnSpc>
              <a:spcBef>
                <a:spcPct val="0"/>
              </a:spcBef>
            </a:pPr>
            <a:r>
              <a:rPr lang="en-US" sz="4762">
                <a:solidFill>
                  <a:srgbClr val="000000"/>
                </a:solidFill>
                <a:latin typeface="Repo Bold Bold"/>
              </a:rPr>
              <a:t>Future Scope</a:t>
            </a:r>
          </a:p>
        </p:txBody>
      </p:sp>
      <p:grpSp>
        <p:nvGrpSpPr>
          <p:cNvPr name="Group 19" id="19"/>
          <p:cNvGrpSpPr/>
          <p:nvPr/>
        </p:nvGrpSpPr>
        <p:grpSpPr>
          <a:xfrm rot="0">
            <a:off x="1302212" y="3411910"/>
            <a:ext cx="5107754" cy="760535"/>
            <a:chOff x="0" y="0"/>
            <a:chExt cx="6810338" cy="1014047"/>
          </a:xfrm>
        </p:grpSpPr>
        <p:sp>
          <p:nvSpPr>
            <p:cNvPr name="Freeform 20" id="20"/>
            <p:cNvSpPr/>
            <p:nvPr/>
          </p:nvSpPr>
          <p:spPr>
            <a:xfrm flipH="false" flipV="false" rot="0">
              <a:off x="0" y="0"/>
              <a:ext cx="1169236" cy="1014047"/>
            </a:xfrm>
            <a:custGeom>
              <a:avLst/>
              <a:gdLst/>
              <a:ahLst/>
              <a:cxnLst/>
              <a:rect r="r" b="b" t="t" l="l"/>
              <a:pathLst>
                <a:path h="1014047" w="1169236">
                  <a:moveTo>
                    <a:pt x="0" y="0"/>
                  </a:moveTo>
                  <a:lnTo>
                    <a:pt x="1169236" y="0"/>
                  </a:lnTo>
                  <a:lnTo>
                    <a:pt x="1169236" y="1014047"/>
                  </a:lnTo>
                  <a:lnTo>
                    <a:pt x="0" y="1014047"/>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TextBox 21" id="21"/>
            <p:cNvSpPr txBox="true"/>
            <p:nvPr/>
          </p:nvSpPr>
          <p:spPr>
            <a:xfrm rot="0">
              <a:off x="195135" y="30421"/>
              <a:ext cx="778965" cy="771381"/>
            </a:xfrm>
            <a:prstGeom prst="rect">
              <a:avLst/>
            </a:prstGeom>
          </p:spPr>
          <p:txBody>
            <a:bodyPr anchor="t" rtlCol="false" tIns="0" lIns="0" bIns="0" rIns="0">
              <a:spAutoFit/>
            </a:bodyPr>
            <a:lstStyle/>
            <a:p>
              <a:pPr algn="ctr">
                <a:lnSpc>
                  <a:spcPts val="4796"/>
                </a:lnSpc>
                <a:spcBef>
                  <a:spcPct val="0"/>
                </a:spcBef>
              </a:pPr>
              <a:r>
                <a:rPr lang="en-US" sz="3426">
                  <a:solidFill>
                    <a:srgbClr val="000000"/>
                  </a:solidFill>
                  <a:latin typeface="Repo Bold Bold"/>
                </a:rPr>
                <a:t>01</a:t>
              </a:r>
            </a:p>
          </p:txBody>
        </p:sp>
        <p:sp>
          <p:nvSpPr>
            <p:cNvPr name="TextBox 22" id="22"/>
            <p:cNvSpPr txBox="true"/>
            <p:nvPr/>
          </p:nvSpPr>
          <p:spPr>
            <a:xfrm rot="0">
              <a:off x="1273842" y="-38100"/>
              <a:ext cx="5536496" cy="1027547"/>
            </a:xfrm>
            <a:prstGeom prst="rect">
              <a:avLst/>
            </a:prstGeom>
          </p:spPr>
          <p:txBody>
            <a:bodyPr anchor="t" rtlCol="false" tIns="0" lIns="0" bIns="0" rIns="0">
              <a:spAutoFit/>
            </a:bodyPr>
            <a:lstStyle/>
            <a:p>
              <a:pPr marL="0" indent="0" lvl="0">
                <a:lnSpc>
                  <a:spcPts val="3197"/>
                </a:lnSpc>
                <a:spcBef>
                  <a:spcPct val="0"/>
                </a:spcBef>
              </a:pPr>
              <a:r>
                <a:rPr lang="en-US" sz="2284" spc="-22">
                  <a:solidFill>
                    <a:srgbClr val="000000"/>
                  </a:solidFill>
                  <a:latin typeface="DM Sans Bold"/>
                </a:rPr>
                <a:t>Advanced Neural Network Architectures.</a:t>
              </a:r>
            </a:p>
          </p:txBody>
        </p:sp>
      </p:grpSp>
      <p:grpSp>
        <p:nvGrpSpPr>
          <p:cNvPr name="Group 23" id="23"/>
          <p:cNvGrpSpPr/>
          <p:nvPr/>
        </p:nvGrpSpPr>
        <p:grpSpPr>
          <a:xfrm rot="0">
            <a:off x="1302212" y="4602653"/>
            <a:ext cx="5107754" cy="790030"/>
            <a:chOff x="0" y="0"/>
            <a:chExt cx="6810338" cy="1053373"/>
          </a:xfrm>
        </p:grpSpPr>
        <p:sp>
          <p:nvSpPr>
            <p:cNvPr name="Freeform 24" id="24"/>
            <p:cNvSpPr/>
            <p:nvPr/>
          </p:nvSpPr>
          <p:spPr>
            <a:xfrm flipH="false" flipV="false" rot="0">
              <a:off x="0" y="0"/>
              <a:ext cx="1169236" cy="1014047"/>
            </a:xfrm>
            <a:custGeom>
              <a:avLst/>
              <a:gdLst/>
              <a:ahLst/>
              <a:cxnLst/>
              <a:rect r="r" b="b" t="t" l="l"/>
              <a:pathLst>
                <a:path h="1014047" w="1169236">
                  <a:moveTo>
                    <a:pt x="0" y="0"/>
                  </a:moveTo>
                  <a:lnTo>
                    <a:pt x="1169236" y="0"/>
                  </a:lnTo>
                  <a:lnTo>
                    <a:pt x="1169236" y="1014047"/>
                  </a:lnTo>
                  <a:lnTo>
                    <a:pt x="0" y="1014047"/>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sp>
          <p:nvSpPr>
            <p:cNvPr name="TextBox 25" id="25"/>
            <p:cNvSpPr txBox="true"/>
            <p:nvPr/>
          </p:nvSpPr>
          <p:spPr>
            <a:xfrm rot="0">
              <a:off x="195135" y="30421"/>
              <a:ext cx="778965" cy="762083"/>
            </a:xfrm>
            <a:prstGeom prst="rect">
              <a:avLst/>
            </a:prstGeom>
          </p:spPr>
          <p:txBody>
            <a:bodyPr anchor="t" rtlCol="false" tIns="0" lIns="0" bIns="0" rIns="0">
              <a:spAutoFit/>
            </a:bodyPr>
            <a:lstStyle/>
            <a:p>
              <a:pPr algn="ctr">
                <a:lnSpc>
                  <a:spcPts val="4796"/>
                </a:lnSpc>
                <a:spcBef>
                  <a:spcPct val="0"/>
                </a:spcBef>
              </a:pPr>
              <a:r>
                <a:rPr lang="en-US" sz="3426">
                  <a:solidFill>
                    <a:srgbClr val="000000"/>
                  </a:solidFill>
                  <a:latin typeface="Repo Bold Bold"/>
                </a:rPr>
                <a:t>02</a:t>
              </a:r>
            </a:p>
          </p:txBody>
        </p:sp>
        <p:sp>
          <p:nvSpPr>
            <p:cNvPr name="TextBox 26" id="26"/>
            <p:cNvSpPr txBox="true"/>
            <p:nvPr/>
          </p:nvSpPr>
          <p:spPr>
            <a:xfrm rot="0">
              <a:off x="1273842" y="25827"/>
              <a:ext cx="5536496" cy="1027547"/>
            </a:xfrm>
            <a:prstGeom prst="rect">
              <a:avLst/>
            </a:prstGeom>
          </p:spPr>
          <p:txBody>
            <a:bodyPr anchor="t" rtlCol="false" tIns="0" lIns="0" bIns="0" rIns="0">
              <a:spAutoFit/>
            </a:bodyPr>
            <a:lstStyle/>
            <a:p>
              <a:pPr marL="0" indent="0" lvl="0">
                <a:lnSpc>
                  <a:spcPts val="3197"/>
                </a:lnSpc>
                <a:spcBef>
                  <a:spcPct val="0"/>
                </a:spcBef>
              </a:pPr>
              <a:r>
                <a:rPr lang="en-US" sz="2284" spc="-22">
                  <a:solidFill>
                    <a:srgbClr val="000000"/>
                  </a:solidFill>
                  <a:latin typeface="DM Sans Bold"/>
                </a:rPr>
                <a:t>Enhanced Feature Engineering.</a:t>
              </a:r>
            </a:p>
          </p:txBody>
        </p:sp>
      </p:grpSp>
      <p:grpSp>
        <p:nvGrpSpPr>
          <p:cNvPr name="Group 27" id="27"/>
          <p:cNvGrpSpPr/>
          <p:nvPr/>
        </p:nvGrpSpPr>
        <p:grpSpPr>
          <a:xfrm rot="0">
            <a:off x="1302212" y="5821308"/>
            <a:ext cx="4989958" cy="760535"/>
            <a:chOff x="0" y="0"/>
            <a:chExt cx="6653277" cy="1014047"/>
          </a:xfrm>
        </p:grpSpPr>
        <p:sp>
          <p:nvSpPr>
            <p:cNvPr name="Freeform 28" id="28"/>
            <p:cNvSpPr/>
            <p:nvPr/>
          </p:nvSpPr>
          <p:spPr>
            <a:xfrm flipH="false" flipV="false" rot="0">
              <a:off x="0" y="0"/>
              <a:ext cx="1169236" cy="1014047"/>
            </a:xfrm>
            <a:custGeom>
              <a:avLst/>
              <a:gdLst/>
              <a:ahLst/>
              <a:cxnLst/>
              <a:rect r="r" b="b" t="t" l="l"/>
              <a:pathLst>
                <a:path h="1014047" w="1169236">
                  <a:moveTo>
                    <a:pt x="0" y="0"/>
                  </a:moveTo>
                  <a:lnTo>
                    <a:pt x="1169236" y="0"/>
                  </a:lnTo>
                  <a:lnTo>
                    <a:pt x="1169236" y="1014047"/>
                  </a:lnTo>
                  <a:lnTo>
                    <a:pt x="0" y="1014047"/>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p:spPr>
        </p:sp>
        <p:sp>
          <p:nvSpPr>
            <p:cNvPr name="TextBox 29" id="29"/>
            <p:cNvSpPr txBox="true"/>
            <p:nvPr/>
          </p:nvSpPr>
          <p:spPr>
            <a:xfrm rot="0">
              <a:off x="195135" y="30421"/>
              <a:ext cx="778965" cy="762083"/>
            </a:xfrm>
            <a:prstGeom prst="rect">
              <a:avLst/>
            </a:prstGeom>
          </p:spPr>
          <p:txBody>
            <a:bodyPr anchor="t" rtlCol="false" tIns="0" lIns="0" bIns="0" rIns="0">
              <a:spAutoFit/>
            </a:bodyPr>
            <a:lstStyle/>
            <a:p>
              <a:pPr algn="ctr">
                <a:lnSpc>
                  <a:spcPts val="4796"/>
                </a:lnSpc>
                <a:spcBef>
                  <a:spcPct val="0"/>
                </a:spcBef>
              </a:pPr>
              <a:r>
                <a:rPr lang="en-US" sz="3426">
                  <a:solidFill>
                    <a:srgbClr val="000000"/>
                  </a:solidFill>
                  <a:latin typeface="Repo Bold Bold"/>
                </a:rPr>
                <a:t>03</a:t>
              </a:r>
            </a:p>
          </p:txBody>
        </p:sp>
        <p:sp>
          <p:nvSpPr>
            <p:cNvPr name="TextBox 30" id="30"/>
            <p:cNvSpPr txBox="true"/>
            <p:nvPr/>
          </p:nvSpPr>
          <p:spPr>
            <a:xfrm rot="0">
              <a:off x="1343769" y="236695"/>
              <a:ext cx="5309508" cy="493032"/>
            </a:xfrm>
            <a:prstGeom prst="rect">
              <a:avLst/>
            </a:prstGeom>
          </p:spPr>
          <p:txBody>
            <a:bodyPr anchor="t" rtlCol="false" tIns="0" lIns="0" bIns="0" rIns="0">
              <a:spAutoFit/>
            </a:bodyPr>
            <a:lstStyle/>
            <a:p>
              <a:pPr marL="0" indent="0" lvl="0">
                <a:lnSpc>
                  <a:spcPts val="3112"/>
                </a:lnSpc>
                <a:spcBef>
                  <a:spcPct val="0"/>
                </a:spcBef>
              </a:pPr>
              <a:r>
                <a:rPr lang="en-US" sz="2223" spc="-22">
                  <a:solidFill>
                    <a:srgbClr val="000000"/>
                  </a:solidFill>
                  <a:latin typeface="DM Sans Bold"/>
                </a:rPr>
                <a:t>Use of Implicit Data.</a:t>
              </a:r>
            </a:p>
          </p:txBody>
        </p:sp>
      </p:grpSp>
      <p:sp>
        <p:nvSpPr>
          <p:cNvPr name="TextBox 31" id="31"/>
          <p:cNvSpPr txBox="true"/>
          <p:nvPr/>
        </p:nvSpPr>
        <p:spPr>
          <a:xfrm rot="0">
            <a:off x="1387333" y="2581937"/>
            <a:ext cx="3508707" cy="380495"/>
          </a:xfrm>
          <a:prstGeom prst="rect">
            <a:avLst/>
          </a:prstGeom>
        </p:spPr>
        <p:txBody>
          <a:bodyPr anchor="t" rtlCol="false" tIns="0" lIns="0" bIns="0" rIns="0">
            <a:spAutoFit/>
          </a:bodyPr>
          <a:lstStyle/>
          <a:p>
            <a:pPr marL="0" indent="0" lvl="0">
              <a:lnSpc>
                <a:spcPts val="3096"/>
              </a:lnSpc>
              <a:spcBef>
                <a:spcPct val="0"/>
              </a:spcBef>
            </a:pPr>
            <a:r>
              <a:rPr lang="en-US" sz="2211">
                <a:solidFill>
                  <a:srgbClr val="000000"/>
                </a:solidFill>
                <a:latin typeface="Repo Bold Bold"/>
              </a:rPr>
              <a:t>Next Step</a:t>
            </a:r>
          </a:p>
        </p:txBody>
      </p:sp>
      <p:grpSp>
        <p:nvGrpSpPr>
          <p:cNvPr name="Group 32" id="32"/>
          <p:cNvGrpSpPr/>
          <p:nvPr/>
        </p:nvGrpSpPr>
        <p:grpSpPr>
          <a:xfrm rot="0">
            <a:off x="6495086" y="4602653"/>
            <a:ext cx="1007677" cy="925892"/>
            <a:chOff x="0" y="0"/>
            <a:chExt cx="884596" cy="812800"/>
          </a:xfrm>
        </p:grpSpPr>
        <p:sp>
          <p:nvSpPr>
            <p:cNvPr name="Freeform 33" id="33"/>
            <p:cNvSpPr/>
            <p:nvPr/>
          </p:nvSpPr>
          <p:spPr>
            <a:xfrm flipH="false" flipV="false" rot="0">
              <a:off x="0" y="25501"/>
              <a:ext cx="870002" cy="761797"/>
            </a:xfrm>
            <a:custGeom>
              <a:avLst/>
              <a:gdLst/>
              <a:ahLst/>
              <a:cxnLst/>
              <a:rect r="r" b="b" t="t" l="l"/>
              <a:pathLst>
                <a:path h="761797" w="870002">
                  <a:moveTo>
                    <a:pt x="852000" y="348303"/>
                  </a:moveTo>
                  <a:lnTo>
                    <a:pt x="510792" y="7095"/>
                  </a:lnTo>
                  <a:cubicBezTo>
                    <a:pt x="505331" y="1634"/>
                    <a:pt x="497118" y="0"/>
                    <a:pt x="489983" y="2956"/>
                  </a:cubicBezTo>
                  <a:cubicBezTo>
                    <a:pt x="482848" y="5911"/>
                    <a:pt x="478196" y="12874"/>
                    <a:pt x="478196" y="20597"/>
                  </a:cubicBezTo>
                  <a:lnTo>
                    <a:pt x="478196" y="131601"/>
                  </a:lnTo>
                  <a:cubicBezTo>
                    <a:pt x="478196" y="157060"/>
                    <a:pt x="457557" y="177699"/>
                    <a:pt x="432098" y="177699"/>
                  </a:cubicBezTo>
                  <a:lnTo>
                    <a:pt x="46098" y="177699"/>
                  </a:lnTo>
                  <a:cubicBezTo>
                    <a:pt x="20639" y="177699"/>
                    <a:pt x="0" y="198338"/>
                    <a:pt x="0" y="223797"/>
                  </a:cubicBezTo>
                  <a:lnTo>
                    <a:pt x="0" y="538001"/>
                  </a:lnTo>
                  <a:cubicBezTo>
                    <a:pt x="0" y="563460"/>
                    <a:pt x="20639" y="584099"/>
                    <a:pt x="46098" y="584099"/>
                  </a:cubicBezTo>
                  <a:lnTo>
                    <a:pt x="432098" y="584099"/>
                  </a:lnTo>
                  <a:cubicBezTo>
                    <a:pt x="457557" y="584099"/>
                    <a:pt x="478196" y="604738"/>
                    <a:pt x="478196" y="630197"/>
                  </a:cubicBezTo>
                  <a:lnTo>
                    <a:pt x="478196" y="741201"/>
                  </a:lnTo>
                  <a:cubicBezTo>
                    <a:pt x="478196" y="748924"/>
                    <a:pt x="482848" y="755887"/>
                    <a:pt x="489983" y="758842"/>
                  </a:cubicBezTo>
                  <a:cubicBezTo>
                    <a:pt x="497118" y="761798"/>
                    <a:pt x="505331" y="760164"/>
                    <a:pt x="510792" y="754703"/>
                  </a:cubicBezTo>
                  <a:lnTo>
                    <a:pt x="852000" y="413495"/>
                  </a:lnTo>
                  <a:cubicBezTo>
                    <a:pt x="870002" y="395493"/>
                    <a:pt x="870002" y="366305"/>
                    <a:pt x="852000" y="348303"/>
                  </a:cubicBezTo>
                  <a:close/>
                </a:path>
              </a:pathLst>
            </a:custGeom>
            <a:solidFill>
              <a:srgbClr val="FFFFFF"/>
            </a:solidFill>
          </p:spPr>
        </p:sp>
        <p:sp>
          <p:nvSpPr>
            <p:cNvPr name="TextBox 34" id="34"/>
            <p:cNvSpPr txBox="true"/>
            <p:nvPr/>
          </p:nvSpPr>
          <p:spPr>
            <a:xfrm>
              <a:off x="0" y="174625"/>
              <a:ext cx="711200" cy="434975"/>
            </a:xfrm>
            <a:prstGeom prst="rect">
              <a:avLst/>
            </a:prstGeom>
          </p:spPr>
          <p:txBody>
            <a:bodyPr anchor="ctr" rtlCol="false" tIns="50800" lIns="50800" bIns="50800" rIns="50800"/>
            <a:lstStyle/>
            <a:p>
              <a:pPr algn="ctr">
                <a:lnSpc>
                  <a:spcPts val="2111"/>
                </a:lnSpc>
              </a:pPr>
            </a:p>
          </p:txBody>
        </p:sp>
      </p:grpSp>
      <p:grpSp>
        <p:nvGrpSpPr>
          <p:cNvPr name="Group 35" id="35"/>
          <p:cNvGrpSpPr/>
          <p:nvPr/>
        </p:nvGrpSpPr>
        <p:grpSpPr>
          <a:xfrm rot="0">
            <a:off x="1387333" y="7010468"/>
            <a:ext cx="5055309" cy="773646"/>
            <a:chOff x="0" y="0"/>
            <a:chExt cx="6740411" cy="1031528"/>
          </a:xfrm>
        </p:grpSpPr>
        <p:sp>
          <p:nvSpPr>
            <p:cNvPr name="Freeform 36" id="36"/>
            <p:cNvSpPr/>
            <p:nvPr/>
          </p:nvSpPr>
          <p:spPr>
            <a:xfrm flipH="false" flipV="false" rot="0">
              <a:off x="0" y="0"/>
              <a:ext cx="1189393" cy="1031528"/>
            </a:xfrm>
            <a:custGeom>
              <a:avLst/>
              <a:gdLst/>
              <a:ahLst/>
              <a:cxnLst/>
              <a:rect r="r" b="b" t="t" l="l"/>
              <a:pathLst>
                <a:path h="1031528" w="1189393">
                  <a:moveTo>
                    <a:pt x="0" y="0"/>
                  </a:moveTo>
                  <a:lnTo>
                    <a:pt x="1189393" y="0"/>
                  </a:lnTo>
                  <a:lnTo>
                    <a:pt x="1189393" y="1031528"/>
                  </a:lnTo>
                  <a:lnTo>
                    <a:pt x="0" y="1031528"/>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p:spPr>
        </p:sp>
        <p:sp>
          <p:nvSpPr>
            <p:cNvPr name="TextBox 37" id="37"/>
            <p:cNvSpPr txBox="true"/>
            <p:nvPr/>
          </p:nvSpPr>
          <p:spPr>
            <a:xfrm rot="0">
              <a:off x="198499" y="32259"/>
              <a:ext cx="792394" cy="773907"/>
            </a:xfrm>
            <a:prstGeom prst="rect">
              <a:avLst/>
            </a:prstGeom>
          </p:spPr>
          <p:txBody>
            <a:bodyPr anchor="t" rtlCol="false" tIns="0" lIns="0" bIns="0" rIns="0">
              <a:spAutoFit/>
            </a:bodyPr>
            <a:lstStyle/>
            <a:p>
              <a:pPr algn="ctr">
                <a:lnSpc>
                  <a:spcPts val="4879"/>
                </a:lnSpc>
                <a:spcBef>
                  <a:spcPct val="0"/>
                </a:spcBef>
              </a:pPr>
              <a:r>
                <a:rPr lang="en-US" sz="3485">
                  <a:solidFill>
                    <a:srgbClr val="000000"/>
                  </a:solidFill>
                  <a:latin typeface="Repo Bold Bold"/>
                </a:rPr>
                <a:t>04</a:t>
              </a:r>
            </a:p>
          </p:txBody>
        </p:sp>
        <p:sp>
          <p:nvSpPr>
            <p:cNvPr name="TextBox 38" id="38"/>
            <p:cNvSpPr txBox="true"/>
            <p:nvPr/>
          </p:nvSpPr>
          <p:spPr>
            <a:xfrm rot="0">
              <a:off x="1339370" y="245851"/>
              <a:ext cx="5401042" cy="492201"/>
            </a:xfrm>
            <a:prstGeom prst="rect">
              <a:avLst/>
            </a:prstGeom>
          </p:spPr>
          <p:txBody>
            <a:bodyPr anchor="t" rtlCol="false" tIns="0" lIns="0" bIns="0" rIns="0">
              <a:spAutoFit/>
            </a:bodyPr>
            <a:lstStyle/>
            <a:p>
              <a:pPr marL="0" indent="0" lvl="0">
                <a:lnSpc>
                  <a:spcPts val="3146"/>
                </a:lnSpc>
                <a:spcBef>
                  <a:spcPct val="0"/>
                </a:spcBef>
              </a:pPr>
              <a:r>
                <a:rPr lang="en-US" sz="2247" spc="-22">
                  <a:solidFill>
                    <a:srgbClr val="000000"/>
                  </a:solidFill>
                  <a:latin typeface="DM Sans Bold"/>
                </a:rPr>
                <a:t>Real-time Updates.</a:t>
              </a:r>
            </a:p>
          </p:txBody>
        </p:sp>
      </p:grpSp>
      <p:sp>
        <p:nvSpPr>
          <p:cNvPr name="TextBox 39" id="39"/>
          <p:cNvSpPr txBox="true"/>
          <p:nvPr/>
        </p:nvSpPr>
        <p:spPr>
          <a:xfrm rot="0">
            <a:off x="8239983" y="1725952"/>
            <a:ext cx="3440159" cy="3138618"/>
          </a:xfrm>
          <a:prstGeom prst="rect">
            <a:avLst/>
          </a:prstGeom>
        </p:spPr>
        <p:txBody>
          <a:bodyPr anchor="t" rtlCol="false" tIns="0" lIns="0" bIns="0" rIns="0">
            <a:spAutoFit/>
          </a:bodyPr>
          <a:lstStyle/>
          <a:p>
            <a:pPr>
              <a:lnSpc>
                <a:spcPts val="2488"/>
              </a:lnSpc>
            </a:pPr>
            <a:r>
              <a:rPr lang="en-US" sz="1777" spc="-17">
                <a:solidFill>
                  <a:srgbClr val="000000"/>
                </a:solidFill>
                <a:latin typeface="DM Sans Bold"/>
              </a:rPr>
              <a:t>Advanced Neural Network Architectures:</a:t>
            </a:r>
          </a:p>
          <a:p>
            <a:pPr>
              <a:lnSpc>
                <a:spcPts val="2488"/>
              </a:lnSpc>
            </a:pPr>
            <a:r>
              <a:rPr lang="en-US" sz="1777" spc="-17">
                <a:solidFill>
                  <a:srgbClr val="000000"/>
                </a:solidFill>
                <a:latin typeface="DM Sans"/>
              </a:rPr>
              <a:t>Explore more advanced neural network architectures for collaborative filtering, such as deep learning models with multiple layers, attention mechanisms, and recurrent neural networks (RNNs).</a:t>
            </a:r>
          </a:p>
          <a:p>
            <a:pPr marL="0" indent="0" lvl="0">
              <a:lnSpc>
                <a:spcPts val="2488"/>
              </a:lnSpc>
              <a:spcBef>
                <a:spcPct val="0"/>
              </a:spcBef>
            </a:pPr>
          </a:p>
        </p:txBody>
      </p:sp>
      <p:sp>
        <p:nvSpPr>
          <p:cNvPr name="TextBox 40" id="40"/>
          <p:cNvSpPr txBox="true"/>
          <p:nvPr/>
        </p:nvSpPr>
        <p:spPr>
          <a:xfrm rot="0">
            <a:off x="13375592" y="1725832"/>
            <a:ext cx="3221566" cy="2881531"/>
          </a:xfrm>
          <a:prstGeom prst="rect">
            <a:avLst/>
          </a:prstGeom>
        </p:spPr>
        <p:txBody>
          <a:bodyPr anchor="t" rtlCol="false" tIns="0" lIns="0" bIns="0" rIns="0">
            <a:spAutoFit/>
          </a:bodyPr>
          <a:lstStyle/>
          <a:p>
            <a:pPr>
              <a:lnSpc>
                <a:spcPts val="2532"/>
              </a:lnSpc>
            </a:pPr>
            <a:r>
              <a:rPr lang="en-US" sz="1808" spc="-18">
                <a:solidFill>
                  <a:srgbClr val="000000"/>
                </a:solidFill>
                <a:latin typeface="DM Sans Bold"/>
              </a:rPr>
              <a:t>Enhanced Feature Engineering:</a:t>
            </a:r>
          </a:p>
          <a:p>
            <a:pPr marL="0" indent="0" lvl="0">
              <a:lnSpc>
                <a:spcPts val="2532"/>
              </a:lnSpc>
              <a:spcBef>
                <a:spcPct val="0"/>
              </a:spcBef>
            </a:pPr>
            <a:r>
              <a:rPr lang="en-US" sz="1808" spc="-18">
                <a:solidFill>
                  <a:srgbClr val="000000"/>
                </a:solidFill>
                <a:latin typeface="DM Sans"/>
              </a:rPr>
              <a:t>Incorporate richer user and product features, such as user demographics, historical behavior, social interactions, and product attributes, to improve recommendation accuracy and personalization.</a:t>
            </a:r>
          </a:p>
        </p:txBody>
      </p:sp>
      <p:sp>
        <p:nvSpPr>
          <p:cNvPr name="TextBox 41" id="41"/>
          <p:cNvSpPr txBox="true"/>
          <p:nvPr/>
        </p:nvSpPr>
        <p:spPr>
          <a:xfrm rot="0">
            <a:off x="8415502" y="6007647"/>
            <a:ext cx="2976324" cy="2156352"/>
          </a:xfrm>
          <a:prstGeom prst="rect">
            <a:avLst/>
          </a:prstGeom>
        </p:spPr>
        <p:txBody>
          <a:bodyPr anchor="t" rtlCol="false" tIns="0" lIns="0" bIns="0" rIns="0">
            <a:spAutoFit/>
          </a:bodyPr>
          <a:lstStyle/>
          <a:p>
            <a:pPr>
              <a:lnSpc>
                <a:spcPts val="2447"/>
              </a:lnSpc>
            </a:pPr>
            <a:r>
              <a:rPr lang="en-US" sz="1748" spc="-17">
                <a:solidFill>
                  <a:srgbClr val="000000"/>
                </a:solidFill>
                <a:latin typeface="DM Sans Bold"/>
              </a:rPr>
              <a:t>Use of Implicit Data:</a:t>
            </a:r>
          </a:p>
          <a:p>
            <a:pPr marL="0" indent="0" lvl="0">
              <a:lnSpc>
                <a:spcPts val="2447"/>
              </a:lnSpc>
              <a:spcBef>
                <a:spcPct val="0"/>
              </a:spcBef>
            </a:pPr>
            <a:r>
              <a:rPr lang="en-US" sz="1748" spc="-17">
                <a:solidFill>
                  <a:srgbClr val="000000"/>
                </a:solidFill>
                <a:latin typeface="DM Sans"/>
              </a:rPr>
              <a:t>Utilize implicit user behavior data, such as clicks, views, and purchase frequency, in addition to explicit ratings, to capture user preferences more comprehensively</a:t>
            </a:r>
          </a:p>
        </p:txBody>
      </p:sp>
      <p:sp>
        <p:nvSpPr>
          <p:cNvPr name="TextBox 42" id="42"/>
          <p:cNvSpPr txBox="true"/>
          <p:nvPr/>
        </p:nvSpPr>
        <p:spPr>
          <a:xfrm rot="0">
            <a:off x="13375592" y="5963409"/>
            <a:ext cx="3429991" cy="2764285"/>
          </a:xfrm>
          <a:prstGeom prst="rect">
            <a:avLst/>
          </a:prstGeom>
        </p:spPr>
        <p:txBody>
          <a:bodyPr anchor="t" rtlCol="false" tIns="0" lIns="0" bIns="0" rIns="0">
            <a:spAutoFit/>
          </a:bodyPr>
          <a:lstStyle/>
          <a:p>
            <a:pPr>
              <a:lnSpc>
                <a:spcPts val="2485"/>
              </a:lnSpc>
            </a:pPr>
            <a:r>
              <a:rPr lang="en-US" sz="1775" spc="-17">
                <a:solidFill>
                  <a:srgbClr val="000000"/>
                </a:solidFill>
                <a:latin typeface="DM Sans Bold"/>
              </a:rPr>
              <a:t>Real-time Updates:</a:t>
            </a:r>
          </a:p>
          <a:p>
            <a:pPr>
              <a:lnSpc>
                <a:spcPts val="2485"/>
              </a:lnSpc>
            </a:pPr>
            <a:r>
              <a:rPr lang="en-US" sz="1775" spc="-17">
                <a:solidFill>
                  <a:srgbClr val="000000"/>
                </a:solidFill>
                <a:latin typeface="DM Sans"/>
              </a:rPr>
              <a:t>Implement mechanisms for real-time data ingestion and model updates to keep recommendations up to date as user interactions and product information change.</a:t>
            </a:r>
          </a:p>
          <a:p>
            <a:pPr>
              <a:lnSpc>
                <a:spcPts val="2485"/>
              </a:lnSpc>
            </a:pPr>
            <a:r>
              <a:rPr lang="en-US" sz="1775" spc="-17">
                <a:solidFill>
                  <a:srgbClr val="000000"/>
                </a:solidFill>
                <a:latin typeface="DM Sans"/>
              </a:rPr>
              <a:t>Online A/B Testing:</a:t>
            </a:r>
          </a:p>
          <a:p>
            <a:pPr marL="0" indent="0" lvl="0">
              <a:lnSpc>
                <a:spcPts val="2485"/>
              </a:lnSpc>
              <a:spcBef>
                <a:spcPct val="0"/>
              </a:spcBef>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false" rot="0">
            <a:off x="2297909" y="1028700"/>
            <a:ext cx="13822240" cy="8535233"/>
          </a:xfrm>
          <a:custGeom>
            <a:avLst/>
            <a:gdLst/>
            <a:ahLst/>
            <a:cxnLst/>
            <a:rect r="r" b="b" t="t" l="l"/>
            <a:pathLst>
              <a:path h="8535233" w="13822240">
                <a:moveTo>
                  <a:pt x="0" y="0"/>
                </a:moveTo>
                <a:lnTo>
                  <a:pt x="13822240" y="0"/>
                </a:lnTo>
                <a:lnTo>
                  <a:pt x="13822240" y="8535233"/>
                </a:lnTo>
                <a:lnTo>
                  <a:pt x="0" y="853523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1683888">
            <a:off x="15941323" y="5997879"/>
            <a:ext cx="2635955" cy="5641148"/>
          </a:xfrm>
          <a:custGeom>
            <a:avLst/>
            <a:gdLst/>
            <a:ahLst/>
            <a:cxnLst/>
            <a:rect r="r" b="b" t="t" l="l"/>
            <a:pathLst>
              <a:path h="5641148" w="2635955">
                <a:moveTo>
                  <a:pt x="0" y="0"/>
                </a:moveTo>
                <a:lnTo>
                  <a:pt x="2635954" y="0"/>
                </a:lnTo>
                <a:lnTo>
                  <a:pt x="2635954" y="5641148"/>
                </a:lnTo>
                <a:lnTo>
                  <a:pt x="0" y="564114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1683888">
            <a:off x="-602227" y="-928825"/>
            <a:ext cx="2635955" cy="5641148"/>
          </a:xfrm>
          <a:custGeom>
            <a:avLst/>
            <a:gdLst/>
            <a:ahLst/>
            <a:cxnLst/>
            <a:rect r="r" b="b" t="t" l="l"/>
            <a:pathLst>
              <a:path h="5641148" w="2635955">
                <a:moveTo>
                  <a:pt x="0" y="0"/>
                </a:moveTo>
                <a:lnTo>
                  <a:pt x="2635955" y="0"/>
                </a:lnTo>
                <a:lnTo>
                  <a:pt x="2635955" y="5641148"/>
                </a:lnTo>
                <a:lnTo>
                  <a:pt x="0" y="5641148"/>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6" id="6"/>
          <p:cNvGrpSpPr/>
          <p:nvPr/>
        </p:nvGrpSpPr>
        <p:grpSpPr>
          <a:xfrm rot="0">
            <a:off x="715750" y="830220"/>
            <a:ext cx="5456124" cy="1700931"/>
            <a:chOff x="0" y="0"/>
            <a:chExt cx="1962273" cy="611733"/>
          </a:xfrm>
        </p:grpSpPr>
        <p:sp>
          <p:nvSpPr>
            <p:cNvPr name="Freeform 7" id="7"/>
            <p:cNvSpPr/>
            <p:nvPr/>
          </p:nvSpPr>
          <p:spPr>
            <a:xfrm flipH="false" flipV="false" rot="0">
              <a:off x="0" y="0"/>
              <a:ext cx="1962273" cy="611733"/>
            </a:xfrm>
            <a:custGeom>
              <a:avLst/>
              <a:gdLst/>
              <a:ahLst/>
              <a:cxnLst/>
              <a:rect r="r" b="b" t="t" l="l"/>
              <a:pathLst>
                <a:path h="611733" w="1962273">
                  <a:moveTo>
                    <a:pt x="48244" y="0"/>
                  </a:moveTo>
                  <a:lnTo>
                    <a:pt x="1914029" y="0"/>
                  </a:lnTo>
                  <a:cubicBezTo>
                    <a:pt x="1940673" y="0"/>
                    <a:pt x="1962273" y="21600"/>
                    <a:pt x="1962273" y="48244"/>
                  </a:cubicBezTo>
                  <a:lnTo>
                    <a:pt x="1962273" y="563489"/>
                  </a:lnTo>
                  <a:cubicBezTo>
                    <a:pt x="1962273" y="590133"/>
                    <a:pt x="1940673" y="611733"/>
                    <a:pt x="1914029" y="611733"/>
                  </a:cubicBezTo>
                  <a:lnTo>
                    <a:pt x="48244" y="611733"/>
                  </a:lnTo>
                  <a:cubicBezTo>
                    <a:pt x="35449" y="611733"/>
                    <a:pt x="23178" y="606650"/>
                    <a:pt x="14130" y="597603"/>
                  </a:cubicBezTo>
                  <a:cubicBezTo>
                    <a:pt x="5083" y="588555"/>
                    <a:pt x="0" y="576284"/>
                    <a:pt x="0" y="563489"/>
                  </a:cubicBezTo>
                  <a:lnTo>
                    <a:pt x="0" y="48244"/>
                  </a:lnTo>
                  <a:cubicBezTo>
                    <a:pt x="0" y="21600"/>
                    <a:pt x="21600" y="0"/>
                    <a:pt x="48244" y="0"/>
                  </a:cubicBezTo>
                  <a:close/>
                </a:path>
              </a:pathLst>
            </a:custGeom>
            <a:solidFill>
              <a:srgbClr val="FFFEF7"/>
            </a:solidFill>
            <a:ln w="47625">
              <a:solidFill>
                <a:srgbClr val="000000"/>
              </a:solidFill>
            </a:ln>
          </p:spPr>
        </p:sp>
        <p:sp>
          <p:nvSpPr>
            <p:cNvPr name="TextBox 8" id="8"/>
            <p:cNvSpPr txBox="true"/>
            <p:nvPr/>
          </p:nvSpPr>
          <p:spPr>
            <a:xfrm>
              <a:off x="0" y="-9525"/>
              <a:ext cx="812800" cy="822325"/>
            </a:xfrm>
            <a:prstGeom prst="rect">
              <a:avLst/>
            </a:prstGeom>
          </p:spPr>
          <p:txBody>
            <a:bodyPr anchor="ctr" rtlCol="false" tIns="0" lIns="0" bIns="0" rIns="0"/>
            <a:lstStyle/>
            <a:p>
              <a:pPr algn="ctr" marL="0" indent="0" lvl="0">
                <a:lnSpc>
                  <a:spcPts val="700"/>
                </a:lnSpc>
                <a:spcBef>
                  <a:spcPct val="0"/>
                </a:spcBef>
              </a:pPr>
            </a:p>
          </p:txBody>
        </p:sp>
      </p:grpSp>
      <p:sp>
        <p:nvSpPr>
          <p:cNvPr name="Freeform 9" id="9"/>
          <p:cNvSpPr/>
          <p:nvPr/>
        </p:nvSpPr>
        <p:spPr>
          <a:xfrm flipH="false" flipV="false" rot="-1319581">
            <a:off x="15846226" y="7994798"/>
            <a:ext cx="1529987" cy="2527005"/>
          </a:xfrm>
          <a:custGeom>
            <a:avLst/>
            <a:gdLst/>
            <a:ahLst/>
            <a:cxnLst/>
            <a:rect r="r" b="b" t="t" l="l"/>
            <a:pathLst>
              <a:path h="2527005" w="1529987">
                <a:moveTo>
                  <a:pt x="0" y="0"/>
                </a:moveTo>
                <a:lnTo>
                  <a:pt x="1529986" y="0"/>
                </a:lnTo>
                <a:lnTo>
                  <a:pt x="1529986" y="2527004"/>
                </a:lnTo>
                <a:lnTo>
                  <a:pt x="0" y="2527004"/>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10" id="10"/>
          <p:cNvSpPr txBox="true"/>
          <p:nvPr/>
        </p:nvSpPr>
        <p:spPr>
          <a:xfrm rot="0">
            <a:off x="1006964" y="1003956"/>
            <a:ext cx="4873698" cy="1201059"/>
          </a:xfrm>
          <a:prstGeom prst="rect">
            <a:avLst/>
          </a:prstGeom>
        </p:spPr>
        <p:txBody>
          <a:bodyPr anchor="t" rtlCol="false" tIns="0" lIns="0" bIns="0" rIns="0">
            <a:spAutoFit/>
          </a:bodyPr>
          <a:lstStyle/>
          <a:p>
            <a:pPr algn="ctr" marL="0" indent="0" lvl="0">
              <a:lnSpc>
                <a:spcPts val="9631"/>
              </a:lnSpc>
              <a:spcBef>
                <a:spcPct val="0"/>
              </a:spcBef>
            </a:pPr>
            <a:r>
              <a:rPr lang="en-US" sz="6879">
                <a:solidFill>
                  <a:srgbClr val="000000"/>
                </a:solidFill>
                <a:latin typeface="Repo Bold Bold"/>
              </a:rPr>
              <a:t>Conclusion</a:t>
            </a:r>
          </a:p>
        </p:txBody>
      </p:sp>
      <p:sp>
        <p:nvSpPr>
          <p:cNvPr name="Freeform 11" id="11"/>
          <p:cNvSpPr/>
          <p:nvPr/>
        </p:nvSpPr>
        <p:spPr>
          <a:xfrm flipH="false" flipV="false" rot="1683888">
            <a:off x="40236" y="10274295"/>
            <a:ext cx="2635955" cy="5641148"/>
          </a:xfrm>
          <a:custGeom>
            <a:avLst/>
            <a:gdLst/>
            <a:ahLst/>
            <a:cxnLst/>
            <a:rect r="r" b="b" t="t" l="l"/>
            <a:pathLst>
              <a:path h="5641148" w="2635955">
                <a:moveTo>
                  <a:pt x="0" y="0"/>
                </a:moveTo>
                <a:lnTo>
                  <a:pt x="2635954" y="0"/>
                </a:lnTo>
                <a:lnTo>
                  <a:pt x="2635954" y="5641148"/>
                </a:lnTo>
                <a:lnTo>
                  <a:pt x="0" y="564114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2" id="12"/>
          <p:cNvSpPr txBox="true"/>
          <p:nvPr/>
        </p:nvSpPr>
        <p:spPr>
          <a:xfrm rot="0">
            <a:off x="2812839" y="2634074"/>
            <a:ext cx="12954639" cy="5960215"/>
          </a:xfrm>
          <a:prstGeom prst="rect">
            <a:avLst/>
          </a:prstGeom>
        </p:spPr>
        <p:txBody>
          <a:bodyPr anchor="t" rtlCol="false" tIns="0" lIns="0" bIns="0" rIns="0">
            <a:spAutoFit/>
          </a:bodyPr>
          <a:lstStyle/>
          <a:p>
            <a:pPr marL="668400" indent="-334200" lvl="1">
              <a:lnSpc>
                <a:spcPts val="4334"/>
              </a:lnSpc>
              <a:buFont typeface="Arial"/>
              <a:buChar char="•"/>
            </a:pPr>
            <a:r>
              <a:rPr lang="en-US" sz="3095" spc="-30">
                <a:solidFill>
                  <a:srgbClr val="000000"/>
                </a:solidFill>
                <a:latin typeface="DM Sans"/>
              </a:rPr>
              <a:t>Incorporating collaborative filtering and neural networks, our personalized recommendation system crafts precise product suggestions. </a:t>
            </a:r>
          </a:p>
          <a:p>
            <a:pPr marL="668400" indent="-334200" lvl="1">
              <a:lnSpc>
                <a:spcPts val="4334"/>
              </a:lnSpc>
              <a:buFont typeface="Arial"/>
              <a:buChar char="•"/>
            </a:pPr>
            <a:r>
              <a:rPr lang="en-US" sz="3095" spc="-30">
                <a:solidFill>
                  <a:srgbClr val="000000"/>
                </a:solidFill>
                <a:latin typeface="DM Sans"/>
              </a:rPr>
              <a:t>By analyzing user-item interaction data and product attributes, we optimize user experience. The Surprise library's SVD model captures latent patterns in user preferences, while our neural network leverages embeddings for comprehensive insights.</a:t>
            </a:r>
          </a:p>
          <a:p>
            <a:pPr marL="668400" indent="-334200" lvl="1">
              <a:lnSpc>
                <a:spcPts val="4334"/>
              </a:lnSpc>
              <a:buFont typeface="Arial"/>
              <a:buChar char="•"/>
            </a:pPr>
            <a:r>
              <a:rPr lang="en-US" sz="3095" spc="-30">
                <a:solidFill>
                  <a:srgbClr val="000000"/>
                </a:solidFill>
                <a:latin typeface="DM Sans"/>
              </a:rPr>
              <a:t> Recent interactions and product traits guide tailored recommendations.</a:t>
            </a:r>
          </a:p>
          <a:p>
            <a:pPr marL="668400" indent="-334200" lvl="1">
              <a:lnSpc>
                <a:spcPts val="4334"/>
              </a:lnSpc>
              <a:buFont typeface="Arial"/>
              <a:buChar char="•"/>
            </a:pPr>
            <a:r>
              <a:rPr lang="en-US" sz="3095" spc="-30">
                <a:solidFill>
                  <a:srgbClr val="000000"/>
                </a:solidFill>
                <a:latin typeface="DM Sans"/>
              </a:rPr>
              <a:t> Combining collaborative and neural network approaches delivers accurate suggestions, enhancing user engagement and satisfaction.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DAFr9cJRoC0</dc:identifier>
  <dcterms:modified xsi:type="dcterms:W3CDTF">2011-08-01T06:04:30Z</dcterms:modified>
  <cp:revision>1</cp:revision>
  <dc:title>Brainstorm</dc:title>
</cp:coreProperties>
</file>