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14"/>
  </p:normalViewPr>
  <p:slideViewPr>
    <p:cSldViewPr snapToGrid="0" snapToObjects="1">
      <p:cViewPr>
        <p:scale>
          <a:sx n="90" d="100"/>
          <a:sy n="90" d="100"/>
        </p:scale>
        <p:origin x="132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8D679-7889-F942-A5F0-ACEF357F10C6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7D041-86B0-EF4D-8628-F61CCEBB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FE7D-A3C5-CA41-85DE-D232EDEAE7B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9026-95BD-444B-9A99-DB5BC33B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roup 666"/>
          <p:cNvGrpSpPr/>
          <p:nvPr/>
        </p:nvGrpSpPr>
        <p:grpSpPr>
          <a:xfrm>
            <a:off x="906916" y="213225"/>
            <a:ext cx="10711791" cy="6494085"/>
            <a:chOff x="906916" y="213225"/>
            <a:chExt cx="10711791" cy="6494085"/>
          </a:xfrm>
        </p:grpSpPr>
        <p:grpSp>
          <p:nvGrpSpPr>
            <p:cNvPr id="29" name="Group 28"/>
            <p:cNvGrpSpPr/>
            <p:nvPr/>
          </p:nvGrpSpPr>
          <p:grpSpPr>
            <a:xfrm>
              <a:off x="933120" y="944858"/>
              <a:ext cx="7911487" cy="748800"/>
              <a:chOff x="1137424" y="2755831"/>
              <a:chExt cx="7911487" cy="7488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137424" y="3332665"/>
                <a:ext cx="76274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1405054" y="3299212"/>
                <a:ext cx="7092175" cy="66907"/>
                <a:chOff x="1471960" y="3311912"/>
                <a:chExt cx="7092175" cy="66907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471960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862253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252546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642839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33132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423425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813718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04011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594304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984597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374890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765183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155476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545769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936062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326355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716648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106941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497228" y="3311912"/>
                  <a:ext cx="66907" cy="669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Right Brace 25"/>
              <p:cNvSpPr/>
              <p:nvPr/>
            </p:nvSpPr>
            <p:spPr>
              <a:xfrm rot="16200000">
                <a:off x="5444170" y="3015574"/>
                <a:ext cx="171751" cy="345687"/>
              </a:xfrm>
              <a:prstGeom prst="rightBrace">
                <a:avLst>
                  <a:gd name="adj1" fmla="val 29751"/>
                  <a:gd name="adj2" fmla="val 5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375195" y="2755831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764859" y="3135299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522145" y="3602611"/>
              <a:ext cx="7092175" cy="66907"/>
              <a:chOff x="1471960" y="3311912"/>
              <a:chExt cx="7092175" cy="6690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313033" y="3778407"/>
              <a:ext cx="7092175" cy="66907"/>
              <a:chOff x="1471960" y="3311912"/>
              <a:chExt cx="7092175" cy="66907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518432" y="3954203"/>
              <a:ext cx="7092175" cy="66907"/>
              <a:chOff x="1471960" y="3311912"/>
              <a:chExt cx="7092175" cy="66907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5" name="Group 414"/>
            <p:cNvGrpSpPr/>
            <p:nvPr/>
          </p:nvGrpSpPr>
          <p:grpSpPr>
            <a:xfrm>
              <a:off x="1703326" y="4129999"/>
              <a:ext cx="7092175" cy="66907"/>
              <a:chOff x="1471960" y="3311912"/>
              <a:chExt cx="7092175" cy="66907"/>
            </a:xfrm>
          </p:grpSpPr>
          <p:sp>
            <p:nvSpPr>
              <p:cNvPr id="416" name="Oval 41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1494214" y="4305795"/>
              <a:ext cx="7092175" cy="66907"/>
              <a:chOff x="1471960" y="3311912"/>
              <a:chExt cx="7092175" cy="66907"/>
            </a:xfrm>
          </p:grpSpPr>
          <p:sp>
            <p:nvSpPr>
              <p:cNvPr id="436" name="Oval 43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>
              <a:off x="1699613" y="4481591"/>
              <a:ext cx="7092175" cy="66907"/>
              <a:chOff x="1471960" y="3311912"/>
              <a:chExt cx="7092175" cy="66907"/>
            </a:xfrm>
          </p:grpSpPr>
          <p:sp>
            <p:nvSpPr>
              <p:cNvPr id="456" name="Oval 45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1589052" y="4657387"/>
              <a:ext cx="7092175" cy="66907"/>
              <a:chOff x="1471960" y="3311912"/>
              <a:chExt cx="7092175" cy="66907"/>
            </a:xfrm>
          </p:grpSpPr>
          <p:sp>
            <p:nvSpPr>
              <p:cNvPr id="476" name="Oval 47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1379940" y="4833183"/>
              <a:ext cx="7092175" cy="66907"/>
              <a:chOff x="1471960" y="3311912"/>
              <a:chExt cx="7092175" cy="66907"/>
            </a:xfrm>
          </p:grpSpPr>
          <p:sp>
            <p:nvSpPr>
              <p:cNvPr id="496" name="Oval 49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>
              <a:off x="1585339" y="5008979"/>
              <a:ext cx="7092175" cy="66907"/>
              <a:chOff x="1471960" y="3311912"/>
              <a:chExt cx="7092175" cy="66907"/>
            </a:xfrm>
          </p:grpSpPr>
          <p:sp>
            <p:nvSpPr>
              <p:cNvPr id="516" name="Oval 51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1417109" y="5184775"/>
              <a:ext cx="7092175" cy="66907"/>
              <a:chOff x="1471960" y="3311912"/>
              <a:chExt cx="7092175" cy="66907"/>
            </a:xfrm>
          </p:grpSpPr>
          <p:sp>
            <p:nvSpPr>
              <p:cNvPr id="536" name="Oval 53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5" name="Group 554"/>
            <p:cNvGrpSpPr/>
            <p:nvPr/>
          </p:nvGrpSpPr>
          <p:grpSpPr>
            <a:xfrm>
              <a:off x="1207997" y="5360571"/>
              <a:ext cx="7092175" cy="66907"/>
              <a:chOff x="1471960" y="3311912"/>
              <a:chExt cx="7092175" cy="66907"/>
            </a:xfrm>
          </p:grpSpPr>
          <p:sp>
            <p:nvSpPr>
              <p:cNvPr id="556" name="Oval 55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/>
            <p:cNvGrpSpPr/>
            <p:nvPr/>
          </p:nvGrpSpPr>
          <p:grpSpPr>
            <a:xfrm>
              <a:off x="1413396" y="5536367"/>
              <a:ext cx="7092175" cy="66907"/>
              <a:chOff x="1471960" y="3311912"/>
              <a:chExt cx="7092175" cy="66907"/>
            </a:xfrm>
          </p:grpSpPr>
          <p:sp>
            <p:nvSpPr>
              <p:cNvPr id="576" name="Oval 57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1703326" y="3075223"/>
              <a:ext cx="7092175" cy="66907"/>
              <a:chOff x="1471960" y="3311912"/>
              <a:chExt cx="7092175" cy="66907"/>
            </a:xfrm>
          </p:grpSpPr>
          <p:sp>
            <p:nvSpPr>
              <p:cNvPr id="596" name="Oval 59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Oval 60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Oval 61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Oval 61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>
              <a:off x="1494214" y="3251019"/>
              <a:ext cx="7092175" cy="66907"/>
              <a:chOff x="1471960" y="3311912"/>
              <a:chExt cx="7092175" cy="66907"/>
            </a:xfrm>
          </p:grpSpPr>
          <p:sp>
            <p:nvSpPr>
              <p:cNvPr id="616" name="Oval 61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Oval 62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1699613" y="3426815"/>
              <a:ext cx="7092175" cy="66907"/>
              <a:chOff x="1471960" y="3311912"/>
              <a:chExt cx="7092175" cy="66907"/>
            </a:xfrm>
          </p:grpSpPr>
          <p:sp>
            <p:nvSpPr>
              <p:cNvPr id="636" name="Oval 635"/>
              <p:cNvSpPr/>
              <p:nvPr/>
            </p:nvSpPr>
            <p:spPr>
              <a:xfrm>
                <a:off x="147196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/>
              <p:cNvSpPr/>
              <p:nvPr/>
            </p:nvSpPr>
            <p:spPr>
              <a:xfrm>
                <a:off x="186225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/>
              <p:cNvSpPr/>
              <p:nvPr/>
            </p:nvSpPr>
            <p:spPr>
              <a:xfrm>
                <a:off x="225254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/>
              <p:cNvSpPr/>
              <p:nvPr/>
            </p:nvSpPr>
            <p:spPr>
              <a:xfrm>
                <a:off x="264283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/>
              <p:cNvSpPr/>
              <p:nvPr/>
            </p:nvSpPr>
            <p:spPr>
              <a:xfrm>
                <a:off x="303313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/>
              <p:cNvSpPr/>
              <p:nvPr/>
            </p:nvSpPr>
            <p:spPr>
              <a:xfrm>
                <a:off x="342342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Oval 641"/>
              <p:cNvSpPr/>
              <p:nvPr/>
            </p:nvSpPr>
            <p:spPr>
              <a:xfrm>
                <a:off x="381371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/>
              <p:cNvSpPr/>
              <p:nvPr/>
            </p:nvSpPr>
            <p:spPr>
              <a:xfrm>
                <a:off x="420401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/>
              <p:cNvSpPr/>
              <p:nvPr/>
            </p:nvSpPr>
            <p:spPr>
              <a:xfrm>
                <a:off x="4594304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Oval 644"/>
              <p:cNvSpPr/>
              <p:nvPr/>
            </p:nvSpPr>
            <p:spPr>
              <a:xfrm>
                <a:off x="4984597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Oval 645"/>
              <p:cNvSpPr/>
              <p:nvPr/>
            </p:nvSpPr>
            <p:spPr>
              <a:xfrm>
                <a:off x="5374890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Oval 646"/>
              <p:cNvSpPr/>
              <p:nvPr/>
            </p:nvSpPr>
            <p:spPr>
              <a:xfrm>
                <a:off x="5765183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Oval 647"/>
              <p:cNvSpPr/>
              <p:nvPr/>
            </p:nvSpPr>
            <p:spPr>
              <a:xfrm>
                <a:off x="6155476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Oval 648"/>
              <p:cNvSpPr/>
              <p:nvPr/>
            </p:nvSpPr>
            <p:spPr>
              <a:xfrm>
                <a:off x="6545769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Oval 649"/>
              <p:cNvSpPr/>
              <p:nvPr/>
            </p:nvSpPr>
            <p:spPr>
              <a:xfrm>
                <a:off x="6936062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7326355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771664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Oval 652"/>
              <p:cNvSpPr/>
              <p:nvPr/>
            </p:nvSpPr>
            <p:spPr>
              <a:xfrm>
                <a:off x="8106941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Oval 653"/>
              <p:cNvSpPr/>
              <p:nvPr/>
            </p:nvSpPr>
            <p:spPr>
              <a:xfrm>
                <a:off x="8497228" y="3311912"/>
                <a:ext cx="66907" cy="66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5" name="Straight Arrow Connector 654"/>
            <p:cNvCxnSpPr/>
            <p:nvPr/>
          </p:nvCxnSpPr>
          <p:spPr>
            <a:xfrm>
              <a:off x="906916" y="5791150"/>
              <a:ext cx="76274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Arrow Connector 655"/>
            <p:cNvCxnSpPr/>
            <p:nvPr/>
          </p:nvCxnSpPr>
          <p:spPr>
            <a:xfrm flipH="1" flipV="1">
              <a:off x="1093941" y="2295360"/>
              <a:ext cx="17359" cy="38030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Right Brace 658"/>
            <p:cNvSpPr/>
            <p:nvPr/>
          </p:nvSpPr>
          <p:spPr>
            <a:xfrm rot="18900000">
              <a:off x="8718796" y="3800522"/>
              <a:ext cx="171751" cy="345687"/>
            </a:xfrm>
            <a:prstGeom prst="rightBrace">
              <a:avLst>
                <a:gd name="adj1" fmla="val 29751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TextBox 659"/>
            <p:cNvSpPr txBox="1"/>
            <p:nvPr/>
          </p:nvSpPr>
          <p:spPr>
            <a:xfrm rot="18900000">
              <a:off x="8787805" y="366064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61" name="TextBox 660"/>
            <p:cNvSpPr txBox="1"/>
            <p:nvPr/>
          </p:nvSpPr>
          <p:spPr>
            <a:xfrm>
              <a:off x="8560555" y="559048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662" name="TextBox 661"/>
            <p:cNvSpPr txBox="1"/>
            <p:nvPr/>
          </p:nvSpPr>
          <p:spPr>
            <a:xfrm>
              <a:off x="951915" y="196257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664" name="Down Arrow 663"/>
            <p:cNvSpPr/>
            <p:nvPr/>
          </p:nvSpPr>
          <p:spPr>
            <a:xfrm>
              <a:off x="4669053" y="1771901"/>
              <a:ext cx="571474" cy="9584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TextBox 664"/>
            <p:cNvSpPr txBox="1"/>
            <p:nvPr/>
          </p:nvSpPr>
          <p:spPr>
            <a:xfrm>
              <a:off x="5212250" y="1994187"/>
              <a:ext cx="3466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One Dimension to </a:t>
              </a:r>
              <a:r>
                <a:rPr lang="en-US" smtClean="0"/>
                <a:t>Two Dimensions</a:t>
              </a:r>
              <a:endParaRPr lang="en-US"/>
            </a:p>
          </p:txBody>
        </p:sp>
        <p:sp>
          <p:nvSpPr>
            <p:cNvPr id="666" name="TextBox 665"/>
            <p:cNvSpPr txBox="1"/>
            <p:nvPr/>
          </p:nvSpPr>
          <p:spPr>
            <a:xfrm>
              <a:off x="9005810" y="213225"/>
              <a:ext cx="2612897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/>
                <a:t>In one dimension (top), water molecules (which we model as 0-dimensional points) are constrained to live on a line. The average distance between them is R. We can compute the total water mass we can fit on a line by dividing the length of the line segment “box” by the average intermolecular separation, and multiplying by the mass per water molecule.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/>
                <a:t>In two dimensions, water molecules are still 0-dimensional points, and still are separated from their brethren by average distance R. But now those molecules can arrange themselves in a two-dimensional plane to satisfy this constraint. We now compute the total mass of water by dividing total 2D box </a:t>
              </a:r>
              <a:r>
                <a:rPr lang="en-US" sz="1400" i="1" dirty="0" smtClean="0"/>
                <a:t>area</a:t>
              </a:r>
              <a:r>
                <a:rPr lang="en-US" sz="1400" dirty="0" smtClean="0"/>
                <a:t> by the </a:t>
              </a:r>
              <a:r>
                <a:rPr lang="en-US" sz="1400" i="1" dirty="0" smtClean="0"/>
                <a:t>average area occupied by an individual water molecule, </a:t>
              </a:r>
              <a:r>
                <a:rPr lang="en-US" sz="1400" dirty="0" smtClean="0"/>
                <a:t>and multiply by the mass per molecule. It’s a lot bigger!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/>
                <a:t>And so on for higher dimensional boxes.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66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/>
        </p:nvGrpSpPr>
        <p:grpSpPr>
          <a:xfrm>
            <a:off x="0" y="-25241"/>
            <a:ext cx="12192000" cy="6950096"/>
            <a:chOff x="0" y="-25241"/>
            <a:chExt cx="12192000" cy="6950096"/>
          </a:xfrm>
        </p:grpSpPr>
        <p:sp>
          <p:nvSpPr>
            <p:cNvPr id="209" name="Rectangle 208"/>
            <p:cNvSpPr/>
            <p:nvPr/>
          </p:nvSpPr>
          <p:spPr>
            <a:xfrm>
              <a:off x="0" y="1320800"/>
              <a:ext cx="12192000" cy="55371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0" y="0"/>
              <a:ext cx="12192000" cy="1320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" name="Straight Arrow Connector 1"/>
            <p:cNvCxnSpPr/>
            <p:nvPr/>
          </p:nvCxnSpPr>
          <p:spPr>
            <a:xfrm>
              <a:off x="1250160" y="909079"/>
              <a:ext cx="4737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452605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10869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69133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27397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85661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660453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118717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76977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1218410" y="1320800"/>
              <a:ext cx="1008459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ight Brace 144"/>
            <p:cNvSpPr/>
            <p:nvPr/>
          </p:nvSpPr>
          <p:spPr>
            <a:xfrm rot="16200000">
              <a:off x="3844695" y="682001"/>
              <a:ext cx="86130" cy="238184"/>
            </a:xfrm>
            <a:prstGeom prst="rightBrace">
              <a:avLst>
                <a:gd name="adj1" fmla="val 29751"/>
                <a:gd name="adj2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32910" y="4530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3807425" y="908006"/>
              <a:ext cx="22218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4006850" y="909079"/>
              <a:ext cx="194497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ight Brace 159"/>
            <p:cNvSpPr/>
            <p:nvPr/>
          </p:nvSpPr>
          <p:spPr>
            <a:xfrm rot="16200000">
              <a:off x="4079431" y="691314"/>
              <a:ext cx="86130" cy="219558"/>
            </a:xfrm>
            <a:prstGeom prst="rightBrace">
              <a:avLst>
                <a:gd name="adj1" fmla="val 29751"/>
                <a:gd name="adj2" fmla="val 50000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968886" y="4530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3528090" y="908006"/>
              <a:ext cx="22218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4271575" y="907962"/>
              <a:ext cx="194497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743925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02189" y="877329"/>
              <a:ext cx="63500" cy="63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196698" y="1803804"/>
              <a:ext cx="5924353" cy="464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dirty="0" smtClean="0"/>
                <a:t>We represent water by 0-dimensional points. This is true independent of the dimension of the space in which they live. A molecule is a point on a line in 1-D, a point in a plane in 2-D, a point in space in 3-D, and so on. Distance between two points is always measured along the straight 1-D line connecting the points, no matter how many dimensions we’re living in.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/>
                <a:t>W</a:t>
              </a:r>
              <a:r>
                <a:rPr lang="en-US" sz="1400" dirty="0" smtClean="0"/>
                <a:t>ater molecules repel each other. As a result of this repulsion, they will have an average separation distance of 2R — closer than that and they will collide. In 1-D, on a line segment “box” of length L, that means we can only fit L/2R of these molecules; we define this to be the linear density of the water molecules.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/>
                <a:t>If we move to two dimensions, the same physics holds — the average separation between molecules is the same — about 2R. But now to determine how many we can fit, we divide the area of the 2-D box, A=L</a:t>
              </a:r>
              <a:r>
                <a:rPr lang="en-US" sz="1400" baseline="30000" dirty="0" smtClean="0"/>
                <a:t>2</a:t>
              </a:r>
              <a:r>
                <a:rPr lang="en-US" sz="1400" dirty="0" smtClean="0"/>
                <a:t> by the area effectively occupied by each molecule. This ratio tells us the </a:t>
              </a:r>
              <a:r>
                <a:rPr lang="en-US" sz="1400" i="1" dirty="0" smtClean="0"/>
                <a:t>areal density </a:t>
              </a:r>
              <a:r>
                <a:rPr lang="en-US" sz="1400" dirty="0" smtClean="0"/>
                <a:t>of water in 2-D. 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/>
                <a:t>Notice that even in 2-D, the molecules are still 0-dimensional points. They just now have more freedom to arrange themselves than they did in 1-D. And we can keep going to higher and higher dimensions, calculating volume densities, 4-D hypervolume densities, and so on.</a:t>
              </a: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6205741" y="766320"/>
              <a:ext cx="5039028" cy="523220"/>
              <a:chOff x="6220029" y="637733"/>
              <a:chExt cx="5039028" cy="523220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6220029" y="637733"/>
                <a:ext cx="6992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1-D</a:t>
                </a:r>
                <a:endParaRPr lang="en-US" sz="2800" dirty="0"/>
              </a:p>
            </p:txBody>
          </p:sp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6962" y="759561"/>
                <a:ext cx="1360045" cy="279565"/>
              </a:xfrm>
              <a:prstGeom prst="rect">
                <a:avLst/>
              </a:prstGeom>
            </p:spPr>
          </p:pic>
          <p:sp>
            <p:nvSpPr>
              <p:cNvPr id="194" name="Left Brace 193"/>
              <p:cNvSpPr/>
              <p:nvPr/>
            </p:nvSpPr>
            <p:spPr>
              <a:xfrm>
                <a:off x="8662324" y="712744"/>
                <a:ext cx="273875" cy="40292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8961633" y="729540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Linear number density</a:t>
                </a:r>
                <a:endParaRPr lang="en-US" dirty="0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6220029" y="1337969"/>
              <a:ext cx="4950994" cy="523220"/>
              <a:chOff x="6220029" y="1523709"/>
              <a:chExt cx="4950994" cy="523220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6220029" y="1523709"/>
                <a:ext cx="6992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2-D</a:t>
                </a:r>
                <a:endParaRPr lang="en-US" sz="2800" dirty="0"/>
              </a:p>
            </p:txBody>
          </p:sp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2906" y="1616756"/>
                <a:ext cx="1541384" cy="309788"/>
              </a:xfrm>
              <a:prstGeom prst="rect">
                <a:avLst/>
              </a:prstGeom>
            </p:spPr>
          </p:pic>
          <p:sp>
            <p:nvSpPr>
              <p:cNvPr id="196" name="Left Brace 195"/>
              <p:cNvSpPr/>
              <p:nvPr/>
            </p:nvSpPr>
            <p:spPr>
              <a:xfrm>
                <a:off x="8663865" y="1546580"/>
                <a:ext cx="273875" cy="40292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963174" y="1567500"/>
                <a:ext cx="2207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Areal number density</a:t>
                </a:r>
                <a:endParaRPr lang="en-US" dirty="0"/>
              </a:p>
            </p:txBody>
          </p:sp>
        </p:grpSp>
        <p:sp>
          <p:nvSpPr>
            <p:cNvPr id="198" name="Left Brace 197"/>
            <p:cNvSpPr/>
            <p:nvPr/>
          </p:nvSpPr>
          <p:spPr>
            <a:xfrm rot="5400000">
              <a:off x="3507099" y="-1982406"/>
              <a:ext cx="255495" cy="475659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508667" y="-252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</a:t>
              </a:r>
              <a:endParaRPr lang="en-US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592049" y="1467588"/>
              <a:ext cx="5413623" cy="5100101"/>
              <a:chOff x="592049" y="1637922"/>
              <a:chExt cx="5413623" cy="5100101"/>
            </a:xfrm>
          </p:grpSpPr>
          <p:sp>
            <p:nvSpPr>
              <p:cNvPr id="164" name="Oval 163"/>
              <p:cNvSpPr>
                <a:spLocks noChangeAspect="1"/>
              </p:cNvSpPr>
              <p:nvPr/>
            </p:nvSpPr>
            <p:spPr>
              <a:xfrm rot="-60000">
                <a:off x="4745654" y="3363183"/>
                <a:ext cx="539032" cy="539032"/>
              </a:xfrm>
              <a:prstGeom prst="ellipse">
                <a:avLst/>
              </a:prstGeom>
              <a:solidFill>
                <a:srgbClr val="00B050">
                  <a:alpha val="48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>
                <a:spLocks noChangeAspect="1"/>
              </p:cNvSpPr>
              <p:nvPr/>
            </p:nvSpPr>
            <p:spPr>
              <a:xfrm rot="1380000">
                <a:off x="4526982" y="2856941"/>
                <a:ext cx="539032" cy="539032"/>
              </a:xfrm>
              <a:prstGeom prst="ellipse">
                <a:avLst/>
              </a:prstGeom>
              <a:solidFill>
                <a:srgbClr val="C00000">
                  <a:alpha val="48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rot="16200000">
                <a:off x="-1118766" y="4006850"/>
                <a:ext cx="47378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250160" y="6373350"/>
                <a:ext cx="47378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>
              <a:xfrm>
                <a:off x="1516105" y="2222500"/>
                <a:ext cx="4187872" cy="63500"/>
                <a:chOff x="4261017" y="3149600"/>
                <a:chExt cx="4187872" cy="635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26101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71928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517754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63580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094073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55233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01060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46886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2712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38538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745239" y="2647949"/>
                <a:ext cx="4187872" cy="63500"/>
                <a:chOff x="4261017" y="3149600"/>
                <a:chExt cx="4187872" cy="635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26101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71928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17754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63580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094073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655233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01060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746886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792712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838538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1547855" y="3105149"/>
                <a:ext cx="4187872" cy="63500"/>
                <a:chOff x="4261017" y="3149600"/>
                <a:chExt cx="4187872" cy="635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426101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71928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17754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63580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6094073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55233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01060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 rot="20340000">
                  <a:off x="746886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792712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38538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776989" y="3589528"/>
                <a:ext cx="4187872" cy="63500"/>
                <a:chOff x="4261017" y="3149600"/>
                <a:chExt cx="4187872" cy="635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426101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71928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517754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563580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094073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55233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01060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746886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792712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838538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1525151" y="4035804"/>
                <a:ext cx="4187872" cy="63500"/>
                <a:chOff x="4261017" y="3149600"/>
                <a:chExt cx="4187872" cy="635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426101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471928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17754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563580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094073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655233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01060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746886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792712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38538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738290" y="4490336"/>
                <a:ext cx="4187872" cy="63500"/>
                <a:chOff x="4261017" y="3149600"/>
                <a:chExt cx="4187872" cy="63500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426101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71928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17754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63580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094073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55233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701060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746886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92712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838538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556916" y="4961126"/>
                <a:ext cx="4187872" cy="63500"/>
                <a:chOff x="4261017" y="3149600"/>
                <a:chExt cx="4187872" cy="635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426101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471928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17754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3580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6094073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55233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701060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746886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792712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838538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1817800" y="5393369"/>
                <a:ext cx="4187872" cy="63500"/>
                <a:chOff x="4261017" y="3149600"/>
                <a:chExt cx="4187872" cy="63500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426101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71928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17754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63580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094073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655233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01060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746886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792712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838538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614066" y="5874875"/>
                <a:ext cx="4187872" cy="63500"/>
                <a:chOff x="4261017" y="3149600"/>
                <a:chExt cx="4187872" cy="63500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426101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471928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17754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563580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6094073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6552337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7010601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7468865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792712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8385389" y="3149600"/>
                  <a:ext cx="63500" cy="635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7" name="Straight Connector 166"/>
              <p:cNvCxnSpPr>
                <a:endCxn id="165" idx="5"/>
              </p:cNvCxnSpPr>
              <p:nvPr/>
            </p:nvCxnSpPr>
            <p:spPr>
              <a:xfrm>
                <a:off x="4800557" y="3165082"/>
                <a:ext cx="96904" cy="21126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83" idx="1"/>
                <a:endCxn id="165" idx="5"/>
              </p:cNvCxnSpPr>
              <p:nvPr/>
            </p:nvCxnSpPr>
            <p:spPr>
              <a:xfrm flipH="1" flipV="1">
                <a:off x="4897461" y="3376348"/>
                <a:ext cx="96675" cy="22247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ight Brace 179"/>
              <p:cNvSpPr/>
              <p:nvPr/>
            </p:nvSpPr>
            <p:spPr>
              <a:xfrm rot="9293934">
                <a:off x="4715779" y="3156775"/>
                <a:ext cx="108136" cy="250853"/>
              </a:xfrm>
              <a:prstGeom prst="rightBrace">
                <a:avLst>
                  <a:gd name="adj1" fmla="val 32932"/>
                  <a:gd name="adj2" fmla="val 7352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ight Brace 180"/>
              <p:cNvSpPr/>
              <p:nvPr/>
            </p:nvSpPr>
            <p:spPr>
              <a:xfrm rot="20127681">
                <a:off x="4954329" y="3354104"/>
                <a:ext cx="108136" cy="251668"/>
              </a:xfrm>
              <a:prstGeom prst="rightBrace">
                <a:avLst>
                  <a:gd name="adj1" fmla="val 32932"/>
                  <a:gd name="adj2" fmla="val 6788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 rot="20171959">
                <a:off x="4504437" y="3108920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</a:t>
                </a:r>
                <a:endParaRPr lang="en-US" sz="14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 rot="20171959">
                <a:off x="4988645" y="3319304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</a:t>
                </a:r>
                <a:endParaRPr lang="en-US" sz="14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592049" y="38559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201" name="Left Brace 200"/>
              <p:cNvSpPr/>
              <p:nvPr/>
            </p:nvSpPr>
            <p:spPr>
              <a:xfrm>
                <a:off x="873355" y="1689257"/>
                <a:ext cx="255495" cy="46840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Left Brace 201"/>
              <p:cNvSpPr/>
              <p:nvPr/>
            </p:nvSpPr>
            <p:spPr>
              <a:xfrm rot="16200000">
                <a:off x="3491130" y="4241137"/>
                <a:ext cx="258298" cy="473547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3511684" y="655552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3177" y="1577041"/>
              <a:ext cx="838730" cy="241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02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281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Lewis</dc:creator>
  <cp:lastModifiedBy>Matthew Lewis</cp:lastModifiedBy>
  <cp:revision>40</cp:revision>
  <dcterms:created xsi:type="dcterms:W3CDTF">2017-04-30T15:38:57Z</dcterms:created>
  <dcterms:modified xsi:type="dcterms:W3CDTF">2017-05-01T10:56:19Z</dcterms:modified>
</cp:coreProperties>
</file>