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8" r:id="rId3"/>
    <p:sldId id="305" r:id="rId4"/>
    <p:sldId id="306" r:id="rId5"/>
    <p:sldId id="321" r:id="rId6"/>
    <p:sldId id="259" r:id="rId7"/>
    <p:sldId id="260" r:id="rId8"/>
    <p:sldId id="261" r:id="rId9"/>
    <p:sldId id="262" r:id="rId10"/>
    <p:sldId id="322" r:id="rId11"/>
    <p:sldId id="323" r:id="rId12"/>
    <p:sldId id="324" r:id="rId13"/>
    <p:sldId id="320" r:id="rId14"/>
    <p:sldId id="263" r:id="rId15"/>
    <p:sldId id="264" r:id="rId16"/>
    <p:sldId id="265" r:id="rId17"/>
    <p:sldId id="266" r:id="rId18"/>
    <p:sldId id="267" r:id="rId19"/>
    <p:sldId id="268" r:id="rId20"/>
    <p:sldId id="325" r:id="rId21"/>
    <p:sldId id="269" r:id="rId22"/>
    <p:sldId id="270" r:id="rId23"/>
    <p:sldId id="271" r:id="rId24"/>
    <p:sldId id="272" r:id="rId25"/>
    <p:sldId id="296" r:id="rId26"/>
    <p:sldId id="297" r:id="rId27"/>
    <p:sldId id="298" r:id="rId28"/>
    <p:sldId id="301" r:id="rId29"/>
    <p:sldId id="299" r:id="rId30"/>
    <p:sldId id="304" r:id="rId31"/>
    <p:sldId id="307" r:id="rId32"/>
    <p:sldId id="300" r:id="rId33"/>
    <p:sldId id="317" r:id="rId34"/>
    <p:sldId id="302" r:id="rId35"/>
    <p:sldId id="308" r:id="rId36"/>
    <p:sldId id="257" r:id="rId37"/>
    <p:sldId id="309" r:id="rId38"/>
    <p:sldId id="310" r:id="rId39"/>
    <p:sldId id="319" r:id="rId40"/>
    <p:sldId id="311" r:id="rId41"/>
    <p:sldId id="292" r:id="rId42"/>
    <p:sldId id="293" r:id="rId43"/>
    <p:sldId id="294" r:id="rId44"/>
    <p:sldId id="295" r:id="rId45"/>
    <p:sldId id="312" r:id="rId46"/>
    <p:sldId id="313" r:id="rId47"/>
    <p:sldId id="314" r:id="rId48"/>
    <p:sldId id="315" r:id="rId49"/>
    <p:sldId id="316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ongyeon Wo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03864"/>
    <a:srgbClr val="5F9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790D3-4D25-4E27-ADAD-019FC2974409}" v="449" dt="2023-05-10T06:46:05.794"/>
  </p1510:revLst>
</p1510:revInfo>
</file>

<file path=ppt/tableStyles.xml><?xml version="1.0" encoding="utf-8"?>
<a:tblStyleLst xmlns:a="http://schemas.openxmlformats.org/drawingml/2006/main" def="{261551C5-084C-426B-AE3F-008A4B2618E5}">
  <a:tblStyle styleId="{261551C5-084C-426B-AE3F-008A4B2618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42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호제" userId="78624d1b2d07bb3a" providerId="LiveId" clId="{B4A790D3-4D25-4E27-ADAD-019FC2974409}"/>
    <pc:docChg chg="undo custSel addSld delSld modSld sldOrd">
      <pc:chgData name="남 호제" userId="78624d1b2d07bb3a" providerId="LiveId" clId="{B4A790D3-4D25-4E27-ADAD-019FC2974409}" dt="2023-05-10T06:47:17.903" v="4701" actId="20577"/>
      <pc:docMkLst>
        <pc:docMk/>
      </pc:docMkLst>
      <pc:sldChg chg="modTransition">
        <pc:chgData name="남 호제" userId="78624d1b2d07bb3a" providerId="LiveId" clId="{B4A790D3-4D25-4E27-ADAD-019FC2974409}" dt="2023-05-10T04:41:17.059" v="2834"/>
        <pc:sldMkLst>
          <pc:docMk/>
          <pc:sldMk cId="0" sldId="256"/>
        </pc:sldMkLst>
      </pc:sldChg>
      <pc:sldChg chg="modSp add mod">
        <pc:chgData name="남 호제" userId="78624d1b2d07bb3a" providerId="LiveId" clId="{B4A790D3-4D25-4E27-ADAD-019FC2974409}" dt="2023-05-10T05:12:56.230" v="3312" actId="27636"/>
        <pc:sldMkLst>
          <pc:docMk/>
          <pc:sldMk cId="2220724651" sldId="257"/>
        </pc:sldMkLst>
        <pc:spChg chg="mod">
          <ac:chgData name="남 호제" userId="78624d1b2d07bb3a" providerId="LiveId" clId="{B4A790D3-4D25-4E27-ADAD-019FC2974409}" dt="2023-05-10T05:12:56.230" v="3312" actId="27636"/>
          <ac:spMkLst>
            <pc:docMk/>
            <pc:sldMk cId="2220724651" sldId="257"/>
            <ac:spMk id="2" creationId="{6C7EE382-5E37-08AC-C387-6B56122ABE1C}"/>
          </ac:spMkLst>
        </pc:spChg>
      </pc:sldChg>
      <pc:sldChg chg="ord modTransition">
        <pc:chgData name="남 호제" userId="78624d1b2d07bb3a" providerId="LiveId" clId="{B4A790D3-4D25-4E27-ADAD-019FC2974409}" dt="2023-05-10T06:34:19.754" v="4529"/>
        <pc:sldMkLst>
          <pc:docMk/>
          <pc:sldMk cId="0" sldId="258"/>
        </pc:sldMkLst>
      </pc:sldChg>
      <pc:sldChg chg="modTransition">
        <pc:chgData name="남 호제" userId="78624d1b2d07bb3a" providerId="LiveId" clId="{B4A790D3-4D25-4E27-ADAD-019FC2974409}" dt="2023-05-10T04:41:21.374" v="2836"/>
        <pc:sldMkLst>
          <pc:docMk/>
          <pc:sldMk cId="0" sldId="259"/>
        </pc:sldMkLst>
      </pc:sldChg>
      <pc:sldChg chg="modTransition modNotesTx">
        <pc:chgData name="남 호제" userId="78624d1b2d07bb3a" providerId="LiveId" clId="{B4A790D3-4D25-4E27-ADAD-019FC2974409}" dt="2023-05-10T04:41:22.597" v="2837"/>
        <pc:sldMkLst>
          <pc:docMk/>
          <pc:sldMk cId="0" sldId="260"/>
        </pc:sldMkLst>
      </pc:sldChg>
      <pc:sldChg chg="modTransition">
        <pc:chgData name="남 호제" userId="78624d1b2d07bb3a" providerId="LiveId" clId="{B4A790D3-4D25-4E27-ADAD-019FC2974409}" dt="2023-05-10T04:41:24.487" v="2838"/>
        <pc:sldMkLst>
          <pc:docMk/>
          <pc:sldMk cId="0" sldId="261"/>
        </pc:sldMkLst>
      </pc:sldChg>
      <pc:sldChg chg="addSp delSp modSp mod modTransition modNotesTx">
        <pc:chgData name="남 호제" userId="78624d1b2d07bb3a" providerId="LiveId" clId="{B4A790D3-4D25-4E27-ADAD-019FC2974409}" dt="2023-05-10T06:07:42.284" v="4125" actId="1076"/>
        <pc:sldMkLst>
          <pc:docMk/>
          <pc:sldMk cId="0" sldId="262"/>
        </pc:sldMkLst>
        <pc:spChg chg="add mod">
          <ac:chgData name="남 호제" userId="78624d1b2d07bb3a" providerId="LiveId" clId="{B4A790D3-4D25-4E27-ADAD-019FC2974409}" dt="2023-05-10T05:27:01.127" v="3921" actId="1038"/>
          <ac:spMkLst>
            <pc:docMk/>
            <pc:sldMk cId="0" sldId="262"/>
            <ac:spMk id="6" creationId="{44680765-A5A3-7B6C-1AB7-0C9E43EC2042}"/>
          </ac:spMkLst>
        </pc:spChg>
        <pc:spChg chg="add mod">
          <ac:chgData name="남 호제" userId="78624d1b2d07bb3a" providerId="LiveId" clId="{B4A790D3-4D25-4E27-ADAD-019FC2974409}" dt="2023-05-10T05:27:01.127" v="3921" actId="1038"/>
          <ac:spMkLst>
            <pc:docMk/>
            <pc:sldMk cId="0" sldId="262"/>
            <ac:spMk id="7" creationId="{493A3D85-02EE-DE11-0F87-D3C18F58D19C}"/>
          </ac:spMkLst>
        </pc:spChg>
        <pc:spChg chg="add mod">
          <ac:chgData name="남 호제" userId="78624d1b2d07bb3a" providerId="LiveId" clId="{B4A790D3-4D25-4E27-ADAD-019FC2974409}" dt="2023-05-10T05:27:30.911" v="3970" actId="1038"/>
          <ac:spMkLst>
            <pc:docMk/>
            <pc:sldMk cId="0" sldId="262"/>
            <ac:spMk id="8" creationId="{C230AF09-1C7C-9D5A-4E5D-2A8E583570FF}"/>
          </ac:spMkLst>
        </pc:spChg>
        <pc:spChg chg="add mod">
          <ac:chgData name="남 호제" userId="78624d1b2d07bb3a" providerId="LiveId" clId="{B4A790D3-4D25-4E27-ADAD-019FC2974409}" dt="2023-05-10T05:27:30.911" v="3970" actId="1038"/>
          <ac:spMkLst>
            <pc:docMk/>
            <pc:sldMk cId="0" sldId="262"/>
            <ac:spMk id="9" creationId="{F48B7C30-20DD-E097-548B-409171F4EFAF}"/>
          </ac:spMkLst>
        </pc:spChg>
        <pc:spChg chg="add mod">
          <ac:chgData name="남 호제" userId="78624d1b2d07bb3a" providerId="LiveId" clId="{B4A790D3-4D25-4E27-ADAD-019FC2974409}" dt="2023-05-10T05:39:18.589" v="3986" actId="1076"/>
          <ac:spMkLst>
            <pc:docMk/>
            <pc:sldMk cId="0" sldId="262"/>
            <ac:spMk id="13" creationId="{53BCB925-ABC1-D9C7-E42A-50406C52456F}"/>
          </ac:spMkLst>
        </pc:spChg>
        <pc:spChg chg="mod">
          <ac:chgData name="남 호제" userId="78624d1b2d07bb3a" providerId="LiveId" clId="{B4A790D3-4D25-4E27-ADAD-019FC2974409}" dt="2023-05-10T05:26:24.714" v="3816"/>
          <ac:spMkLst>
            <pc:docMk/>
            <pc:sldMk cId="0" sldId="262"/>
            <ac:spMk id="100" creationId="{00000000-0000-0000-0000-000000000000}"/>
          </ac:spMkLst>
        </pc:spChg>
        <pc:spChg chg="del">
          <ac:chgData name="남 호제" userId="78624d1b2d07bb3a" providerId="LiveId" clId="{B4A790D3-4D25-4E27-ADAD-019FC2974409}" dt="2023-05-10T05:26:17.183" v="3780" actId="478"/>
          <ac:spMkLst>
            <pc:docMk/>
            <pc:sldMk cId="0" sldId="262"/>
            <ac:spMk id="102" creationId="{00000000-0000-0000-0000-000000000000}"/>
          </ac:spMkLst>
        </pc:spChg>
        <pc:picChg chg="add mod">
          <ac:chgData name="남 호제" userId="78624d1b2d07bb3a" providerId="LiveId" clId="{B4A790D3-4D25-4E27-ADAD-019FC2974409}" dt="2023-05-10T05:26:40.124" v="3818" actId="1076"/>
          <ac:picMkLst>
            <pc:docMk/>
            <pc:sldMk cId="0" sldId="262"/>
            <ac:picMk id="4" creationId="{4938B331-AD3A-BBD6-B7E7-EEBBD3D9A737}"/>
          </ac:picMkLst>
        </pc:picChg>
        <pc:picChg chg="add mod">
          <ac:chgData name="남 호제" userId="78624d1b2d07bb3a" providerId="LiveId" clId="{B4A790D3-4D25-4E27-ADAD-019FC2974409}" dt="2023-05-10T05:27:01.127" v="3921" actId="1038"/>
          <ac:picMkLst>
            <pc:docMk/>
            <pc:sldMk cId="0" sldId="262"/>
            <ac:picMk id="5" creationId="{1C2AB3AB-0DFB-73F8-CA02-09E97222DFA5}"/>
          </ac:picMkLst>
        </pc:picChg>
        <pc:picChg chg="add mod">
          <ac:chgData name="남 호제" userId="78624d1b2d07bb3a" providerId="LiveId" clId="{B4A790D3-4D25-4E27-ADAD-019FC2974409}" dt="2023-05-10T05:27:30.911" v="3970" actId="1038"/>
          <ac:picMkLst>
            <pc:docMk/>
            <pc:sldMk cId="0" sldId="262"/>
            <ac:picMk id="10" creationId="{A43ECD31-7346-B954-440A-5A04A0B362A6}"/>
          </ac:picMkLst>
        </pc:picChg>
        <pc:picChg chg="add mod">
          <ac:chgData name="남 호제" userId="78624d1b2d07bb3a" providerId="LiveId" clId="{B4A790D3-4D25-4E27-ADAD-019FC2974409}" dt="2023-05-10T06:07:42.284" v="4125" actId="1076"/>
          <ac:picMkLst>
            <pc:docMk/>
            <pc:sldMk cId="0" sldId="262"/>
            <ac:picMk id="12" creationId="{EAB0C074-9948-5597-7945-0167F55F79C0}"/>
          </ac:picMkLst>
        </pc:picChg>
        <pc:picChg chg="del">
          <ac:chgData name="남 호제" userId="78624d1b2d07bb3a" providerId="LiveId" clId="{B4A790D3-4D25-4E27-ADAD-019FC2974409}" dt="2023-05-10T05:26:16.630" v="3779" actId="478"/>
          <ac:picMkLst>
            <pc:docMk/>
            <pc:sldMk cId="0" sldId="262"/>
            <ac:picMk id="101" creationId="{00000000-0000-0000-0000-000000000000}"/>
          </ac:picMkLst>
        </pc:picChg>
      </pc:sldChg>
      <pc:sldChg chg="modTransition modNotesTx">
        <pc:chgData name="남 호제" userId="78624d1b2d07bb3a" providerId="LiveId" clId="{B4A790D3-4D25-4E27-ADAD-019FC2974409}" dt="2023-05-10T04:41:28.198" v="2840"/>
        <pc:sldMkLst>
          <pc:docMk/>
          <pc:sldMk cId="0" sldId="263"/>
        </pc:sldMkLst>
      </pc:sldChg>
      <pc:sldChg chg="modTransition modNotesTx">
        <pc:chgData name="남 호제" userId="78624d1b2d07bb3a" providerId="LiveId" clId="{B4A790D3-4D25-4E27-ADAD-019FC2974409}" dt="2023-05-10T04:41:29.744" v="2841"/>
        <pc:sldMkLst>
          <pc:docMk/>
          <pc:sldMk cId="0" sldId="264"/>
        </pc:sldMkLst>
      </pc:sldChg>
      <pc:sldChg chg="modTransition">
        <pc:chgData name="남 호제" userId="78624d1b2d07bb3a" providerId="LiveId" clId="{B4A790D3-4D25-4E27-ADAD-019FC2974409}" dt="2023-05-10T04:41:31.886" v="2842"/>
        <pc:sldMkLst>
          <pc:docMk/>
          <pc:sldMk cId="0" sldId="265"/>
        </pc:sldMkLst>
      </pc:sldChg>
      <pc:sldChg chg="modTransition">
        <pc:chgData name="남 호제" userId="78624d1b2d07bb3a" providerId="LiveId" clId="{B4A790D3-4D25-4E27-ADAD-019FC2974409}" dt="2023-05-10T04:41:33.588" v="2843"/>
        <pc:sldMkLst>
          <pc:docMk/>
          <pc:sldMk cId="0" sldId="266"/>
        </pc:sldMkLst>
      </pc:sldChg>
      <pc:sldChg chg="modTransition">
        <pc:chgData name="남 호제" userId="78624d1b2d07bb3a" providerId="LiveId" clId="{B4A790D3-4D25-4E27-ADAD-019FC2974409}" dt="2023-05-10T04:41:35.848" v="2844"/>
        <pc:sldMkLst>
          <pc:docMk/>
          <pc:sldMk cId="0" sldId="267"/>
        </pc:sldMkLst>
      </pc:sldChg>
      <pc:sldChg chg="modTransition">
        <pc:chgData name="남 호제" userId="78624d1b2d07bb3a" providerId="LiveId" clId="{B4A790D3-4D25-4E27-ADAD-019FC2974409}" dt="2023-05-10T04:41:37.614" v="2845"/>
        <pc:sldMkLst>
          <pc:docMk/>
          <pc:sldMk cId="0" sldId="268"/>
        </pc:sldMkLst>
      </pc:sldChg>
      <pc:sldChg chg="addSp modSp mod modTransition modNotesTx">
        <pc:chgData name="남 호제" userId="78624d1b2d07bb3a" providerId="LiveId" clId="{B4A790D3-4D25-4E27-ADAD-019FC2974409}" dt="2023-05-10T06:46:09.500" v="4685" actId="14100"/>
        <pc:sldMkLst>
          <pc:docMk/>
          <pc:sldMk cId="0" sldId="269"/>
        </pc:sldMkLst>
        <pc:spChg chg="add mod">
          <ac:chgData name="남 호제" userId="78624d1b2d07bb3a" providerId="LiveId" clId="{B4A790D3-4D25-4E27-ADAD-019FC2974409}" dt="2023-05-10T06:46:09.500" v="4685" actId="14100"/>
          <ac:spMkLst>
            <pc:docMk/>
            <pc:sldMk cId="0" sldId="269"/>
            <ac:spMk id="4" creationId="{42130C43-09C6-7F98-4B33-93BFB89879D3}"/>
          </ac:spMkLst>
        </pc:spChg>
      </pc:sldChg>
      <pc:sldChg chg="modTransition modNotesTx">
        <pc:chgData name="남 호제" userId="78624d1b2d07bb3a" providerId="LiveId" clId="{B4A790D3-4D25-4E27-ADAD-019FC2974409}" dt="2023-05-10T04:41:40.634" v="2847"/>
        <pc:sldMkLst>
          <pc:docMk/>
          <pc:sldMk cId="0" sldId="270"/>
        </pc:sldMkLst>
      </pc:sldChg>
      <pc:sldChg chg="modTransition">
        <pc:chgData name="남 호제" userId="78624d1b2d07bb3a" providerId="LiveId" clId="{B4A790D3-4D25-4E27-ADAD-019FC2974409}" dt="2023-05-10T04:41:42.478" v="2848"/>
        <pc:sldMkLst>
          <pc:docMk/>
          <pc:sldMk cId="0" sldId="271"/>
        </pc:sldMkLst>
      </pc:sldChg>
      <pc:sldChg chg="modTransition">
        <pc:chgData name="남 호제" userId="78624d1b2d07bb3a" providerId="LiveId" clId="{B4A790D3-4D25-4E27-ADAD-019FC2974409}" dt="2023-05-10T04:41:44.203" v="2849"/>
        <pc:sldMkLst>
          <pc:docMk/>
          <pc:sldMk cId="0" sldId="272"/>
        </pc:sldMkLst>
      </pc:sldChg>
      <pc:sldChg chg="modSp del mod modTransition modNotesTx">
        <pc:chgData name="남 호제" userId="78624d1b2d07bb3a" providerId="LiveId" clId="{B4A790D3-4D25-4E27-ADAD-019FC2974409}" dt="2023-05-10T05:12:25.570" v="3310" actId="47"/>
        <pc:sldMkLst>
          <pc:docMk/>
          <pc:sldMk cId="0" sldId="280"/>
        </pc:sldMkLst>
        <pc:spChg chg="mod">
          <ac:chgData name="남 호제" userId="78624d1b2d07bb3a" providerId="LiveId" clId="{B4A790D3-4D25-4E27-ADAD-019FC2974409}" dt="2023-05-10T05:12:17.303" v="3309" actId="20577"/>
          <ac:spMkLst>
            <pc:docMk/>
            <pc:sldMk cId="0" sldId="280"/>
            <ac:spMk id="347" creationId="{00000000-0000-0000-0000-000000000000}"/>
          </ac:spMkLst>
        </pc:spChg>
      </pc:sldChg>
      <pc:sldChg chg="add">
        <pc:chgData name="남 호제" userId="78624d1b2d07bb3a" providerId="LiveId" clId="{B4A790D3-4D25-4E27-ADAD-019FC2974409}" dt="2023-05-10T05:12:56.199" v="3311"/>
        <pc:sldMkLst>
          <pc:docMk/>
          <pc:sldMk cId="0" sldId="292"/>
        </pc:sldMkLst>
      </pc:sldChg>
      <pc:sldChg chg="modSp add mod">
        <pc:chgData name="남 호제" userId="78624d1b2d07bb3a" providerId="LiveId" clId="{B4A790D3-4D25-4E27-ADAD-019FC2974409}" dt="2023-05-10T05:12:56.243" v="3316" actId="27636"/>
        <pc:sldMkLst>
          <pc:docMk/>
          <pc:sldMk cId="800063945" sldId="293"/>
        </pc:sldMkLst>
        <pc:spChg chg="mod">
          <ac:chgData name="남 호제" userId="78624d1b2d07bb3a" providerId="LiveId" clId="{B4A790D3-4D25-4E27-ADAD-019FC2974409}" dt="2023-05-10T05:12:56.243" v="3316" actId="27636"/>
          <ac:spMkLst>
            <pc:docMk/>
            <pc:sldMk cId="800063945" sldId="293"/>
            <ac:spMk id="2" creationId="{6C7EE382-5E37-08AC-C387-6B56122ABE1C}"/>
          </ac:spMkLst>
        </pc:spChg>
      </pc:sldChg>
      <pc:sldChg chg="modSp add mod">
        <pc:chgData name="남 호제" userId="78624d1b2d07bb3a" providerId="LiveId" clId="{B4A790D3-4D25-4E27-ADAD-019FC2974409}" dt="2023-05-10T05:12:56.245" v="3317" actId="27636"/>
        <pc:sldMkLst>
          <pc:docMk/>
          <pc:sldMk cId="2004020314" sldId="294"/>
        </pc:sldMkLst>
        <pc:spChg chg="mod">
          <ac:chgData name="남 호제" userId="78624d1b2d07bb3a" providerId="LiveId" clId="{B4A790D3-4D25-4E27-ADAD-019FC2974409}" dt="2023-05-10T05:12:56.245" v="3317" actId="27636"/>
          <ac:spMkLst>
            <pc:docMk/>
            <pc:sldMk cId="2004020314" sldId="294"/>
            <ac:spMk id="2" creationId="{6C7EE382-5E37-08AC-C387-6B56122ABE1C}"/>
          </ac:spMkLst>
        </pc:spChg>
      </pc:sldChg>
      <pc:sldChg chg="modSp add mod">
        <pc:chgData name="남 호제" userId="78624d1b2d07bb3a" providerId="LiveId" clId="{B4A790D3-4D25-4E27-ADAD-019FC2974409}" dt="2023-05-10T05:12:56.249" v="3318" actId="27636"/>
        <pc:sldMkLst>
          <pc:docMk/>
          <pc:sldMk cId="4062518479" sldId="295"/>
        </pc:sldMkLst>
        <pc:spChg chg="mod">
          <ac:chgData name="남 호제" userId="78624d1b2d07bb3a" providerId="LiveId" clId="{B4A790D3-4D25-4E27-ADAD-019FC2974409}" dt="2023-05-10T05:12:56.249" v="3318" actId="27636"/>
          <ac:spMkLst>
            <pc:docMk/>
            <pc:sldMk cId="4062518479" sldId="295"/>
            <ac:spMk id="2" creationId="{6C7EE382-5E37-08AC-C387-6B56122ABE1C}"/>
          </ac:spMkLst>
        </pc:spChg>
      </pc:sldChg>
      <pc:sldChg chg="modTransition modNotesTx">
        <pc:chgData name="남 호제" userId="78624d1b2d07bb3a" providerId="LiveId" clId="{B4A790D3-4D25-4E27-ADAD-019FC2974409}" dt="2023-05-10T04:41:45.968" v="2850"/>
        <pc:sldMkLst>
          <pc:docMk/>
          <pc:sldMk cId="4090191300" sldId="296"/>
        </pc:sldMkLst>
      </pc:sldChg>
      <pc:sldChg chg="modTransition">
        <pc:chgData name="남 호제" userId="78624d1b2d07bb3a" providerId="LiveId" clId="{B4A790D3-4D25-4E27-ADAD-019FC2974409}" dt="2023-05-10T04:41:47.255" v="2851"/>
        <pc:sldMkLst>
          <pc:docMk/>
          <pc:sldMk cId="3611583866" sldId="297"/>
        </pc:sldMkLst>
      </pc:sldChg>
      <pc:sldChg chg="modTransition">
        <pc:chgData name="남 호제" userId="78624d1b2d07bb3a" providerId="LiveId" clId="{B4A790D3-4D25-4E27-ADAD-019FC2974409}" dt="2023-05-10T04:41:49.124" v="2852"/>
        <pc:sldMkLst>
          <pc:docMk/>
          <pc:sldMk cId="2223629721" sldId="298"/>
        </pc:sldMkLst>
      </pc:sldChg>
      <pc:sldChg chg="modTransition">
        <pc:chgData name="남 호제" userId="78624d1b2d07bb3a" providerId="LiveId" clId="{B4A790D3-4D25-4E27-ADAD-019FC2974409}" dt="2023-05-10T04:41:52.197" v="2854"/>
        <pc:sldMkLst>
          <pc:docMk/>
          <pc:sldMk cId="1512968283" sldId="299"/>
        </pc:sldMkLst>
      </pc:sldChg>
      <pc:sldChg chg="modSp mod modTransition">
        <pc:chgData name="남 호제" userId="78624d1b2d07bb3a" providerId="LiveId" clId="{B4A790D3-4D25-4E27-ADAD-019FC2974409}" dt="2023-05-10T04:42:00.931" v="2859"/>
        <pc:sldMkLst>
          <pc:docMk/>
          <pc:sldMk cId="1160418753" sldId="300"/>
        </pc:sldMkLst>
        <pc:spChg chg="mod">
          <ac:chgData name="남 호제" userId="78624d1b2d07bb3a" providerId="LiveId" clId="{B4A790D3-4D25-4E27-ADAD-019FC2974409}" dt="2023-05-09T05:29:14.464" v="63" actId="1076"/>
          <ac:spMkLst>
            <pc:docMk/>
            <pc:sldMk cId="1160418753" sldId="300"/>
            <ac:spMk id="7" creationId="{B4DFA3CB-9690-7DC8-1FA9-7A247A9FDC0D}"/>
          </ac:spMkLst>
        </pc:spChg>
      </pc:sldChg>
      <pc:sldChg chg="modTransition">
        <pc:chgData name="남 호제" userId="78624d1b2d07bb3a" providerId="LiveId" clId="{B4A790D3-4D25-4E27-ADAD-019FC2974409}" dt="2023-05-10T04:41:50.472" v="2853"/>
        <pc:sldMkLst>
          <pc:docMk/>
          <pc:sldMk cId="2191756000" sldId="301"/>
        </pc:sldMkLst>
      </pc:sldChg>
      <pc:sldChg chg="modTransition">
        <pc:chgData name="남 호제" userId="78624d1b2d07bb3a" providerId="LiveId" clId="{B4A790D3-4D25-4E27-ADAD-019FC2974409}" dt="2023-05-10T04:42:02.499" v="2860"/>
        <pc:sldMkLst>
          <pc:docMk/>
          <pc:sldMk cId="3268022065" sldId="302"/>
        </pc:sldMkLst>
      </pc:sldChg>
      <pc:sldChg chg="modTransition">
        <pc:chgData name="남 호제" userId="78624d1b2d07bb3a" providerId="LiveId" clId="{B4A790D3-4D25-4E27-ADAD-019FC2974409}" dt="2023-05-10T04:41:53.650" v="2855"/>
        <pc:sldMkLst>
          <pc:docMk/>
          <pc:sldMk cId="1190513075" sldId="304"/>
        </pc:sldMkLst>
      </pc:sldChg>
      <pc:sldChg chg="ord modTransition">
        <pc:chgData name="남 호제" userId="78624d1b2d07bb3a" providerId="LiveId" clId="{B4A790D3-4D25-4E27-ADAD-019FC2974409}" dt="2023-05-10T06:35:42.398" v="4534"/>
        <pc:sldMkLst>
          <pc:docMk/>
          <pc:sldMk cId="1705939359" sldId="305"/>
        </pc:sldMkLst>
      </pc:sldChg>
      <pc:sldChg chg="modSp mod ord modTransition">
        <pc:chgData name="남 호제" userId="78624d1b2d07bb3a" providerId="LiveId" clId="{B4A790D3-4D25-4E27-ADAD-019FC2974409}" dt="2023-05-10T06:34:34.203" v="4532" actId="255"/>
        <pc:sldMkLst>
          <pc:docMk/>
          <pc:sldMk cId="1049328730" sldId="306"/>
        </pc:sldMkLst>
        <pc:spChg chg="mod">
          <ac:chgData name="남 호제" userId="78624d1b2d07bb3a" providerId="LiveId" clId="{B4A790D3-4D25-4E27-ADAD-019FC2974409}" dt="2023-05-09T05:30:14.766" v="64" actId="20577"/>
          <ac:spMkLst>
            <pc:docMk/>
            <pc:sldMk cId="1049328730" sldId="306"/>
            <ac:spMk id="4" creationId="{668C467E-95DB-9CE0-1F21-A29D91489488}"/>
          </ac:spMkLst>
        </pc:spChg>
        <pc:spChg chg="mod">
          <ac:chgData name="남 호제" userId="78624d1b2d07bb3a" providerId="LiveId" clId="{B4A790D3-4D25-4E27-ADAD-019FC2974409}" dt="2023-05-10T06:34:34.203" v="4532" actId="255"/>
          <ac:spMkLst>
            <pc:docMk/>
            <pc:sldMk cId="1049328730" sldId="306"/>
            <ac:spMk id="348" creationId="{00000000-0000-0000-0000-000000000000}"/>
          </ac:spMkLst>
        </pc:spChg>
      </pc:sldChg>
      <pc:sldChg chg="add">
        <pc:chgData name="남 호제" userId="78624d1b2d07bb3a" providerId="LiveId" clId="{B4A790D3-4D25-4E27-ADAD-019FC2974409}" dt="2023-05-10T05:06:05.946" v="2861"/>
        <pc:sldMkLst>
          <pc:docMk/>
          <pc:sldMk cId="1088458318" sldId="307"/>
        </pc:sldMkLst>
      </pc:sldChg>
      <pc:sldChg chg="add">
        <pc:chgData name="남 호제" userId="78624d1b2d07bb3a" providerId="LiveId" clId="{B4A790D3-4D25-4E27-ADAD-019FC2974409}" dt="2023-05-10T05:12:56.199" v="3311"/>
        <pc:sldMkLst>
          <pc:docMk/>
          <pc:sldMk cId="612878855" sldId="308"/>
        </pc:sldMkLst>
      </pc:sldChg>
      <pc:sldChg chg="modSp add mod ord">
        <pc:chgData name="남 호제" userId="78624d1b2d07bb3a" providerId="LiveId" clId="{B4A790D3-4D25-4E27-ADAD-019FC2974409}" dt="2023-05-10T05:31:33.571" v="3972"/>
        <pc:sldMkLst>
          <pc:docMk/>
          <pc:sldMk cId="3515145009" sldId="309"/>
        </pc:sldMkLst>
        <pc:spChg chg="mod">
          <ac:chgData name="남 호제" userId="78624d1b2d07bb3a" providerId="LiveId" clId="{B4A790D3-4D25-4E27-ADAD-019FC2974409}" dt="2023-05-10T05:12:56.231" v="3313" actId="27636"/>
          <ac:spMkLst>
            <pc:docMk/>
            <pc:sldMk cId="3515145009" sldId="309"/>
            <ac:spMk id="2" creationId="{6C7EE382-5E37-08AC-C387-6B56122ABE1C}"/>
          </ac:spMkLst>
        </pc:spChg>
      </pc:sldChg>
      <pc:sldChg chg="modSp add mod">
        <pc:chgData name="남 호제" userId="78624d1b2d07bb3a" providerId="LiveId" clId="{B4A790D3-4D25-4E27-ADAD-019FC2974409}" dt="2023-05-10T05:12:56.237" v="3314" actId="27636"/>
        <pc:sldMkLst>
          <pc:docMk/>
          <pc:sldMk cId="3697092822" sldId="310"/>
        </pc:sldMkLst>
        <pc:spChg chg="mod">
          <ac:chgData name="남 호제" userId="78624d1b2d07bb3a" providerId="LiveId" clId="{B4A790D3-4D25-4E27-ADAD-019FC2974409}" dt="2023-05-10T05:12:56.237" v="3314" actId="27636"/>
          <ac:spMkLst>
            <pc:docMk/>
            <pc:sldMk cId="3697092822" sldId="310"/>
            <ac:spMk id="2" creationId="{A062B9BB-95AA-FD16-D7BD-D1749511A88D}"/>
          </ac:spMkLst>
        </pc:spChg>
      </pc:sldChg>
      <pc:sldChg chg="modSp add mod">
        <pc:chgData name="남 호제" userId="78624d1b2d07bb3a" providerId="LiveId" clId="{B4A790D3-4D25-4E27-ADAD-019FC2974409}" dt="2023-05-10T05:12:56.239" v="3315" actId="27636"/>
        <pc:sldMkLst>
          <pc:docMk/>
          <pc:sldMk cId="4190199260" sldId="311"/>
        </pc:sldMkLst>
        <pc:spChg chg="mod">
          <ac:chgData name="남 호제" userId="78624d1b2d07bb3a" providerId="LiveId" clId="{B4A790D3-4D25-4E27-ADAD-019FC2974409}" dt="2023-05-10T05:12:56.239" v="3315" actId="27636"/>
          <ac:spMkLst>
            <pc:docMk/>
            <pc:sldMk cId="4190199260" sldId="311"/>
            <ac:spMk id="2" creationId="{A062B9BB-95AA-FD16-D7BD-D1749511A88D}"/>
          </ac:spMkLst>
        </pc:spChg>
      </pc:sldChg>
      <pc:sldChg chg="modSp add mod">
        <pc:chgData name="남 호제" userId="78624d1b2d07bb3a" providerId="LiveId" clId="{B4A790D3-4D25-4E27-ADAD-019FC2974409}" dt="2023-05-10T05:12:56.252" v="3319" actId="27636"/>
        <pc:sldMkLst>
          <pc:docMk/>
          <pc:sldMk cId="359227789" sldId="312"/>
        </pc:sldMkLst>
        <pc:spChg chg="mod">
          <ac:chgData name="남 호제" userId="78624d1b2d07bb3a" providerId="LiveId" clId="{B4A790D3-4D25-4E27-ADAD-019FC2974409}" dt="2023-05-10T05:12:56.252" v="3319" actId="27636"/>
          <ac:spMkLst>
            <pc:docMk/>
            <pc:sldMk cId="359227789" sldId="312"/>
            <ac:spMk id="2" creationId="{6C7EE382-5E37-08AC-C387-6B56122ABE1C}"/>
          </ac:spMkLst>
        </pc:spChg>
      </pc:sldChg>
      <pc:sldChg chg="modSp add mod">
        <pc:chgData name="남 호제" userId="78624d1b2d07bb3a" providerId="LiveId" clId="{B4A790D3-4D25-4E27-ADAD-019FC2974409}" dt="2023-05-10T05:12:56.255" v="3320" actId="27636"/>
        <pc:sldMkLst>
          <pc:docMk/>
          <pc:sldMk cId="2698817264" sldId="313"/>
        </pc:sldMkLst>
        <pc:spChg chg="mod">
          <ac:chgData name="남 호제" userId="78624d1b2d07bb3a" providerId="LiveId" clId="{B4A790D3-4D25-4E27-ADAD-019FC2974409}" dt="2023-05-10T05:12:56.255" v="3320" actId="27636"/>
          <ac:spMkLst>
            <pc:docMk/>
            <pc:sldMk cId="2698817264" sldId="313"/>
            <ac:spMk id="2" creationId="{6C7EE382-5E37-08AC-C387-6B56122ABE1C}"/>
          </ac:spMkLst>
        </pc:spChg>
      </pc:sldChg>
      <pc:sldChg chg="modSp add mod">
        <pc:chgData name="남 호제" userId="78624d1b2d07bb3a" providerId="LiveId" clId="{B4A790D3-4D25-4E27-ADAD-019FC2974409}" dt="2023-05-10T05:12:56.278" v="3322" actId="27636"/>
        <pc:sldMkLst>
          <pc:docMk/>
          <pc:sldMk cId="929356350" sldId="314"/>
        </pc:sldMkLst>
        <pc:spChg chg="mod">
          <ac:chgData name="남 호제" userId="78624d1b2d07bb3a" providerId="LiveId" clId="{B4A790D3-4D25-4E27-ADAD-019FC2974409}" dt="2023-05-10T05:12:56.257" v="3321" actId="27636"/>
          <ac:spMkLst>
            <pc:docMk/>
            <pc:sldMk cId="929356350" sldId="314"/>
            <ac:spMk id="2" creationId="{6C7EE382-5E37-08AC-C387-6B56122ABE1C}"/>
          </ac:spMkLst>
        </pc:spChg>
        <pc:spChg chg="mod">
          <ac:chgData name="남 호제" userId="78624d1b2d07bb3a" providerId="LiveId" clId="{B4A790D3-4D25-4E27-ADAD-019FC2974409}" dt="2023-05-10T05:12:56.278" v="3322" actId="27636"/>
          <ac:spMkLst>
            <pc:docMk/>
            <pc:sldMk cId="929356350" sldId="314"/>
            <ac:spMk id="6" creationId="{0715C860-319D-E3D3-873D-9FDA1F9ABBD9}"/>
          </ac:spMkLst>
        </pc:spChg>
      </pc:sldChg>
      <pc:sldChg chg="modSp add mod">
        <pc:chgData name="남 호제" userId="78624d1b2d07bb3a" providerId="LiveId" clId="{B4A790D3-4D25-4E27-ADAD-019FC2974409}" dt="2023-05-10T05:12:56.287" v="3323" actId="27636"/>
        <pc:sldMkLst>
          <pc:docMk/>
          <pc:sldMk cId="2078655385" sldId="315"/>
        </pc:sldMkLst>
        <pc:spChg chg="mod">
          <ac:chgData name="남 호제" userId="78624d1b2d07bb3a" providerId="LiveId" clId="{B4A790D3-4D25-4E27-ADAD-019FC2974409}" dt="2023-05-10T05:12:56.287" v="3323" actId="27636"/>
          <ac:spMkLst>
            <pc:docMk/>
            <pc:sldMk cId="2078655385" sldId="315"/>
            <ac:spMk id="2" creationId="{6C7EE382-5E37-08AC-C387-6B56122ABE1C}"/>
          </ac:spMkLst>
        </pc:spChg>
      </pc:sldChg>
      <pc:sldChg chg="modSp add mod">
        <pc:chgData name="남 호제" userId="78624d1b2d07bb3a" providerId="LiveId" clId="{B4A790D3-4D25-4E27-ADAD-019FC2974409}" dt="2023-05-10T05:12:56.345" v="3325" actId="27636"/>
        <pc:sldMkLst>
          <pc:docMk/>
          <pc:sldMk cId="2245964651" sldId="316"/>
        </pc:sldMkLst>
        <pc:spChg chg="mod">
          <ac:chgData name="남 호제" userId="78624d1b2d07bb3a" providerId="LiveId" clId="{B4A790D3-4D25-4E27-ADAD-019FC2974409}" dt="2023-05-10T05:12:56.289" v="3324" actId="27636"/>
          <ac:spMkLst>
            <pc:docMk/>
            <pc:sldMk cId="2245964651" sldId="316"/>
            <ac:spMk id="2" creationId="{6C7EE382-5E37-08AC-C387-6B56122ABE1C}"/>
          </ac:spMkLst>
        </pc:spChg>
        <pc:spChg chg="mod">
          <ac:chgData name="남 호제" userId="78624d1b2d07bb3a" providerId="LiveId" clId="{B4A790D3-4D25-4E27-ADAD-019FC2974409}" dt="2023-05-10T05:12:56.345" v="3325" actId="27636"/>
          <ac:spMkLst>
            <pc:docMk/>
            <pc:sldMk cId="2245964651" sldId="316"/>
            <ac:spMk id="6" creationId="{0715C860-319D-E3D3-873D-9FDA1F9ABBD9}"/>
          </ac:spMkLst>
        </pc:spChg>
      </pc:sldChg>
      <pc:sldChg chg="addSp modSp add mod">
        <pc:chgData name="남 호제" userId="78624d1b2d07bb3a" providerId="LiveId" clId="{B4A790D3-4D25-4E27-ADAD-019FC2974409}" dt="2023-05-10T05:13:51.636" v="3382" actId="14100"/>
        <pc:sldMkLst>
          <pc:docMk/>
          <pc:sldMk cId="1713160222" sldId="317"/>
        </pc:sldMkLst>
        <pc:spChg chg="mod">
          <ac:chgData name="남 호제" userId="78624d1b2d07bb3a" providerId="LiveId" clId="{B4A790D3-4D25-4E27-ADAD-019FC2974409}" dt="2023-05-10T05:13:21.049" v="3343" actId="1076"/>
          <ac:spMkLst>
            <pc:docMk/>
            <pc:sldMk cId="1713160222" sldId="317"/>
            <ac:spMk id="2" creationId="{B37045ED-F8AA-BFA4-6F25-FDEF5CF02B3B}"/>
          </ac:spMkLst>
        </pc:spChg>
        <pc:spChg chg="add mod">
          <ac:chgData name="남 호제" userId="78624d1b2d07bb3a" providerId="LiveId" clId="{B4A790D3-4D25-4E27-ADAD-019FC2974409}" dt="2023-05-10T05:13:51.636" v="3382" actId="14100"/>
          <ac:spMkLst>
            <pc:docMk/>
            <pc:sldMk cId="1713160222" sldId="317"/>
            <ac:spMk id="3" creationId="{B441721B-AFF9-F11D-B5F3-1BB3E83B7990}"/>
          </ac:spMkLst>
        </pc:spChg>
      </pc:sldChg>
      <pc:sldChg chg="addSp delSp modSp add del mod">
        <pc:chgData name="남 호제" userId="78624d1b2d07bb3a" providerId="LiveId" clId="{B4A790D3-4D25-4E27-ADAD-019FC2974409}" dt="2023-05-10T06:16:24.151" v="4144" actId="47"/>
        <pc:sldMkLst>
          <pc:docMk/>
          <pc:sldMk cId="901057564" sldId="318"/>
        </pc:sldMkLst>
        <pc:spChg chg="mod">
          <ac:chgData name="남 호제" userId="78624d1b2d07bb3a" providerId="LiveId" clId="{B4A790D3-4D25-4E27-ADAD-019FC2974409}" dt="2023-05-10T05:16:37.106" v="3404"/>
          <ac:spMkLst>
            <pc:docMk/>
            <pc:sldMk cId="901057564" sldId="318"/>
            <ac:spMk id="4" creationId="{27B27149-AC22-B56F-661E-8694DC660E47}"/>
          </ac:spMkLst>
        </pc:spChg>
        <pc:spChg chg="add mod">
          <ac:chgData name="남 호제" userId="78624d1b2d07bb3a" providerId="LiveId" clId="{B4A790D3-4D25-4E27-ADAD-019FC2974409}" dt="2023-05-10T05:23:57.135" v="3769" actId="20577"/>
          <ac:spMkLst>
            <pc:docMk/>
            <pc:sldMk cId="901057564" sldId="318"/>
            <ac:spMk id="5" creationId="{FCF178DC-4034-B27B-F365-9B4707B7870B}"/>
          </ac:spMkLst>
        </pc:spChg>
        <pc:spChg chg="add mod">
          <ac:chgData name="남 호제" userId="78624d1b2d07bb3a" providerId="LiveId" clId="{B4A790D3-4D25-4E27-ADAD-019FC2974409}" dt="2023-05-10T05:19:42.402" v="3743" actId="2711"/>
          <ac:spMkLst>
            <pc:docMk/>
            <pc:sldMk cId="901057564" sldId="318"/>
            <ac:spMk id="6" creationId="{4CA7A746-8165-4F55-FF04-317CE80728CF}"/>
          </ac:spMkLst>
        </pc:spChg>
        <pc:spChg chg="add mod">
          <ac:chgData name="남 호제" userId="78624d1b2d07bb3a" providerId="LiveId" clId="{B4A790D3-4D25-4E27-ADAD-019FC2974409}" dt="2023-05-10T05:20:05.062" v="3745" actId="14100"/>
          <ac:spMkLst>
            <pc:docMk/>
            <pc:sldMk cId="901057564" sldId="318"/>
            <ac:spMk id="7" creationId="{684DD07A-26F8-74F3-E5FA-4AEE316FBC04}"/>
          </ac:spMkLst>
        </pc:spChg>
        <pc:spChg chg="add mod">
          <ac:chgData name="남 호제" userId="78624d1b2d07bb3a" providerId="LiveId" clId="{B4A790D3-4D25-4E27-ADAD-019FC2974409}" dt="2023-05-10T05:18:42.147" v="3656" actId="1076"/>
          <ac:spMkLst>
            <pc:docMk/>
            <pc:sldMk cId="901057564" sldId="318"/>
            <ac:spMk id="8" creationId="{1F307CC6-A43E-0736-1D73-B0CFC4A94F03}"/>
          </ac:spMkLst>
        </pc:spChg>
        <pc:spChg chg="add mod">
          <ac:chgData name="남 호제" userId="78624d1b2d07bb3a" providerId="LiveId" clId="{B4A790D3-4D25-4E27-ADAD-019FC2974409}" dt="2023-05-10T06:08:34.986" v="4129"/>
          <ac:spMkLst>
            <pc:docMk/>
            <pc:sldMk cId="901057564" sldId="318"/>
            <ac:spMk id="9" creationId="{FF3AF770-5BB1-C910-E1F3-B8A622F7E2F6}"/>
          </ac:spMkLst>
        </pc:spChg>
        <pc:graphicFrameChg chg="del">
          <ac:chgData name="남 호제" userId="78624d1b2d07bb3a" providerId="LiveId" clId="{B4A790D3-4D25-4E27-ADAD-019FC2974409}" dt="2023-05-10T05:16:25.051" v="3384" actId="478"/>
          <ac:graphicFrameMkLst>
            <pc:docMk/>
            <pc:sldMk cId="901057564" sldId="318"/>
            <ac:graphicFrameMk id="231" creationId="{00000000-0000-0000-0000-000000000000}"/>
          </ac:graphicFrameMkLst>
        </pc:graphicFrameChg>
      </pc:sldChg>
      <pc:sldChg chg="addSp delSp modSp add mod">
        <pc:chgData name="남 호제" userId="78624d1b2d07bb3a" providerId="LiveId" clId="{B4A790D3-4D25-4E27-ADAD-019FC2974409}" dt="2023-05-10T05:26:01.283" v="3777" actId="1076"/>
        <pc:sldMkLst>
          <pc:docMk/>
          <pc:sldMk cId="169399006" sldId="319"/>
        </pc:sldMkLst>
        <pc:spChg chg="del">
          <ac:chgData name="남 호제" userId="78624d1b2d07bb3a" providerId="LiveId" clId="{B4A790D3-4D25-4E27-ADAD-019FC2974409}" dt="2023-05-10T05:25:50.121" v="3771" actId="478"/>
          <ac:spMkLst>
            <pc:docMk/>
            <pc:sldMk cId="169399006" sldId="319"/>
            <ac:spMk id="3" creationId="{CD98073A-2BF2-40CC-E540-BAF9D2EF5C02}"/>
          </ac:spMkLst>
        </pc:spChg>
        <pc:spChg chg="add del mod">
          <ac:chgData name="남 호제" userId="78624d1b2d07bb3a" providerId="LiveId" clId="{B4A790D3-4D25-4E27-ADAD-019FC2974409}" dt="2023-05-10T05:25:53.599" v="3772" actId="478"/>
          <ac:spMkLst>
            <pc:docMk/>
            <pc:sldMk cId="169399006" sldId="319"/>
            <ac:spMk id="5" creationId="{933E44BA-4B5A-084A-CB51-B1BA33165D20}"/>
          </ac:spMkLst>
        </pc:spChg>
        <pc:picChg chg="add mod">
          <ac:chgData name="남 호제" userId="78624d1b2d07bb3a" providerId="LiveId" clId="{B4A790D3-4D25-4E27-ADAD-019FC2974409}" dt="2023-05-10T05:26:01.283" v="3777" actId="1076"/>
          <ac:picMkLst>
            <pc:docMk/>
            <pc:sldMk cId="169399006" sldId="319"/>
            <ac:picMk id="7" creationId="{335E492E-678B-C659-02C7-CD9DA2C6A62E}"/>
          </ac:picMkLst>
        </pc:picChg>
      </pc:sldChg>
      <pc:sldChg chg="add">
        <pc:chgData name="남 호제" userId="78624d1b2d07bb3a" providerId="LiveId" clId="{B4A790D3-4D25-4E27-ADAD-019FC2974409}" dt="2023-05-10T05:26:10.967" v="3778"/>
        <pc:sldMkLst>
          <pc:docMk/>
          <pc:sldMk cId="1898344927" sldId="320"/>
        </pc:sldMkLst>
      </pc:sldChg>
      <pc:sldChg chg="modSp add mod ord modTransition">
        <pc:chgData name="남 호제" userId="78624d1b2d07bb3a" providerId="LiveId" clId="{B4A790D3-4D25-4E27-ADAD-019FC2974409}" dt="2023-05-10T05:33:02.917" v="3977" actId="13926"/>
        <pc:sldMkLst>
          <pc:docMk/>
          <pc:sldMk cId="439705575" sldId="321"/>
        </pc:sldMkLst>
        <pc:spChg chg="mod">
          <ac:chgData name="남 호제" userId="78624d1b2d07bb3a" providerId="LiveId" clId="{B4A790D3-4D25-4E27-ADAD-019FC2974409}" dt="2023-05-10T05:33:02.917" v="3977" actId="13926"/>
          <ac:spMkLst>
            <pc:docMk/>
            <pc:sldMk cId="439705575" sldId="321"/>
            <ac:spMk id="2" creationId="{6C7EE382-5E37-08AC-C387-6B56122ABE1C}"/>
          </ac:spMkLst>
        </pc:spChg>
      </pc:sldChg>
      <pc:sldChg chg="addSp delSp modSp add mod">
        <pc:chgData name="남 호제" userId="78624d1b2d07bb3a" providerId="LiveId" clId="{B4A790D3-4D25-4E27-ADAD-019FC2974409}" dt="2023-05-10T06:13:49.702" v="4134" actId="1076"/>
        <pc:sldMkLst>
          <pc:docMk/>
          <pc:sldMk cId="3087470005" sldId="322"/>
        </pc:sldMkLst>
        <pc:spChg chg="del">
          <ac:chgData name="남 호제" userId="78624d1b2d07bb3a" providerId="LiveId" clId="{B4A790D3-4D25-4E27-ADAD-019FC2974409}" dt="2023-05-10T05:57:10.009" v="3993" actId="478"/>
          <ac:spMkLst>
            <pc:docMk/>
            <pc:sldMk cId="3087470005" sldId="322"/>
            <ac:spMk id="6" creationId="{44680765-A5A3-7B6C-1AB7-0C9E43EC2042}"/>
          </ac:spMkLst>
        </pc:spChg>
        <pc:spChg chg="del">
          <ac:chgData name="남 호제" userId="78624d1b2d07bb3a" providerId="LiveId" clId="{B4A790D3-4D25-4E27-ADAD-019FC2974409}" dt="2023-05-10T05:57:10.841" v="3994" actId="478"/>
          <ac:spMkLst>
            <pc:docMk/>
            <pc:sldMk cId="3087470005" sldId="322"/>
            <ac:spMk id="7" creationId="{493A3D85-02EE-DE11-0F87-D3C18F58D19C}"/>
          </ac:spMkLst>
        </pc:spChg>
        <pc:spChg chg="del mod">
          <ac:chgData name="남 호제" userId="78624d1b2d07bb3a" providerId="LiveId" clId="{B4A790D3-4D25-4E27-ADAD-019FC2974409}" dt="2023-05-10T05:57:12.832" v="3997" actId="478"/>
          <ac:spMkLst>
            <pc:docMk/>
            <pc:sldMk cId="3087470005" sldId="322"/>
            <ac:spMk id="8" creationId="{C230AF09-1C7C-9D5A-4E5D-2A8E583570FF}"/>
          </ac:spMkLst>
        </pc:spChg>
        <pc:spChg chg="del">
          <ac:chgData name="남 호제" userId="78624d1b2d07bb3a" providerId="LiveId" clId="{B4A790D3-4D25-4E27-ADAD-019FC2974409}" dt="2023-05-10T05:57:13.449" v="3998" actId="478"/>
          <ac:spMkLst>
            <pc:docMk/>
            <pc:sldMk cId="3087470005" sldId="322"/>
            <ac:spMk id="9" creationId="{F48B7C30-20DD-E097-548B-409171F4EFAF}"/>
          </ac:spMkLst>
        </pc:spChg>
        <pc:spChg chg="del">
          <ac:chgData name="남 호제" userId="78624d1b2d07bb3a" providerId="LiveId" clId="{B4A790D3-4D25-4E27-ADAD-019FC2974409}" dt="2023-05-10T05:57:07.281" v="3991" actId="478"/>
          <ac:spMkLst>
            <pc:docMk/>
            <pc:sldMk cId="3087470005" sldId="322"/>
            <ac:spMk id="13" creationId="{53BCB925-ABC1-D9C7-E42A-50406C52456F}"/>
          </ac:spMkLst>
        </pc:spChg>
        <pc:spChg chg="del">
          <ac:chgData name="남 호제" userId="78624d1b2d07bb3a" providerId="LiveId" clId="{B4A790D3-4D25-4E27-ADAD-019FC2974409}" dt="2023-05-10T05:57:06.465" v="3990" actId="478"/>
          <ac:spMkLst>
            <pc:docMk/>
            <pc:sldMk cId="3087470005" sldId="322"/>
            <ac:spMk id="100" creationId="{00000000-0000-0000-0000-000000000000}"/>
          </ac:spMkLst>
        </pc:spChg>
        <pc:graphicFrameChg chg="add mod modGraphic">
          <ac:chgData name="남 호제" userId="78624d1b2d07bb3a" providerId="LiveId" clId="{B4A790D3-4D25-4E27-ADAD-019FC2974409}" dt="2023-05-10T06:13:49.702" v="4134" actId="1076"/>
          <ac:graphicFrameMkLst>
            <pc:docMk/>
            <pc:sldMk cId="3087470005" sldId="322"/>
            <ac:graphicFrameMk id="11" creationId="{D3ABF88E-AD85-9A86-638C-32A5B904C62F}"/>
          </ac:graphicFrameMkLst>
        </pc:graphicFrameChg>
        <pc:picChg chg="del">
          <ac:chgData name="남 호제" userId="78624d1b2d07bb3a" providerId="LiveId" clId="{B4A790D3-4D25-4E27-ADAD-019FC2974409}" dt="2023-05-10T05:57:05.760" v="3989" actId="478"/>
          <ac:picMkLst>
            <pc:docMk/>
            <pc:sldMk cId="3087470005" sldId="322"/>
            <ac:picMk id="4" creationId="{4938B331-AD3A-BBD6-B7E7-EEBBD3D9A737}"/>
          </ac:picMkLst>
        </pc:picChg>
        <pc:picChg chg="del">
          <ac:chgData name="남 호제" userId="78624d1b2d07bb3a" providerId="LiveId" clId="{B4A790D3-4D25-4E27-ADAD-019FC2974409}" dt="2023-05-10T05:57:07.832" v="3992" actId="478"/>
          <ac:picMkLst>
            <pc:docMk/>
            <pc:sldMk cId="3087470005" sldId="322"/>
            <ac:picMk id="5" creationId="{1C2AB3AB-0DFB-73F8-CA02-09E97222DFA5}"/>
          </ac:picMkLst>
        </pc:picChg>
        <pc:picChg chg="del">
          <ac:chgData name="남 호제" userId="78624d1b2d07bb3a" providerId="LiveId" clId="{B4A790D3-4D25-4E27-ADAD-019FC2974409}" dt="2023-05-10T05:57:11.464" v="3995" actId="478"/>
          <ac:picMkLst>
            <pc:docMk/>
            <pc:sldMk cId="3087470005" sldId="322"/>
            <ac:picMk id="10" creationId="{A43ECD31-7346-B954-440A-5A04A0B362A6}"/>
          </ac:picMkLst>
        </pc:picChg>
        <pc:picChg chg="del">
          <ac:chgData name="남 호제" userId="78624d1b2d07bb3a" providerId="LiveId" clId="{B4A790D3-4D25-4E27-ADAD-019FC2974409}" dt="2023-05-10T05:57:05.016" v="3988" actId="478"/>
          <ac:picMkLst>
            <pc:docMk/>
            <pc:sldMk cId="3087470005" sldId="322"/>
            <ac:picMk id="12" creationId="{EAB0C074-9948-5597-7945-0167F55F79C0}"/>
          </ac:picMkLst>
        </pc:picChg>
      </pc:sldChg>
      <pc:sldChg chg="modSp add mod">
        <pc:chgData name="남 호제" userId="78624d1b2d07bb3a" providerId="LiveId" clId="{B4A790D3-4D25-4E27-ADAD-019FC2974409}" dt="2023-05-10T06:20:32.885" v="4525" actId="2062"/>
        <pc:sldMkLst>
          <pc:docMk/>
          <pc:sldMk cId="4016078321" sldId="323"/>
        </pc:sldMkLst>
        <pc:graphicFrameChg chg="mod modGraphic">
          <ac:chgData name="남 호제" userId="78624d1b2d07bb3a" providerId="LiveId" clId="{B4A790D3-4D25-4E27-ADAD-019FC2974409}" dt="2023-05-10T06:20:32.885" v="4525" actId="2062"/>
          <ac:graphicFrameMkLst>
            <pc:docMk/>
            <pc:sldMk cId="4016078321" sldId="323"/>
            <ac:graphicFrameMk id="11" creationId="{D3ABF88E-AD85-9A86-638C-32A5B904C62F}"/>
          </ac:graphicFrameMkLst>
        </pc:graphicFrameChg>
      </pc:sldChg>
      <pc:sldChg chg="addSp delSp modSp add mod">
        <pc:chgData name="남 호제" userId="78624d1b2d07bb3a" providerId="LiveId" clId="{B4A790D3-4D25-4E27-ADAD-019FC2974409}" dt="2023-05-10T06:20:05.924" v="4523" actId="1076"/>
        <pc:sldMkLst>
          <pc:docMk/>
          <pc:sldMk cId="3499050037" sldId="324"/>
        </pc:sldMkLst>
        <pc:spChg chg="add mod">
          <ac:chgData name="남 호제" userId="78624d1b2d07bb3a" providerId="LiveId" clId="{B4A790D3-4D25-4E27-ADAD-019FC2974409}" dt="2023-05-10T06:19:57.986" v="4522" actId="255"/>
          <ac:spMkLst>
            <pc:docMk/>
            <pc:sldMk cId="3499050037" sldId="324"/>
            <ac:spMk id="4" creationId="{21647F41-D5A7-F0C1-6A87-BE1340971AE5}"/>
          </ac:spMkLst>
        </pc:spChg>
        <pc:spChg chg="add mod">
          <ac:chgData name="남 호제" userId="78624d1b2d07bb3a" providerId="LiveId" clId="{B4A790D3-4D25-4E27-ADAD-019FC2974409}" dt="2023-05-10T06:18:56.776" v="4444" actId="1076"/>
          <ac:spMkLst>
            <pc:docMk/>
            <pc:sldMk cId="3499050037" sldId="324"/>
            <ac:spMk id="5" creationId="{3EBCC8C6-C81F-4E4A-991A-997667753747}"/>
          </ac:spMkLst>
        </pc:spChg>
        <pc:spChg chg="add mod">
          <ac:chgData name="남 호제" userId="78624d1b2d07bb3a" providerId="LiveId" clId="{B4A790D3-4D25-4E27-ADAD-019FC2974409}" dt="2023-05-10T06:20:05.924" v="4523" actId="1076"/>
          <ac:spMkLst>
            <pc:docMk/>
            <pc:sldMk cId="3499050037" sldId="324"/>
            <ac:spMk id="6" creationId="{51132C03-0766-B167-9E95-D30C192D4B71}"/>
          </ac:spMkLst>
        </pc:spChg>
        <pc:graphicFrameChg chg="del">
          <ac:chgData name="남 호제" userId="78624d1b2d07bb3a" providerId="LiveId" clId="{B4A790D3-4D25-4E27-ADAD-019FC2974409}" dt="2023-05-10T06:17:26.667" v="4146" actId="478"/>
          <ac:graphicFrameMkLst>
            <pc:docMk/>
            <pc:sldMk cId="3499050037" sldId="324"/>
            <ac:graphicFrameMk id="11" creationId="{D3ABF88E-AD85-9A86-638C-32A5B904C62F}"/>
          </ac:graphicFrameMkLst>
        </pc:graphicFrameChg>
      </pc:sldChg>
      <pc:sldChg chg="modSp add mod">
        <pc:chgData name="남 호제" userId="78624d1b2d07bb3a" providerId="LiveId" clId="{B4A790D3-4D25-4E27-ADAD-019FC2974409}" dt="2023-05-10T06:47:17.903" v="4701" actId="20577"/>
        <pc:sldMkLst>
          <pc:docMk/>
          <pc:sldMk cId="2339941955" sldId="325"/>
        </pc:sldMkLst>
        <pc:graphicFrameChg chg="mod modGraphic">
          <ac:chgData name="남 호제" userId="78624d1b2d07bb3a" providerId="LiveId" clId="{B4A790D3-4D25-4E27-ADAD-019FC2974409}" dt="2023-05-10T06:47:17.903" v="4701" actId="20577"/>
          <ac:graphicFrameMkLst>
            <pc:docMk/>
            <pc:sldMk cId="2339941955" sldId="325"/>
            <ac:graphicFrameMk id="109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 비율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57605754573386"/>
          <c:y val="0.15492085536088526"/>
          <c:w val="0.49996303809246717"/>
          <c:h val="0.7948690854473133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성별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c:spPr>
          <c:dPt>
            <c:idx val="0"/>
            <c:bubble3D val="0"/>
            <c:spPr>
              <a:solidFill>
                <a:srgbClr val="2038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5D8-4E2A-9CEB-FBB78807F257}"/>
              </c:ext>
            </c:extLst>
          </c:dPt>
          <c:dPt>
            <c:idx val="1"/>
            <c:bubble3D val="0"/>
            <c:spPr>
              <a:solidFill>
                <a:srgbClr val="203864">
                  <a:alpha val="47000"/>
                </a:srgb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5D8-4E2A-9CEB-FBB78807F25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ko-KR" altLang="en-US" sz="10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남성</a:t>
                    </a:r>
                  </a:p>
                  <a:p>
                    <a:fld id="{5D3EEE0A-3A86-4F98-A930-9165A3036285}" type="PERCENTAGE">
                      <a:rPr lang="en-US" altLang="ko-KR" sz="10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[백분율]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5D8-4E2A-9CEB-FBB78807F25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ko-KR" altLang="en-US" sz="10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여성</a:t>
                    </a:r>
                  </a:p>
                  <a:p>
                    <a:fld id="{E558AA5A-3371-447B-80E2-560E80179C3C}" type="PERCENTAGE">
                      <a:rPr lang="en-US" altLang="ko-KR" sz="10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[백분율]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5D8-4E2A-9CEB-FBB78807F2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0.52</c:v>
                </c:pt>
                <c:pt idx="1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D8-4E2A-9CEB-FBB78807F25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연령대별 비율</c:v>
                </c:pt>
              </c:strCache>
            </c:strRef>
          </c:tx>
          <c:spPr>
            <a:solidFill>
              <a:srgbClr val="203864"/>
            </a:solidFill>
          </c:spPr>
          <c:dPt>
            <c:idx val="0"/>
            <c:bubble3D val="0"/>
            <c:spPr>
              <a:solidFill>
                <a:srgbClr val="203864">
                  <a:alpha val="40000"/>
                </a:srgb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ABF-44DE-B329-57B7E4057356}"/>
              </c:ext>
            </c:extLst>
          </c:dPt>
          <c:dPt>
            <c:idx val="1"/>
            <c:bubble3D val="0"/>
            <c:spPr>
              <a:solidFill>
                <a:srgbClr val="203864">
                  <a:alpha val="80000"/>
                </a:srgb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ABF-44DE-B329-57B7E4057356}"/>
              </c:ext>
            </c:extLst>
          </c:dPt>
          <c:dPt>
            <c:idx val="2"/>
            <c:bubble3D val="0"/>
            <c:spPr>
              <a:solidFill>
                <a:srgbClr val="203864">
                  <a:alpha val="90000"/>
                </a:srgb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ABF-44DE-B329-57B7E4057356}"/>
              </c:ext>
            </c:extLst>
          </c:dPt>
          <c:dPt>
            <c:idx val="3"/>
            <c:bubble3D val="0"/>
            <c:spPr>
              <a:solidFill>
                <a:srgbClr val="2038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ABF-44DE-B329-57B7E4057356}"/>
              </c:ext>
            </c:extLst>
          </c:dPt>
          <c:dPt>
            <c:idx val="4"/>
            <c:bubble3D val="0"/>
            <c:spPr>
              <a:solidFill>
                <a:srgbClr val="203864">
                  <a:alpha val="70000"/>
                </a:srgb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ABF-44DE-B329-57B7E4057356}"/>
              </c:ext>
            </c:extLst>
          </c:dPt>
          <c:dPt>
            <c:idx val="5"/>
            <c:bubble3D val="0"/>
            <c:spPr>
              <a:solidFill>
                <a:srgbClr val="203864">
                  <a:alpha val="60000"/>
                </a:srgb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ABF-44DE-B329-57B7E4057356}"/>
              </c:ext>
            </c:extLst>
          </c:dPt>
          <c:dPt>
            <c:idx val="6"/>
            <c:bubble3D val="0"/>
            <c:spPr>
              <a:solidFill>
                <a:srgbClr val="203864">
                  <a:alpha val="50000"/>
                </a:srgb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ABF-44DE-B329-57B7E405735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/>
                      <a:t>10</a:t>
                    </a:r>
                    <a:r>
                      <a:rPr lang="ko-KR" altLang="en-US"/>
                      <a:t>대</a:t>
                    </a:r>
                  </a:p>
                  <a:p>
                    <a:fld id="{DA812E87-1846-44E1-9E5C-39E4A6A47507}" type="PERCENTAGE">
                      <a:rPr lang="en-US" altLang="ko-KR" smtClean="0"/>
                      <a:pPr/>
                      <a:t>[백분율]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ABF-44DE-B329-57B7E405735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/>
                      <a:t>20</a:t>
                    </a:r>
                    <a:r>
                      <a:rPr lang="ko-KR" altLang="en-US"/>
                      <a:t>대</a:t>
                    </a:r>
                  </a:p>
                  <a:p>
                    <a:fld id="{5AC2CD85-59C3-43BA-83FF-27F6EE81E221}" type="PERCENTAGE">
                      <a:rPr lang="en-US" altLang="ko-KR" smtClean="0"/>
                      <a:pPr/>
                      <a:t>[백분율]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ABF-44DE-B329-57B7E405735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1200"/>
                      <a:t>30</a:t>
                    </a:r>
                    <a:r>
                      <a:rPr lang="ko-KR" altLang="en-US" sz="1200"/>
                      <a:t>대</a:t>
                    </a:r>
                  </a:p>
                  <a:p>
                    <a:fld id="{B87A5F84-D979-4D63-A716-409DE9F9A16B}" type="PERCENTAGE">
                      <a:rPr lang="en-US" altLang="ko-KR" sz="1200" smtClean="0"/>
                      <a:pPr/>
                      <a:t>[백분율]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ABF-44DE-B329-57B7E405735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1200"/>
                      <a:t>40</a:t>
                    </a:r>
                    <a:r>
                      <a:rPr lang="ko-KR" altLang="en-US" sz="1200"/>
                      <a:t>대</a:t>
                    </a:r>
                  </a:p>
                  <a:p>
                    <a:fld id="{F1E776B2-E11C-41E6-BB9B-6FD7F7A10E47}" type="PERCENTAGE">
                      <a:rPr lang="en-US" altLang="ko-KR" sz="1200" smtClean="0"/>
                      <a:pPr/>
                      <a:t>[백분율]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ABF-44DE-B329-57B7E405735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1200"/>
                      <a:t>50</a:t>
                    </a:r>
                    <a:r>
                      <a:rPr lang="ko-KR" altLang="en-US" sz="1200"/>
                      <a:t>대</a:t>
                    </a:r>
                  </a:p>
                  <a:p>
                    <a:fld id="{B18D10C0-BB65-41D4-96A6-0D28C2E72B0C}" type="PERCENTAGE">
                      <a:rPr lang="en-US" altLang="ko-KR" sz="1200" smtClean="0"/>
                      <a:pPr/>
                      <a:t>[백분율]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6ABF-44DE-B329-57B7E405735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/>
                      <a:t>60</a:t>
                    </a:r>
                    <a:r>
                      <a:rPr lang="ko-KR" altLang="en-US"/>
                      <a:t>대</a:t>
                    </a:r>
                  </a:p>
                  <a:p>
                    <a:fld id="{FB486C12-EEA0-455A-B190-BF763F7AC009}" type="PERCENTAGE">
                      <a:rPr lang="en-US" altLang="ko-KR" smtClean="0"/>
                      <a:pPr/>
                      <a:t>[백분율]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6ABF-44DE-B329-57B7E405735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/>
                      <a:t>70</a:t>
                    </a:r>
                    <a:r>
                      <a:rPr lang="ko-KR" altLang="en-US"/>
                      <a:t>대</a:t>
                    </a:r>
                  </a:p>
                  <a:p>
                    <a:fld id="{5024F979-7D58-4B6D-9400-E35A4999B896}" type="PERCENTAGE">
                      <a:rPr lang="en-US" altLang="ko-KR" smtClean="0"/>
                      <a:pPr/>
                      <a:t>[백분율]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6ABF-44DE-B329-57B7E40573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  <c:pt idx="6">
                  <c:v>70대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2.4E-2</c:v>
                </c:pt>
                <c:pt idx="1">
                  <c:v>0.19400000000000001</c:v>
                </c:pt>
                <c:pt idx="2">
                  <c:v>0.20799999999999999</c:v>
                </c:pt>
                <c:pt idx="3">
                  <c:v>0.218</c:v>
                </c:pt>
                <c:pt idx="4">
                  <c:v>0.154</c:v>
                </c:pt>
                <c:pt idx="5">
                  <c:v>0.126</c:v>
                </c:pt>
                <c:pt idx="6">
                  <c:v>7.5999999999999998E-2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ABF-44DE-B329-57B7E405735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r>
              <a:rPr 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업종별 소비 비율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928915501870417"/>
          <c:y val="0.16861661642045148"/>
          <c:w val="0.48128441117343446"/>
          <c:h val="0.782496119989011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소비 업종별 비율</c:v>
                </c:pt>
              </c:strCache>
            </c:strRef>
          </c:tx>
          <c:spPr>
            <a:solidFill>
              <a:srgbClr val="203864"/>
            </a:solidFill>
          </c:spPr>
          <c:dPt>
            <c:idx val="0"/>
            <c:bubble3D val="0"/>
            <c:spPr>
              <a:solidFill>
                <a:srgbClr val="2038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F19-48F0-81C9-C882E8262B32}"/>
              </c:ext>
            </c:extLst>
          </c:dPt>
          <c:dPt>
            <c:idx val="1"/>
            <c:bubble3D val="0"/>
            <c:spPr>
              <a:solidFill>
                <a:srgbClr val="2038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F19-48F0-81C9-C882E8262B32}"/>
              </c:ext>
            </c:extLst>
          </c:dPt>
          <c:dPt>
            <c:idx val="2"/>
            <c:bubble3D val="0"/>
            <c:spPr>
              <a:solidFill>
                <a:srgbClr val="203864">
                  <a:alpha val="90000"/>
                </a:srgb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F19-48F0-81C9-C882E8262B32}"/>
              </c:ext>
            </c:extLst>
          </c:dPt>
          <c:dPt>
            <c:idx val="3"/>
            <c:bubble3D val="0"/>
            <c:spPr>
              <a:solidFill>
                <a:srgbClr val="203864">
                  <a:alpha val="80000"/>
                </a:srgb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F19-48F0-81C9-C882E8262B32}"/>
              </c:ext>
            </c:extLst>
          </c:dPt>
          <c:dPt>
            <c:idx val="4"/>
            <c:bubble3D val="0"/>
            <c:spPr>
              <a:solidFill>
                <a:srgbClr val="203864">
                  <a:alpha val="70000"/>
                </a:srgb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F19-48F0-81C9-C882E8262B32}"/>
              </c:ext>
            </c:extLst>
          </c:dPt>
          <c:dPt>
            <c:idx val="5"/>
            <c:bubble3D val="0"/>
            <c:spPr>
              <a:solidFill>
                <a:srgbClr val="203864">
                  <a:alpha val="60000"/>
                </a:srgb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F19-48F0-81C9-C882E8262B32}"/>
              </c:ext>
            </c:extLst>
          </c:dPt>
          <c:dPt>
            <c:idx val="6"/>
            <c:bubble3D val="0"/>
            <c:spPr>
              <a:solidFill>
                <a:srgbClr val="203864">
                  <a:alpha val="50000"/>
                </a:srgb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F19-48F0-81C9-C882E8262B32}"/>
              </c:ext>
            </c:extLst>
          </c:dPt>
          <c:dPt>
            <c:idx val="7"/>
            <c:bubble3D val="0"/>
            <c:spPr>
              <a:solidFill>
                <a:srgbClr val="203864">
                  <a:alpha val="40000"/>
                </a:srgb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F19-48F0-81C9-C882E8262B32}"/>
              </c:ext>
            </c:extLst>
          </c:dPt>
          <c:dPt>
            <c:idx val="8"/>
            <c:bubble3D val="0"/>
            <c:spPr>
              <a:solidFill>
                <a:srgbClr val="203864">
                  <a:alpha val="30000"/>
                </a:srgb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DF19-48F0-81C9-C882E8262B32}"/>
              </c:ext>
            </c:extLst>
          </c:dPt>
          <c:dPt>
            <c:idx val="9"/>
            <c:bubble3D val="0"/>
            <c:spPr>
              <a:solidFill>
                <a:srgbClr val="203864">
                  <a:alpha val="20000"/>
                </a:srgb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DF19-48F0-81C9-C882E8262B32}"/>
              </c:ext>
            </c:extLst>
          </c:dPt>
          <c:dPt>
            <c:idx val="10"/>
            <c:bubble3D val="0"/>
            <c:spPr>
              <a:solidFill>
                <a:srgbClr val="203864">
                  <a:alpha val="10000"/>
                </a:srgb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DF19-48F0-81C9-C882E8262B32}"/>
              </c:ext>
            </c:extLst>
          </c:dPt>
          <c:dPt>
            <c:idx val="11"/>
            <c:bubble3D val="0"/>
            <c:spPr>
              <a:solidFill>
                <a:srgbClr val="203864">
                  <a:alpha val="10000"/>
                </a:srgb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DF19-48F0-81C9-C882E8262B32}"/>
              </c:ext>
            </c:extLst>
          </c:dPt>
          <c:dPt>
            <c:idx val="12"/>
            <c:bubble3D val="0"/>
            <c:spPr>
              <a:solidFill>
                <a:srgbClr val="203864">
                  <a:alpha val="10000"/>
                </a:srgb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DF19-48F0-81C9-C882E8262B32}"/>
              </c:ext>
            </c:extLst>
          </c:dPt>
          <c:dPt>
            <c:idx val="13"/>
            <c:bubble3D val="0"/>
            <c:spPr>
              <a:solidFill>
                <a:srgbClr val="203864">
                  <a:alpha val="10000"/>
                </a:srgb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DF19-48F0-81C9-C882E8262B32}"/>
              </c:ext>
            </c:extLst>
          </c:dPt>
          <c:dPt>
            <c:idx val="14"/>
            <c:bubble3D val="0"/>
            <c:spPr>
              <a:solidFill>
                <a:srgbClr val="203864">
                  <a:alpha val="60000"/>
                </a:srgb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DF19-48F0-81C9-C882E8262B32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lt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defRPr>
                    </a:pPr>
                    <a:r>
                      <a:rPr lang="ko-KR" altLang="en-US" sz="1000"/>
                      <a:t>유통</a:t>
                    </a:r>
                  </a:p>
                  <a:p>
                    <a:pPr>
                      <a:defRPr sz="10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defRPr>
                    </a:pPr>
                    <a:fld id="{14572C58-D0F0-4266-874D-3268A3FD4EE6}" type="PERCENTAGE">
                      <a:rPr lang="en-US" altLang="ko-KR" sz="1000" smtClean="0"/>
                      <a:pPr>
                        <a:defRPr sz="10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defRPr>
                      </a:pPr>
                      <a:t>[백분율]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F19-48F0-81C9-C882E8262B32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lt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defRPr>
                    </a:pPr>
                    <a:r>
                      <a:rPr lang="ko-KR" altLang="en-US" sz="1000"/>
                      <a:t>요식</a:t>
                    </a:r>
                    <a:r>
                      <a:rPr lang="en-US" altLang="ko-KR" sz="1000"/>
                      <a:t>/</a:t>
                    </a:r>
                    <a:r>
                      <a:rPr lang="ko-KR" altLang="en-US" sz="1000"/>
                      <a:t>유흥</a:t>
                    </a:r>
                  </a:p>
                  <a:p>
                    <a:pPr>
                      <a:defRPr sz="10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defRPr>
                    </a:pPr>
                    <a:fld id="{0338F554-FBC8-4B72-9A68-F1EB5998E10C}" type="PERCENTAGE">
                      <a:rPr lang="en-US" altLang="ko-KR" sz="1000" smtClean="0"/>
                      <a:pPr>
                        <a:defRPr sz="10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defRPr>
                      </a:pPr>
                      <a:t>[백분율]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F19-48F0-81C9-C882E8262B32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lt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defRPr>
                    </a:pPr>
                    <a:r>
                      <a:rPr lang="ko-KR" altLang="en-US" sz="1000"/>
                      <a:t>전자상거래</a:t>
                    </a:r>
                  </a:p>
                  <a:p>
                    <a:pPr>
                      <a:defRPr sz="10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defRPr>
                    </a:pPr>
                    <a:fld id="{EA2DD639-5886-4EF9-A574-311E9D2E37D9}" type="PERCENTAGE">
                      <a:rPr lang="en-US" altLang="ko-KR" sz="1000" smtClean="0"/>
                      <a:pPr>
                        <a:defRPr sz="10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defRPr>
                      </a:pPr>
                      <a:t>[백분율]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F19-48F0-81C9-C882E8262B3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ko-KR" altLang="en-US"/>
                      <a:t>의료</a:t>
                    </a:r>
                  </a:p>
                  <a:p>
                    <a:fld id="{03EF9F76-DF0B-4F40-B2D1-B402581054E3}" type="PERCENTAGE">
                      <a:rPr lang="en-US" altLang="ko-KR" smtClean="0"/>
                      <a:pPr/>
                      <a:t>[백분율]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F19-48F0-81C9-C882E8262B3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ko-KR" altLang="en-US"/>
                      <a:t>여행</a:t>
                    </a:r>
                    <a:r>
                      <a:rPr lang="en-US" altLang="ko-KR"/>
                      <a:t>/</a:t>
                    </a:r>
                    <a:r>
                      <a:rPr lang="ko-KR" altLang="en-US"/>
                      <a:t>교통</a:t>
                    </a:r>
                  </a:p>
                  <a:p>
                    <a:fld id="{9F465ED5-8477-4C3A-B2D8-DBFD5FFA57FF}" type="PERCENTAGE">
                      <a:rPr lang="en-US" altLang="ko-KR" smtClean="0"/>
                      <a:pPr/>
                      <a:t>[백분율]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F19-48F0-81C9-C882E8262B3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ko-KR" altLang="en-US"/>
                      <a:t>미용</a:t>
                    </a:r>
                  </a:p>
                  <a:p>
                    <a:fld id="{7A531C37-9C11-4D3E-9CD8-ADEA0F7E5A24}" type="PERCENTAGE">
                      <a:rPr lang="en-US" altLang="ko-KR" smtClean="0"/>
                      <a:pPr/>
                      <a:t>[백분율]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DF19-48F0-81C9-C882E8262B32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rgbClr val="FFFF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defRPr>
                    </a:pPr>
                    <a:r>
                      <a:rPr lang="ko-KR" altLang="en-US">
                        <a:solidFill>
                          <a:srgbClr val="FFFFFF"/>
                        </a:solidFill>
                      </a:rPr>
                      <a:t>기타</a:t>
                    </a:r>
                  </a:p>
                  <a:p>
                    <a:pPr>
                      <a:defRPr sz="900">
                        <a:solidFill>
                          <a:srgbClr val="FFFF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defRPr>
                    </a:pPr>
                    <a:fld id="{C7B833AA-149B-4F98-929A-F311BE8822BC}" type="PERCENTAGE">
                      <a:rPr lang="en-US" smtClean="0">
                        <a:solidFill>
                          <a:srgbClr val="FFFFFF"/>
                        </a:solidFill>
                      </a:rPr>
                      <a:pPr>
                        <a:defRPr sz="90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defRPr>
                      </a:pPr>
                      <a:t>[백분율]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FFFF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DF19-48F0-81C9-C882E8262B32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DF19-48F0-81C9-C882E8262B32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DF19-48F0-81C9-C882E8262B32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DF19-48F0-81C9-C882E8262B32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DF19-48F0-81C9-C882E8262B32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DF19-48F0-81C9-C882E8262B32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DF19-48F0-81C9-C882E8262B32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DF19-48F0-81C9-C882E8262B32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r>
                      <a:rPr lang="ko-KR" altLang="en-US"/>
                      <a:t>기타</a:t>
                    </a:r>
                  </a:p>
                  <a:p>
                    <a:fld id="{84310E9B-F220-4749-93D7-EC50DB446B10}" type="PERCENTAGE">
                      <a:rPr lang="en-US" smtClean="0"/>
                      <a:pPr/>
                      <a:t>[백분율]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D-DF19-48F0-81C9-C882E8262B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유통</c:v>
                </c:pt>
                <c:pt idx="1">
                  <c:v>요식/유흥</c:v>
                </c:pt>
                <c:pt idx="2">
                  <c:v>전자상거래</c:v>
                </c:pt>
                <c:pt idx="3">
                  <c:v>의료</c:v>
                </c:pt>
                <c:pt idx="4">
                  <c:v>여행/교통</c:v>
                </c:pt>
                <c:pt idx="5">
                  <c:v>미용</c:v>
                </c:pt>
                <c:pt idx="6">
                  <c:v>기타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0.09</c:v>
                </c:pt>
                <c:pt idx="1">
                  <c:v>8.7999999999999995E-2</c:v>
                </c:pt>
                <c:pt idx="2">
                  <c:v>7.8700000000000006E-2</c:v>
                </c:pt>
                <c:pt idx="3">
                  <c:v>5.5300000000000002E-2</c:v>
                </c:pt>
                <c:pt idx="4">
                  <c:v>2.7199999999999998E-2</c:v>
                </c:pt>
                <c:pt idx="5">
                  <c:v>2.7400000000000001E-2</c:v>
                </c:pt>
                <c:pt idx="6">
                  <c:v>9.2999999999999999E-2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DF19-48F0-81C9-C882E8262B3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f80f4950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f80f4950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서울시 빅데이터 캠퍼스의 업종별 카드 소비 패턴 데이터와 남녀</a:t>
            </a:r>
            <a:r>
              <a:rPr lang="en-US" altLang="ko-KR" dirty="0"/>
              <a:t>, </a:t>
            </a:r>
            <a:r>
              <a:rPr lang="ko-KR" altLang="en-US" dirty="0"/>
              <a:t>업종별 소비금액</a:t>
            </a:r>
            <a:r>
              <a:rPr lang="en-US" altLang="ko-KR" dirty="0"/>
              <a:t>, </a:t>
            </a:r>
            <a:r>
              <a:rPr lang="ko-KR" altLang="en-US" dirty="0"/>
              <a:t>연령대 비율을 참고하고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마이데이터</a:t>
            </a:r>
            <a:r>
              <a:rPr lang="ko-KR" altLang="en-US" dirty="0"/>
              <a:t> </a:t>
            </a:r>
            <a:r>
              <a:rPr lang="ko-KR" altLang="en-US" dirty="0" err="1"/>
              <a:t>종합포털의</a:t>
            </a:r>
            <a:r>
              <a:rPr lang="ko-KR" altLang="en-US" dirty="0"/>
              <a:t> 신용정보 제공 범위를 기반으로 데이터를 랜덤하게 생성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50</a:t>
            </a:r>
            <a:r>
              <a:rPr lang="ko-KR" altLang="en-US" dirty="0"/>
              <a:t>명 고객</a:t>
            </a:r>
            <a:r>
              <a:rPr lang="en-US" altLang="ko-KR" dirty="0"/>
              <a:t>, 10000</a:t>
            </a:r>
            <a:r>
              <a:rPr lang="ko-KR" altLang="en-US" dirty="0"/>
              <a:t>건의 소비 정보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511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f80f4950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f80f4950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서울시 빅데이터 캠퍼스의 업종별 카드 소비 패턴 데이터와 남녀</a:t>
            </a:r>
            <a:r>
              <a:rPr lang="en-US" altLang="ko-KR" dirty="0"/>
              <a:t>, </a:t>
            </a:r>
            <a:r>
              <a:rPr lang="ko-KR" altLang="en-US" dirty="0"/>
              <a:t>업종별 소비금액</a:t>
            </a:r>
            <a:r>
              <a:rPr lang="en-US" altLang="ko-KR" dirty="0"/>
              <a:t>, </a:t>
            </a:r>
            <a:r>
              <a:rPr lang="ko-KR" altLang="en-US" dirty="0"/>
              <a:t>연령대 비율을 참고하고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마이데이터</a:t>
            </a:r>
            <a:r>
              <a:rPr lang="ko-KR" altLang="en-US" dirty="0"/>
              <a:t> </a:t>
            </a:r>
            <a:r>
              <a:rPr lang="ko-KR" altLang="en-US" dirty="0" err="1"/>
              <a:t>종합포털의</a:t>
            </a:r>
            <a:r>
              <a:rPr lang="ko-KR" altLang="en-US" dirty="0"/>
              <a:t> 신용정보 제공 범위를 기반으로 데이터를 랜덤하게 생성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50</a:t>
            </a:r>
            <a:r>
              <a:rPr lang="ko-KR" altLang="en-US" dirty="0"/>
              <a:t>명 고객</a:t>
            </a:r>
            <a:r>
              <a:rPr lang="en-US" altLang="ko-KR" dirty="0"/>
              <a:t>, 10000</a:t>
            </a:r>
            <a:r>
              <a:rPr lang="ko-KR" altLang="en-US" dirty="0"/>
              <a:t>건의 소비 정보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37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f80f4950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f80f4950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서울시 빅데이터 캠퍼스의 업종별 카드 소비 패턴 데이터와 남녀</a:t>
            </a:r>
            <a:r>
              <a:rPr lang="en-US" altLang="ko-KR" dirty="0"/>
              <a:t>, </a:t>
            </a:r>
            <a:r>
              <a:rPr lang="ko-KR" altLang="en-US" dirty="0"/>
              <a:t>업종별 소비금액</a:t>
            </a:r>
            <a:r>
              <a:rPr lang="en-US" altLang="ko-KR" dirty="0"/>
              <a:t>, </a:t>
            </a:r>
            <a:r>
              <a:rPr lang="ko-KR" altLang="en-US" dirty="0"/>
              <a:t>연령대 비율을 참고하고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마이데이터</a:t>
            </a:r>
            <a:r>
              <a:rPr lang="ko-KR" altLang="en-US" dirty="0"/>
              <a:t> </a:t>
            </a:r>
            <a:r>
              <a:rPr lang="ko-KR" altLang="en-US" dirty="0" err="1"/>
              <a:t>종합포털의</a:t>
            </a:r>
            <a:r>
              <a:rPr lang="ko-KR" altLang="en-US" dirty="0"/>
              <a:t> 신용정보 제공 범위를 기반으로 데이터를 랜덤하게 생성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50</a:t>
            </a:r>
            <a:r>
              <a:rPr lang="ko-KR" altLang="en-US" dirty="0"/>
              <a:t>명 고객</a:t>
            </a:r>
            <a:r>
              <a:rPr lang="en-US" altLang="ko-KR" dirty="0"/>
              <a:t>, 10000</a:t>
            </a:r>
            <a:r>
              <a:rPr lang="ko-KR" altLang="en-US" dirty="0"/>
              <a:t>건의 소비 정보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5466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051daa3d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051daa3d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랜덤하게 만든 자료에서 주요하게 확인할 변수 입니다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051daa3d7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051daa3d7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업종명은 유통</a:t>
            </a:r>
            <a:r>
              <a:rPr lang="en-US" altLang="ko-KR" dirty="0"/>
              <a:t>, </a:t>
            </a:r>
            <a:r>
              <a:rPr lang="ko-KR" altLang="en-US" dirty="0"/>
              <a:t>교통</a:t>
            </a:r>
            <a:r>
              <a:rPr lang="en-US" altLang="ko-KR" dirty="0"/>
              <a:t>/</a:t>
            </a:r>
            <a:r>
              <a:rPr lang="ko-KR" altLang="en-US" dirty="0"/>
              <a:t>여행</a:t>
            </a:r>
            <a:r>
              <a:rPr lang="en-US" altLang="ko-KR" dirty="0"/>
              <a:t>, </a:t>
            </a:r>
            <a:r>
              <a:rPr lang="ko-KR" altLang="en-US" dirty="0"/>
              <a:t>요식</a:t>
            </a:r>
            <a:r>
              <a:rPr lang="en-US" altLang="ko-KR" dirty="0"/>
              <a:t>/</a:t>
            </a:r>
            <a:r>
              <a:rPr lang="ko-KR" altLang="en-US" dirty="0"/>
              <a:t>유흥 등 </a:t>
            </a:r>
            <a:r>
              <a:rPr lang="en-US" altLang="ko-KR" dirty="0"/>
              <a:t>14</a:t>
            </a:r>
            <a:r>
              <a:rPr lang="ko-KR" altLang="en-US" dirty="0"/>
              <a:t>가지 대분류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사용처는 백화점</a:t>
            </a:r>
            <a:r>
              <a:rPr lang="en-US" altLang="ko-KR" dirty="0"/>
              <a:t>, </a:t>
            </a:r>
            <a:r>
              <a:rPr lang="ko-KR" altLang="en-US" dirty="0"/>
              <a:t>편의점</a:t>
            </a:r>
            <a:r>
              <a:rPr lang="en-US" altLang="ko-KR" dirty="0"/>
              <a:t>, </a:t>
            </a:r>
            <a:r>
              <a:rPr lang="ko-KR" altLang="en-US" dirty="0"/>
              <a:t>택시</a:t>
            </a:r>
            <a:r>
              <a:rPr lang="en-US" altLang="ko-KR" dirty="0"/>
              <a:t>, </a:t>
            </a:r>
            <a:r>
              <a:rPr lang="ko-KR" altLang="en-US" dirty="0"/>
              <a:t>공과금 등 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051daa3d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051daa3d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2016~2022.08월 까지의 데이터, 달마다 1천개 정도의 데이터가 있어서 전체 1만개 정도의 데이터를 서울시 빅데이터 캠퍼스에 가서 분석(자료 반출은 안되어서 수치만 기록)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f80f4950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f80f4950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f80f49503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f80f49503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f80f49503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f80f49503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100">
                <a:solidFill>
                  <a:schemeClr val="dk1"/>
                </a:solidFill>
              </a:rPr>
              <a:t>DecisionTreeClassifier, GridSearchCV, XGBOOST, Autogluon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051daa3d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051daa3d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랜덤하게 만든 자료에서 주요하게 확인할 변수 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286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051daa3d7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051daa3d7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f80f49503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f80f49503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chemeClr val="dk1"/>
                </a:solidFill>
              </a:rPr>
              <a:t>데이터를 기반으로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chemeClr val="dk1"/>
                </a:solidFill>
              </a:rPr>
              <a:t>Category(사용 업종)을 예측</a:t>
            </a:r>
            <a:endParaRPr lang="en-US" altLang="ko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dirty="0">
                <a:solidFill>
                  <a:schemeClr val="dk1"/>
                </a:solidFill>
              </a:rPr>
              <a:t>최근 </a:t>
            </a:r>
            <a:r>
              <a:rPr lang="en-US" altLang="ko-KR" sz="1400" dirty="0">
                <a:solidFill>
                  <a:schemeClr val="dk1"/>
                </a:solidFill>
              </a:rPr>
              <a:t>3</a:t>
            </a:r>
            <a:r>
              <a:rPr lang="ko-KR" altLang="en-US" sz="1400" dirty="0">
                <a:solidFill>
                  <a:schemeClr val="dk1"/>
                </a:solidFill>
              </a:rPr>
              <a:t>개월 간의 소비가 어떤 것이 많을 것인지 예측을 해서 앞으로 많이 쓸 것 같은 업종 </a:t>
            </a:r>
            <a:r>
              <a:rPr lang="en-US" altLang="ko-KR" sz="1400" dirty="0">
                <a:solidFill>
                  <a:schemeClr val="dk1"/>
                </a:solidFill>
              </a:rPr>
              <a:t>1</a:t>
            </a:r>
            <a:r>
              <a:rPr lang="ko-KR" altLang="en-US" sz="1400" dirty="0">
                <a:solidFill>
                  <a:schemeClr val="dk1"/>
                </a:solidFill>
              </a:rPr>
              <a:t>개를 도출</a:t>
            </a:r>
            <a:endParaRPr lang="en-US" altLang="ko-KR"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f80f49503_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f80f49503_1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chemeClr val="dk1"/>
                </a:solidFill>
              </a:rPr>
              <a:t>랜덤하게 생성해서 </a:t>
            </a:r>
            <a:r>
              <a:rPr lang="ko-KR" altLang="en-US" sz="1400" dirty="0">
                <a:solidFill>
                  <a:schemeClr val="dk1"/>
                </a:solidFill>
              </a:rPr>
              <a:t>정확도나 정밀도</a:t>
            </a:r>
            <a:r>
              <a:rPr lang="en-US" altLang="ko-KR" sz="1400" dirty="0">
                <a:solidFill>
                  <a:schemeClr val="dk1"/>
                </a:solidFill>
              </a:rPr>
              <a:t>, </a:t>
            </a:r>
            <a:r>
              <a:rPr lang="ko-KR" altLang="en-US" sz="1400" dirty="0">
                <a:solidFill>
                  <a:schemeClr val="dk1"/>
                </a:solidFill>
              </a:rPr>
              <a:t>재현율은 생성에 따라서 계속해서 바뀌고</a:t>
            </a:r>
            <a:r>
              <a:rPr lang="ko" sz="1400" dirty="0">
                <a:solidFill>
                  <a:schemeClr val="dk1"/>
                </a:solidFill>
              </a:rPr>
              <a:t> 학습에 사용한 데이터와 비슷한 데이터는 잘 예측하지만 경험해 보지 못한 새로운 데이터에 대해서는</a:t>
            </a:r>
            <a:r>
              <a:rPr lang="en-US" altLang="ko" sz="1400" dirty="0">
                <a:solidFill>
                  <a:schemeClr val="dk1"/>
                </a:solidFill>
              </a:rPr>
              <a:t> </a:t>
            </a:r>
            <a:r>
              <a:rPr lang="ko-KR" altLang="en-US" sz="1400" dirty="0">
                <a:solidFill>
                  <a:schemeClr val="dk1"/>
                </a:solidFill>
              </a:rPr>
              <a:t>정확도가 낮은</a:t>
            </a:r>
            <a:endParaRPr lang="en-US" altLang="ko-KR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chemeClr val="dk1"/>
                </a:solidFill>
              </a:rPr>
              <a:t> 과대적합이 생기는 경우도 발생</a:t>
            </a:r>
            <a:r>
              <a:rPr lang="en-US" altLang="ko" sz="1400" dirty="0">
                <a:solidFill>
                  <a:schemeClr val="dk1"/>
                </a:solidFill>
              </a:rPr>
              <a:t>. </a:t>
            </a:r>
            <a:r>
              <a:rPr lang="ko-KR" altLang="en-US" sz="1400" dirty="0">
                <a:solidFill>
                  <a:schemeClr val="dk1"/>
                </a:solidFill>
              </a:rPr>
              <a:t>특히 </a:t>
            </a:r>
            <a:r>
              <a:rPr lang="en-US" altLang="ko-KR" sz="1400" dirty="0" err="1">
                <a:solidFill>
                  <a:schemeClr val="dk1"/>
                </a:solidFill>
              </a:rPr>
              <a:t>lightGBM</a:t>
            </a:r>
            <a:r>
              <a:rPr lang="ko-KR" altLang="en-US" sz="1400" dirty="0">
                <a:solidFill>
                  <a:schemeClr val="dk1"/>
                </a:solidFill>
              </a:rPr>
              <a:t>은 과적합이 많이 생기기 쉽다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b="1" dirty="0" err="1">
                <a:solidFill>
                  <a:schemeClr val="dk1"/>
                </a:solidFill>
              </a:rPr>
              <a:t>DecisionTreeClassifier</a:t>
            </a:r>
            <a:endParaRPr lang="en-US"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 dirty="0">
                <a:solidFill>
                  <a:schemeClr val="dk1"/>
                </a:solidFill>
              </a:rPr>
              <a:t>정확도 : 0.8200, 정밀도 : 0.8062, 재현율 : 0.8129, f1_score:0.8005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b="1" dirty="0" err="1">
                <a:solidFill>
                  <a:schemeClr val="dk1"/>
                </a:solidFill>
              </a:rPr>
              <a:t>LogisticRegression</a:t>
            </a:r>
            <a:endParaRPr lang="en-US"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 dirty="0">
                <a:solidFill>
                  <a:schemeClr val="dk1"/>
                </a:solidFill>
              </a:rPr>
              <a:t>정확도 : 0.3900, 정밀도 : 0.3638, 재현율 : 0.3771, f1_score:0.3543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b="1" dirty="0" err="1">
                <a:solidFill>
                  <a:schemeClr val="dk1"/>
                </a:solidFill>
              </a:rPr>
              <a:t>RandomForestClassifier</a:t>
            </a:r>
            <a:endParaRPr lang="en-US"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 dirty="0">
                <a:solidFill>
                  <a:schemeClr val="dk1"/>
                </a:solidFill>
              </a:rPr>
              <a:t>정확도 : 0.6100, 정밀도 : 0.5739, 재현율 : 0.5882, f1_score:0.5635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b="1" dirty="0" err="1">
                <a:solidFill>
                  <a:schemeClr val="dk1"/>
                </a:solidFill>
              </a:rPr>
              <a:t>XGBoost</a:t>
            </a:r>
            <a:endParaRPr lang="en-US"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 dirty="0">
                <a:solidFill>
                  <a:schemeClr val="dk1"/>
                </a:solidFill>
              </a:rPr>
              <a:t>정확도 : 0.9267, 정밀도 : 0.9242, 재현율 : 0.9195, f1_score:0.9163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 dirty="0">
                <a:solidFill>
                  <a:schemeClr val="dk1"/>
                </a:solidFill>
              </a:rPr>
              <a:t>Light GBM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 dirty="0">
                <a:solidFill>
                  <a:schemeClr val="dk1"/>
                </a:solidFill>
              </a:rPr>
              <a:t>정확도 : 0.9733, 정밀도 : 0.9700, 재현율 : 0.9688, f1_score:0.9677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400" b="1" dirty="0"/>
          </a:p>
          <a:p>
            <a:pPr>
              <a:buNone/>
            </a:pPr>
            <a:r>
              <a:rPr lang="en-US" altLang="ko-KR" dirty="0"/>
              <a:t>1) Precision, Recall </a:t>
            </a:r>
            <a:r>
              <a:rPr lang="ko-KR" altLang="en-US" dirty="0"/>
              <a:t>두개가 원래 있어야 하고 만약 두개 채울 수 있으면 </a:t>
            </a:r>
            <a:r>
              <a:rPr lang="en-US" altLang="ko-KR" dirty="0"/>
              <a:t>f1 score</a:t>
            </a:r>
            <a:r>
              <a:rPr lang="ko-KR" altLang="en-US" dirty="0"/>
              <a:t>는 필요 </a:t>
            </a:r>
            <a:r>
              <a:rPr lang="ko-KR" altLang="en-US" dirty="0" err="1"/>
              <a:t>없을것</a:t>
            </a:r>
            <a:r>
              <a:rPr lang="ko-KR" altLang="en-US" dirty="0"/>
              <a:t> 같습니다</a:t>
            </a:r>
            <a:r>
              <a:rPr lang="en-US" altLang="ko-KR" dirty="0"/>
              <a:t>, </a:t>
            </a:r>
            <a:r>
              <a:rPr lang="ko-KR" altLang="en-US" dirty="0"/>
              <a:t>두개를 </a:t>
            </a:r>
            <a:r>
              <a:rPr lang="ko-KR" altLang="en-US" dirty="0" err="1"/>
              <a:t>못구하면</a:t>
            </a:r>
            <a:r>
              <a:rPr lang="ko-KR" altLang="en-US" dirty="0"/>
              <a:t> </a:t>
            </a:r>
            <a:r>
              <a:rPr lang="en-US" altLang="ko-KR" dirty="0"/>
              <a:t>f1 score</a:t>
            </a:r>
            <a:r>
              <a:rPr lang="ko-KR" altLang="en-US" dirty="0"/>
              <a:t>라도 채워야 </a:t>
            </a:r>
            <a:r>
              <a:rPr lang="ko-KR" altLang="en-US" dirty="0" err="1"/>
              <a:t>할것</a:t>
            </a:r>
            <a:r>
              <a:rPr lang="ko-KR" altLang="en-US" dirty="0"/>
              <a:t> 같아요</a:t>
            </a: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  <a:p>
            <a:pPr>
              <a:buNone/>
            </a:pPr>
            <a:r>
              <a:rPr lang="en-US" altLang="ko-KR" dirty="0"/>
              <a:t>2) </a:t>
            </a:r>
            <a:r>
              <a:rPr lang="ko-KR" altLang="en-US" dirty="0"/>
              <a:t>그리고 </a:t>
            </a:r>
            <a:r>
              <a:rPr lang="en-US" altLang="ko-KR" dirty="0" err="1"/>
              <a:t>autogluon</a:t>
            </a:r>
            <a:r>
              <a:rPr lang="ko-KR" altLang="en-US" dirty="0"/>
              <a:t>은 패키지일 뿐이고 모델 그 자체는 아닙니다</a:t>
            </a:r>
            <a:r>
              <a:rPr lang="en-US" altLang="ko-KR" dirty="0"/>
              <a:t>, </a:t>
            </a:r>
            <a:r>
              <a:rPr lang="ko-KR" altLang="en-US" dirty="0"/>
              <a:t>따라서 </a:t>
            </a:r>
            <a:r>
              <a:rPr lang="en-US" altLang="ko-KR" dirty="0" err="1"/>
              <a:t>Autogluon</a:t>
            </a:r>
            <a:r>
              <a:rPr lang="en-US" altLang="ko-KR" dirty="0"/>
              <a:t> </a:t>
            </a:r>
            <a:r>
              <a:rPr lang="ko-KR" altLang="en-US" dirty="0"/>
              <a:t>패키지를 사용하여 </a:t>
            </a:r>
            <a:r>
              <a:rPr lang="en-US" altLang="ko-KR" dirty="0" err="1"/>
              <a:t>xgboost</a:t>
            </a:r>
            <a:r>
              <a:rPr lang="en-US" altLang="ko-KR" dirty="0"/>
              <a:t>, </a:t>
            </a:r>
            <a:r>
              <a:rPr lang="en-US" altLang="ko-KR" dirty="0" err="1"/>
              <a:t>randomforest</a:t>
            </a:r>
            <a:r>
              <a:rPr lang="en-US" altLang="ko-KR" dirty="0"/>
              <a:t>, </a:t>
            </a:r>
            <a:r>
              <a:rPr lang="en-US" altLang="ko-KR" dirty="0" err="1"/>
              <a:t>catboost</a:t>
            </a:r>
            <a:r>
              <a:rPr lang="ko-KR" altLang="en-US" dirty="0"/>
              <a:t>를 돌려봤다 라는 표현이 맞습니다</a:t>
            </a:r>
          </a:p>
          <a:p>
            <a:pPr>
              <a:buNone/>
            </a:pPr>
            <a:r>
              <a:rPr lang="en-US" altLang="ko-KR" dirty="0"/>
              <a:t>-&gt; </a:t>
            </a:r>
            <a:r>
              <a:rPr lang="ko-KR" altLang="en-US" dirty="0"/>
              <a:t>표현은 </a:t>
            </a:r>
            <a:r>
              <a:rPr lang="ko-KR" altLang="en-US" dirty="0" err="1"/>
              <a:t>수정해둘게요</a:t>
            </a:r>
            <a:r>
              <a:rPr lang="en-US" altLang="ko-KR" dirty="0"/>
              <a:t>! </a:t>
            </a:r>
            <a:r>
              <a:rPr lang="ko-KR" altLang="en-US" dirty="0"/>
              <a:t>혹시 </a:t>
            </a:r>
            <a:r>
              <a:rPr lang="ko-KR" altLang="en-US" dirty="0" err="1"/>
              <a:t>발표하실때</a:t>
            </a:r>
            <a:r>
              <a:rPr lang="ko-KR" altLang="en-US" dirty="0"/>
              <a:t> </a:t>
            </a:r>
            <a:r>
              <a:rPr lang="ko-KR" altLang="en-US" dirty="0" err="1"/>
              <a:t>이부분</a:t>
            </a:r>
            <a:r>
              <a:rPr lang="ko-KR" altLang="en-US" dirty="0"/>
              <a:t> </a:t>
            </a:r>
            <a:r>
              <a:rPr lang="ko-KR" altLang="en-US" dirty="0" err="1"/>
              <a:t>헷갈리실것</a:t>
            </a:r>
            <a:r>
              <a:rPr lang="ko-KR" altLang="en-US" dirty="0"/>
              <a:t> 같아서 첨언 드립니다</a:t>
            </a: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  <a:p>
            <a:pPr>
              <a:buNone/>
            </a:pPr>
            <a:r>
              <a:rPr lang="en-US" altLang="ko-KR" dirty="0"/>
              <a:t>3) </a:t>
            </a:r>
            <a:r>
              <a:rPr lang="ko-KR" altLang="en-US" dirty="0"/>
              <a:t>슬라이드에 글씨를 최대한 </a:t>
            </a:r>
            <a:r>
              <a:rPr lang="ko-KR" altLang="en-US" dirty="0" err="1"/>
              <a:t>덜쓰는게</a:t>
            </a:r>
            <a:r>
              <a:rPr lang="ko-KR" altLang="en-US" dirty="0"/>
              <a:t> </a:t>
            </a:r>
            <a:r>
              <a:rPr lang="ko-KR" altLang="en-US" dirty="0" err="1"/>
              <a:t>맞는것</a:t>
            </a:r>
            <a:r>
              <a:rPr lang="ko-KR" altLang="en-US" dirty="0"/>
              <a:t> 같아서 해당 슬라이드는 도표만 </a:t>
            </a:r>
            <a:r>
              <a:rPr lang="ko-KR" altLang="en-US" dirty="0" err="1"/>
              <a:t>있는게</a:t>
            </a:r>
            <a:r>
              <a:rPr lang="ko-KR" altLang="en-US" dirty="0"/>
              <a:t> </a:t>
            </a:r>
            <a:r>
              <a:rPr lang="ko-KR" altLang="en-US" dirty="0" err="1"/>
              <a:t>깔끔할것</a:t>
            </a:r>
            <a:r>
              <a:rPr lang="ko-KR" altLang="en-US" dirty="0"/>
              <a:t> 같아요</a:t>
            </a:r>
            <a:r>
              <a:rPr lang="en-US" altLang="ko-KR" dirty="0"/>
              <a:t>! </a:t>
            </a:r>
            <a:r>
              <a:rPr lang="ko-KR" altLang="en-US" dirty="0"/>
              <a:t>원래 슬라이드에 </a:t>
            </a:r>
            <a:r>
              <a:rPr lang="ko-KR" altLang="en-US" dirty="0" err="1"/>
              <a:t>적어두셨던</a:t>
            </a:r>
            <a:r>
              <a:rPr lang="ko-KR" altLang="en-US" dirty="0"/>
              <a:t> 내용은 </a:t>
            </a:r>
            <a:r>
              <a:rPr lang="en-US" altLang="ko-KR" dirty="0"/>
              <a:t>"</a:t>
            </a:r>
            <a:r>
              <a:rPr lang="ko-KR" altLang="en-US" dirty="0"/>
              <a:t>슬라이드 메모</a:t>
            </a:r>
            <a:r>
              <a:rPr lang="en-US" altLang="ko-KR" dirty="0"/>
              <a:t>" </a:t>
            </a:r>
            <a:r>
              <a:rPr lang="ko-KR" altLang="en-US" dirty="0"/>
              <a:t>로 </a:t>
            </a:r>
            <a:r>
              <a:rPr lang="ko-KR" altLang="en-US" dirty="0" err="1"/>
              <a:t>옮겨둘게요</a:t>
            </a:r>
            <a:endParaRPr lang="ko-KR" altLang="en-US" dirty="0"/>
          </a:p>
          <a:p>
            <a:pPr marL="0" indent="0">
              <a:buNone/>
            </a:pPr>
            <a:endParaRPr lang="ko-KR" altLang="en-US" sz="1400" b="1" dirty="0"/>
          </a:p>
          <a:p>
            <a:pPr marL="0" indent="0">
              <a:buNone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f80f49503_1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f80f49503_1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051daa3d7_9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051daa3d7_9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051daa3d7_9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051daa3d7_9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할인율의 경우 최근 </a:t>
            </a:r>
            <a:r>
              <a:rPr lang="en-US" altLang="ko-KR" dirty="0"/>
              <a:t>3</a:t>
            </a:r>
            <a:r>
              <a:rPr lang="ko-KR" altLang="en-US" dirty="0"/>
              <a:t>개월동안 쓴 내역을 앞으로 고객이 사용한다면 얻을 수 있는 할인 금액 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즉 만약에 </a:t>
            </a:r>
            <a:r>
              <a:rPr lang="en-US" altLang="ko-KR" dirty="0"/>
              <a:t>3</a:t>
            </a:r>
            <a:r>
              <a:rPr lang="ko-KR" altLang="en-US" dirty="0"/>
              <a:t>개월 동안 이 카드를 사용했다면 얻을 수 있는 할인율 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" sz="1100" dirty="0">
                <a:solidFill>
                  <a:schemeClr val="dk1"/>
                </a:solidFill>
              </a:rPr>
              <a:t>-&gt; </a:t>
            </a:r>
            <a:r>
              <a:rPr lang="ko-KR" altLang="en-US" sz="1100" dirty="0">
                <a:solidFill>
                  <a:schemeClr val="dk1"/>
                </a:solidFill>
              </a:rPr>
              <a:t>예측된 업종에 대해서 만약 </a:t>
            </a:r>
            <a:r>
              <a:rPr lang="en-US" altLang="ko-KR" sz="1100" dirty="0">
                <a:solidFill>
                  <a:schemeClr val="dk1"/>
                </a:solidFill>
              </a:rPr>
              <a:t>3</a:t>
            </a:r>
            <a:r>
              <a:rPr lang="ko-KR" altLang="en-US" sz="1100" dirty="0">
                <a:solidFill>
                  <a:schemeClr val="dk1"/>
                </a:solidFill>
              </a:rPr>
              <a:t>개월 내에 쓴 만큼 앞으로 쓴다면 카드를 사용했을 때 어떻게 할인이 될 것인가</a:t>
            </a:r>
            <a:endParaRPr lang="en-US" altLang="ko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6981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051daa3d7_9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051daa3d7_9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306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051daa3d7_9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051daa3d7_9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566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051daa3d7_9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051daa3d7_9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3984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051daa3d7_9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051daa3d7_9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5867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051daa3d7_9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051daa3d7_9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547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3f80f49503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3f80f49503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긍정적인 마인드, 위의 내용을 한문장으로 축약하고 긍정적인 메세지를 넣는 것도 좋다. 1장 더 추가해서 앞으로 어떻게 해 나갈것인지도 적는 것이 좋다.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93396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3f80f49503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3f80f49503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1</a:t>
            </a:r>
            <a:r>
              <a:rPr lang="ko-KR" altLang="en-US" dirty="0"/>
              <a:t>번 뒤에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뿐만 아니라 사용 장소</a:t>
            </a:r>
            <a:r>
              <a:rPr lang="en-US" altLang="ko-KR" dirty="0"/>
              <a:t>, </a:t>
            </a:r>
            <a:r>
              <a:rPr lang="ko-KR" altLang="en-US" dirty="0"/>
              <a:t>빈도</a:t>
            </a:r>
            <a:r>
              <a:rPr lang="en-US" altLang="ko-KR" dirty="0"/>
              <a:t>, </a:t>
            </a:r>
            <a:r>
              <a:rPr lang="ko-KR" altLang="en-US" dirty="0"/>
              <a:t>네이버 포인트나 각 카드사 사용 포인트</a:t>
            </a:r>
            <a:r>
              <a:rPr lang="en-US" altLang="ko-KR" dirty="0"/>
              <a:t>, </a:t>
            </a:r>
            <a:r>
              <a:rPr lang="ko-KR" altLang="en-US" dirty="0"/>
              <a:t>계절 같은 추가적인 요소에 따른 카드 추천을 달리 했으면 더 좋겠다는 생각이다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카드 </a:t>
            </a:r>
            <a:r>
              <a:rPr lang="en-US" altLang="ko-KR" dirty="0"/>
              <a:t>2</a:t>
            </a:r>
            <a:r>
              <a:rPr lang="ko-KR" altLang="en-US" dirty="0"/>
              <a:t>가지의 조합이나 카드 한 개로 사용처에서 사용하면 알아서 전월실적을 쌓아주는 시스템도 만들고 싶다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 수집과 검증만 </a:t>
            </a:r>
            <a:r>
              <a:rPr lang="en-US" altLang="ko-KR" dirty="0"/>
              <a:t>2</a:t>
            </a:r>
            <a:r>
              <a:rPr lang="ko-KR" altLang="en-US" dirty="0"/>
              <a:t>주 정도 </a:t>
            </a:r>
            <a:r>
              <a:rPr lang="ko-KR" altLang="en-US" dirty="0" err="1"/>
              <a:t>쓴것</a:t>
            </a:r>
            <a:r>
              <a:rPr lang="ko-KR" altLang="en-US" dirty="0"/>
              <a:t> 같다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07650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3f80f4950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3f80f4950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3f80f49503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3f80f49503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긍정적인 마인드, 위의 내용을 한문장으로 축약하고 긍정적인 메세지를 넣는 것도 좋다. 1장 더 추가해서 앞으로 어떻게 해 나갈것인지도 적는 것이 좋다.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6004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f80f4950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f80f4950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f80f4950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f80f4950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b="1" dirty="0">
                <a:solidFill>
                  <a:srgbClr val="595959"/>
                </a:solidFill>
              </a:rPr>
              <a:t>마이 데이터</a:t>
            </a:r>
            <a:r>
              <a:rPr lang="en-US" altLang="ko" sz="1000" b="1" dirty="0">
                <a:solidFill>
                  <a:srgbClr val="595959"/>
                </a:solidFill>
              </a:rPr>
              <a:t> : </a:t>
            </a:r>
            <a:r>
              <a:rPr lang="ko-KR" altLang="en-US" sz="1000" b="1" dirty="0">
                <a:solidFill>
                  <a:srgbClr val="595959"/>
                </a:solidFill>
              </a:rPr>
              <a:t>금융회사에게 개인의 신용정보를 다른 사업자에게 전송할 수 있는 데이터로 다른 사업자는 이러한 데이터를 통해 고객의 정보를 통합해서 보여줄 수 있다</a:t>
            </a:r>
            <a:r>
              <a:rPr lang="en-US" altLang="ko-KR" sz="1000" b="1" dirty="0">
                <a:solidFill>
                  <a:srgbClr val="595959"/>
                </a:solidFill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051daa3d7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051daa3d7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f80f4950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f80f4950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서울시 빅데이터 캠퍼스의 업종별 카드 소비 패턴 데이터와 남녀</a:t>
            </a:r>
            <a:r>
              <a:rPr lang="en-US" altLang="ko-KR" dirty="0"/>
              <a:t>, </a:t>
            </a:r>
            <a:r>
              <a:rPr lang="ko-KR" altLang="en-US" dirty="0"/>
              <a:t>업종별 소비금액</a:t>
            </a:r>
            <a:r>
              <a:rPr lang="en-US" altLang="ko-KR" dirty="0"/>
              <a:t>, </a:t>
            </a:r>
            <a:r>
              <a:rPr lang="ko-KR" altLang="en-US" dirty="0"/>
              <a:t>연령대 비율을 참고하고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마이데이터</a:t>
            </a:r>
            <a:r>
              <a:rPr lang="ko-KR" altLang="en-US" dirty="0"/>
              <a:t> </a:t>
            </a:r>
            <a:r>
              <a:rPr lang="ko-KR" altLang="en-US" dirty="0" err="1"/>
              <a:t>종합포털의</a:t>
            </a:r>
            <a:r>
              <a:rPr lang="ko-KR" altLang="en-US" dirty="0"/>
              <a:t> 신용정보 제공 범위를 기반으로 데이터를 랜덤하게 생성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50</a:t>
            </a:r>
            <a:r>
              <a:rPr lang="ko-KR" altLang="en-US" dirty="0"/>
              <a:t>명 고객</a:t>
            </a:r>
            <a:r>
              <a:rPr lang="en-US" altLang="ko-KR" dirty="0"/>
              <a:t>, 10000</a:t>
            </a:r>
            <a:r>
              <a:rPr lang="ko-KR" altLang="en-US" dirty="0"/>
              <a:t>건의 소비 정보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f80f4950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f80f4950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서울시 빅데이터 캠퍼스의 업종별 카드 소비 패턴 데이터와 남녀</a:t>
            </a:r>
            <a:r>
              <a:rPr lang="en-US" altLang="ko-KR" dirty="0"/>
              <a:t>, </a:t>
            </a:r>
            <a:r>
              <a:rPr lang="ko-KR" altLang="en-US" dirty="0"/>
              <a:t>업종별 소비금액</a:t>
            </a:r>
            <a:r>
              <a:rPr lang="en-US" altLang="ko-KR" dirty="0"/>
              <a:t>, </a:t>
            </a:r>
            <a:r>
              <a:rPr lang="ko-KR" altLang="en-US" dirty="0"/>
              <a:t>연령대 비율을 참고하고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마이데이터</a:t>
            </a:r>
            <a:r>
              <a:rPr lang="ko-KR" altLang="en-US" dirty="0"/>
              <a:t> </a:t>
            </a:r>
            <a:r>
              <a:rPr lang="ko-KR" altLang="en-US" dirty="0" err="1"/>
              <a:t>종합포털의</a:t>
            </a:r>
            <a:r>
              <a:rPr lang="ko-KR" altLang="en-US" dirty="0"/>
              <a:t> 신용정보 제공 범위를 기반으로 데이터를 랜덤하게 생성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50</a:t>
            </a:r>
            <a:r>
              <a:rPr lang="ko-KR" altLang="en-US" dirty="0"/>
              <a:t>명 고객</a:t>
            </a:r>
            <a:r>
              <a:rPr lang="en-US" altLang="ko-KR" dirty="0"/>
              <a:t>, 10000</a:t>
            </a:r>
            <a:r>
              <a:rPr lang="ko-KR" altLang="en-US" dirty="0"/>
              <a:t>건의 소비 정보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577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AD7EC-360A-C1BB-CE9B-C2A5A0AF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E4DC9-BF4A-B53F-DCD3-BD506531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86B14-A71F-ED1B-17A0-A8C6C6DA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0241-90E1-484E-8A1E-F6F6E65F6BC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07B51-AE49-8368-D6B6-836AC6B0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4C649-B13B-0576-BFEB-C4C1F1BD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586-6EA6-4FDC-B394-0FCC9D93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0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3.png"/><Relationship Id="rId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8.png"/><Relationship Id="rId4" Type="http://schemas.openxmlformats.org/officeDocument/2006/relationships/image" Target="../media/image20.png"/><Relationship Id="rId9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8263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소비자 맞춤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추천 시스템 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57683" y="299335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머신러닝을 통한 다음달 소비 예측 및</a:t>
            </a:r>
            <a:r>
              <a:rPr lang="en-US" alt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</a:t>
            </a:r>
            <a:r>
              <a:rPr 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추천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04079" y="4146088"/>
            <a:ext cx="8520600" cy="752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af-ZA" altLang="ko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Clovacash</a:t>
            </a:r>
            <a:endParaRPr lang="af-ZA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조장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남호제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조원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박세형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우정연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이성민</a:t>
            </a:r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ACB10E2B-72B6-E340-ADC7-D6FF0687C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2593"/>
            <a:ext cx="9141371" cy="205022"/>
          </a:xfrm>
          <a:prstGeom prst="rect">
            <a:avLst/>
          </a:prstGeom>
        </p:spPr>
      </p:pic>
      <p:pic>
        <p:nvPicPr>
          <p:cNvPr id="11" name="그림 9">
            <a:extLst>
              <a:ext uri="{FF2B5EF4-FFF2-40B4-BE49-F238E27FC236}">
                <a16:creationId xmlns:a16="http://schemas.microsoft.com/office/drawing/2014/main" id="{38BFC07F-8B54-0ADB-5A06-E2C49A5D0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4903041"/>
            <a:ext cx="9141371" cy="237866"/>
          </a:xfrm>
          <a:prstGeom prst="rect">
            <a:avLst/>
          </a:prstGeom>
        </p:spPr>
      </p:pic>
      <p:pic>
        <p:nvPicPr>
          <p:cNvPr id="2" name="그림 2" descr="텍스트, 로고이(가) 표시된 사진&#10;&#10;자동 생성된 설명">
            <a:extLst>
              <a:ext uri="{FF2B5EF4-FFF2-40B4-BE49-F238E27FC236}">
                <a16:creationId xmlns:a16="http://schemas.microsoft.com/office/drawing/2014/main" id="{8416A890-B45A-BE82-FB68-2E8E4B131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3" y="215255"/>
            <a:ext cx="2289942" cy="1153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7D786-EC63-3940-9AAC-0AC10CA7F301}"/>
              </a:ext>
            </a:extLst>
          </p:cNvPr>
          <p:cNvSpPr txBox="1"/>
          <p:nvPr/>
        </p:nvSpPr>
        <p:spPr>
          <a:xfrm>
            <a:off x="1761575" y="3942807"/>
            <a:ext cx="56975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2023.05.10</a:t>
            </a:r>
            <a:r>
              <a:rPr lang="ko-KR" altLang="en-US" dirty="0"/>
              <a:t> </a:t>
            </a:r>
            <a:endParaRPr lang="ko-KR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alt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데이터 소개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6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데이터 생성 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7A26F075-BF1D-6B55-6AF1-B05836204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C50E61-7FB8-9FBB-1C9C-D2B2A44C32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  <p:graphicFrame>
        <p:nvGraphicFramePr>
          <p:cNvPr id="11" name="표 13">
            <a:extLst>
              <a:ext uri="{FF2B5EF4-FFF2-40B4-BE49-F238E27FC236}">
                <a16:creationId xmlns:a16="http://schemas.microsoft.com/office/drawing/2014/main" id="{D3ABF88E-AD85-9A86-638C-32A5B904C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26236"/>
              </p:ext>
            </p:extLst>
          </p:nvPr>
        </p:nvGraphicFramePr>
        <p:xfrm>
          <a:off x="701816" y="1352292"/>
          <a:ext cx="7818784" cy="2966720"/>
        </p:xfrm>
        <a:graphic>
          <a:graphicData uri="http://schemas.openxmlformats.org/drawingml/2006/table">
            <a:tbl>
              <a:tblPr firstRow="1" bandRow="1">
                <a:tableStyleId>{261551C5-084C-426B-AE3F-008A4B2618E5}</a:tableStyleId>
              </a:tblPr>
              <a:tblGrid>
                <a:gridCol w="1426917">
                  <a:extLst>
                    <a:ext uri="{9D8B030D-6E8A-4147-A177-3AD203B41FA5}">
                      <a16:colId xmlns:a16="http://schemas.microsoft.com/office/drawing/2014/main" val="2443676861"/>
                    </a:ext>
                  </a:extLst>
                </a:gridCol>
                <a:gridCol w="6391867">
                  <a:extLst>
                    <a:ext uri="{9D8B030D-6E8A-4147-A177-3AD203B41FA5}">
                      <a16:colId xmlns:a16="http://schemas.microsoft.com/office/drawing/2014/main" val="3974195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업종명</a:t>
                      </a:r>
                      <a:endParaRPr 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사용처</a:t>
                      </a:r>
                      <a:endParaRPr 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77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유통</a:t>
                      </a:r>
                      <a:endParaRPr 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백화점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할인점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슈퍼마켓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편의점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생활잡화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']</a:t>
                      </a:r>
                      <a:endParaRPr 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08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가정생활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</a:t>
                      </a:r>
                      <a:endParaRPr 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생활서비스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세탁소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업무서비스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인테리어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공과금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93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요식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유흥</a:t>
                      </a:r>
                      <a:endParaRPr 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양식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제과점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커피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패스트푸드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노래방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의료</a:t>
                      </a:r>
                      <a:endParaRPr 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종합병원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일반병원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치과병원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한의원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약국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77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음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식료품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정육점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농수산물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79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여행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교통</a:t>
                      </a:r>
                      <a:endParaRPr 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호텔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여행사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면세점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택시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지하철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','KTX']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45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의류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잡화</a:t>
                      </a:r>
                      <a:endParaRPr 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패션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잡화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귀금속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안경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786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47000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alt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데이터 소개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6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데이터 생성 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7A26F075-BF1D-6B55-6AF1-B05836204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C50E61-7FB8-9FBB-1C9C-D2B2A44C32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  <p:graphicFrame>
        <p:nvGraphicFramePr>
          <p:cNvPr id="11" name="표 13">
            <a:extLst>
              <a:ext uri="{FF2B5EF4-FFF2-40B4-BE49-F238E27FC236}">
                <a16:creationId xmlns:a16="http://schemas.microsoft.com/office/drawing/2014/main" id="{D3ABF88E-AD85-9A86-638C-32A5B904C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853240"/>
              </p:ext>
            </p:extLst>
          </p:nvPr>
        </p:nvGraphicFramePr>
        <p:xfrm>
          <a:off x="192156" y="1152946"/>
          <a:ext cx="8759687" cy="2966720"/>
        </p:xfrm>
        <a:graphic>
          <a:graphicData uri="http://schemas.openxmlformats.org/drawingml/2006/table">
            <a:tbl>
              <a:tblPr firstRow="1" bandRow="1">
                <a:tableStyleId>{261551C5-084C-426B-AE3F-008A4B2618E5}</a:tableStyleId>
              </a:tblPr>
              <a:tblGrid>
                <a:gridCol w="1747099">
                  <a:extLst>
                    <a:ext uri="{9D8B030D-6E8A-4147-A177-3AD203B41FA5}">
                      <a16:colId xmlns:a16="http://schemas.microsoft.com/office/drawing/2014/main" val="2443676861"/>
                    </a:ext>
                  </a:extLst>
                </a:gridCol>
                <a:gridCol w="7012588">
                  <a:extLst>
                    <a:ext uri="{9D8B030D-6E8A-4147-A177-3AD203B41FA5}">
                      <a16:colId xmlns:a16="http://schemas.microsoft.com/office/drawing/2014/main" val="3974195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업종명</a:t>
                      </a:r>
                      <a:endParaRPr 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사용처</a:t>
                      </a:r>
                      <a:endParaRPr 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77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전자상거래</a:t>
                      </a:r>
                      <a:endParaRPr 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네이버 쇼핑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쿠팡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디지털 콘텐츠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배달앱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온라인거래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결제대행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(PG)','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홈쇼핑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']</a:t>
                      </a:r>
                      <a:endParaRPr 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67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미용</a:t>
                      </a:r>
                      <a:endParaRPr 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미용실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미용서비스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화장품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자동차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자동차판매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자동차서비스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자동차용품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80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스포츠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문화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레저</a:t>
                      </a:r>
                      <a:endParaRPr 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스포츠시설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취미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스포츠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레저용품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문화용품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놀이공원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4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가전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가구</a:t>
                      </a:r>
                      <a:endParaRPr 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17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학원</a:t>
                      </a:r>
                      <a:endParaRPr 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독서실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유아교육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교육용품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입시보습학원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외국어학원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예체능학원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취미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전문학원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13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주유소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','LPG']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168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07832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alt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데이터 소개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6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데이터 생성 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7A26F075-BF1D-6B55-6AF1-B05836204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C50E61-7FB8-9FBB-1C9C-D2B2A44C32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47F41-D5A7-F0C1-6A87-BE1340971AE5}"/>
              </a:ext>
            </a:extLst>
          </p:cNvPr>
          <p:cNvSpPr txBox="1"/>
          <p:nvPr/>
        </p:nvSpPr>
        <p:spPr>
          <a:xfrm>
            <a:off x="775252" y="1510771"/>
            <a:ext cx="7434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 정보 데이터에 대한 개인 </a:t>
            </a:r>
            <a:r>
              <a:rPr lang="ko-KR" altLang="en-US" sz="3000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접근이 어려움</a:t>
            </a:r>
            <a:endParaRPr lang="en-US" altLang="ko-KR" sz="3000" dirty="0">
              <a:highlight>
                <a:srgbClr val="FFFF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서울시 빅데이터 캠퍼스의 해당 자료는 반출이 불가능</a:t>
            </a: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마음대로 쓸 수 없음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CC8C6-C81F-4E4A-991A-997667753747}"/>
              </a:ext>
            </a:extLst>
          </p:cNvPr>
          <p:cNvSpPr txBox="1"/>
          <p:nvPr/>
        </p:nvSpPr>
        <p:spPr>
          <a:xfrm>
            <a:off x="708991" y="3923070"/>
            <a:ext cx="7434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랜덤 데이터 생성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51132C03-0766-B167-9E95-D30C192D4B71}"/>
              </a:ext>
            </a:extLst>
          </p:cNvPr>
          <p:cNvSpPr/>
          <p:nvPr/>
        </p:nvSpPr>
        <p:spPr>
          <a:xfrm>
            <a:off x="3783496" y="3057275"/>
            <a:ext cx="1417982" cy="64273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003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alt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데이터 소개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6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데이터 생성 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387775" y="721350"/>
            <a:ext cx="8231400" cy="79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af-ZA" altLang="ko" sz="13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sz="13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af-ZA" altLang="ko" sz="13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fakers </a:t>
            </a:r>
            <a:r>
              <a:rPr lang="ko-KR" altLang="en-US" sz="13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이용해서 약 고객 </a:t>
            </a:r>
            <a:r>
              <a:rPr lang="en-US" altLang="ko-KR" sz="13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3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만명의 가상의 회원 데이터 </a:t>
            </a:r>
            <a:r>
              <a:rPr lang="en-US" altLang="ko-KR" sz="13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3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r>
              <a:rPr lang="en-US" altLang="ko-KR" sz="13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  <a:r>
              <a:rPr lang="en-US" altLang="ko-KR" sz="13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</a:t>
            </a:r>
            <a:r>
              <a:rPr lang="en-US" altLang="ko-KR" sz="13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사용처 등</a:t>
            </a:r>
            <a:r>
              <a:rPr lang="en-US" altLang="ko-KR" sz="13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3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생성하고 카드 사용 날짜 등을 난수를 이용해 랜덤하게 생성</a:t>
            </a:r>
            <a:r>
              <a:rPr lang="en-US" altLang="ko-KR" sz="13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3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카드 정보를 담은 데이터와 병합 </a:t>
            </a:r>
            <a:endParaRPr lang="ko-KR" altLang="en-US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3" y="1760575"/>
            <a:ext cx="7365025" cy="31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3281575" y="2676475"/>
            <a:ext cx="2661000" cy="845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 생성  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7A26F075-BF1D-6B55-6AF1-B05836204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C50E61-7FB8-9FBB-1C9C-D2B2A44C32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89834492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657550"/>
            <a:ext cx="85206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사용 데이터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109" name="Google Shape;109;p20"/>
          <p:cNvGraphicFramePr/>
          <p:nvPr>
            <p:extLst>
              <p:ext uri="{D42A27DB-BD31-4B8C-83A1-F6EECF244321}">
                <p14:modId xmlns:p14="http://schemas.microsoft.com/office/powerpoint/2010/main" val="1800494426"/>
              </p:ext>
            </p:extLst>
          </p:nvPr>
        </p:nvGraphicFramePr>
        <p:xfrm>
          <a:off x="558875" y="1252675"/>
          <a:ext cx="8026250" cy="2834490"/>
        </p:xfrm>
        <a:graphic>
          <a:graphicData uri="http://schemas.openxmlformats.org/drawingml/2006/table">
            <a:tbl>
              <a:tblPr>
                <a:noFill/>
                <a:tableStyleId>{261551C5-084C-426B-AE3F-008A4B2618E5}</a:tableStyleId>
              </a:tblPr>
              <a:tblGrid>
                <a:gridCol w="81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</a:t>
                      </a:r>
                      <a:endParaRPr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성별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연령대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카드명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결제일자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사용처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사용금액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업종명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C001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신한카드 Mr.Life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2023-01-05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편의점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2500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유통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C001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신한카드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Mr.Life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2023-01-05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세탁소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8000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가정생활/서비스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C002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현대카드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</a:t>
                      </a: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r>
                        <a:rPr lang="en-US" alt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OOST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2022-12-13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호텔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320000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여행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교통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C003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올바른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FLEX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카드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2022-05-10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커피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12000</a:t>
                      </a: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요식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유흥</a:t>
                      </a:r>
                      <a:endParaRPr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0" name="Google Shape;110;p20"/>
          <p:cNvSpPr/>
          <p:nvPr/>
        </p:nvSpPr>
        <p:spPr>
          <a:xfrm rot="10800000">
            <a:off x="4045325" y="4319908"/>
            <a:ext cx="96600" cy="9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 rot="10800000">
            <a:off x="4045325" y="4472308"/>
            <a:ext cx="96600" cy="9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 rot="10800000">
            <a:off x="4045325" y="4624708"/>
            <a:ext cx="96600" cy="9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id="{851D8E84-7A45-2950-225F-9281FA212C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alt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데이터 소개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6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데이터 생성 </a:t>
            </a:r>
          </a:p>
        </p:txBody>
      </p:sp>
      <p:pic>
        <p:nvPicPr>
          <p:cNvPr id="7" name="그림 2">
            <a:extLst>
              <a:ext uri="{FF2B5EF4-FFF2-40B4-BE49-F238E27FC236}">
                <a16:creationId xmlns:a16="http://schemas.microsoft.com/office/drawing/2014/main" id="{CD1F483E-2E20-CCA6-DA51-4CECC8DB3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F679A4-EC38-CA69-5096-63A9C4C82F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350" y="1370100"/>
            <a:ext cx="734400" cy="7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300" y="1389988"/>
            <a:ext cx="734400" cy="73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1"/>
          <p:cNvCxnSpPr/>
          <p:nvPr/>
        </p:nvCxnSpPr>
        <p:spPr>
          <a:xfrm>
            <a:off x="801750" y="2083500"/>
            <a:ext cx="762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21"/>
          <p:cNvSpPr txBox="1"/>
          <p:nvPr/>
        </p:nvSpPr>
        <p:spPr>
          <a:xfrm>
            <a:off x="805300" y="2065638"/>
            <a:ext cx="85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</a:t>
            </a:r>
          </a:p>
        </p:txBody>
      </p:sp>
      <p:sp>
        <p:nvSpPr>
          <p:cNvPr id="122" name="Google Shape;122;p21"/>
          <p:cNvSpPr txBox="1"/>
          <p:nvPr/>
        </p:nvSpPr>
        <p:spPr>
          <a:xfrm>
            <a:off x="805300" y="2280113"/>
            <a:ext cx="186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고객 구분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altLang="ko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+ 3</a:t>
            </a:r>
            <a:r>
              <a: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자리 숫자로 표시</a:t>
            </a:r>
          </a:p>
        </p:txBody>
      </p:sp>
      <p:sp>
        <p:nvSpPr>
          <p:cNvPr id="123" name="Google Shape;123;p21"/>
          <p:cNvSpPr txBox="1"/>
          <p:nvPr/>
        </p:nvSpPr>
        <p:spPr>
          <a:xfrm>
            <a:off x="2923550" y="2065638"/>
            <a:ext cx="85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</a:p>
        </p:txBody>
      </p:sp>
      <p:sp>
        <p:nvSpPr>
          <p:cNvPr id="124" name="Google Shape;124;p21"/>
          <p:cNvSpPr txBox="1"/>
          <p:nvPr/>
        </p:nvSpPr>
        <p:spPr>
          <a:xfrm>
            <a:off x="2923550" y="2280113"/>
            <a:ext cx="186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남여 성별 구분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altLang="ko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M(</a:t>
            </a:r>
            <a:r>
              <a: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남성</a:t>
            </a:r>
            <a:r>
              <a:rPr lang="en-US" altLang="ko-KR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 </a:t>
            </a:r>
            <a:r>
              <a:rPr lang="af-ZA" altLang="ko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</a:t>
            </a:r>
            <a:r>
              <a: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여성</a:t>
            </a:r>
            <a:r>
              <a:rPr lang="en-US" altLang="ko-KR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1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757325" y="2059463"/>
            <a:ext cx="85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연령대</a:t>
            </a:r>
          </a:p>
        </p:txBody>
      </p:sp>
      <p:sp>
        <p:nvSpPr>
          <p:cNvPr id="126" name="Google Shape;126;p21"/>
          <p:cNvSpPr txBox="1"/>
          <p:nvPr/>
        </p:nvSpPr>
        <p:spPr>
          <a:xfrm>
            <a:off x="4757325" y="2273938"/>
            <a:ext cx="2117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연령별 구간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~70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7325" y="1389988"/>
            <a:ext cx="734400" cy="7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7300" y="1390000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6586850" y="2059463"/>
            <a:ext cx="85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카드명</a:t>
            </a:r>
          </a:p>
        </p:txBody>
      </p:sp>
      <p:sp>
        <p:nvSpPr>
          <p:cNvPr id="130" name="Google Shape;130;p21"/>
          <p:cNvSpPr txBox="1"/>
          <p:nvPr/>
        </p:nvSpPr>
        <p:spPr>
          <a:xfrm>
            <a:off x="6586850" y="2273950"/>
            <a:ext cx="1975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카드 이름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혜택 정보가 있는 카드</a:t>
            </a:r>
          </a:p>
        </p:txBody>
      </p:sp>
      <p:cxnSp>
        <p:nvCxnSpPr>
          <p:cNvPr id="131" name="Google Shape;131;p21"/>
          <p:cNvCxnSpPr/>
          <p:nvPr/>
        </p:nvCxnSpPr>
        <p:spPr>
          <a:xfrm>
            <a:off x="801750" y="3787550"/>
            <a:ext cx="762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1"/>
          <p:cNvSpPr txBox="1"/>
          <p:nvPr/>
        </p:nvSpPr>
        <p:spPr>
          <a:xfrm>
            <a:off x="805300" y="3769700"/>
            <a:ext cx="99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결제일자</a:t>
            </a:r>
          </a:p>
        </p:txBody>
      </p:sp>
      <p:sp>
        <p:nvSpPr>
          <p:cNvPr id="133" name="Google Shape;133;p21"/>
          <p:cNvSpPr txBox="1"/>
          <p:nvPr/>
        </p:nvSpPr>
        <p:spPr>
          <a:xfrm>
            <a:off x="805300" y="3984163"/>
            <a:ext cx="186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카드를 사용한 날짜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일로 표시</a:t>
            </a:r>
          </a:p>
        </p:txBody>
      </p:sp>
      <p:sp>
        <p:nvSpPr>
          <p:cNvPr id="134" name="Google Shape;134;p21"/>
          <p:cNvSpPr txBox="1"/>
          <p:nvPr/>
        </p:nvSpPr>
        <p:spPr>
          <a:xfrm>
            <a:off x="2923550" y="3769688"/>
            <a:ext cx="85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사용처</a:t>
            </a:r>
          </a:p>
        </p:txBody>
      </p:sp>
      <p:sp>
        <p:nvSpPr>
          <p:cNvPr id="135" name="Google Shape;135;p21"/>
          <p:cNvSpPr txBox="1"/>
          <p:nvPr/>
        </p:nvSpPr>
        <p:spPr>
          <a:xfrm>
            <a:off x="2923550" y="3984163"/>
            <a:ext cx="186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결제한 장소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업종명에서의 소분류</a:t>
            </a:r>
          </a:p>
        </p:txBody>
      </p:sp>
      <p:sp>
        <p:nvSpPr>
          <p:cNvPr id="136" name="Google Shape;136;p21"/>
          <p:cNvSpPr txBox="1"/>
          <p:nvPr/>
        </p:nvSpPr>
        <p:spPr>
          <a:xfrm>
            <a:off x="4757325" y="3763525"/>
            <a:ext cx="1082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사용금액</a:t>
            </a:r>
          </a:p>
        </p:txBody>
      </p:sp>
      <p:sp>
        <p:nvSpPr>
          <p:cNvPr id="137" name="Google Shape;137;p21"/>
          <p:cNvSpPr txBox="1"/>
          <p:nvPr/>
        </p:nvSpPr>
        <p:spPr>
          <a:xfrm>
            <a:off x="4757325" y="3977988"/>
            <a:ext cx="2117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결제시 사용한 금액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 </a:t>
            </a:r>
            <a:r>
              <a:rPr lang="en-US" altLang="ko-KR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(</a:t>
            </a:r>
            <a:r>
              <a: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1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6586850" y="3763513"/>
            <a:ext cx="85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업종명</a:t>
            </a:r>
          </a:p>
        </p:txBody>
      </p:sp>
      <p:sp>
        <p:nvSpPr>
          <p:cNvPr id="139" name="Google Shape;139;p21"/>
          <p:cNvSpPr txBox="1"/>
          <p:nvPr/>
        </p:nvSpPr>
        <p:spPr>
          <a:xfrm>
            <a:off x="6586850" y="3977988"/>
            <a:ext cx="2117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결제한 업종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사용처의 대분류</a:t>
            </a: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7550" y="3094038"/>
            <a:ext cx="734400" cy="7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13613" y="3094050"/>
            <a:ext cx="734400" cy="7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19575" y="3094050"/>
            <a:ext cx="734400" cy="7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7300" y="3094050"/>
            <a:ext cx="734400" cy="7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ADF1D47-603C-05A2-A493-16C16C3F8A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5" name="Google Shape;99;p19">
            <a:extLst>
              <a:ext uri="{FF2B5EF4-FFF2-40B4-BE49-F238E27FC236}">
                <a16:creationId xmlns:a16="http://schemas.microsoft.com/office/drawing/2014/main" id="{37EBC828-8914-0D4C-CF98-6EFF37D447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af-ZA" altLang="ko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PART2. </a:t>
            </a: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데이터 소개 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EDA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8" name="Google Shape;108;p20">
            <a:extLst>
              <a:ext uri="{FF2B5EF4-FFF2-40B4-BE49-F238E27FC236}">
                <a16:creationId xmlns:a16="http://schemas.microsoft.com/office/drawing/2014/main" id="{6BFD031A-797F-2FEB-87C9-995ACD8F9FF2}"/>
              </a:ext>
            </a:extLst>
          </p:cNvPr>
          <p:cNvSpPr txBox="1">
            <a:spLocks/>
          </p:cNvSpPr>
          <p:nvPr/>
        </p:nvSpPr>
        <p:spPr>
          <a:xfrm>
            <a:off x="311700" y="657550"/>
            <a:ext cx="85206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데이터 속성 및 변수 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B66290-306C-96D6-0BCB-757A8B238B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PART2. 사용 데이터 소개 / </a:t>
            </a:r>
            <a:r>
              <a:rPr lang="ko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데이터 EDA</a:t>
            </a:r>
            <a:endParaRPr sz="16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11700" y="657550"/>
            <a:ext cx="85206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고객 카드 소비 패턴 EDA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489330-B172-601A-0DB5-5380666BA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8926A5BA-EA06-6D84-B17F-15AB83B18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2542643"/>
              </p:ext>
            </p:extLst>
          </p:nvPr>
        </p:nvGraphicFramePr>
        <p:xfrm>
          <a:off x="-361460" y="1545845"/>
          <a:ext cx="4423473" cy="2782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AE2B96A0-7118-D82F-77BD-0AE32730BC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69681"/>
              </p:ext>
            </p:extLst>
          </p:nvPr>
        </p:nvGraphicFramePr>
        <p:xfrm>
          <a:off x="2521824" y="1479120"/>
          <a:ext cx="4095426" cy="2861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1D1B02AF-5F69-7B6D-9F92-273D52215C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010662"/>
              </p:ext>
            </p:extLst>
          </p:nvPr>
        </p:nvGraphicFramePr>
        <p:xfrm>
          <a:off x="5081989" y="1470561"/>
          <a:ext cx="4646020" cy="2857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E8A0C81-D900-183E-ADA9-E4E11EC84576}"/>
              </a:ext>
            </a:extLst>
          </p:cNvPr>
          <p:cNvSpPr/>
          <p:nvPr/>
        </p:nvSpPr>
        <p:spPr>
          <a:xfrm>
            <a:off x="846563" y="1517967"/>
            <a:ext cx="7482103" cy="337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02E1A-6B15-A966-3D05-D9E16931804F}"/>
              </a:ext>
            </a:extLst>
          </p:cNvPr>
          <p:cNvSpPr txBox="1"/>
          <p:nvPr/>
        </p:nvSpPr>
        <p:spPr>
          <a:xfrm>
            <a:off x="1428860" y="1545845"/>
            <a:ext cx="101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 비율</a:t>
            </a: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DFAD4-C631-9102-4966-4FCED6744540}"/>
              </a:ext>
            </a:extLst>
          </p:cNvPr>
          <p:cNvSpPr txBox="1"/>
          <p:nvPr/>
        </p:nvSpPr>
        <p:spPr>
          <a:xfrm>
            <a:off x="4020121" y="1532955"/>
            <a:ext cx="1430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연령별 비율</a:t>
            </a: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A1482-0708-6B27-0A8D-E141D08B1689}"/>
              </a:ext>
            </a:extLst>
          </p:cNvPr>
          <p:cNvSpPr txBox="1"/>
          <p:nvPr/>
        </p:nvSpPr>
        <p:spPr>
          <a:xfrm>
            <a:off x="6515253" y="1518409"/>
            <a:ext cx="195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업종별 소비  비율</a:t>
            </a: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17A10D5-2844-605F-FBBC-76F3B07C6D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44" y="3661250"/>
            <a:ext cx="2506461" cy="14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데이터 소개 </a:t>
            </a:r>
            <a:r>
              <a:rPr 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데이터 생성</a:t>
            </a: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8650"/>
            <a:ext cx="28003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>
            <a:spLocks noGrp="1"/>
          </p:cNvSpPr>
          <p:nvPr>
            <p:ph type="body" idx="1"/>
          </p:nvPr>
        </p:nvSpPr>
        <p:spPr>
          <a:xfrm>
            <a:off x="311700" y="657550"/>
            <a:ext cx="8520600" cy="11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‘카드 고릴라’ 사이트 카드 정보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5">
            <a:alphaModFix/>
          </a:blip>
          <a:srcRect l="8363" t="18187" r="4521"/>
          <a:stretch/>
        </p:blipFill>
        <p:spPr>
          <a:xfrm>
            <a:off x="127350" y="2088275"/>
            <a:ext cx="3908301" cy="1692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8" name="Google Shape;168;p23"/>
          <p:cNvGraphicFramePr/>
          <p:nvPr>
            <p:extLst>
              <p:ext uri="{D42A27DB-BD31-4B8C-83A1-F6EECF244321}">
                <p14:modId xmlns:p14="http://schemas.microsoft.com/office/powerpoint/2010/main" val="1266520187"/>
              </p:ext>
            </p:extLst>
          </p:nvPr>
        </p:nvGraphicFramePr>
        <p:xfrm>
          <a:off x="4375325" y="2088275"/>
          <a:ext cx="4457000" cy="1005780"/>
        </p:xfrm>
        <a:graphic>
          <a:graphicData uri="http://schemas.openxmlformats.org/drawingml/2006/table">
            <a:tbl>
              <a:tblPr>
                <a:noFill/>
                <a:tableStyleId>{261551C5-084C-426B-AE3F-008A4B2618E5}</a:tableStyleId>
              </a:tblPr>
              <a:tblGrid>
                <a:gridCol w="111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ea typeface="나눔바른고딕"/>
                        </a:rPr>
                        <a:t>카드이름</a:t>
                      </a:r>
                      <a:endParaRPr dirty="0">
                        <a:ea typeface="나눔바른고딕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ea typeface="나눔바른고딕"/>
                        </a:rPr>
                        <a:t>카드혜택</a:t>
                      </a:r>
                      <a:endParaRPr dirty="0">
                        <a:ea typeface="나눔바른고딕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ea typeface="나눔바른고딕"/>
                        </a:rPr>
                        <a:t>연회비</a:t>
                      </a:r>
                      <a:endParaRPr>
                        <a:ea typeface="나눔바른고딕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ea typeface="나눔바른고딕"/>
                        </a:rPr>
                        <a:t>전월실적</a:t>
                      </a:r>
                      <a:endParaRPr>
                        <a:ea typeface="나눔바른고딕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ea typeface="나눔바른고딕"/>
                        </a:rPr>
                        <a:t>신한카드 Mr.Life</a:t>
                      </a:r>
                      <a:endParaRPr dirty="0">
                        <a:ea typeface="나눔바른고딕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ea typeface="나눔바른고딕"/>
                        </a:rPr>
                        <a:t>공과금 10% 할인...</a:t>
                      </a:r>
                      <a:endParaRPr dirty="0">
                        <a:ea typeface="나눔바른고딕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err="1">
                          <a:ea typeface="나눔바른고딕"/>
                        </a:rPr>
                        <a:t>해외겸용</a:t>
                      </a:r>
                      <a:r>
                        <a:rPr lang="ko">
                          <a:ea typeface="나눔바른고딕"/>
                        </a:rPr>
                        <a:t> 15,000원</a:t>
                      </a:r>
                      <a:endParaRPr>
                        <a:ea typeface="나눔바른고딕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ea typeface="나눔바른고딕"/>
                        </a:rPr>
                        <a:t>30만원 이상</a:t>
                      </a:r>
                      <a:endParaRPr dirty="0">
                        <a:ea typeface="나눔바른고딕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9" name="Google Shape;169;p23"/>
          <p:cNvSpPr/>
          <p:nvPr/>
        </p:nvSpPr>
        <p:spPr>
          <a:xfrm>
            <a:off x="1131000" y="2261975"/>
            <a:ext cx="897600" cy="1641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23"/>
          <p:cNvCxnSpPr>
            <a:stCxn id="169" idx="0"/>
          </p:cNvCxnSpPr>
          <p:nvPr/>
        </p:nvCxnSpPr>
        <p:spPr>
          <a:xfrm rot="10800000">
            <a:off x="1579800" y="1798775"/>
            <a:ext cx="0" cy="4632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3"/>
          <p:cNvCxnSpPr/>
          <p:nvPr/>
        </p:nvCxnSpPr>
        <p:spPr>
          <a:xfrm>
            <a:off x="1574900" y="1798825"/>
            <a:ext cx="3377400" cy="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3"/>
          <p:cNvCxnSpPr/>
          <p:nvPr/>
        </p:nvCxnSpPr>
        <p:spPr>
          <a:xfrm>
            <a:off x="4952425" y="1798775"/>
            <a:ext cx="0" cy="2991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Google Shape;173;p23"/>
          <p:cNvSpPr/>
          <p:nvPr/>
        </p:nvSpPr>
        <p:spPr>
          <a:xfrm>
            <a:off x="1131000" y="2773450"/>
            <a:ext cx="2306400" cy="6465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23"/>
          <p:cNvCxnSpPr/>
          <p:nvPr/>
        </p:nvCxnSpPr>
        <p:spPr>
          <a:xfrm>
            <a:off x="3138200" y="3429650"/>
            <a:ext cx="0" cy="4632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3138200" y="3883200"/>
            <a:ext cx="4082100" cy="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3"/>
          <p:cNvCxnSpPr/>
          <p:nvPr/>
        </p:nvCxnSpPr>
        <p:spPr>
          <a:xfrm rot="10800000">
            <a:off x="7210550" y="3612900"/>
            <a:ext cx="0" cy="2703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3"/>
          <p:cNvCxnSpPr/>
          <p:nvPr/>
        </p:nvCxnSpPr>
        <p:spPr>
          <a:xfrm>
            <a:off x="6004300" y="3613000"/>
            <a:ext cx="2287200" cy="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 rot="10800000">
            <a:off x="6013950" y="3101550"/>
            <a:ext cx="0" cy="5211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23"/>
          <p:cNvCxnSpPr/>
          <p:nvPr/>
        </p:nvCxnSpPr>
        <p:spPr>
          <a:xfrm rot="10800000">
            <a:off x="7210550" y="3091950"/>
            <a:ext cx="0" cy="5259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23"/>
          <p:cNvCxnSpPr/>
          <p:nvPr/>
        </p:nvCxnSpPr>
        <p:spPr>
          <a:xfrm rot="10800000">
            <a:off x="8291500" y="3091950"/>
            <a:ext cx="0" cy="5259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23"/>
          <p:cNvSpPr txBox="1"/>
          <p:nvPr/>
        </p:nvSpPr>
        <p:spPr>
          <a:xfrm>
            <a:off x="7976325" y="1786775"/>
            <a:ext cx="996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card_data.csv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2647425" y="4204150"/>
            <a:ext cx="395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af-ZA" altLang="ko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Crawling)</a:t>
            </a:r>
            <a:endParaRPr lang="af-ZA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848756-D18A-E5C4-C137-FFAEE9C67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C178D1-6879-CA49-AA32-C6EDBDC1C9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121200" y="631274"/>
            <a:ext cx="85206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14999"/>
              </a:lnSpc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‘카드 고릴라’ 카드 정보 EDA </a:t>
            </a:r>
            <a:endParaRPr lang="ko" altLang="en-US" dirty="0">
              <a:latin typeface="나눔바른고딕" panose="020B0603020101020101" pitchFamily="50" charset="-127"/>
              <a:ea typeface="나눔바른고딕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50" y="1285300"/>
            <a:ext cx="4387447" cy="303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950" y="1085100"/>
            <a:ext cx="1038650" cy="10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5959275" y="1250800"/>
            <a:ext cx="1203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카드회사</a:t>
            </a:r>
          </a:p>
        </p:txBody>
      </p:sp>
      <p:sp>
        <p:nvSpPr>
          <p:cNvPr id="192" name="Google Shape;192;p24"/>
          <p:cNvSpPr txBox="1"/>
          <p:nvPr/>
        </p:nvSpPr>
        <p:spPr>
          <a:xfrm>
            <a:off x="5959275" y="1465275"/>
            <a:ext cx="34587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카드사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신한카드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삼성카드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af-ZA" altLang="ko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KB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국민카드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롯데카드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하나카드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우리카드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af-ZA" altLang="ko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농협카드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af-ZA" altLang="ko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IBK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기업은행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현대카드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af-ZA" altLang="ko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BC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바로카드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4949" y="2297175"/>
            <a:ext cx="1106175" cy="11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/>
        </p:nvSpPr>
        <p:spPr>
          <a:xfrm>
            <a:off x="5959275" y="2470000"/>
            <a:ext cx="1203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정보</a:t>
            </a:r>
          </a:p>
        </p:txBody>
      </p:sp>
      <p:sp>
        <p:nvSpPr>
          <p:cNvPr id="195" name="Google Shape;195;p24"/>
          <p:cNvSpPr txBox="1"/>
          <p:nvPr/>
        </p:nvSpPr>
        <p:spPr>
          <a:xfrm>
            <a:off x="5959275" y="2684475"/>
            <a:ext cx="3458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1017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카드 정보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고릴라에서 카드사와 은행과 협업하여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등록한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1017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카드 혜택 정보</a:t>
            </a:r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6">
            <a:alphaModFix/>
          </a:blip>
          <a:srcRect r="36916"/>
          <a:stretch/>
        </p:blipFill>
        <p:spPr>
          <a:xfrm>
            <a:off x="5217850" y="3576775"/>
            <a:ext cx="572875" cy="9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5959275" y="3613000"/>
            <a:ext cx="1203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사용</a:t>
            </a:r>
          </a:p>
        </p:txBody>
      </p:sp>
      <p:sp>
        <p:nvSpPr>
          <p:cNvPr id="198" name="Google Shape;198;p24"/>
          <p:cNvSpPr txBox="1"/>
          <p:nvPr/>
        </p:nvSpPr>
        <p:spPr>
          <a:xfrm>
            <a:off x="5959275" y="3827475"/>
            <a:ext cx="3458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성인 평균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카드 사용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af-ZA" altLang="ko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KDI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경제정보센터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2022.05.30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49B180-CFAE-7FE2-60F5-65E0E6F661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5" name="Google Shape;164;p23">
            <a:extLst>
              <a:ext uri="{FF2B5EF4-FFF2-40B4-BE49-F238E27FC236}">
                <a16:creationId xmlns:a16="http://schemas.microsoft.com/office/drawing/2014/main" id="{644E6070-3178-B8B1-F94C-2F9198CFAD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데이터 소개 </a:t>
            </a:r>
            <a:r>
              <a:rPr 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데이터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EDA</a:t>
            </a:r>
            <a:endParaRPr lang="ko-KR" altLang="en-US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DB40F8-6B11-AC0A-C37B-59A3ACBEDA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156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PART3. 모델링 및 평가 / </a:t>
            </a:r>
            <a:r>
              <a:rPr lang="ko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r>
              <a:rPr lang="ko" sz="142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sz="142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2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383959" y="521936"/>
            <a:ext cx="8520600" cy="136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사용모델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:</a:t>
            </a:r>
            <a:endParaRPr lang="ko-KR" altLang="en-US" sz="1100" dirty="0">
              <a:latin typeface="나눔바른고딕" panose="020B0603020101020101" pitchFamily="50" charset="-127"/>
              <a:ea typeface="나눔바른고딕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데이터가 많고 변수가 다양하므로 앙상블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(Ensemble)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모델을 활용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모델 최적화를 위해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hyperparameter tuning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진행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(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/>
              </a:rPr>
              <a:t>GridSearchCV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)</a:t>
            </a:r>
            <a:endParaRPr lang="ko-KR" altLang="en-US" sz="1100" dirty="0">
              <a:latin typeface="나눔바른고딕" panose="020B0603020101020101" pitchFamily="50" charset="-127"/>
              <a:ea typeface="나눔바른고딕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2400">
              <a:buSzPts val="1200"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2.  사용변수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: 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304800">
              <a:buSzPts val="1200"/>
              <a:buChar char="-"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고객 기본 속성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(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성별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,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/>
              </a:rPr>
              <a:t>나이대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)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및 사용 정보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(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카드정보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,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사용처 등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)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으로 예측 모델 학습 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문자형 컬럼은 학습을 위해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label encoding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진행 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05" name="Google Shape;205;p25"/>
          <p:cNvGraphicFramePr/>
          <p:nvPr>
            <p:extLst>
              <p:ext uri="{D42A27DB-BD31-4B8C-83A1-F6EECF244321}">
                <p14:modId xmlns:p14="http://schemas.microsoft.com/office/powerpoint/2010/main" val="3700922924"/>
              </p:ext>
            </p:extLst>
          </p:nvPr>
        </p:nvGraphicFramePr>
        <p:xfrm>
          <a:off x="562156" y="2443657"/>
          <a:ext cx="1992350" cy="2598400"/>
        </p:xfrm>
        <a:graphic>
          <a:graphicData uri="http://schemas.openxmlformats.org/drawingml/2006/table">
            <a:tbl>
              <a:tblPr>
                <a:noFill/>
                <a:tableStyleId>{261551C5-084C-426B-AE3F-008A4B2618E5}</a:tableStyleId>
              </a:tblPr>
              <a:tblGrid>
                <a:gridCol w="99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10대</a:t>
                      </a:r>
                      <a:endParaRPr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10~19세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20대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20~29세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30대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30~39세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40대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40~49세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50대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50~59세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60대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60~69세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70대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70~79세</a:t>
                      </a:r>
                      <a:endParaRPr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6" name="Google Shape;206;p25"/>
          <p:cNvGraphicFramePr/>
          <p:nvPr>
            <p:extLst>
              <p:ext uri="{D42A27DB-BD31-4B8C-83A1-F6EECF244321}">
                <p14:modId xmlns:p14="http://schemas.microsoft.com/office/powerpoint/2010/main" val="4281641395"/>
              </p:ext>
            </p:extLst>
          </p:nvPr>
        </p:nvGraphicFramePr>
        <p:xfrm>
          <a:off x="3246506" y="2482147"/>
          <a:ext cx="1772200" cy="2560110"/>
        </p:xfrm>
        <a:graphic>
          <a:graphicData uri="http://schemas.openxmlformats.org/drawingml/2006/table">
            <a:tbl>
              <a:tblPr>
                <a:noFill/>
                <a:tableStyleId>{261551C5-084C-426B-AE3F-008A4B2618E5}</a:tableStyleId>
              </a:tblPr>
              <a:tblGrid>
                <a:gridCol w="177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현대카드zero edition2</a:t>
                      </a:r>
                      <a:endParaRPr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 id SIMPLE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신한카드 래플(Raffle)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BC 바로 에어 플러스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⋮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롯데백화점 롯데카드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NH20 해봄카드 </a:t>
                      </a:r>
                      <a:endParaRPr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7" name="Google Shape;207;p25"/>
          <p:cNvSpPr/>
          <p:nvPr/>
        </p:nvSpPr>
        <p:spPr>
          <a:xfrm>
            <a:off x="5246781" y="2480277"/>
            <a:ext cx="294600" cy="24045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5541381" y="3460227"/>
            <a:ext cx="751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63개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09" name="Google Shape;209;p25"/>
          <p:cNvGraphicFramePr/>
          <p:nvPr>
            <p:extLst>
              <p:ext uri="{D42A27DB-BD31-4B8C-83A1-F6EECF244321}">
                <p14:modId xmlns:p14="http://schemas.microsoft.com/office/powerpoint/2010/main" val="1331948737"/>
              </p:ext>
            </p:extLst>
          </p:nvPr>
        </p:nvGraphicFramePr>
        <p:xfrm>
          <a:off x="6382581" y="2443732"/>
          <a:ext cx="1814600" cy="2643200"/>
        </p:xfrm>
        <a:graphic>
          <a:graphicData uri="http://schemas.openxmlformats.org/drawingml/2006/table">
            <a:tbl>
              <a:tblPr>
                <a:noFill/>
                <a:tableStyleId>{261551C5-084C-426B-AE3F-008A4B2618E5}</a:tableStyleId>
              </a:tblPr>
              <a:tblGrid>
                <a:gridCol w="18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할인점/슈퍼마켓</a:t>
                      </a:r>
                      <a:endParaRPr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농수산물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약국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스포츠/레저용품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⋮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여행사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생활잡화  </a:t>
                      </a:r>
                      <a:endParaRPr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0" name="Google Shape;210;p25"/>
          <p:cNvSpPr txBox="1"/>
          <p:nvPr/>
        </p:nvSpPr>
        <p:spPr>
          <a:xfrm>
            <a:off x="8558006" y="3460227"/>
            <a:ext cx="751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70개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8297381" y="2482152"/>
            <a:ext cx="294600" cy="24045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562156" y="2205527"/>
            <a:ext cx="1372800" cy="22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속성</a:t>
            </a:r>
          </a:p>
        </p:txBody>
      </p:sp>
      <p:sp>
        <p:nvSpPr>
          <p:cNvPr id="213" name="Google Shape;213;p25"/>
          <p:cNvSpPr/>
          <p:nvPr/>
        </p:nvSpPr>
        <p:spPr>
          <a:xfrm>
            <a:off x="3246506" y="2230590"/>
            <a:ext cx="1372800" cy="22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정보</a:t>
            </a:r>
          </a:p>
        </p:txBody>
      </p:sp>
      <p:sp>
        <p:nvSpPr>
          <p:cNvPr id="214" name="Google Shape;214;p25"/>
          <p:cNvSpPr/>
          <p:nvPr/>
        </p:nvSpPr>
        <p:spPr>
          <a:xfrm>
            <a:off x="6382581" y="2205527"/>
            <a:ext cx="1372800" cy="22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사용처</a:t>
            </a:r>
          </a:p>
        </p:txBody>
      </p:sp>
      <p:sp>
        <p:nvSpPr>
          <p:cNvPr id="215" name="Google Shape;215;p25"/>
          <p:cNvSpPr txBox="1"/>
          <p:nvPr/>
        </p:nvSpPr>
        <p:spPr>
          <a:xfrm>
            <a:off x="464874" y="1878098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예시 </a:t>
            </a:r>
            <a:r>
              <a:rPr lang="af-ZA" altLang="ko" sz="11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endParaRPr lang="af-ZA" sz="11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79D25E-2A6D-FFCA-85E3-15CC5E9DF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8737AB-6425-BE58-939D-5F3B71AFE0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AD082276-7943-1C8F-EAA5-FB6894495F8F}"/>
              </a:ext>
            </a:extLst>
          </p:cNvPr>
          <p:cNvSpPr/>
          <p:nvPr/>
        </p:nvSpPr>
        <p:spPr>
          <a:xfrm>
            <a:off x="1049000" y="1437592"/>
            <a:ext cx="1070446" cy="392753"/>
          </a:xfrm>
          <a:prstGeom prst="homePlate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5882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ea typeface="나눔바른고딕"/>
              </a:rPr>
              <a:t>Contents</a:t>
            </a:r>
            <a:endParaRPr lang="ko-KR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049000" y="1383196"/>
            <a:ext cx="1892320" cy="1289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altLang="ko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PART1.</a:t>
            </a:r>
            <a:endParaRPr lang="af-ZA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-316865">
              <a:spcBef>
                <a:spcPts val="1200"/>
              </a:spcBef>
              <a:buSzPct val="100000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배경 </a:t>
            </a:r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목표</a:t>
            </a:r>
          </a:p>
        </p:txBody>
      </p:sp>
      <p:pic>
        <p:nvPicPr>
          <p:cNvPr id="6" name="그림 9">
            <a:extLst>
              <a:ext uri="{FF2B5EF4-FFF2-40B4-BE49-F238E27FC236}">
                <a16:creationId xmlns:a16="http://schemas.microsoft.com/office/drawing/2014/main" id="{7F924A84-A202-75AD-CB4A-47BB332D5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2593"/>
            <a:ext cx="9141371" cy="237866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2F1ED85-D6EC-E93F-1D15-6AD144F4AEF4}"/>
              </a:ext>
            </a:extLst>
          </p:cNvPr>
          <p:cNvGrpSpPr/>
          <p:nvPr/>
        </p:nvGrpSpPr>
        <p:grpSpPr>
          <a:xfrm>
            <a:off x="3486775" y="1383195"/>
            <a:ext cx="2494925" cy="1619083"/>
            <a:chOff x="3486775" y="1383195"/>
            <a:chExt cx="2494925" cy="1619083"/>
          </a:xfrm>
        </p:grpSpPr>
        <p:sp>
          <p:nvSpPr>
            <p:cNvPr id="14" name="화살표: 오각형 13">
              <a:extLst>
                <a:ext uri="{FF2B5EF4-FFF2-40B4-BE49-F238E27FC236}">
                  <a16:creationId xmlns:a16="http://schemas.microsoft.com/office/drawing/2014/main" id="{4473081D-F5AC-0A57-D902-48B8A1D4A524}"/>
                </a:ext>
              </a:extLst>
            </p:cNvPr>
            <p:cNvSpPr/>
            <p:nvPr/>
          </p:nvSpPr>
          <p:spPr>
            <a:xfrm>
              <a:off x="3486775" y="1437592"/>
              <a:ext cx="1070446" cy="392753"/>
            </a:xfrm>
            <a:prstGeom prst="homePlate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Google Shape;69;p15">
              <a:extLst>
                <a:ext uri="{FF2B5EF4-FFF2-40B4-BE49-F238E27FC236}">
                  <a16:creationId xmlns:a16="http://schemas.microsoft.com/office/drawing/2014/main" id="{DFA8DF8E-EB9D-7837-6E5E-6FE6A2391E27}"/>
                </a:ext>
              </a:extLst>
            </p:cNvPr>
            <p:cNvSpPr txBox="1">
              <a:spLocks/>
            </p:cNvSpPr>
            <p:nvPr/>
          </p:nvSpPr>
          <p:spPr>
            <a:xfrm>
              <a:off x="3486775" y="1383195"/>
              <a:ext cx="2494925" cy="1619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af-ZA" altLang="ko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PART2.</a:t>
              </a:r>
              <a:endParaRPr lang="af-ZA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indent="-316865">
                <a:spcBef>
                  <a:spcPts val="1200"/>
                </a:spcBef>
                <a:buSzPct val="100000"/>
                <a:buFont typeface="Arial"/>
                <a:buAutoNum type="arabicPeriod"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 데이터 소개 </a:t>
              </a:r>
            </a:p>
            <a:p>
              <a:pPr indent="-316865">
                <a:buSzPct val="100000"/>
                <a:buFont typeface="Arial"/>
                <a:buAutoNum type="arabicPeriod"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ko-KR" altLang="en-US" dirty="0" err="1">
                  <a:solidFill>
                    <a:schemeClr val="bg2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전처리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indent="-316865">
                <a:buSzPct val="100000"/>
                <a:buFont typeface="Arial"/>
                <a:buAutoNum type="arabicPeriod"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EDA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47DCEB7-C5BA-B157-A8B6-82C5FF2D9523}"/>
              </a:ext>
            </a:extLst>
          </p:cNvPr>
          <p:cNvGrpSpPr/>
          <p:nvPr/>
        </p:nvGrpSpPr>
        <p:grpSpPr>
          <a:xfrm>
            <a:off x="6308080" y="1383196"/>
            <a:ext cx="2157740" cy="1289999"/>
            <a:chOff x="6308080" y="1383196"/>
            <a:chExt cx="2157740" cy="1289999"/>
          </a:xfrm>
        </p:grpSpPr>
        <p:sp>
          <p:nvSpPr>
            <p:cNvPr id="16" name="화살표: 오각형 15">
              <a:extLst>
                <a:ext uri="{FF2B5EF4-FFF2-40B4-BE49-F238E27FC236}">
                  <a16:creationId xmlns:a16="http://schemas.microsoft.com/office/drawing/2014/main" id="{8058F5F4-F0B7-9868-BB5F-A0E68B996E5A}"/>
                </a:ext>
              </a:extLst>
            </p:cNvPr>
            <p:cNvSpPr/>
            <p:nvPr/>
          </p:nvSpPr>
          <p:spPr>
            <a:xfrm>
              <a:off x="6308080" y="1437592"/>
              <a:ext cx="1070446" cy="392753"/>
            </a:xfrm>
            <a:prstGeom prst="homePlate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Google Shape;69;p15">
              <a:extLst>
                <a:ext uri="{FF2B5EF4-FFF2-40B4-BE49-F238E27FC236}">
                  <a16:creationId xmlns:a16="http://schemas.microsoft.com/office/drawing/2014/main" id="{93F0587D-A9E0-08D9-76DD-CF7E0F16368E}"/>
                </a:ext>
              </a:extLst>
            </p:cNvPr>
            <p:cNvSpPr txBox="1">
              <a:spLocks/>
            </p:cNvSpPr>
            <p:nvPr/>
          </p:nvSpPr>
          <p:spPr>
            <a:xfrm>
              <a:off x="6308080" y="1383196"/>
              <a:ext cx="2157740" cy="1289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af-ZA" altLang="ko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PART3.</a:t>
              </a:r>
              <a:endParaRPr lang="af-ZA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indent="-316865">
                <a:spcBef>
                  <a:spcPts val="1200"/>
                </a:spcBef>
                <a:buSzPct val="100000"/>
                <a:buFont typeface="Arial"/>
                <a:buAutoNum type="arabicPeriod"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모델링 </a:t>
              </a:r>
            </a:p>
            <a:p>
              <a:pPr indent="-316865">
                <a:buSzPct val="100000"/>
                <a:buFont typeface="Arial"/>
                <a:buAutoNum type="arabicPeriod"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 성능 평가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C9CA73-734C-737C-94E1-91A2EAA94C75}"/>
              </a:ext>
            </a:extLst>
          </p:cNvPr>
          <p:cNvGrpSpPr/>
          <p:nvPr/>
        </p:nvGrpSpPr>
        <p:grpSpPr>
          <a:xfrm>
            <a:off x="1995160" y="3265336"/>
            <a:ext cx="3162860" cy="1289999"/>
            <a:chOff x="1660600" y="3265336"/>
            <a:chExt cx="3162860" cy="1289999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D7A9BF58-32B5-858B-7845-48E284E3DE1B}"/>
                </a:ext>
              </a:extLst>
            </p:cNvPr>
            <p:cNvSpPr/>
            <p:nvPr/>
          </p:nvSpPr>
          <p:spPr>
            <a:xfrm>
              <a:off x="1660600" y="3319732"/>
              <a:ext cx="1070446" cy="392753"/>
            </a:xfrm>
            <a:prstGeom prst="homePlate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Google Shape;69;p15">
              <a:extLst>
                <a:ext uri="{FF2B5EF4-FFF2-40B4-BE49-F238E27FC236}">
                  <a16:creationId xmlns:a16="http://schemas.microsoft.com/office/drawing/2014/main" id="{A75055DC-C22A-30D6-231C-7BE4023AF18C}"/>
                </a:ext>
              </a:extLst>
            </p:cNvPr>
            <p:cNvSpPr txBox="1">
              <a:spLocks/>
            </p:cNvSpPr>
            <p:nvPr/>
          </p:nvSpPr>
          <p:spPr>
            <a:xfrm>
              <a:off x="1660600" y="3265336"/>
              <a:ext cx="3162860" cy="1289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af-ZA" altLang="ko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PART4.</a:t>
              </a:r>
              <a:endParaRPr lang="af-ZA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indent="-316865">
                <a:spcBef>
                  <a:spcPts val="1200"/>
                </a:spcBef>
                <a:buSzPct val="100000"/>
                <a:buFont typeface="Arial"/>
                <a:buAutoNum type="arabicPeriod"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카드 추천 </a:t>
              </a:r>
              <a:r>
                <a:rPr lang="en-US" altLang="ko-KR" dirty="0" err="1">
                  <a:solidFill>
                    <a:schemeClr val="bg2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Streamlit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구현 </a:t>
              </a:r>
            </a:p>
            <a:p>
              <a:pPr indent="-316865">
                <a:buSzPct val="100000"/>
                <a:buFont typeface="Arial"/>
                <a:buAutoNum type="arabicPeriod"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시연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34B9451-FFB7-E960-929A-48B56364A57B}"/>
              </a:ext>
            </a:extLst>
          </p:cNvPr>
          <p:cNvGrpSpPr/>
          <p:nvPr/>
        </p:nvGrpSpPr>
        <p:grpSpPr>
          <a:xfrm>
            <a:off x="5454640" y="3265336"/>
            <a:ext cx="1990100" cy="1289999"/>
            <a:chOff x="5454640" y="3265336"/>
            <a:chExt cx="1990100" cy="1289999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785AA8D7-C2C6-82D7-4FCA-35F8765A9793}"/>
                </a:ext>
              </a:extLst>
            </p:cNvPr>
            <p:cNvSpPr/>
            <p:nvPr/>
          </p:nvSpPr>
          <p:spPr>
            <a:xfrm>
              <a:off x="5454640" y="3319732"/>
              <a:ext cx="1070446" cy="392753"/>
            </a:xfrm>
            <a:prstGeom prst="homePlate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Google Shape;69;p15">
              <a:extLst>
                <a:ext uri="{FF2B5EF4-FFF2-40B4-BE49-F238E27FC236}">
                  <a16:creationId xmlns:a16="http://schemas.microsoft.com/office/drawing/2014/main" id="{A8E167A9-0E0D-515C-E62C-550C6C69A25F}"/>
                </a:ext>
              </a:extLst>
            </p:cNvPr>
            <p:cNvSpPr txBox="1">
              <a:spLocks/>
            </p:cNvSpPr>
            <p:nvPr/>
          </p:nvSpPr>
          <p:spPr>
            <a:xfrm>
              <a:off x="5454640" y="3265336"/>
              <a:ext cx="1990100" cy="1289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af-ZA" altLang="ko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PART5.</a:t>
              </a:r>
              <a:endParaRPr lang="af-ZA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indent="-316865">
                <a:spcBef>
                  <a:spcPts val="1200"/>
                </a:spcBef>
                <a:buSzPct val="100000"/>
                <a:buFont typeface="Arial"/>
                <a:buAutoNum type="arabicPeriod"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결론 및 마무리 </a:t>
              </a:r>
            </a:p>
            <a:p>
              <a:pPr indent="-316865">
                <a:buSzPct val="100000"/>
                <a:buFont typeface="Arial"/>
                <a:buAutoNum type="arabicPeriod"/>
              </a:pP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Q&amp;A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2C4419D7-9332-7238-28BF-AFE7FA223B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657550"/>
            <a:ext cx="85206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사용 데이터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109" name="Google Shape;109;p20"/>
          <p:cNvGraphicFramePr/>
          <p:nvPr>
            <p:extLst>
              <p:ext uri="{D42A27DB-BD31-4B8C-83A1-F6EECF244321}">
                <p14:modId xmlns:p14="http://schemas.microsoft.com/office/powerpoint/2010/main" val="462807517"/>
              </p:ext>
            </p:extLst>
          </p:nvPr>
        </p:nvGraphicFramePr>
        <p:xfrm>
          <a:off x="558875" y="1252674"/>
          <a:ext cx="8190830" cy="2855720"/>
        </p:xfrm>
        <a:graphic>
          <a:graphicData uri="http://schemas.openxmlformats.org/drawingml/2006/table">
            <a:tbl>
              <a:tblPr>
                <a:noFill/>
                <a:tableStyleId>{261551C5-084C-426B-AE3F-008A4B2618E5}</a:tableStyleId>
              </a:tblPr>
              <a:tblGrid>
                <a:gridCol w="96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44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2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7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60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3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성별</a:t>
                      </a:r>
                      <a:endParaRPr sz="17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연령대</a:t>
                      </a:r>
                      <a:endParaRPr sz="17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결제일자</a:t>
                      </a:r>
                      <a:endParaRPr sz="17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사용처</a:t>
                      </a:r>
                      <a:endParaRPr sz="17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사용금액</a:t>
                      </a:r>
                      <a:endParaRPr sz="17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업종명</a:t>
                      </a:r>
                      <a:endParaRPr sz="17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1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sz="17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20230105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2500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1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sz="17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20230105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8000</a:t>
                      </a:r>
                      <a:endParaRPr sz="17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1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20230105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320000</a:t>
                      </a:r>
                      <a:endParaRPr sz="17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1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20230105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12000</a:t>
                      </a:r>
                      <a:endParaRPr sz="17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7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82" marR="108082" marT="108082" marB="108082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0" name="Google Shape;110;p20"/>
          <p:cNvSpPr/>
          <p:nvPr/>
        </p:nvSpPr>
        <p:spPr>
          <a:xfrm rot="10800000">
            <a:off x="4045325" y="4319908"/>
            <a:ext cx="96600" cy="9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 rot="10800000">
            <a:off x="4045325" y="4472308"/>
            <a:ext cx="96600" cy="9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 rot="10800000">
            <a:off x="4045325" y="4624708"/>
            <a:ext cx="96600" cy="9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id="{851D8E84-7A45-2950-225F-9281FA212C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alt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데이터 소개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6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데이터 생성 </a:t>
            </a:r>
          </a:p>
        </p:txBody>
      </p:sp>
      <p:pic>
        <p:nvPicPr>
          <p:cNvPr id="7" name="그림 2">
            <a:extLst>
              <a:ext uri="{FF2B5EF4-FFF2-40B4-BE49-F238E27FC236}">
                <a16:creationId xmlns:a16="http://schemas.microsoft.com/office/drawing/2014/main" id="{CD1F483E-2E20-CCA6-DA51-4CECC8DB3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F679A4-EC38-CA69-5096-63A9C4C82F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3994195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xfrm>
            <a:off x="2959" y="131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131"/>
              <a:buFont typeface="Arial"/>
              <a:buNone/>
            </a:pPr>
            <a:r>
              <a:rPr 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PART3. 모델링 및 평가 / </a:t>
            </a:r>
            <a:r>
              <a:rPr lang="ko" sz="16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</a:t>
            </a:r>
            <a:endParaRPr sz="16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26"/>
          <p:cNvSpPr txBox="1"/>
          <p:nvPr/>
        </p:nvSpPr>
        <p:spPr>
          <a:xfrm>
            <a:off x="450066" y="716885"/>
            <a:ext cx="4063758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sz="2100" dirty="0">
                <a:latin typeface="나눔바른고딕" panose="020B0603020101020101" pitchFamily="50" charset="-127"/>
                <a:ea typeface="나눔바른고딕"/>
              </a:rPr>
              <a:t>모델 학습을 위한 </a:t>
            </a:r>
            <a:r>
              <a:rPr lang="en-US" altLang="ko" sz="2100" dirty="0">
                <a:latin typeface="나눔바른고딕" panose="020B0603020101020101" pitchFamily="50" charset="-127"/>
                <a:ea typeface="나눔바른고딕"/>
              </a:rPr>
              <a:t>dataset</a:t>
            </a:r>
            <a:r>
              <a:rPr lang="ko" sz="2100" dirty="0"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ko" altLang="en-US" sz="2100" dirty="0">
                <a:latin typeface="나눔바른고딕" panose="020B0603020101020101" pitchFamily="50" charset="-127"/>
                <a:ea typeface="나눔바른고딕"/>
              </a:rPr>
              <a:t>분리</a:t>
            </a:r>
            <a:endParaRPr lang="ko" altLang="en-US" sz="2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2" name="Google Shape;222;p26"/>
          <p:cNvGraphicFramePr/>
          <p:nvPr>
            <p:extLst>
              <p:ext uri="{D42A27DB-BD31-4B8C-83A1-F6EECF244321}">
                <p14:modId xmlns:p14="http://schemas.microsoft.com/office/powerpoint/2010/main" val="2593351257"/>
              </p:ext>
            </p:extLst>
          </p:nvPr>
        </p:nvGraphicFramePr>
        <p:xfrm>
          <a:off x="522325" y="1639000"/>
          <a:ext cx="8021700" cy="1660650"/>
        </p:xfrm>
        <a:graphic>
          <a:graphicData uri="http://schemas.openxmlformats.org/drawingml/2006/table">
            <a:tbl>
              <a:tblPr>
                <a:noFill/>
                <a:tableStyleId>{261551C5-084C-426B-AE3F-008A4B2618E5}</a:tableStyleId>
              </a:tblPr>
              <a:tblGrid>
                <a:gridCol w="6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5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3" name="Google Shape;223;p26"/>
          <p:cNvSpPr txBox="1"/>
          <p:nvPr/>
        </p:nvSpPr>
        <p:spPr>
          <a:xfrm>
            <a:off x="581675" y="2269225"/>
            <a:ext cx="813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바른고딕" panose="020B0603020101020101" pitchFamily="50" charset="-127"/>
                <a:ea typeface="나눔바른고딕"/>
              </a:rPr>
              <a:t>Train</a:t>
            </a:r>
            <a:endParaRPr lang="ko-KR" altLang="en-US" dirty="0"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7493641" y="2818019"/>
            <a:ext cx="813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alt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endParaRPr lang="af-ZA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522325" y="3654200"/>
            <a:ext cx="8021700" cy="110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변수설명: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 -&gt; 고객 고유 속성 및 카드 사용 데이터 (사용처, 할부개월, 구매 횟수 등)  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종속변수 -&gt; 카드 사용 금액 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B9C412-3453-8E9A-8A7D-1A661125F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590C3B-F186-DEE4-F6C1-F372A74462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30C43-09C6-7F98-4B33-93BFB89879D3}"/>
              </a:ext>
            </a:extLst>
          </p:cNvPr>
          <p:cNvSpPr txBox="1"/>
          <p:nvPr/>
        </p:nvSpPr>
        <p:spPr>
          <a:xfrm>
            <a:off x="581675" y="1224686"/>
            <a:ext cx="2545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 </a:t>
            </a:r>
            <a:r>
              <a:rPr lang="en-US" altLang="ko-KR" dirty="0"/>
              <a:t>1</a:t>
            </a:r>
            <a:r>
              <a:rPr lang="ko-KR" altLang="en-US" dirty="0"/>
              <a:t>명의 데이터에 대해서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25404" y="-107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131"/>
              <a:buFont typeface="Arial"/>
              <a:buNone/>
            </a:pPr>
            <a:r>
              <a:rPr 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PART3. 모델링 및 평가 / </a:t>
            </a:r>
            <a:r>
              <a:rPr lang="ko" sz="16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성능 평가</a:t>
            </a:r>
            <a:endParaRPr sz="16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31" name="Google Shape;231;p27"/>
          <p:cNvGraphicFramePr/>
          <p:nvPr>
            <p:extLst>
              <p:ext uri="{D42A27DB-BD31-4B8C-83A1-F6EECF244321}">
                <p14:modId xmlns:p14="http://schemas.microsoft.com/office/powerpoint/2010/main" val="1111639605"/>
              </p:ext>
            </p:extLst>
          </p:nvPr>
        </p:nvGraphicFramePr>
        <p:xfrm>
          <a:off x="584638" y="1340069"/>
          <a:ext cx="8201120" cy="3567635"/>
        </p:xfrm>
        <a:graphic>
          <a:graphicData uri="http://schemas.openxmlformats.org/drawingml/2006/table">
            <a:tbl>
              <a:tblPr>
                <a:noFill/>
                <a:tableStyleId>{261551C5-084C-426B-AE3F-008A4B2618E5}</a:tableStyleId>
              </a:tblPr>
              <a:tblGrid>
                <a:gridCol w="164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35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/>
                        </a:rPr>
                        <a:t>✔</a:t>
                      </a:r>
                      <a:r>
                        <a:rPr lang="ko" altLang="en-US" b="1" dirty="0"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/>
                        </a:rPr>
                        <a:t> </a:t>
                      </a:r>
                      <a:r>
                        <a:rPr lang="ko" b="1" dirty="0"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/>
                        </a:rPr>
                        <a:t>LightGBM</a:t>
                      </a:r>
                      <a:endParaRPr b="1" dirty="0">
                        <a:highlight>
                          <a:srgbClr val="FF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atin typeface="나눔바른고딕" panose="020B0603020101020101" pitchFamily="50" charset="-127"/>
                          <a:ea typeface="나눔바른고딕"/>
                        </a:rPr>
                        <a:t>XGBoost</a:t>
                      </a:r>
                      <a:endParaRPr b="1" dirty="0"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atin typeface="나눔바른고딕" panose="020B0603020101020101" pitchFamily="50" charset="-127"/>
                          <a:ea typeface="나눔바른고딕"/>
                        </a:rPr>
                        <a:t>DecisionTreeClassifier</a:t>
                      </a:r>
                      <a:endParaRPr b="1" dirty="0"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atin typeface="나눔바른고딕" panose="020B0603020101020101" pitchFamily="50" charset="-127"/>
                          <a:ea typeface="나눔바른고딕"/>
                        </a:rPr>
                        <a:t>RandomForestClassifier</a:t>
                      </a:r>
                      <a:r>
                        <a:rPr lang="ko" altLang="en-US" b="1" dirty="0">
                          <a:latin typeface="나눔바른고딕" panose="020B0603020101020101" pitchFamily="50" charset="-127"/>
                          <a:ea typeface="나눔바른고딕"/>
                        </a:rPr>
                        <a:t> </a:t>
                      </a:r>
                      <a:endParaRPr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5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atin typeface="나눔바른고딕" panose="020B0603020101020101" pitchFamily="50" charset="-127"/>
                          <a:ea typeface="나눔바른고딕"/>
                        </a:rPr>
                        <a:t>Accuracy</a:t>
                      </a:r>
                      <a:endParaRPr b="1" dirty="0"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0.9767</a:t>
                      </a:r>
                      <a:endParaRPr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바른고딕" panose="020B0603020101020101" pitchFamily="50" charset="-127"/>
                          <a:ea typeface="나눔바른고딕"/>
                        </a:rPr>
                        <a:t>0.9267</a:t>
                      </a:r>
                      <a:endParaRPr dirty="0"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바른고딕" panose="020B0603020101020101" pitchFamily="50" charset="-127"/>
                          <a:ea typeface="나눔바른고딕"/>
                        </a:rPr>
                        <a:t>0.8200</a:t>
                      </a:r>
                      <a:endParaRPr dirty="0"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바른고딕" panose="020B0603020101020101" pitchFamily="50" charset="-127"/>
                          <a:ea typeface="나눔바른고딕"/>
                        </a:rPr>
                        <a:t>0.6100</a:t>
                      </a:r>
                      <a:endParaRPr dirty="0"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5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atin typeface="나눔바른고딕" panose="020B0603020101020101" pitchFamily="50" charset="-127"/>
                          <a:ea typeface="나눔바른고딕"/>
                        </a:rPr>
                        <a:t>Precision</a:t>
                      </a:r>
                      <a:endParaRPr b="1" dirty="0"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0.9700</a:t>
                      </a:r>
                      <a:endParaRPr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/>
                        </a:rPr>
                        <a:t>0.9242</a:t>
                      </a:r>
                      <a:endParaRPr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바른고딕" panose="020B0603020101020101" pitchFamily="50" charset="-127"/>
                          <a:ea typeface="나눔바른고딕"/>
                        </a:rPr>
                        <a:t>0.8062</a:t>
                      </a:r>
                      <a:endParaRPr dirty="0"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바른고딕" panose="020B0603020101020101" pitchFamily="50" charset="-127"/>
                          <a:ea typeface="나눔바른고딕"/>
                        </a:rPr>
                        <a:t>0.5739</a:t>
                      </a:r>
                      <a:endParaRPr dirty="0"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5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atin typeface="나눔바른고딕" panose="020B0603020101020101" pitchFamily="50" charset="-127"/>
                          <a:ea typeface="나눔바른고딕"/>
                        </a:rPr>
                        <a:t>Recall</a:t>
                      </a:r>
                      <a:endParaRPr b="1" dirty="0"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0.9688</a:t>
                      </a:r>
                      <a:endParaRPr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바른고딕" panose="020B0603020101020101" pitchFamily="50" charset="-127"/>
                          <a:ea typeface="나눔바른고딕"/>
                        </a:rPr>
                        <a:t>0.9195</a:t>
                      </a:r>
                      <a:endParaRPr dirty="0"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바른고딕" panose="020B0603020101020101" pitchFamily="50" charset="-127"/>
                          <a:ea typeface="나눔바른고딕"/>
                        </a:rPr>
                        <a:t>0.8129</a:t>
                      </a:r>
                      <a:endParaRPr dirty="0"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바른고딕" panose="020B0603020101020101" pitchFamily="50" charset="-127"/>
                          <a:ea typeface="나눔바른고딕"/>
                        </a:rPr>
                        <a:t>0.5882</a:t>
                      </a:r>
                      <a:endParaRPr dirty="0"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5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atin typeface="나눔바른고딕" panose="020B0603020101020101" pitchFamily="50" charset="-127"/>
                          <a:ea typeface="나눔바른고딕"/>
                        </a:rPr>
                        <a:t>F1 score</a:t>
                      </a:r>
                      <a:endParaRPr b="1" dirty="0"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0.9677</a:t>
                      </a:r>
                      <a:endParaRPr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/>
                        </a:rPr>
                        <a:t>0.9163</a:t>
                      </a:r>
                      <a:endParaRPr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바른고딕" panose="020B0603020101020101" pitchFamily="50" charset="-127"/>
                          <a:ea typeface="나눔바른고딕"/>
                        </a:rPr>
                        <a:t>0.8005</a:t>
                      </a:r>
                      <a:endParaRPr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바른고딕" panose="020B0603020101020101" pitchFamily="50" charset="-127"/>
                          <a:ea typeface="나눔바른고딕"/>
                        </a:rPr>
                        <a:t>0.5635</a:t>
                      </a:r>
                      <a:endParaRPr dirty="0"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4EFDED7-B52C-893F-D68D-3235AE2CC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4" name="Google Shape;221;p26">
            <a:extLst>
              <a:ext uri="{FF2B5EF4-FFF2-40B4-BE49-F238E27FC236}">
                <a16:creationId xmlns:a16="http://schemas.microsoft.com/office/drawing/2014/main" id="{27B27149-AC22-B56F-661E-8694DC660E47}"/>
              </a:ext>
            </a:extLst>
          </p:cNvPr>
          <p:cNvSpPr txBox="1"/>
          <p:nvPr/>
        </p:nvSpPr>
        <p:spPr>
          <a:xfrm>
            <a:off x="450066" y="657764"/>
            <a:ext cx="4063758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2100" dirty="0">
                <a:latin typeface="나눔바른고딕" panose="020B0603020101020101" pitchFamily="50" charset="-127"/>
                <a:ea typeface="나눔바른고딕"/>
              </a:rPr>
              <a:t>분류 모델별 정확도</a:t>
            </a:r>
            <a:endParaRPr lang="ko" altLang="en-US" sz="2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576C44-997B-8FB8-401A-2C000D0F83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2959" y="131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af-ZA" altLang="ko-KR" dirty="0">
                <a:latin typeface="나눔바른고딕" panose="020B0603020101020101" pitchFamily="50" charset="-127"/>
                <a:ea typeface="나눔바른고딕"/>
              </a:rPr>
              <a:t>PART4.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카드 추천 </a:t>
            </a:r>
            <a:r>
              <a:rPr lang="af-ZA" altLang="ko-KR" dirty="0">
                <a:latin typeface="나눔바른고딕" panose="020B0603020101020101" pitchFamily="50" charset="-127"/>
                <a:ea typeface="나눔바른고딕"/>
              </a:rPr>
              <a:t>Streamlit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 구현/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/>
              </a:rPr>
              <a:t>구현 </a:t>
            </a:r>
            <a:r>
              <a:rPr lang="ko-KR" altLang="en-US" sz="1700" dirty="0" err="1">
                <a:latin typeface="나눔바른고딕" panose="020B0603020101020101" pitchFamily="50" charset="-127"/>
                <a:ea typeface="나눔바른고딕"/>
              </a:rPr>
              <a:t>flow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/>
              </a:rPr>
              <a:t> </a:t>
            </a:r>
            <a:endParaRPr lang="ko-KR" sz="1700" dirty="0"/>
          </a:p>
        </p:txBody>
      </p:sp>
      <p:sp>
        <p:nvSpPr>
          <p:cNvPr id="237" name="Google Shape;237;p28"/>
          <p:cNvSpPr/>
          <p:nvPr/>
        </p:nvSpPr>
        <p:spPr>
          <a:xfrm>
            <a:off x="580024" y="744269"/>
            <a:ext cx="26841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af-ZA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3556201" y="2428201"/>
            <a:ext cx="1851600" cy="92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5601899" y="758229"/>
            <a:ext cx="3160800" cy="414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Streamlit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999418-C4FF-56B1-42F6-D241EC3BE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2" name="Google Shape;237;p28">
            <a:extLst>
              <a:ext uri="{FF2B5EF4-FFF2-40B4-BE49-F238E27FC236}">
                <a16:creationId xmlns:a16="http://schemas.microsoft.com/office/drawing/2014/main" id="{B165B248-272C-0FA8-42FF-25DEA70DCC5E}"/>
              </a:ext>
            </a:extLst>
          </p:cNvPr>
          <p:cNvSpPr/>
          <p:nvPr/>
        </p:nvSpPr>
        <p:spPr>
          <a:xfrm>
            <a:off x="580024" y="1479764"/>
            <a:ext cx="26841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맞춤 카드 추천</a:t>
            </a:r>
            <a:endParaRPr lang="af-ZA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Google Shape;237;p28">
            <a:extLst>
              <a:ext uri="{FF2B5EF4-FFF2-40B4-BE49-F238E27FC236}">
                <a16:creationId xmlns:a16="http://schemas.microsoft.com/office/drawing/2014/main" id="{31AF89BF-484A-CFA0-3EF9-3F0093AE02C8}"/>
              </a:ext>
            </a:extLst>
          </p:cNvPr>
          <p:cNvSpPr/>
          <p:nvPr/>
        </p:nvSpPr>
        <p:spPr>
          <a:xfrm>
            <a:off x="580024" y="2215259"/>
            <a:ext cx="26841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소비 통계</a:t>
            </a:r>
            <a:endParaRPr lang="af-ZA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Google Shape;237;p28">
            <a:extLst>
              <a:ext uri="{FF2B5EF4-FFF2-40B4-BE49-F238E27FC236}">
                <a16:creationId xmlns:a16="http://schemas.microsoft.com/office/drawing/2014/main" id="{AE1D3943-5E6F-D378-E5F6-A7428447F29E}"/>
              </a:ext>
            </a:extLst>
          </p:cNvPr>
          <p:cNvSpPr/>
          <p:nvPr/>
        </p:nvSpPr>
        <p:spPr>
          <a:xfrm>
            <a:off x="580024" y="2950754"/>
            <a:ext cx="26841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 통계</a:t>
            </a:r>
            <a:endParaRPr lang="af-ZA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Google Shape;237;p28">
            <a:extLst>
              <a:ext uri="{FF2B5EF4-FFF2-40B4-BE49-F238E27FC236}">
                <a16:creationId xmlns:a16="http://schemas.microsoft.com/office/drawing/2014/main" id="{178388A0-412E-82B5-4653-AE910CFAA79B}"/>
              </a:ext>
            </a:extLst>
          </p:cNvPr>
          <p:cNvSpPr/>
          <p:nvPr/>
        </p:nvSpPr>
        <p:spPr>
          <a:xfrm>
            <a:off x="580024" y="3686249"/>
            <a:ext cx="26841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검색</a:t>
            </a:r>
            <a:endParaRPr lang="af-ZA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Google Shape;237;p28">
            <a:extLst>
              <a:ext uri="{FF2B5EF4-FFF2-40B4-BE49-F238E27FC236}">
                <a16:creationId xmlns:a16="http://schemas.microsoft.com/office/drawing/2014/main" id="{8835936F-DAD2-4B2C-C98E-631ADF55CCA0}"/>
              </a:ext>
            </a:extLst>
          </p:cNvPr>
          <p:cNvSpPr/>
          <p:nvPr/>
        </p:nvSpPr>
        <p:spPr>
          <a:xfrm>
            <a:off x="580024" y="4421744"/>
            <a:ext cx="26841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비교</a:t>
            </a:r>
            <a:endParaRPr lang="af-ZA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C4181D3-1BE5-EE6C-DBEB-680AA9B76D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499325"/>
            <a:ext cx="8839201" cy="423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FBED4E6-3E65-78C3-C0A4-36C73C592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4" name="Google Shape;93;p18">
            <a:extLst>
              <a:ext uri="{FF2B5EF4-FFF2-40B4-BE49-F238E27FC236}">
                <a16:creationId xmlns:a16="http://schemas.microsoft.com/office/drawing/2014/main" id="{4D572578-C4D5-B33E-7376-29CB4E56CA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49009"/>
            </a:pPr>
            <a:r>
              <a:rPr lang="af-ZA" altLang="ko" dirty="0">
                <a:latin typeface="나눔바른고딕" panose="020B0603020101020101" pitchFamily="50" charset="-127"/>
                <a:ea typeface="나눔바른고딕"/>
              </a:rPr>
              <a:t>PART4. 카드 추천 Streamlit 구현 / </a:t>
            </a:r>
            <a:r>
              <a:rPr lang="af-ZA" altLang="ko" sz="1700" dirty="0">
                <a:latin typeface="나눔바른고딕" panose="020B0603020101020101" pitchFamily="50" charset="-127"/>
                <a:ea typeface="나눔바른고딕"/>
              </a:rPr>
              <a:t>Main page </a:t>
            </a:r>
            <a:endParaRPr lang="af-ZA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256;p30">
            <a:extLst>
              <a:ext uri="{FF2B5EF4-FFF2-40B4-BE49-F238E27FC236}">
                <a16:creationId xmlns:a16="http://schemas.microsoft.com/office/drawing/2014/main" id="{109FC559-DC27-7946-F7EB-53969E51CC29}"/>
              </a:ext>
            </a:extLst>
          </p:cNvPr>
          <p:cNvSpPr/>
          <p:nvPr/>
        </p:nvSpPr>
        <p:spPr>
          <a:xfrm>
            <a:off x="369231" y="3264881"/>
            <a:ext cx="3412980" cy="11318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57;p30">
            <a:extLst>
              <a:ext uri="{FF2B5EF4-FFF2-40B4-BE49-F238E27FC236}">
                <a16:creationId xmlns:a16="http://schemas.microsoft.com/office/drawing/2014/main" id="{191F7B38-2A27-38A1-D6D0-23FC47B2E008}"/>
              </a:ext>
            </a:extLst>
          </p:cNvPr>
          <p:cNvSpPr/>
          <p:nvPr/>
        </p:nvSpPr>
        <p:spPr>
          <a:xfrm rot="16200000">
            <a:off x="4294030" y="2642431"/>
            <a:ext cx="328292" cy="12469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55;p30">
            <a:extLst>
              <a:ext uri="{FF2B5EF4-FFF2-40B4-BE49-F238E27FC236}">
                <a16:creationId xmlns:a16="http://schemas.microsoft.com/office/drawing/2014/main" id="{4485B137-656E-D55C-E069-69213D091978}"/>
              </a:ext>
            </a:extLst>
          </p:cNvPr>
          <p:cNvSpPr txBox="1"/>
          <p:nvPr/>
        </p:nvSpPr>
        <p:spPr>
          <a:xfrm>
            <a:off x="5080549" y="3007373"/>
            <a:ext cx="1990572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" altLang="en-US" sz="1100" dirty="0">
                <a:solidFill>
                  <a:schemeClr val="dk1"/>
                </a:solidFill>
                <a:highlight>
                  <a:srgbClr val="F9CB9C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자신의 아이디 및 비밀번호 기입 후 사이트 로그인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5BDBD5-3D67-A997-68BC-F474448C14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24</a:t>
            </a:fld>
            <a:endParaRPr lang="ko" altLang="en-US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BED4E6-3E65-78C3-C0A4-36C73C59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4" name="Google Shape;93;p18">
            <a:extLst>
              <a:ext uri="{FF2B5EF4-FFF2-40B4-BE49-F238E27FC236}">
                <a16:creationId xmlns:a16="http://schemas.microsoft.com/office/drawing/2014/main" id="{4D572578-C4D5-B33E-7376-29CB4E56CA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49009"/>
            </a:pPr>
            <a:r>
              <a:rPr lang="af-ZA" altLang="ko">
                <a:latin typeface="나눔바른고딕" panose="020B0603020101020101" pitchFamily="50" charset="-127"/>
                <a:ea typeface="나눔바른고딕"/>
              </a:rPr>
              <a:t>PART4. </a:t>
            </a:r>
            <a:r>
              <a:rPr lang="af-ZA" altLang="ko" err="1">
                <a:latin typeface="나눔바른고딕" panose="020B0603020101020101" pitchFamily="50" charset="-127"/>
                <a:ea typeface="나눔바른고딕"/>
              </a:rPr>
              <a:t>카드</a:t>
            </a:r>
            <a:r>
              <a:rPr lang="af-ZA" altLang="ko"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af-ZA" altLang="ko" err="1">
                <a:latin typeface="나눔바른고딕" panose="020B0603020101020101" pitchFamily="50" charset="-127"/>
                <a:ea typeface="나눔바른고딕"/>
              </a:rPr>
              <a:t>추천</a:t>
            </a:r>
            <a:r>
              <a:rPr lang="af-ZA" altLang="ko">
                <a:latin typeface="나눔바른고딕" panose="020B0603020101020101" pitchFamily="50" charset="-127"/>
                <a:ea typeface="나눔바른고딕"/>
              </a:rPr>
              <a:t> </a:t>
            </a:r>
            <a:r>
              <a:rPr lang="af-ZA" err="1">
                <a:latin typeface="나눔바른고딕" panose="020B0603020101020101" pitchFamily="50" charset="-127"/>
                <a:ea typeface="나눔바른고딕"/>
              </a:rPr>
              <a:t>Streamlit</a:t>
            </a:r>
            <a:r>
              <a:rPr lang="af-ZA" altLang="ko">
                <a:latin typeface="나눔바른고딕" panose="020B0603020101020101" pitchFamily="50" charset="-127"/>
                <a:ea typeface="나눔바른고딕"/>
              </a:rPr>
              <a:t> </a:t>
            </a:r>
            <a:r>
              <a:rPr lang="af-ZA" altLang="ko" err="1">
                <a:latin typeface="나눔바른고딕" panose="020B0603020101020101" pitchFamily="50" charset="-127"/>
                <a:ea typeface="나눔바른고딕"/>
              </a:rPr>
              <a:t>구현</a:t>
            </a:r>
            <a:r>
              <a:rPr lang="af-ZA" altLang="ko">
                <a:latin typeface="나눔바른고딕" panose="020B0603020101020101" pitchFamily="50" charset="-127"/>
                <a:ea typeface="나눔바른고딕"/>
              </a:rPr>
              <a:t> / </a:t>
            </a:r>
            <a:r>
              <a:rPr lang="af-ZA" altLang="ko" sz="1700" err="1">
                <a:latin typeface="나눔바른고딕" panose="020B0603020101020101" pitchFamily="50" charset="-127"/>
                <a:ea typeface="나눔바른고딕"/>
              </a:rPr>
              <a:t>카드추천</a:t>
            </a:r>
            <a:r>
              <a:rPr lang="af-ZA" altLang="ko" sz="1700">
                <a:latin typeface="나눔바른고딕" panose="020B0603020101020101" pitchFamily="50" charset="-127"/>
                <a:ea typeface="나눔바른고딕"/>
              </a:rPr>
              <a:t> page</a:t>
            </a:r>
            <a:endParaRPr lang="af-ZA" altLang="ko" sz="1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252;p30">
            <a:extLst>
              <a:ext uri="{FF2B5EF4-FFF2-40B4-BE49-F238E27FC236}">
                <a16:creationId xmlns:a16="http://schemas.microsoft.com/office/drawing/2014/main" id="{E78174D0-F649-9A69-9EBE-EE2DB4C4A0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790" y="599643"/>
            <a:ext cx="7702243" cy="44306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53;p30">
            <a:extLst>
              <a:ext uri="{FF2B5EF4-FFF2-40B4-BE49-F238E27FC236}">
                <a16:creationId xmlns:a16="http://schemas.microsoft.com/office/drawing/2014/main" id="{39220FE1-582B-1222-CDDF-D9F674779B78}"/>
              </a:ext>
            </a:extLst>
          </p:cNvPr>
          <p:cNvSpPr/>
          <p:nvPr/>
        </p:nvSpPr>
        <p:spPr>
          <a:xfrm>
            <a:off x="1258310" y="1235477"/>
            <a:ext cx="335261" cy="122600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54;p30">
            <a:extLst>
              <a:ext uri="{FF2B5EF4-FFF2-40B4-BE49-F238E27FC236}">
                <a16:creationId xmlns:a16="http://schemas.microsoft.com/office/drawing/2014/main" id="{25B3D6BF-BFAA-7559-A031-4D4BEA094359}"/>
              </a:ext>
            </a:extLst>
          </p:cNvPr>
          <p:cNvSpPr txBox="1"/>
          <p:nvPr/>
        </p:nvSpPr>
        <p:spPr>
          <a:xfrm>
            <a:off x="900054" y="2487160"/>
            <a:ext cx="129570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ko" sz="1100" dirty="0">
                <a:solidFill>
                  <a:schemeClr val="dk1"/>
                </a:solidFill>
                <a:highlight>
                  <a:srgbClr val="F9CB9C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클릭 </a:t>
            </a:r>
            <a:endParaRPr lang="ko-KR" altLang="en-US" sz="1100" dirty="0">
              <a:solidFill>
                <a:schemeClr val="dk1"/>
              </a:solidFill>
              <a:highlight>
                <a:srgbClr val="F9CB9C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Google Shape;255;p30">
            <a:extLst>
              <a:ext uri="{FF2B5EF4-FFF2-40B4-BE49-F238E27FC236}">
                <a16:creationId xmlns:a16="http://schemas.microsoft.com/office/drawing/2014/main" id="{496E66FB-2614-3846-BEC7-E71752789503}"/>
              </a:ext>
            </a:extLst>
          </p:cNvPr>
          <p:cNvSpPr txBox="1"/>
          <p:nvPr/>
        </p:nvSpPr>
        <p:spPr>
          <a:xfrm>
            <a:off x="7235170" y="1036683"/>
            <a:ext cx="1156314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" sz="1100" dirty="0">
                <a:solidFill>
                  <a:schemeClr val="dk1"/>
                </a:solidFill>
                <a:highlight>
                  <a:srgbClr val="F9CB9C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소비 패턴 </a:t>
            </a:r>
            <a:endParaRPr lang="ko-KR" altLang="en-US" sz="1100" dirty="0">
              <a:solidFill>
                <a:schemeClr val="dk1"/>
              </a:solidFill>
              <a:highlight>
                <a:srgbClr val="F9CB9C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" sz="1100" dirty="0">
                <a:solidFill>
                  <a:schemeClr val="dk1"/>
                </a:solidFill>
                <a:highlight>
                  <a:srgbClr val="F9CB9C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추천</a:t>
            </a:r>
            <a:r>
              <a:rPr lang="ko" altLang="en-US" sz="1100" dirty="0">
                <a:solidFill>
                  <a:schemeClr val="dk1"/>
                </a:solidFill>
                <a:highlight>
                  <a:srgbClr val="F9CB9C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</a:p>
        </p:txBody>
      </p:sp>
      <p:sp>
        <p:nvSpPr>
          <p:cNvPr id="8" name="Google Shape;256;p30">
            <a:extLst>
              <a:ext uri="{FF2B5EF4-FFF2-40B4-BE49-F238E27FC236}">
                <a16:creationId xmlns:a16="http://schemas.microsoft.com/office/drawing/2014/main" id="{95B0E8B7-A07C-EFDB-922A-ADD681D2B58F}"/>
              </a:ext>
            </a:extLst>
          </p:cNvPr>
          <p:cNvSpPr/>
          <p:nvPr/>
        </p:nvSpPr>
        <p:spPr>
          <a:xfrm>
            <a:off x="2445024" y="735829"/>
            <a:ext cx="3412980" cy="11318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57;p30">
            <a:extLst>
              <a:ext uri="{FF2B5EF4-FFF2-40B4-BE49-F238E27FC236}">
                <a16:creationId xmlns:a16="http://schemas.microsoft.com/office/drawing/2014/main" id="{D3C45816-E183-67C0-4A8C-1A09AADA585C}"/>
              </a:ext>
            </a:extLst>
          </p:cNvPr>
          <p:cNvSpPr/>
          <p:nvPr/>
        </p:nvSpPr>
        <p:spPr>
          <a:xfrm rot="16200000">
            <a:off x="6448651" y="678310"/>
            <a:ext cx="328292" cy="12469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5D09D681-D997-6E7C-2576-320926E30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875" y="2300767"/>
            <a:ext cx="4339218" cy="189405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F9608A-70A0-D28A-F995-A67AF598632C}"/>
              </a:ext>
            </a:extLst>
          </p:cNvPr>
          <p:cNvSpPr/>
          <p:nvPr/>
        </p:nvSpPr>
        <p:spPr>
          <a:xfrm>
            <a:off x="6202865" y="1839951"/>
            <a:ext cx="1317237" cy="390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FB6073D-2B19-5017-2750-EE85CA2997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9019130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BED4E6-3E65-78C3-C0A4-36C73C59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4" name="Google Shape;93;p18">
            <a:extLst>
              <a:ext uri="{FF2B5EF4-FFF2-40B4-BE49-F238E27FC236}">
                <a16:creationId xmlns:a16="http://schemas.microsoft.com/office/drawing/2014/main" id="{4D572578-C4D5-B33E-7376-29CB4E56CA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49009"/>
            </a:pPr>
            <a:r>
              <a:rPr lang="af-ZA" altLang="ko">
                <a:latin typeface="나눔바른고딕" panose="020B0603020101020101" pitchFamily="50" charset="-127"/>
                <a:ea typeface="나눔바른고딕"/>
              </a:rPr>
              <a:t>PART4. </a:t>
            </a:r>
            <a:r>
              <a:rPr lang="af-ZA" altLang="ko" err="1">
                <a:latin typeface="나눔바른고딕" panose="020B0603020101020101" pitchFamily="50" charset="-127"/>
                <a:ea typeface="나눔바른고딕"/>
              </a:rPr>
              <a:t>카드</a:t>
            </a:r>
            <a:r>
              <a:rPr lang="af-ZA" altLang="ko"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af-ZA" altLang="ko" err="1">
                <a:latin typeface="나눔바른고딕" panose="020B0603020101020101" pitchFamily="50" charset="-127"/>
                <a:ea typeface="나눔바른고딕"/>
              </a:rPr>
              <a:t>추천</a:t>
            </a:r>
            <a:r>
              <a:rPr lang="af-ZA" altLang="ko">
                <a:latin typeface="나눔바른고딕" panose="020B0603020101020101" pitchFamily="50" charset="-127"/>
                <a:ea typeface="나눔바른고딕"/>
              </a:rPr>
              <a:t> </a:t>
            </a:r>
            <a:r>
              <a:rPr lang="af-ZA" err="1">
                <a:latin typeface="나눔바른고딕" panose="020B0603020101020101" pitchFamily="50" charset="-127"/>
                <a:ea typeface="나눔바른고딕"/>
              </a:rPr>
              <a:t>Streamlit</a:t>
            </a:r>
            <a:r>
              <a:rPr lang="af-ZA" altLang="ko">
                <a:latin typeface="나눔바른고딕" panose="020B0603020101020101" pitchFamily="50" charset="-127"/>
                <a:ea typeface="나눔바른고딕"/>
              </a:rPr>
              <a:t> </a:t>
            </a:r>
            <a:r>
              <a:rPr lang="af-ZA" altLang="ko" err="1">
                <a:latin typeface="나눔바른고딕" panose="020B0603020101020101" pitchFamily="50" charset="-127"/>
                <a:ea typeface="나눔바른고딕"/>
              </a:rPr>
              <a:t>구현</a:t>
            </a:r>
            <a:r>
              <a:rPr lang="af-ZA" altLang="ko">
                <a:latin typeface="나눔바른고딕" panose="020B0603020101020101" pitchFamily="50" charset="-127"/>
                <a:ea typeface="나눔바른고딕"/>
              </a:rPr>
              <a:t> / </a:t>
            </a:r>
            <a:r>
              <a:rPr lang="af-ZA" altLang="ko" sz="1700" err="1">
                <a:latin typeface="나눔바른고딕" panose="020B0603020101020101" pitchFamily="50" charset="-127"/>
                <a:ea typeface="나눔바른고딕"/>
              </a:rPr>
              <a:t>고객</a:t>
            </a:r>
            <a:r>
              <a:rPr lang="af-ZA" altLang="ko" sz="1700"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af-ZA" altLang="ko" sz="1700" err="1">
                <a:latin typeface="나눔바른고딕" panose="020B0603020101020101" pitchFamily="50" charset="-127"/>
                <a:ea typeface="나눔바른고딕"/>
              </a:rPr>
              <a:t>소비통계</a:t>
            </a:r>
            <a:r>
              <a:rPr lang="af-ZA" altLang="ko" sz="1700">
                <a:latin typeface="나눔바른고딕" panose="020B0603020101020101" pitchFamily="50" charset="-127"/>
                <a:ea typeface="나눔바른고딕"/>
              </a:rPr>
              <a:t> page</a:t>
            </a:r>
            <a:endParaRPr lang="af-ZA" altLang="ko" sz="1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그림 11" descr="차트, 파이 차트이(가) 표시된 사진&#10;&#10;자동 생성된 설명">
            <a:extLst>
              <a:ext uri="{FF2B5EF4-FFF2-40B4-BE49-F238E27FC236}">
                <a16:creationId xmlns:a16="http://schemas.microsoft.com/office/drawing/2014/main" id="{34481A2A-1791-FDE1-FC67-7E7C2F49E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58" y="960132"/>
            <a:ext cx="8520925" cy="3725039"/>
          </a:xfrm>
          <a:prstGeom prst="rect">
            <a:avLst/>
          </a:prstGeom>
        </p:spPr>
      </p:pic>
      <p:pic>
        <p:nvPicPr>
          <p:cNvPr id="12" name="그림 12" descr="파이 차트이(가) 표시된 사진&#10;&#10;자동 생성된 설명">
            <a:extLst>
              <a:ext uri="{FF2B5EF4-FFF2-40B4-BE49-F238E27FC236}">
                <a16:creationId xmlns:a16="http://schemas.microsoft.com/office/drawing/2014/main" id="{128AFB57-CD21-FAE7-485B-8820196B4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933" y="2216189"/>
            <a:ext cx="1202938" cy="2467440"/>
          </a:xfrm>
          <a:prstGeom prst="rect">
            <a:avLst/>
          </a:prstGeom>
        </p:spPr>
      </p:pic>
      <p:sp>
        <p:nvSpPr>
          <p:cNvPr id="5" name="Google Shape;256;p30">
            <a:extLst>
              <a:ext uri="{FF2B5EF4-FFF2-40B4-BE49-F238E27FC236}">
                <a16:creationId xmlns:a16="http://schemas.microsoft.com/office/drawing/2014/main" id="{67144BE0-33E3-CB2A-A191-AEA8BF324A7A}"/>
              </a:ext>
            </a:extLst>
          </p:cNvPr>
          <p:cNvSpPr/>
          <p:nvPr/>
        </p:nvSpPr>
        <p:spPr>
          <a:xfrm>
            <a:off x="2096869" y="919760"/>
            <a:ext cx="4109290" cy="376603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57;p30">
            <a:extLst>
              <a:ext uri="{FF2B5EF4-FFF2-40B4-BE49-F238E27FC236}">
                <a16:creationId xmlns:a16="http://schemas.microsoft.com/office/drawing/2014/main" id="{C375CDC4-9A93-212F-D2D4-CAF9594536BF}"/>
              </a:ext>
            </a:extLst>
          </p:cNvPr>
          <p:cNvSpPr/>
          <p:nvPr/>
        </p:nvSpPr>
        <p:spPr>
          <a:xfrm rot="16200000">
            <a:off x="6540616" y="849103"/>
            <a:ext cx="328292" cy="8659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55;p30">
            <a:extLst>
              <a:ext uri="{FF2B5EF4-FFF2-40B4-BE49-F238E27FC236}">
                <a16:creationId xmlns:a16="http://schemas.microsoft.com/office/drawing/2014/main" id="{BAC23BF8-B6EE-A850-97CD-9B61B8BDD41F}"/>
              </a:ext>
            </a:extLst>
          </p:cNvPr>
          <p:cNvSpPr txBox="1"/>
          <p:nvPr/>
        </p:nvSpPr>
        <p:spPr>
          <a:xfrm>
            <a:off x="7162911" y="1115511"/>
            <a:ext cx="1694968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" altLang="en-US" sz="1100" dirty="0">
                <a:solidFill>
                  <a:schemeClr val="dk1"/>
                </a:solidFill>
                <a:highlight>
                  <a:srgbClr val="F9CB9C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사용 통계량 표시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029A8E-1303-F552-0755-0F8A80C220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61158386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BED4E6-3E65-78C3-C0A4-36C73C59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4" name="Google Shape;93;p18">
            <a:extLst>
              <a:ext uri="{FF2B5EF4-FFF2-40B4-BE49-F238E27FC236}">
                <a16:creationId xmlns:a16="http://schemas.microsoft.com/office/drawing/2014/main" id="{4D572578-C4D5-B33E-7376-29CB4E56CA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49009"/>
            </a:pPr>
            <a:r>
              <a:rPr lang="af-ZA" altLang="ko" dirty="0">
                <a:latin typeface="나눔바른고딕" panose="020B0603020101020101" pitchFamily="50" charset="-127"/>
                <a:ea typeface="나눔바른고딕"/>
              </a:rPr>
              <a:t>PART4. </a:t>
            </a:r>
            <a:r>
              <a:rPr lang="af-ZA" altLang="ko" dirty="0" err="1">
                <a:latin typeface="나눔바른고딕" panose="020B0603020101020101" pitchFamily="50" charset="-127"/>
                <a:ea typeface="나눔바른고딕"/>
              </a:rPr>
              <a:t>카드</a:t>
            </a:r>
            <a:r>
              <a:rPr lang="af-ZA" altLang="ko" dirty="0"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af-ZA" altLang="ko" dirty="0" err="1">
                <a:latin typeface="나눔바른고딕" panose="020B0603020101020101" pitchFamily="50" charset="-127"/>
                <a:ea typeface="나눔바른고딕"/>
              </a:rPr>
              <a:t>추천</a:t>
            </a:r>
            <a:r>
              <a:rPr lang="af-ZA" altLang="ko" dirty="0">
                <a:latin typeface="나눔바른고딕" panose="020B0603020101020101" pitchFamily="50" charset="-127"/>
                <a:ea typeface="나눔바른고딕"/>
              </a:rPr>
              <a:t> </a:t>
            </a:r>
            <a:r>
              <a:rPr lang="af-ZA" dirty="0" err="1">
                <a:latin typeface="나눔바른고딕" panose="020B0603020101020101" pitchFamily="50" charset="-127"/>
                <a:ea typeface="나눔바른고딕"/>
              </a:rPr>
              <a:t>Streamlit</a:t>
            </a:r>
            <a:r>
              <a:rPr lang="af-ZA" altLang="ko" dirty="0">
                <a:latin typeface="나눔바른고딕" panose="020B0603020101020101" pitchFamily="50" charset="-127"/>
                <a:ea typeface="나눔바른고딕"/>
              </a:rPr>
              <a:t> </a:t>
            </a:r>
            <a:r>
              <a:rPr lang="af-ZA" altLang="ko" dirty="0" err="1">
                <a:latin typeface="나눔바른고딕" panose="020B0603020101020101" pitchFamily="50" charset="-127"/>
                <a:ea typeface="나눔바른고딕"/>
              </a:rPr>
              <a:t>구현</a:t>
            </a:r>
            <a:r>
              <a:rPr lang="af-ZA" altLang="ko" dirty="0">
                <a:latin typeface="나눔바른고딕" panose="020B0603020101020101" pitchFamily="50" charset="-127"/>
                <a:ea typeface="나눔바른고딕"/>
              </a:rPr>
              <a:t> / </a:t>
            </a:r>
            <a:r>
              <a:rPr lang="af-ZA" altLang="ko" sz="1700" dirty="0" err="1">
                <a:latin typeface="나눔바른고딕" panose="020B0603020101020101" pitchFamily="50" charset="-127"/>
                <a:ea typeface="나눔바른고딕"/>
              </a:rPr>
              <a:t>사이트</a:t>
            </a:r>
            <a:r>
              <a:rPr lang="af-ZA" altLang="ko" sz="1700" dirty="0">
                <a:latin typeface="나눔바른고딕" panose="020B0603020101020101" pitchFamily="50" charset="-127"/>
                <a:ea typeface="나눔바른고딕"/>
              </a:rPr>
              <a:t> </a:t>
            </a:r>
            <a:r>
              <a:rPr lang="af-ZA" altLang="ko" sz="1700" dirty="0" err="1">
                <a:latin typeface="나눔바른고딕" panose="020B0603020101020101" pitchFamily="50" charset="-127"/>
                <a:ea typeface="나눔바른고딕"/>
              </a:rPr>
              <a:t>통계</a:t>
            </a:r>
            <a:r>
              <a:rPr lang="af-ZA" altLang="ko" sz="1700" dirty="0">
                <a:latin typeface="나눔바른고딕" panose="020B0603020101020101" pitchFamily="50" charset="-127"/>
                <a:ea typeface="나눔바른고딕"/>
              </a:rPr>
              <a:t> page</a:t>
            </a:r>
            <a:endParaRPr lang="af-ZA" altLang="ko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4" descr="차트, 파이 차트이(가) 표시된 사진&#10;&#10;자동 생성된 설명">
            <a:extLst>
              <a:ext uri="{FF2B5EF4-FFF2-40B4-BE49-F238E27FC236}">
                <a16:creationId xmlns:a16="http://schemas.microsoft.com/office/drawing/2014/main" id="{F9A6947F-5B95-92EE-7361-8B2A5D06C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7" y="690730"/>
            <a:ext cx="8960004" cy="3364777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AC3DBEB3-3679-B15E-4D66-B188D73F0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770" y="2376139"/>
            <a:ext cx="935773" cy="704850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F15EAB98-9827-5363-C6C2-04EFBBBD8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9424" y="1830626"/>
            <a:ext cx="3342578" cy="1795874"/>
          </a:xfrm>
          <a:prstGeom prst="rect">
            <a:avLst/>
          </a:prstGeom>
        </p:spPr>
      </p:pic>
      <p:sp>
        <p:nvSpPr>
          <p:cNvPr id="8" name="Google Shape;256;p30">
            <a:extLst>
              <a:ext uri="{FF2B5EF4-FFF2-40B4-BE49-F238E27FC236}">
                <a16:creationId xmlns:a16="http://schemas.microsoft.com/office/drawing/2014/main" id="{A2C9E6EB-3C9C-D097-94AA-E48C12D5E2C9}"/>
              </a:ext>
            </a:extLst>
          </p:cNvPr>
          <p:cNvSpPr/>
          <p:nvPr/>
        </p:nvSpPr>
        <p:spPr>
          <a:xfrm>
            <a:off x="1873524" y="689846"/>
            <a:ext cx="3491808" cy="331277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57;p30">
            <a:extLst>
              <a:ext uri="{FF2B5EF4-FFF2-40B4-BE49-F238E27FC236}">
                <a16:creationId xmlns:a16="http://schemas.microsoft.com/office/drawing/2014/main" id="{F5F21B7B-FABC-DCD6-7124-E703EC16F26F}"/>
              </a:ext>
            </a:extLst>
          </p:cNvPr>
          <p:cNvSpPr/>
          <p:nvPr/>
        </p:nvSpPr>
        <p:spPr>
          <a:xfrm rot="16200000">
            <a:off x="2448151" y="3594931"/>
            <a:ext cx="328292" cy="12469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55;p30">
            <a:extLst>
              <a:ext uri="{FF2B5EF4-FFF2-40B4-BE49-F238E27FC236}">
                <a16:creationId xmlns:a16="http://schemas.microsoft.com/office/drawing/2014/main" id="{33F31EC2-3142-1AEA-3198-44CFFF150F06}"/>
              </a:ext>
            </a:extLst>
          </p:cNvPr>
          <p:cNvSpPr txBox="1"/>
          <p:nvPr/>
        </p:nvSpPr>
        <p:spPr>
          <a:xfrm>
            <a:off x="3300359" y="4051839"/>
            <a:ext cx="2627761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" altLang="en-US" sz="1100" dirty="0">
                <a:solidFill>
                  <a:schemeClr val="dk1"/>
                </a:solidFill>
                <a:highlight>
                  <a:srgbClr val="F9CB9C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 이용고객 통계량 표시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1B33C7-28DB-4411-055F-FCBAB4CA48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22362972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BED4E6-3E65-78C3-C0A4-36C73C59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4" name="Google Shape;93;p18">
            <a:extLst>
              <a:ext uri="{FF2B5EF4-FFF2-40B4-BE49-F238E27FC236}">
                <a16:creationId xmlns:a16="http://schemas.microsoft.com/office/drawing/2014/main" id="{4D572578-C4D5-B33E-7376-29CB4E56CA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49009"/>
            </a:pPr>
            <a:r>
              <a:rPr lang="af-ZA" altLang="ko" dirty="0">
                <a:latin typeface="나눔바른고딕" panose="020B0603020101020101" pitchFamily="50" charset="-127"/>
                <a:ea typeface="나눔바른고딕"/>
              </a:rPr>
              <a:t>PART4. </a:t>
            </a:r>
            <a:r>
              <a:rPr lang="af-ZA" altLang="ko" dirty="0" err="1">
                <a:latin typeface="나눔바른고딕" panose="020B0603020101020101" pitchFamily="50" charset="-127"/>
                <a:ea typeface="나눔바른고딕"/>
              </a:rPr>
              <a:t>카드</a:t>
            </a:r>
            <a:r>
              <a:rPr lang="af-ZA" altLang="ko" dirty="0"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af-ZA" altLang="ko" dirty="0" err="1">
                <a:latin typeface="나눔바른고딕" panose="020B0603020101020101" pitchFamily="50" charset="-127"/>
                <a:ea typeface="나눔바른고딕"/>
              </a:rPr>
              <a:t>추천</a:t>
            </a:r>
            <a:r>
              <a:rPr lang="af-ZA" altLang="ko" dirty="0">
                <a:latin typeface="나눔바른고딕" panose="020B0603020101020101" pitchFamily="50" charset="-127"/>
                <a:ea typeface="나눔바른고딕"/>
              </a:rPr>
              <a:t> </a:t>
            </a:r>
            <a:r>
              <a:rPr lang="af-ZA" dirty="0" err="1">
                <a:latin typeface="나눔바른고딕" panose="020B0603020101020101" pitchFamily="50" charset="-127"/>
                <a:ea typeface="나눔바른고딕"/>
              </a:rPr>
              <a:t>Streamlit</a:t>
            </a:r>
            <a:r>
              <a:rPr lang="af-ZA" altLang="ko" dirty="0">
                <a:latin typeface="나눔바른고딕" panose="020B0603020101020101" pitchFamily="50" charset="-127"/>
                <a:ea typeface="나눔바른고딕"/>
              </a:rPr>
              <a:t> </a:t>
            </a:r>
            <a:r>
              <a:rPr lang="af-ZA" altLang="ko" dirty="0" err="1">
                <a:latin typeface="나눔바른고딕" panose="020B0603020101020101" pitchFamily="50" charset="-127"/>
                <a:ea typeface="나눔바른고딕"/>
              </a:rPr>
              <a:t>구현</a:t>
            </a:r>
            <a:r>
              <a:rPr lang="af-ZA" altLang="ko" dirty="0">
                <a:latin typeface="나눔바른고딕" panose="020B0603020101020101" pitchFamily="50" charset="-127"/>
                <a:ea typeface="나눔바른고딕"/>
              </a:rPr>
              <a:t> / </a:t>
            </a:r>
            <a:r>
              <a:rPr lang="af-ZA" altLang="ko" sz="1700" dirty="0" err="1">
                <a:latin typeface="나눔바른고딕" panose="020B0603020101020101" pitchFamily="50" charset="-127"/>
                <a:ea typeface="나눔바른고딕"/>
              </a:rPr>
              <a:t>카드</a:t>
            </a:r>
            <a:r>
              <a:rPr lang="af-ZA" altLang="ko" sz="1700" dirty="0"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af-ZA" altLang="ko" sz="1700" dirty="0" err="1">
                <a:latin typeface="나눔바른고딕" panose="020B0603020101020101" pitchFamily="50" charset="-127"/>
                <a:ea typeface="나눔바른고딕"/>
              </a:rPr>
              <a:t>검색</a:t>
            </a:r>
            <a:r>
              <a:rPr lang="af-ZA" altLang="ko" sz="1700" dirty="0">
                <a:latin typeface="나눔바른고딕" panose="020B0603020101020101" pitchFamily="50" charset="-127"/>
                <a:ea typeface="나눔바른고딕"/>
              </a:rPr>
              <a:t> page</a:t>
            </a:r>
            <a:endParaRPr lang="af-ZA" altLang="ko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FD22A3D8-E3B1-DDBD-78AC-DA827D66C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46" y="663327"/>
            <a:ext cx="8890309" cy="3970176"/>
          </a:xfrm>
          <a:prstGeom prst="rect">
            <a:avLst/>
          </a:prstGeom>
        </p:spPr>
      </p:pic>
      <p:sp>
        <p:nvSpPr>
          <p:cNvPr id="5" name="Google Shape;253;p30">
            <a:extLst>
              <a:ext uri="{FF2B5EF4-FFF2-40B4-BE49-F238E27FC236}">
                <a16:creationId xmlns:a16="http://schemas.microsoft.com/office/drawing/2014/main" id="{47438DEB-407F-680F-34DE-45131611E49C}"/>
              </a:ext>
            </a:extLst>
          </p:cNvPr>
          <p:cNvSpPr/>
          <p:nvPr/>
        </p:nvSpPr>
        <p:spPr>
          <a:xfrm>
            <a:off x="7837529" y="921849"/>
            <a:ext cx="335261" cy="122600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54;p30">
            <a:extLst>
              <a:ext uri="{FF2B5EF4-FFF2-40B4-BE49-F238E27FC236}">
                <a16:creationId xmlns:a16="http://schemas.microsoft.com/office/drawing/2014/main" id="{C26DB8C9-EB6E-00B1-824B-1B8526416FE8}"/>
              </a:ext>
            </a:extLst>
          </p:cNvPr>
          <p:cNvSpPr txBox="1"/>
          <p:nvPr/>
        </p:nvSpPr>
        <p:spPr>
          <a:xfrm>
            <a:off x="7479273" y="2173532"/>
            <a:ext cx="129570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ko" sz="1100" dirty="0">
                <a:solidFill>
                  <a:schemeClr val="dk1"/>
                </a:solidFill>
                <a:highlight>
                  <a:srgbClr val="F9CB9C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클릭 </a:t>
            </a:r>
            <a:endParaRPr lang="ko-KR" altLang="en-US" sz="1100" dirty="0">
              <a:solidFill>
                <a:schemeClr val="dk1"/>
              </a:solidFill>
              <a:highlight>
                <a:srgbClr val="F9CB9C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Google Shape;256;p30">
            <a:extLst>
              <a:ext uri="{FF2B5EF4-FFF2-40B4-BE49-F238E27FC236}">
                <a16:creationId xmlns:a16="http://schemas.microsoft.com/office/drawing/2014/main" id="{CA671951-FF6F-8880-132D-AA70F9A39A24}"/>
              </a:ext>
            </a:extLst>
          </p:cNvPr>
          <p:cNvSpPr/>
          <p:nvPr/>
        </p:nvSpPr>
        <p:spPr>
          <a:xfrm>
            <a:off x="1873524" y="689846"/>
            <a:ext cx="3557497" cy="333247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53;p30">
            <a:extLst>
              <a:ext uri="{FF2B5EF4-FFF2-40B4-BE49-F238E27FC236}">
                <a16:creationId xmlns:a16="http://schemas.microsoft.com/office/drawing/2014/main" id="{BA4AA4A9-B988-0717-9B70-45A3E70BBBAC}"/>
              </a:ext>
            </a:extLst>
          </p:cNvPr>
          <p:cNvSpPr/>
          <p:nvPr/>
        </p:nvSpPr>
        <p:spPr>
          <a:xfrm rot="-5400000">
            <a:off x="5945666" y="3240694"/>
            <a:ext cx="335261" cy="122600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54;p30">
            <a:extLst>
              <a:ext uri="{FF2B5EF4-FFF2-40B4-BE49-F238E27FC236}">
                <a16:creationId xmlns:a16="http://schemas.microsoft.com/office/drawing/2014/main" id="{585BBA31-8B0F-D38C-C606-DE58E10A61E2}"/>
              </a:ext>
            </a:extLst>
          </p:cNvPr>
          <p:cNvSpPr txBox="1"/>
          <p:nvPr/>
        </p:nvSpPr>
        <p:spPr>
          <a:xfrm>
            <a:off x="6553048" y="3572722"/>
            <a:ext cx="2011721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>
              <a:buSzPts val="1100"/>
            </a:pPr>
            <a:r>
              <a:rPr lang="ko" altLang="en-US" sz="11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카드가 알고 싶다면? -&gt; </a:t>
            </a:r>
            <a:r>
              <a:rPr lang="ko" altLang="en-US" sz="1100" dirty="0">
                <a:solidFill>
                  <a:schemeClr val="dk1"/>
                </a:solidFill>
                <a:highlight>
                  <a:srgbClr val="F9CB9C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얼마든지 검색 가능! 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9B2D40-8FF0-6B2F-12FA-FAFBDA63C4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19175600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BED4E6-3E65-78C3-C0A4-36C73C59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4" name="Google Shape;93;p18">
            <a:extLst>
              <a:ext uri="{FF2B5EF4-FFF2-40B4-BE49-F238E27FC236}">
                <a16:creationId xmlns:a16="http://schemas.microsoft.com/office/drawing/2014/main" id="{4D572578-C4D5-B33E-7376-29CB4E56CA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49009"/>
            </a:pPr>
            <a:r>
              <a:rPr lang="af-ZA" altLang="ko" dirty="0">
                <a:latin typeface="나눔바른고딕" panose="020B0603020101020101" pitchFamily="50" charset="-127"/>
                <a:ea typeface="나눔바른고딕"/>
              </a:rPr>
              <a:t>PART4. </a:t>
            </a:r>
            <a:r>
              <a:rPr lang="af-ZA" altLang="ko" dirty="0" err="1">
                <a:latin typeface="나눔바른고딕" panose="020B0603020101020101" pitchFamily="50" charset="-127"/>
                <a:ea typeface="나눔바른고딕"/>
              </a:rPr>
              <a:t>카드</a:t>
            </a:r>
            <a:r>
              <a:rPr lang="af-ZA" altLang="ko" dirty="0"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af-ZA" altLang="ko" dirty="0" err="1">
                <a:latin typeface="나눔바른고딕" panose="020B0603020101020101" pitchFamily="50" charset="-127"/>
                <a:ea typeface="나눔바른고딕"/>
              </a:rPr>
              <a:t>추천</a:t>
            </a:r>
            <a:r>
              <a:rPr lang="af-ZA" altLang="ko" dirty="0">
                <a:latin typeface="나눔바른고딕" panose="020B0603020101020101" pitchFamily="50" charset="-127"/>
                <a:ea typeface="나눔바른고딕"/>
              </a:rPr>
              <a:t> </a:t>
            </a:r>
            <a:r>
              <a:rPr lang="af-ZA" dirty="0" err="1">
                <a:latin typeface="나눔바른고딕" panose="020B0603020101020101" pitchFamily="50" charset="-127"/>
                <a:ea typeface="나눔바른고딕"/>
              </a:rPr>
              <a:t>Streamlit</a:t>
            </a:r>
            <a:r>
              <a:rPr lang="af-ZA" altLang="ko" dirty="0">
                <a:latin typeface="나눔바른고딕" panose="020B0603020101020101" pitchFamily="50" charset="-127"/>
                <a:ea typeface="나눔바른고딕"/>
              </a:rPr>
              <a:t> </a:t>
            </a:r>
            <a:r>
              <a:rPr lang="af-ZA" altLang="ko" dirty="0" err="1">
                <a:latin typeface="나눔바른고딕" panose="020B0603020101020101" pitchFamily="50" charset="-127"/>
                <a:ea typeface="나눔바른고딕"/>
              </a:rPr>
              <a:t>구현</a:t>
            </a:r>
            <a:r>
              <a:rPr lang="af-ZA" altLang="ko" dirty="0">
                <a:latin typeface="나눔바른고딕" panose="020B0603020101020101" pitchFamily="50" charset="-127"/>
                <a:ea typeface="나눔바른고딕"/>
              </a:rPr>
              <a:t> / </a:t>
            </a:r>
            <a:r>
              <a:rPr lang="af-ZA" altLang="ko" sz="1700" dirty="0" err="1">
                <a:latin typeface="나눔바른고딕" panose="020B0603020101020101" pitchFamily="50" charset="-127"/>
                <a:ea typeface="나눔바른고딕"/>
              </a:rPr>
              <a:t>카드</a:t>
            </a:r>
            <a:r>
              <a:rPr lang="af-ZA" altLang="ko" sz="1700" dirty="0">
                <a:latin typeface="나눔바른고딕" panose="020B0603020101020101" pitchFamily="50" charset="-127"/>
                <a:ea typeface="나눔바른고딕"/>
              </a:rPr>
              <a:t> </a:t>
            </a:r>
            <a:r>
              <a:rPr lang="af-ZA" altLang="ko" sz="1700" dirty="0" err="1">
                <a:latin typeface="나눔바른고딕" panose="020B0603020101020101" pitchFamily="50" charset="-127"/>
                <a:ea typeface="나눔바른고딕"/>
              </a:rPr>
              <a:t>혜택</a:t>
            </a:r>
            <a:r>
              <a:rPr lang="af-ZA" altLang="ko" sz="1700" dirty="0"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af-ZA" altLang="ko" sz="1700" dirty="0" err="1">
                <a:latin typeface="나눔바른고딕" panose="020B0603020101020101" pitchFamily="50" charset="-127"/>
                <a:ea typeface="나눔바른고딕"/>
              </a:rPr>
              <a:t>비교</a:t>
            </a:r>
            <a:r>
              <a:rPr lang="af-ZA" altLang="ko" sz="1700" dirty="0">
                <a:latin typeface="나눔바른고딕" panose="020B0603020101020101" pitchFamily="50" charset="-127"/>
                <a:ea typeface="나눔바른고딕"/>
              </a:rPr>
              <a:t> page</a:t>
            </a:r>
            <a:endParaRPr lang="af-ZA" altLang="ko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그림 14">
            <a:extLst>
              <a:ext uri="{FF2B5EF4-FFF2-40B4-BE49-F238E27FC236}">
                <a16:creationId xmlns:a16="http://schemas.microsoft.com/office/drawing/2014/main" id="{BFD7A218-1BEE-A836-CFE5-BF0418862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2" y="799901"/>
            <a:ext cx="9005906" cy="3189372"/>
          </a:xfrm>
          <a:prstGeom prst="rect">
            <a:avLst/>
          </a:prstGeom>
        </p:spPr>
      </p:pic>
      <p:sp>
        <p:nvSpPr>
          <p:cNvPr id="5" name="Google Shape;256;p30">
            <a:extLst>
              <a:ext uri="{FF2B5EF4-FFF2-40B4-BE49-F238E27FC236}">
                <a16:creationId xmlns:a16="http://schemas.microsoft.com/office/drawing/2014/main" id="{FDF0210C-E496-49F7-48A1-1793F4D54E9A}"/>
              </a:ext>
            </a:extLst>
          </p:cNvPr>
          <p:cNvSpPr/>
          <p:nvPr/>
        </p:nvSpPr>
        <p:spPr>
          <a:xfrm>
            <a:off x="1873524" y="689846"/>
            <a:ext cx="7144152" cy="333247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57;p30">
            <a:extLst>
              <a:ext uri="{FF2B5EF4-FFF2-40B4-BE49-F238E27FC236}">
                <a16:creationId xmlns:a16="http://schemas.microsoft.com/office/drawing/2014/main" id="{60F64825-26AA-2529-5011-922FD213FF0E}"/>
              </a:ext>
            </a:extLst>
          </p:cNvPr>
          <p:cNvSpPr/>
          <p:nvPr/>
        </p:nvSpPr>
        <p:spPr>
          <a:xfrm rot="16200000">
            <a:off x="2375892" y="3673759"/>
            <a:ext cx="328292" cy="12469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54;p30">
            <a:extLst>
              <a:ext uri="{FF2B5EF4-FFF2-40B4-BE49-F238E27FC236}">
                <a16:creationId xmlns:a16="http://schemas.microsoft.com/office/drawing/2014/main" id="{918200F2-D3EE-4279-BB46-9CEC93E8A21D}"/>
              </a:ext>
            </a:extLst>
          </p:cNvPr>
          <p:cNvSpPr txBox="1"/>
          <p:nvPr/>
        </p:nvSpPr>
        <p:spPr>
          <a:xfrm>
            <a:off x="3064928" y="4052256"/>
            <a:ext cx="4330565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>
              <a:buSzPts val="1100"/>
            </a:pPr>
            <a:r>
              <a:rPr lang="ko" altLang="en-US" sz="11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자신의 카드와 다른 카드를 비교해보고 싶다면? </a:t>
            </a:r>
            <a:endParaRPr lang="ko-KR" altLang="en-US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750">
              <a:buSzPts val="1100"/>
            </a:pPr>
            <a:r>
              <a:rPr lang="ko" altLang="en-US" sz="1100" dirty="0">
                <a:solidFill>
                  <a:schemeClr val="dk1"/>
                </a:solidFill>
                <a:highlight>
                  <a:srgbClr val="F9CB9C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혜택을 비교하고 싶은 카드를 자유롭게 선택 하여 비교 분석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3CB9E0-0FF2-03F3-3666-C5C2BB8685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5129682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>
            <a:spLocks noGrp="1"/>
          </p:cNvSpPr>
          <p:nvPr>
            <p:ph type="body" idx="1"/>
          </p:nvPr>
        </p:nvSpPr>
        <p:spPr>
          <a:xfrm>
            <a:off x="283822" y="1012102"/>
            <a:ext cx="84090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Calibri"/>
              <a:buChar char="-"/>
            </a:pPr>
            <a:r>
              <a:rPr lang="ko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/>
              </a:rPr>
              <a:t>남호제 : </a:t>
            </a:r>
            <a:r>
              <a:rPr lang="ko" dirty="0">
                <a:solidFill>
                  <a:schemeClr val="tx1"/>
                </a:solidFill>
                <a:ea typeface="나눔바른고딕"/>
              </a:rPr>
              <a:t>고객 데이터 수집, 보고 및 문서작업</a:t>
            </a:r>
          </a:p>
          <a:p>
            <a:pPr>
              <a:lnSpc>
                <a:spcPct val="114999"/>
              </a:lnSpc>
              <a:buFont typeface="Calibri"/>
              <a:buChar char="-"/>
            </a:pPr>
            <a:endParaRPr lang="ko" altLang="en-US" dirty="0">
              <a:solidFill>
                <a:schemeClr val="tx1"/>
              </a:solidFill>
              <a:ea typeface="나눔바른고딕"/>
            </a:endParaRPr>
          </a:p>
          <a:p>
            <a:pPr>
              <a:lnSpc>
                <a:spcPct val="114999"/>
              </a:lnSpc>
              <a:buFont typeface="Calibri"/>
              <a:buChar char="-"/>
            </a:pPr>
            <a:r>
              <a:rPr lang="ko" dirty="0" err="1">
                <a:solidFill>
                  <a:schemeClr val="tx1"/>
                </a:solidFill>
                <a:ea typeface="나눔바른고딕"/>
              </a:rPr>
              <a:t>박세형</a:t>
            </a:r>
            <a:r>
              <a:rPr lang="ko" dirty="0">
                <a:solidFill>
                  <a:schemeClr val="tx1"/>
                </a:solidFill>
                <a:ea typeface="나눔바른고딕"/>
              </a:rPr>
              <a:t> : 카드 정보 데이터 수집, </a:t>
            </a:r>
            <a:r>
              <a:rPr lang="ko" dirty="0" err="1">
                <a:solidFill>
                  <a:schemeClr val="tx1"/>
                </a:solidFill>
                <a:ea typeface="나눔바른고딕"/>
              </a:rPr>
              <a:t>크롤링</a:t>
            </a:r>
            <a:r>
              <a:rPr lang="ko" dirty="0">
                <a:solidFill>
                  <a:schemeClr val="tx1"/>
                </a:solidFill>
                <a:ea typeface="나눔바른고딕"/>
              </a:rPr>
              <a:t> 및 카드 데이터 관리</a:t>
            </a:r>
            <a:r>
              <a:rPr lang="ko" altLang="en-US" dirty="0">
                <a:solidFill>
                  <a:schemeClr val="tx1"/>
                </a:solidFill>
                <a:ea typeface="나눔바른고딕"/>
              </a:rPr>
              <a:t> </a:t>
            </a:r>
            <a:endParaRPr lang="ko" dirty="0">
              <a:solidFill>
                <a:schemeClr val="tx1"/>
              </a:solidFill>
              <a:ea typeface="나눔바른고딕"/>
            </a:endParaRPr>
          </a:p>
          <a:p>
            <a:pPr>
              <a:lnSpc>
                <a:spcPct val="114999"/>
              </a:lnSpc>
              <a:buFont typeface="Calibri"/>
              <a:buChar char="-"/>
            </a:pPr>
            <a:endParaRPr lang="ko" altLang="en-US" dirty="0">
              <a:solidFill>
                <a:schemeClr val="tx1"/>
              </a:solidFill>
              <a:ea typeface="나눔바른고딕"/>
            </a:endParaRPr>
          </a:p>
          <a:p>
            <a:pPr>
              <a:lnSpc>
                <a:spcPct val="114999"/>
              </a:lnSpc>
              <a:buFont typeface="Calibri"/>
              <a:buChar char="-"/>
            </a:pPr>
            <a:r>
              <a:rPr lang="ko" altLang="en-US" dirty="0" err="1">
                <a:solidFill>
                  <a:schemeClr val="tx1"/>
                </a:solidFill>
                <a:ea typeface="나눔바른고딕"/>
              </a:rPr>
              <a:t>우정연</a:t>
            </a:r>
            <a:r>
              <a:rPr lang="ko" altLang="en-US" dirty="0">
                <a:solidFill>
                  <a:schemeClr val="tx1"/>
                </a:solidFill>
                <a:ea typeface="나눔바른고딕"/>
              </a:rPr>
              <a:t> : </a:t>
            </a:r>
            <a:r>
              <a:rPr lang="ko" dirty="0">
                <a:solidFill>
                  <a:schemeClr val="tx1"/>
                </a:solidFill>
                <a:ea typeface="나눔바른고딕"/>
              </a:rPr>
              <a:t>데이터 </a:t>
            </a:r>
            <a:r>
              <a:rPr lang="ko" altLang="en-US" dirty="0" err="1">
                <a:solidFill>
                  <a:schemeClr val="tx1"/>
                </a:solidFill>
                <a:ea typeface="나눔바른고딕"/>
              </a:rPr>
              <a:t>전처리</a:t>
            </a:r>
            <a:r>
              <a:rPr lang="ko" dirty="0">
                <a:solidFill>
                  <a:schemeClr val="tx1"/>
                </a:solidFill>
                <a:ea typeface="나눔바른고딕"/>
              </a:rPr>
              <a:t> 및 학습 모델링 구상</a:t>
            </a:r>
          </a:p>
          <a:p>
            <a:pPr>
              <a:lnSpc>
                <a:spcPct val="114999"/>
              </a:lnSpc>
              <a:buFont typeface="Calibri"/>
              <a:buChar char="-"/>
            </a:pPr>
            <a:endParaRPr lang="ko" dirty="0">
              <a:solidFill>
                <a:schemeClr val="tx1"/>
              </a:solidFill>
              <a:ea typeface="나눔바른고딕"/>
            </a:endParaRPr>
          </a:p>
          <a:p>
            <a:pPr>
              <a:lnSpc>
                <a:spcPct val="114999"/>
              </a:lnSpc>
              <a:buFont typeface="Calibri"/>
              <a:buChar char="-"/>
            </a:pPr>
            <a:r>
              <a:rPr lang="ko" altLang="en-US" dirty="0">
                <a:solidFill>
                  <a:schemeClr val="tx1"/>
                </a:solidFill>
                <a:ea typeface="나눔바른고딕"/>
              </a:rPr>
              <a:t>이성민 </a:t>
            </a:r>
            <a:r>
              <a:rPr lang="en-US" altLang="ko" dirty="0">
                <a:solidFill>
                  <a:schemeClr val="tx1"/>
                </a:solidFill>
                <a:ea typeface="나눔바른고딕"/>
              </a:rPr>
              <a:t>:</a:t>
            </a:r>
            <a:r>
              <a:rPr lang="ko" altLang="en-US" dirty="0">
                <a:solidFill>
                  <a:schemeClr val="tx1"/>
                </a:solidFill>
                <a:ea typeface="나눔바른고딕"/>
              </a:rPr>
              <a:t> </a:t>
            </a:r>
            <a:r>
              <a:rPr lang="en-US" altLang="ko" dirty="0">
                <a:solidFill>
                  <a:schemeClr val="tx1"/>
                </a:solidFill>
                <a:ea typeface="나눔바른고딕"/>
              </a:rPr>
              <a:t>S</a:t>
            </a:r>
            <a:r>
              <a:rPr lang="ko" dirty="0">
                <a:solidFill>
                  <a:schemeClr val="tx1"/>
                </a:solidFill>
                <a:ea typeface="나눔바른고딕"/>
              </a:rPr>
              <a:t>treamlit 제작, 크롤링 및 카드 데이터 관리</a:t>
            </a:r>
            <a:r>
              <a:rPr lang="ko" altLang="en-US" dirty="0">
                <a:solidFill>
                  <a:schemeClr val="tx1"/>
                </a:solidFill>
                <a:ea typeface="나눔바른고딕"/>
              </a:rPr>
              <a:t> </a:t>
            </a:r>
            <a:endParaRPr lang="en-US" altLang="ko" dirty="0">
              <a:solidFill>
                <a:schemeClr val="tx1"/>
              </a:solidFill>
              <a:ea typeface="나눔바른고딕"/>
            </a:endParaRPr>
          </a:p>
          <a:p>
            <a:pPr>
              <a:lnSpc>
                <a:spcPct val="114999"/>
              </a:lnSpc>
              <a:buFont typeface="Calibri"/>
              <a:buChar char="-"/>
            </a:pPr>
            <a:endParaRPr lang="en-US" altLang="ko" dirty="0">
              <a:solidFill>
                <a:schemeClr val="tx1"/>
              </a:solidFill>
              <a:ea typeface="나눔바른고딕"/>
            </a:endParaRPr>
          </a:p>
          <a:p>
            <a:pPr>
              <a:lnSpc>
                <a:spcPct val="114999"/>
              </a:lnSpc>
              <a:buFont typeface="Calibri"/>
              <a:buChar char="-"/>
            </a:pPr>
            <a:r>
              <a:rPr lang="ko-KR" altLang="en-US" dirty="0">
                <a:solidFill>
                  <a:schemeClr val="tx1"/>
                </a:solidFill>
                <a:ea typeface="나눔바른고딕"/>
              </a:rPr>
              <a:t>공동작업 </a:t>
            </a:r>
            <a:r>
              <a:rPr lang="en-US" altLang="ko-KR" dirty="0">
                <a:solidFill>
                  <a:schemeClr val="tx1"/>
                </a:solidFill>
                <a:ea typeface="나눔바른고딕"/>
              </a:rPr>
              <a:t>: </a:t>
            </a:r>
            <a:r>
              <a:rPr lang="ko-KR" altLang="en-US" dirty="0">
                <a:solidFill>
                  <a:schemeClr val="tx1"/>
                </a:solidFill>
                <a:ea typeface="나눔바른고딕"/>
              </a:rPr>
              <a:t>발표자료 제작</a:t>
            </a:r>
            <a:r>
              <a:rPr lang="en-US" altLang="ko-KR" dirty="0">
                <a:solidFill>
                  <a:schemeClr val="tx1"/>
                </a:solidFill>
                <a:ea typeface="나눔바른고딕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ea typeface="나눔바른고딕"/>
              </a:rPr>
              <a:t>Streamlit</a:t>
            </a:r>
            <a:r>
              <a:rPr lang="en-US" altLang="ko-KR" dirty="0">
                <a:solidFill>
                  <a:schemeClr val="tx1"/>
                </a:solidFill>
                <a:ea typeface="나눔바른고딕"/>
              </a:rPr>
              <a:t> UI </a:t>
            </a:r>
            <a:r>
              <a:rPr lang="ko-KR" altLang="en-US" dirty="0">
                <a:solidFill>
                  <a:schemeClr val="tx1"/>
                </a:solidFill>
                <a:ea typeface="나눔바른고딕"/>
              </a:rPr>
              <a:t>설정</a:t>
            </a:r>
            <a:endParaRPr lang="ko" dirty="0">
              <a:solidFill>
                <a:schemeClr val="tx1"/>
              </a:solidFill>
              <a:ea typeface="나눔바른고딕"/>
            </a:endParaRPr>
          </a:p>
          <a:p>
            <a:pPr>
              <a:lnSpc>
                <a:spcPct val="114999"/>
              </a:lnSpc>
              <a:buFont typeface="Calibri"/>
              <a:buChar char="-"/>
            </a:pPr>
            <a:endParaRPr lang="ko" dirty="0">
              <a:ea typeface="나눔바른고딕"/>
            </a:endParaRPr>
          </a:p>
          <a:p>
            <a:pPr marL="114300" indent="0">
              <a:lnSpc>
                <a:spcPct val="114999"/>
              </a:lnSpc>
              <a:buNone/>
            </a:pPr>
            <a:endParaRPr lang="ko" altLang="en-US" dirty="0">
              <a:ea typeface="나눔바른고딕"/>
            </a:endParaRPr>
          </a:p>
          <a:p>
            <a:pPr>
              <a:lnSpc>
                <a:spcPct val="114999"/>
              </a:lnSpc>
              <a:buFont typeface="Calibri"/>
              <a:buChar char="-"/>
            </a:pPr>
            <a:endParaRPr lang="ko" altLang="en-US" dirty="0">
              <a:ea typeface="나눔바른고딕"/>
            </a:endParaRPr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id="{03DC48AA-75D7-D484-0812-3ACC57D5E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2593"/>
            <a:ext cx="9141371" cy="205022"/>
          </a:xfrm>
          <a:prstGeom prst="rect">
            <a:avLst/>
          </a:prstGeom>
        </p:spPr>
      </p:pic>
      <p:pic>
        <p:nvPicPr>
          <p:cNvPr id="6" name="그림 9">
            <a:extLst>
              <a:ext uri="{FF2B5EF4-FFF2-40B4-BE49-F238E27FC236}">
                <a16:creationId xmlns:a16="http://schemas.microsoft.com/office/drawing/2014/main" id="{FA157F4E-C9DF-08A1-0BF3-538A3342E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4903041"/>
            <a:ext cx="9141371" cy="237866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012635D-5616-1123-93A7-09D51657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59" y="31364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나눔바른고딕"/>
              </a:rPr>
              <a:t>역할 분담</a:t>
            </a:r>
            <a:endParaRPr lang="en-US" dirty="0"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70593935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BED4E6-3E65-78C3-C0A4-36C73C59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4" name="Google Shape;93;p18">
            <a:extLst>
              <a:ext uri="{FF2B5EF4-FFF2-40B4-BE49-F238E27FC236}">
                <a16:creationId xmlns:a16="http://schemas.microsoft.com/office/drawing/2014/main" id="{4D572578-C4D5-B33E-7376-29CB4E56CA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49009"/>
            </a:pPr>
            <a:r>
              <a:rPr lang="af-ZA" altLang="ko" dirty="0">
                <a:latin typeface="나눔바른고딕" panose="020B0603020101020101" pitchFamily="50" charset="-127"/>
                <a:ea typeface="나눔바른고딕"/>
              </a:rPr>
              <a:t>PART4. </a:t>
            </a:r>
            <a:r>
              <a:rPr lang="af-ZA" altLang="ko" err="1">
                <a:latin typeface="나눔바른고딕" panose="020B0603020101020101" pitchFamily="50" charset="-127"/>
                <a:ea typeface="나눔바른고딕"/>
              </a:rPr>
              <a:t>카드</a:t>
            </a:r>
            <a:r>
              <a:rPr lang="af-ZA" altLang="ko" dirty="0"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af-ZA" altLang="ko" err="1">
                <a:latin typeface="나눔바른고딕" panose="020B0603020101020101" pitchFamily="50" charset="-127"/>
                <a:ea typeface="나눔바른고딕"/>
              </a:rPr>
              <a:t>추천</a:t>
            </a:r>
            <a:r>
              <a:rPr lang="af-ZA" altLang="ko" dirty="0">
                <a:latin typeface="나눔바른고딕" panose="020B0603020101020101" pitchFamily="50" charset="-127"/>
                <a:ea typeface="나눔바른고딕"/>
              </a:rPr>
              <a:t> </a:t>
            </a:r>
            <a:r>
              <a:rPr lang="af-ZA" err="1">
                <a:latin typeface="나눔바른고딕" panose="020B0603020101020101" pitchFamily="50" charset="-127"/>
                <a:ea typeface="나눔바른고딕"/>
              </a:rPr>
              <a:t>Streamlit</a:t>
            </a:r>
            <a:r>
              <a:rPr lang="af-ZA" altLang="ko" dirty="0">
                <a:latin typeface="나눔바른고딕" panose="020B0603020101020101" pitchFamily="50" charset="-127"/>
                <a:ea typeface="나눔바른고딕"/>
              </a:rPr>
              <a:t> </a:t>
            </a:r>
            <a:r>
              <a:rPr lang="af-ZA" altLang="ko" err="1">
                <a:latin typeface="나눔바른고딕" panose="020B0603020101020101" pitchFamily="50" charset="-127"/>
                <a:ea typeface="나눔바른고딕"/>
              </a:rPr>
              <a:t>구현</a:t>
            </a:r>
            <a:r>
              <a:rPr lang="af-ZA" altLang="ko" dirty="0">
                <a:latin typeface="나눔바른고딕" panose="020B0603020101020101" pitchFamily="50" charset="-127"/>
                <a:ea typeface="나눔바른고딕"/>
              </a:rPr>
              <a:t> / </a:t>
            </a:r>
            <a:r>
              <a:rPr lang="af-ZA" altLang="ko" sz="1500" err="1">
                <a:latin typeface="나눔바른고딕" panose="020B0603020101020101" pitchFamily="50" charset="-127"/>
                <a:ea typeface="나눔바른고딕"/>
              </a:rPr>
              <a:t>시연</a:t>
            </a:r>
            <a:endParaRPr lang="af-ZA" altLang="ko" sz="1500" err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F52B92-9214-C9F3-2FB0-E08564B1ECF4}"/>
              </a:ext>
            </a:extLst>
          </p:cNvPr>
          <p:cNvSpPr txBox="1"/>
          <p:nvPr/>
        </p:nvSpPr>
        <p:spPr>
          <a:xfrm>
            <a:off x="777641" y="1632028"/>
            <a:ext cx="7422530" cy="21698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500" dirty="0" err="1">
                <a:ea typeface="나눔바른고딕"/>
              </a:rPr>
              <a:t>Clovacash</a:t>
            </a:r>
            <a:endParaRPr lang="ko-KR" sz="4500" dirty="0" err="1">
              <a:ea typeface="나눔바른고딕"/>
            </a:endParaRPr>
          </a:p>
          <a:p>
            <a:pPr algn="ctr"/>
            <a:r>
              <a:rPr lang="ko-KR" altLang="en-US" sz="4500" dirty="0">
                <a:ea typeface="나눔바른고딕"/>
              </a:rPr>
              <a:t>(카드 추천 시스템)</a:t>
            </a:r>
            <a:endParaRPr lang="ko-KR" sz="4500" dirty="0"/>
          </a:p>
          <a:p>
            <a:pPr algn="ctr"/>
            <a:r>
              <a:rPr lang="ko-KR" altLang="en-US" sz="4500" dirty="0">
                <a:ea typeface="나눔바른고딕"/>
              </a:rPr>
              <a:t>시연</a:t>
            </a:r>
            <a:endParaRPr lang="ko-KR" sz="4500" dirty="0">
              <a:ea typeface="나눔바른고딕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E6663C-DCEC-8175-B3F6-A37363E0BB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9051307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090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/>
              </a:rPr>
              <a:t>✔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/>
              </a:rPr>
              <a:t>실제 마이 데이터나 고객의 소비 데이터가 필요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/>
            </a:endParaRPr>
          </a:p>
          <a:p>
            <a:pPr marL="114300" indent="0">
              <a:buNone/>
            </a:pPr>
            <a:r>
              <a:rPr lang="en-US" altLang="ko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ko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/>
              </a:rPr>
              <a:t>랜덤한 데이터 생성 및 개인적인 소비 성향을 예측 하고자 했지만 실제 진행한 모델에 대해서는 변수가 적었는지 Rule Base(특정 영역에 해당되면 고정된 결과가 나오는 것)형태가 계속해서 나타났습니다. 실제 마이 데이터나 고객의 개인 성향을 좀 더 반영할 수 있었다면 좀 더 소비자에 맞춰서 예측이 가능할 것이라 생각됩니다.</a:t>
            </a:r>
          </a:p>
          <a:p>
            <a:pPr>
              <a:lnSpc>
                <a:spcPct val="114999"/>
              </a:lnSpc>
              <a:buChar char="-"/>
            </a:pPr>
            <a:endParaRPr lang="ko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/>
              </a:rPr>
              <a:t>✔ 데이터 전처리와 </a:t>
            </a:r>
            <a:r>
              <a:rPr lang="en-US" altLang="ko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/>
              </a:rPr>
              <a:t>EDA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/>
              </a:rPr>
              <a:t>의 중요성</a:t>
            </a:r>
            <a:endParaRPr lang="en-US" altLang="ko" dirty="0">
              <a:solidFill>
                <a:schemeClr val="tx1"/>
              </a:solidFill>
              <a:latin typeface="나눔바른고딕" panose="020B0603020101020101" pitchFamily="50" charset="-127"/>
              <a:ea typeface="나눔바른고딕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ko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/>
              </a:rPr>
              <a:t> 데이터 수집 과정부터 분석, EDA까지 머신 러닝을 동작 시키기 전 사전 작업에 많은 시간과 노력이 필요한 것을 다시한번 느끼게 되었습니다. 앞으로 데이터 분석가 및 프로그래머로 일하더라도 정확한 예측을 위해 지금까지 배웠던 내용을 바탕으로 데이터 분석 및 시각화에 집중할 것 입니다.</a:t>
            </a:r>
          </a:p>
        </p:txBody>
      </p:sp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42372" y="-183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altLang="ko" dirty="0">
                <a:latin typeface="나눔바른고딕" panose="020B0603020101020101" pitchFamily="50" charset="-127"/>
                <a:ea typeface="나눔바른고딕"/>
              </a:rPr>
              <a:t>Part 5. 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결론 및 </a:t>
            </a:r>
            <a:r>
              <a:rPr lang="ko" dirty="0">
                <a:latin typeface="나눔바른고딕" panose="020B0603020101020101" pitchFamily="50" charset="-127"/>
                <a:ea typeface="나눔바른고딕"/>
              </a:rPr>
              <a:t>마무리</a:t>
            </a:r>
            <a:r>
              <a:rPr lang="en-US" altLang="ko" dirty="0">
                <a:latin typeface="나눔바른고딕" panose="020B0603020101020101" pitchFamily="50" charset="-127"/>
                <a:ea typeface="나눔바른고딕"/>
              </a:rPr>
              <a:t> /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/>
              </a:rPr>
              <a:t>결론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CA7A83-B9DF-B3D2-09ED-AC2AE4F39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BF938C-56B8-161F-9C61-7023B690CA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08845831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045ED-F8AA-BFA4-6F25-FDEF5CF0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59" y="31364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나눔바른고딕"/>
              </a:rPr>
              <a:t>후기</a:t>
            </a:r>
            <a:endParaRPr lang="en-US" dirty="0">
              <a:ea typeface="나눔바른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23BA9-04E4-A45B-60D2-597BB7D08822}"/>
              </a:ext>
            </a:extLst>
          </p:cNvPr>
          <p:cNvSpPr txBox="1"/>
          <p:nvPr/>
        </p:nvSpPr>
        <p:spPr>
          <a:xfrm>
            <a:off x="237204" y="3489042"/>
            <a:ext cx="81020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>
              <a:ea typeface="나눔바른고딕"/>
            </a:endParaRPr>
          </a:p>
        </p:txBody>
      </p:sp>
      <p:pic>
        <p:nvPicPr>
          <p:cNvPr id="6" name="그림 9">
            <a:extLst>
              <a:ext uri="{FF2B5EF4-FFF2-40B4-BE49-F238E27FC236}">
                <a16:creationId xmlns:a16="http://schemas.microsoft.com/office/drawing/2014/main" id="{1BB0B1E5-D130-F9F2-2558-DC0B67CD1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" y="2593"/>
            <a:ext cx="9141371" cy="205022"/>
          </a:xfrm>
          <a:prstGeom prst="rect">
            <a:avLst/>
          </a:prstGeom>
        </p:spPr>
      </p:pic>
      <p:pic>
        <p:nvPicPr>
          <p:cNvPr id="8" name="그림 9">
            <a:extLst>
              <a:ext uri="{FF2B5EF4-FFF2-40B4-BE49-F238E27FC236}">
                <a16:creationId xmlns:a16="http://schemas.microsoft.com/office/drawing/2014/main" id="{7AD163F0-38F8-92AD-4724-ED4A5064E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" y="4903041"/>
            <a:ext cx="9141371" cy="2378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6DA510-D919-1F38-4FA0-FF424CFCF8D6}"/>
              </a:ext>
            </a:extLst>
          </p:cNvPr>
          <p:cNvSpPr txBox="1"/>
          <p:nvPr/>
        </p:nvSpPr>
        <p:spPr>
          <a:xfrm>
            <a:off x="335016" y="2917566"/>
            <a:ext cx="850023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altLang="en-US" dirty="0" err="1">
                <a:ea typeface="나눔바른고딕"/>
              </a:rPr>
              <a:t>우정연</a:t>
            </a:r>
            <a:r>
              <a:rPr lang="ko-KR" altLang="en-US" dirty="0">
                <a:ea typeface="나눔바른고딕"/>
              </a:rPr>
              <a:t>: 많은 시행착오와 어려움이 있었고, 팀원들마다 분석 및 개발 경험이 달라서 고난이 있었지만 결국 프로젝트를 완성할 수 있게 되어 매우 보람을 느낍니다! 짧지 않은 시간동안 주말 상관없이 너무 고생 많으셨습니다~!!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FA3CB-9690-7DC8-1FA9-7A247A9FDC0D}"/>
              </a:ext>
            </a:extLst>
          </p:cNvPr>
          <p:cNvSpPr txBox="1"/>
          <p:nvPr/>
        </p:nvSpPr>
        <p:spPr>
          <a:xfrm>
            <a:off x="335016" y="3642930"/>
            <a:ext cx="85002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altLang="en-US" dirty="0">
                <a:ea typeface="나눔바른고딕"/>
              </a:rPr>
              <a:t>이성민: 최종프로젝트에서 팀원들과 의견충돌 없이 잘 마무리 하여서 다행이라 생각하고, 프로젝트 진행중에 많은 도움이 되지 못한 것 같아 미안하네요.. 한달이란 시간동안 고생하셨습니다!!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39091-BEC1-C5DC-EBB3-5255E21F85F8}"/>
              </a:ext>
            </a:extLst>
          </p:cNvPr>
          <p:cNvSpPr txBox="1"/>
          <p:nvPr/>
        </p:nvSpPr>
        <p:spPr>
          <a:xfrm>
            <a:off x="335016" y="1997344"/>
            <a:ext cx="850023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altLang="en-US" dirty="0" err="1">
                <a:ea typeface="나눔바른고딕"/>
              </a:rPr>
              <a:t>박세형</a:t>
            </a:r>
            <a:r>
              <a:rPr lang="ko-KR" altLang="en-US" dirty="0">
                <a:ea typeface="나눔바른고딕"/>
              </a:rPr>
              <a:t>: </a:t>
            </a:r>
            <a:r>
              <a:rPr lang="ko-KR" dirty="0">
                <a:ea typeface="나눔바른고딕"/>
              </a:rPr>
              <a:t>1달이라는 시간 내에서 팀원들과 최선을 다해서 진행한 프로젝트가 완성이 되어서 너무 기쁘지만 짧은 시간내에 구현을 </a:t>
            </a:r>
            <a:r>
              <a:rPr lang="ko-KR" altLang="en-US" dirty="0">
                <a:ea typeface="나눔바른고딕"/>
              </a:rPr>
              <a:t>하다 보니</a:t>
            </a:r>
            <a:r>
              <a:rPr lang="ko-KR" dirty="0">
                <a:ea typeface="나눔바른고딕"/>
              </a:rPr>
              <a:t> 아쉬운 점이나 부족한 점이 있지만 그래도 그 과정에서 많은 것을 배울 수 있었습니다.</a:t>
            </a:r>
            <a:r>
              <a:rPr lang="ko-KR" altLang="en-US" dirty="0">
                <a:ea typeface="나눔바른고딕"/>
              </a:rPr>
              <a:t> </a:t>
            </a:r>
            <a:r>
              <a:rPr lang="ko-KR" dirty="0">
                <a:ea typeface="나눔바른고딕"/>
              </a:rPr>
              <a:t>모두 고생들 많으셨습니다!!</a:t>
            </a:r>
            <a:endParaRPr lang="ko-KR" altLang="en-US" dirty="0">
              <a:ea typeface="나눔바른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0A305-83A8-22BE-6019-A5A7EF8DE167}"/>
              </a:ext>
            </a:extLst>
          </p:cNvPr>
          <p:cNvSpPr txBox="1"/>
          <p:nvPr/>
        </p:nvSpPr>
        <p:spPr>
          <a:xfrm>
            <a:off x="335016" y="1072680"/>
            <a:ext cx="850023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altLang="en-US" dirty="0">
                <a:ea typeface="나눔바른고딕"/>
              </a:rPr>
              <a:t>남호제: 6개월 배웠던 것을 바탕으로 데이터를 분석하고 직접 </a:t>
            </a:r>
            <a:r>
              <a:rPr lang="ko-KR" altLang="en-US" dirty="0" err="1">
                <a:ea typeface="나눔바른고딕"/>
              </a:rPr>
              <a:t>웹상에</a:t>
            </a:r>
            <a:r>
              <a:rPr lang="ko-KR" altLang="en-US" dirty="0">
                <a:ea typeface="나눔바른고딕"/>
              </a:rPr>
              <a:t> 표출하기 까지 오랜 시간이 걸렸습니다. 복잡한 작업도 많고 한달이 결코 긴 시간은 아니지만 끝까지 노력해 주신 팀원분들이 있었기에 마무리 할 수 있었습니다. 너무 고생 많으셨습니다!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16041875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045ED-F8AA-BFA4-6F25-FDEF5CF0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182" y="1556025"/>
            <a:ext cx="5629395" cy="1556535"/>
          </a:xfrm>
        </p:spPr>
        <p:txBody>
          <a:bodyPr>
            <a:noAutofit/>
          </a:bodyPr>
          <a:lstStyle/>
          <a:p>
            <a:br>
              <a:rPr lang="ko-KR" altLang="en-US" sz="1000">
                <a:ea typeface="나눔바른고딕"/>
              </a:rPr>
            </a:br>
            <a:r>
              <a:rPr lang="ko-KR" altLang="en-US" sz="9600">
                <a:ea typeface="나눔바른고딕"/>
              </a:rPr>
              <a:t>감사합니다</a:t>
            </a:r>
            <a:endParaRPr lang="ko-KR" altLang="en-US" sz="9600" dirty="0">
              <a:ea typeface="나눔바른고딕"/>
            </a:endParaRPr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id="{07B775BE-6D64-1738-05A6-07A1375F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" y="2593"/>
            <a:ext cx="9141371" cy="205022"/>
          </a:xfrm>
          <a:prstGeom prst="rect">
            <a:avLst/>
          </a:prstGeom>
        </p:spPr>
      </p:pic>
      <p:pic>
        <p:nvPicPr>
          <p:cNvPr id="7" name="그림 9">
            <a:extLst>
              <a:ext uri="{FF2B5EF4-FFF2-40B4-BE49-F238E27FC236}">
                <a16:creationId xmlns:a16="http://schemas.microsoft.com/office/drawing/2014/main" id="{BA151E80-A83A-9EE0-7C21-D0E5FC09E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" y="4903041"/>
            <a:ext cx="9141371" cy="2378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41721B-AFF9-F11D-B5F3-1BB3E83B7990}"/>
              </a:ext>
            </a:extLst>
          </p:cNvPr>
          <p:cNvSpPr txBox="1"/>
          <p:nvPr/>
        </p:nvSpPr>
        <p:spPr>
          <a:xfrm>
            <a:off x="3876261" y="3279913"/>
            <a:ext cx="146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ko-KR" altLang="en-US" dirty="0"/>
              <a:t>조 </a:t>
            </a:r>
            <a:r>
              <a:rPr lang="en-US" altLang="ko-KR" dirty="0" err="1"/>
              <a:t>Clovacash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160222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045ED-F8AA-BFA4-6F25-FDEF5CF0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809" y="1476512"/>
            <a:ext cx="3600125" cy="1556535"/>
          </a:xfrm>
        </p:spPr>
        <p:txBody>
          <a:bodyPr>
            <a:noAutofit/>
          </a:bodyPr>
          <a:lstStyle/>
          <a:p>
            <a:br>
              <a:rPr lang="ko-KR" altLang="en-US" sz="1000" dirty="0">
                <a:ea typeface="나눔바른고딕"/>
              </a:rPr>
            </a:br>
            <a:r>
              <a:rPr lang="ko-KR" altLang="en-US" sz="9600" dirty="0">
                <a:ea typeface="나눔바른고딕"/>
              </a:rPr>
              <a:t>Q&amp;A</a:t>
            </a:r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id="{07B775BE-6D64-1738-05A6-07A1375F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" y="2593"/>
            <a:ext cx="9141371" cy="205022"/>
          </a:xfrm>
          <a:prstGeom prst="rect">
            <a:avLst/>
          </a:prstGeom>
        </p:spPr>
      </p:pic>
      <p:pic>
        <p:nvPicPr>
          <p:cNvPr id="7" name="그림 9">
            <a:extLst>
              <a:ext uri="{FF2B5EF4-FFF2-40B4-BE49-F238E27FC236}">
                <a16:creationId xmlns:a16="http://schemas.microsoft.com/office/drawing/2014/main" id="{BA151E80-A83A-9EE0-7C21-D0E5FC09E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" y="4903041"/>
            <a:ext cx="9141371" cy="23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2206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32BF4-BA95-334C-8E7B-380070E3A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 </a:t>
            </a:r>
            <a:r>
              <a:rPr lang="ko-KR" altLang="en-US" sz="6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슬라이드</a:t>
            </a:r>
            <a:endParaRPr lang="en-US" sz="6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29F2D7-3B9B-7298-2698-B986913F6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나올 만한 답변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878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EE382-5E37-08AC-C387-6B56122A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 데이터는 무엇인가요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19A1D-3217-905D-007F-7F9ED515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개인신용정보 전송요구권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신용정보법 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기반으로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85763" indent="-385763"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본인에 관한 개인 신용정보를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85763" indent="-385763"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신용정보 제공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금융회사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공공기관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본인신용정보관리회사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마이데이터사업자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부터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85763" indent="-385763">
              <a:buAutoNum type="arabicPeriod" startAt="3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본인신용정보관리회사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신용정보 제공 이용자 등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마이데이터사업자에게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전송하도록 요구할 수 있는 권리를 가지는 정보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724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EE382-5E37-08AC-C387-6B56122A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 데이터는 무엇인가요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6922126-9B71-84B2-21F7-61499A1A1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66" y="1052696"/>
            <a:ext cx="6142668" cy="3816961"/>
          </a:xfrm>
        </p:spPr>
      </p:pic>
    </p:spTree>
    <p:extLst>
      <p:ext uri="{BB962C8B-B14F-4D97-AF65-F5344CB8AC3E}">
        <p14:creationId xmlns:p14="http://schemas.microsoft.com/office/powerpoint/2010/main" val="3515145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2B9BB-95AA-FD16-D7BD-D1749511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랜덤한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소비자 데이터는 어떠한 데이터를 기반으로 만들었나요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8073A-2BF2-40CC-E540-BAF9D2EF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서울시 빅데이터 캠퍼스의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업종별 카드 소비 패턴 데이터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마이데이터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종합 포털의 신용정보 제공 범위를 기반으로 만들었습니다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참고한 비율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연령대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업종별 사용금액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092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2B9BB-95AA-FD16-D7BD-D1749511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랜덤한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소비자 데이터는 어떠한 데이터를 기반으로 만들었나요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335E492E-678B-C659-02C7-CD9DA2C6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49" y="1017725"/>
            <a:ext cx="5287902" cy="385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42372" y="-183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altLang="ko" sz="2500" dirty="0" err="1">
                <a:latin typeface="나눔바른고딕" panose="020B0603020101020101" pitchFamily="50" charset="-127"/>
                <a:ea typeface="나눔바른고딕"/>
              </a:rPr>
              <a:t>사용</a:t>
            </a:r>
            <a:r>
              <a:rPr lang="en-US" altLang="ko" sz="2500" dirty="0"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" sz="2500" dirty="0" err="1">
                <a:latin typeface="나눔바른고딕" panose="020B0603020101020101" pitchFamily="50" charset="-127"/>
                <a:ea typeface="나눔바른고딕"/>
              </a:rPr>
              <a:t>프로그램</a:t>
            </a:r>
            <a:r>
              <a:rPr lang="en-US" altLang="ko" sz="2500" dirty="0">
                <a:latin typeface="나눔바른고딕" panose="020B0603020101020101" pitchFamily="50" charset="-127"/>
                <a:ea typeface="나눔바른고딕"/>
              </a:rPr>
              <a:t>  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/>
              </a:rPr>
              <a:t>소개</a:t>
            </a:r>
            <a:endParaRPr lang="ko" altLang="en-US" sz="2500" dirty="0" err="1">
              <a:latin typeface="나눔바른고딕" panose="020B0603020101020101" pitchFamily="50" charset="-127"/>
              <a:ea typeface="나눔바른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CA7A83-B9DF-B3D2-09ED-AC2AE4F39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8C467E-95DB-9CE0-1F21-A29D9148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3415"/>
            <a:ext cx="8520600" cy="3416400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언어 :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(ver.3.7.4)</a:t>
            </a:r>
          </a:p>
          <a:p>
            <a:pPr marL="114300" indent="0">
              <a:lnSpc>
                <a:spcPct val="114999"/>
              </a:lnSpc>
              <a:buNone/>
            </a:pP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4999"/>
              </a:lnSpc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라이브러리 :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Pandas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Numpy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Matplotlib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Seaborn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Plotly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Fakers, </a:t>
            </a:r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Beautifulsoup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Selenium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14300" indent="0">
              <a:lnSpc>
                <a:spcPct val="114999"/>
              </a:lnSpc>
              <a:buNone/>
            </a:pP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4999"/>
              </a:lnSpc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모델 :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Sklearn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DecisionTreeClassifier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XGBoost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LightGBM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RandomForestClassifier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114300" indent="0">
              <a:lnSpc>
                <a:spcPct val="114999"/>
              </a:lnSpc>
              <a:buNone/>
            </a:pP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4999"/>
              </a:lnSpc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 어플리케이션 :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Notion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Microsoft PowerPoint, Microsoft Excel</a:t>
            </a:r>
          </a:p>
          <a:p>
            <a:pPr marL="114300" indent="0">
              <a:lnSpc>
                <a:spcPct val="114999"/>
              </a:lnSpc>
              <a:buNone/>
            </a:pP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4999"/>
              </a:lnSpc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표시 :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Streamlit</a:t>
            </a:r>
          </a:p>
          <a:p>
            <a:pPr>
              <a:lnSpc>
                <a:spcPct val="114999"/>
              </a:lnSpc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4999"/>
              </a:lnSpc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A7EA4D-1C3B-9D74-5B08-752D4D797F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049328730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2B9BB-95AA-FD16-D7BD-D1749511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랜덤한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소비자 데이터는 어떠한 데이터를 기반으로 만들었나요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Google Shape;489;p51">
            <a:extLst>
              <a:ext uri="{FF2B5EF4-FFF2-40B4-BE49-F238E27FC236}">
                <a16:creationId xmlns:a16="http://schemas.microsoft.com/office/drawing/2014/main" id="{29AF0EFB-601E-9F71-A958-957434D13FF5}"/>
              </a:ext>
            </a:extLst>
          </p:cNvPr>
          <p:cNvSpPr txBox="1">
            <a:spLocks/>
          </p:cNvSpPr>
          <p:nvPr/>
        </p:nvSpPr>
        <p:spPr>
          <a:xfrm>
            <a:off x="1297081" y="1462092"/>
            <a:ext cx="6390450" cy="2562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2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업종별 카드 소비  패턴 데이터</a:t>
            </a: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lang="ko-KR" altLang="en-US" sz="2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Google Shape;491;p51">
            <a:extLst>
              <a:ext uri="{FF2B5EF4-FFF2-40B4-BE49-F238E27FC236}">
                <a16:creationId xmlns:a16="http://schemas.microsoft.com/office/drawing/2014/main" id="{2CA7F9E9-25BF-F846-EE56-7F793699AC5E}"/>
              </a:ext>
            </a:extLst>
          </p:cNvPr>
          <p:cNvGraphicFramePr/>
          <p:nvPr/>
        </p:nvGraphicFramePr>
        <p:xfrm>
          <a:off x="1434594" y="1946142"/>
          <a:ext cx="5716593" cy="777196"/>
        </p:xfrm>
        <a:graphic>
          <a:graphicData uri="http://schemas.openxmlformats.org/drawingml/2006/table">
            <a:tbl>
              <a:tblPr>
                <a:noFill/>
                <a:tableStyleId>{261551C5-084C-426B-AE3F-008A4B2618E5}</a:tableStyleId>
              </a:tblPr>
              <a:tblGrid>
                <a:gridCol w="816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2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업종코드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기준년월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고객주소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블록코드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성별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연령대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카드이용금액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카드이용건수계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SS013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201906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14037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50대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48288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65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Google Shape;492;p51">
            <a:extLst>
              <a:ext uri="{FF2B5EF4-FFF2-40B4-BE49-F238E27FC236}">
                <a16:creationId xmlns:a16="http://schemas.microsoft.com/office/drawing/2014/main" id="{9864506C-F363-7E59-BABF-37335C15A8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37819" y="3339419"/>
            <a:ext cx="851213" cy="259127"/>
          </a:xfrm>
          <a:prstGeom prst="bentConnector3">
            <a:avLst>
              <a:gd name="adj1" fmla="val 100262"/>
            </a:avLst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stealth" w="med" len="med"/>
          </a:ln>
        </p:spPr>
      </p:cxnSp>
      <p:graphicFrame>
        <p:nvGraphicFramePr>
          <p:cNvPr id="9" name="Google Shape;493;p51">
            <a:extLst>
              <a:ext uri="{FF2B5EF4-FFF2-40B4-BE49-F238E27FC236}">
                <a16:creationId xmlns:a16="http://schemas.microsoft.com/office/drawing/2014/main" id="{49B49567-767C-C833-BD64-4DA331385C25}"/>
              </a:ext>
            </a:extLst>
          </p:cNvPr>
          <p:cNvGraphicFramePr/>
          <p:nvPr/>
        </p:nvGraphicFramePr>
        <p:xfrm>
          <a:off x="1692987" y="3657598"/>
          <a:ext cx="4326976" cy="914334"/>
        </p:xfrm>
        <a:graphic>
          <a:graphicData uri="http://schemas.openxmlformats.org/drawingml/2006/table">
            <a:tbl>
              <a:tblPr>
                <a:noFill/>
                <a:tableStyleId>{261551C5-084C-426B-AE3F-008A4B2618E5}</a:tableStyleId>
              </a:tblPr>
              <a:tblGrid>
                <a:gridCol w="1081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업종 코드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대분류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중분류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소분류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SS001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요식/유흥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한식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한식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SS016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유통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편의점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편의점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69" marR="68569" marT="68569" marB="6856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Google Shape;494;p51">
            <a:extLst>
              <a:ext uri="{FF2B5EF4-FFF2-40B4-BE49-F238E27FC236}">
                <a16:creationId xmlns:a16="http://schemas.microsoft.com/office/drawing/2014/main" id="{D5E10246-2A50-6BEB-0B66-146FF2C0E7BC}"/>
              </a:ext>
            </a:extLst>
          </p:cNvPr>
          <p:cNvSpPr txBox="1"/>
          <p:nvPr/>
        </p:nvSpPr>
        <p:spPr>
          <a:xfrm>
            <a:off x="1433862" y="1771711"/>
            <a:ext cx="2554875" cy="242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ko" altLang="en-US" sz="675" dirty="0">
                <a:solidFill>
                  <a:srgbClr val="999999"/>
                </a:solidFill>
              </a:rPr>
              <a:t>블록별 성별연령대별 카드소비패턴</a:t>
            </a:r>
            <a:r>
              <a:rPr lang="en-US" altLang="ko" sz="675" dirty="0">
                <a:solidFill>
                  <a:srgbClr val="999999"/>
                </a:solidFill>
              </a:rPr>
              <a:t>.csv</a:t>
            </a:r>
            <a:endParaRPr sz="675" dirty="0">
              <a:solidFill>
                <a:srgbClr val="999999"/>
              </a:solidFill>
            </a:endParaRPr>
          </a:p>
        </p:txBody>
      </p:sp>
      <p:sp>
        <p:nvSpPr>
          <p:cNvPr id="11" name="Google Shape;495;p51">
            <a:extLst>
              <a:ext uri="{FF2B5EF4-FFF2-40B4-BE49-F238E27FC236}">
                <a16:creationId xmlns:a16="http://schemas.microsoft.com/office/drawing/2014/main" id="{E804BF35-B1D8-FF0F-8B1D-21DD91DF5F4A}"/>
              </a:ext>
            </a:extLst>
          </p:cNvPr>
          <p:cNvSpPr txBox="1"/>
          <p:nvPr/>
        </p:nvSpPr>
        <p:spPr>
          <a:xfrm>
            <a:off x="5054341" y="3442739"/>
            <a:ext cx="2554875" cy="242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ko" altLang="en-US" sz="675">
                <a:solidFill>
                  <a:srgbClr val="999999"/>
                </a:solidFill>
              </a:rPr>
              <a:t>카드소비 업종코드</a:t>
            </a:r>
            <a:r>
              <a:rPr lang="en-US" altLang="ko" sz="675">
                <a:solidFill>
                  <a:srgbClr val="999999"/>
                </a:solidFill>
              </a:rPr>
              <a:t>.csv</a:t>
            </a:r>
            <a:endParaRPr sz="675">
              <a:solidFill>
                <a:srgbClr val="999999"/>
              </a:solidFill>
            </a:endParaRPr>
          </a:p>
        </p:txBody>
      </p:sp>
      <p:sp>
        <p:nvSpPr>
          <p:cNvPr id="12" name="Google Shape;496;p51">
            <a:extLst>
              <a:ext uri="{FF2B5EF4-FFF2-40B4-BE49-F238E27FC236}">
                <a16:creationId xmlns:a16="http://schemas.microsoft.com/office/drawing/2014/main" id="{9C80A9E3-D6E5-F326-64C6-ED8C26FDFEFA}"/>
              </a:ext>
            </a:extLst>
          </p:cNvPr>
          <p:cNvSpPr/>
          <p:nvPr/>
        </p:nvSpPr>
        <p:spPr>
          <a:xfrm>
            <a:off x="1433862" y="1963373"/>
            <a:ext cx="817425" cy="1080005"/>
          </a:xfrm>
          <a:prstGeom prst="rect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4190199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Google Shape;451;p49"/>
          <p:cNvCxnSpPr/>
          <p:nvPr/>
        </p:nvCxnSpPr>
        <p:spPr>
          <a:xfrm>
            <a:off x="503725" y="1680050"/>
            <a:ext cx="762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52" name="Google Shape;4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76" y="956451"/>
            <a:ext cx="734675" cy="7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9"/>
          <p:cNvSpPr txBox="1"/>
          <p:nvPr/>
        </p:nvSpPr>
        <p:spPr>
          <a:xfrm>
            <a:off x="625275" y="1631801"/>
            <a:ext cx="9882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1500" b="1">
                <a:solidFill>
                  <a:schemeClr val="accent1"/>
                </a:solidFill>
              </a:rPr>
              <a:t>업종코드</a:t>
            </a:r>
            <a:endParaRPr sz="1500" b="1">
              <a:solidFill>
                <a:schemeClr val="accent1"/>
              </a:solidFill>
            </a:endParaRPr>
          </a:p>
        </p:txBody>
      </p:sp>
      <p:sp>
        <p:nvSpPr>
          <p:cNvPr id="454" name="Google Shape;454;p49"/>
          <p:cNvSpPr txBox="1"/>
          <p:nvPr/>
        </p:nvSpPr>
        <p:spPr>
          <a:xfrm>
            <a:off x="625275" y="1846276"/>
            <a:ext cx="34587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1800"/>
              <a:t>대분류로 </a:t>
            </a:r>
            <a:r>
              <a:rPr lang="en-US" altLang="ko" sz="1800"/>
              <a:t>14</a:t>
            </a:r>
            <a:r>
              <a:rPr lang="ko" altLang="en-US" sz="1800"/>
              <a:t>가지 업종명</a:t>
            </a:r>
            <a:endParaRPr sz="1800"/>
          </a:p>
          <a:p>
            <a:r>
              <a:rPr lang="ko" altLang="en-US" sz="1100"/>
              <a:t>유통</a:t>
            </a:r>
            <a:r>
              <a:rPr lang="en-US" altLang="ko" sz="1100"/>
              <a:t>,</a:t>
            </a:r>
            <a:r>
              <a:rPr lang="ko" altLang="en-US" sz="1100"/>
              <a:t>가정생활</a:t>
            </a:r>
            <a:r>
              <a:rPr lang="en-US" altLang="ko" sz="1100"/>
              <a:t>/</a:t>
            </a:r>
            <a:r>
              <a:rPr lang="ko" altLang="en-US" sz="1100"/>
              <a:t>서비스</a:t>
            </a:r>
            <a:r>
              <a:rPr lang="en-US" altLang="ko" sz="1100"/>
              <a:t>,</a:t>
            </a:r>
            <a:r>
              <a:rPr lang="ko" altLang="en-US" sz="1100"/>
              <a:t>요식</a:t>
            </a:r>
            <a:r>
              <a:rPr lang="en-US" altLang="ko" sz="1100"/>
              <a:t>/</a:t>
            </a:r>
            <a:r>
              <a:rPr lang="ko" altLang="en-US" sz="1100"/>
              <a:t>유흥</a:t>
            </a:r>
            <a:r>
              <a:rPr lang="en-US" altLang="ko" sz="1100"/>
              <a:t>,</a:t>
            </a:r>
            <a:r>
              <a:rPr lang="ko" altLang="en-US" sz="1100"/>
              <a:t>의료</a:t>
            </a:r>
            <a:r>
              <a:rPr lang="en-US" altLang="ko" sz="1100"/>
              <a:t>,</a:t>
            </a:r>
            <a:r>
              <a:rPr lang="ko" altLang="en-US" sz="1100"/>
              <a:t>음</a:t>
            </a:r>
            <a:r>
              <a:rPr lang="en-US" altLang="ko" sz="1100"/>
              <a:t>/</a:t>
            </a:r>
            <a:r>
              <a:rPr lang="ko" altLang="en-US" sz="1100"/>
              <a:t>식료품</a:t>
            </a:r>
            <a:r>
              <a:rPr lang="en-US" altLang="ko" sz="1100"/>
              <a:t>,</a:t>
            </a:r>
            <a:endParaRPr sz="1100"/>
          </a:p>
          <a:p>
            <a:r>
              <a:rPr lang="ko" altLang="en-US" sz="1100"/>
              <a:t>여행</a:t>
            </a:r>
            <a:r>
              <a:rPr lang="en-US" altLang="ko" sz="1100"/>
              <a:t>/</a:t>
            </a:r>
            <a:r>
              <a:rPr lang="ko" altLang="en-US" sz="1100"/>
              <a:t>교통</a:t>
            </a:r>
            <a:r>
              <a:rPr lang="en-US" altLang="ko" sz="1100"/>
              <a:t>,</a:t>
            </a:r>
            <a:r>
              <a:rPr lang="ko" altLang="en-US" sz="1100"/>
              <a:t>의류</a:t>
            </a:r>
            <a:r>
              <a:rPr lang="en-US" altLang="ko" sz="1100"/>
              <a:t>/</a:t>
            </a:r>
            <a:r>
              <a:rPr lang="ko" altLang="en-US" sz="1100"/>
              <a:t>잡화</a:t>
            </a:r>
            <a:r>
              <a:rPr lang="en-US" altLang="ko" sz="1100"/>
              <a:t>,</a:t>
            </a:r>
            <a:r>
              <a:rPr lang="ko" altLang="en-US" sz="1100"/>
              <a:t>전자상거래</a:t>
            </a:r>
            <a:r>
              <a:rPr lang="en-US" altLang="ko" sz="1100"/>
              <a:t>,</a:t>
            </a:r>
            <a:r>
              <a:rPr lang="ko" altLang="en-US" sz="1100"/>
              <a:t>미용</a:t>
            </a:r>
            <a:r>
              <a:rPr lang="en-US" altLang="ko" sz="1100"/>
              <a:t>,</a:t>
            </a:r>
            <a:r>
              <a:rPr lang="ko" altLang="en-US" sz="1100"/>
              <a:t>자동차</a:t>
            </a:r>
            <a:r>
              <a:rPr lang="en-US" altLang="ko" sz="1100"/>
              <a:t>,</a:t>
            </a:r>
            <a:endParaRPr sz="1100"/>
          </a:p>
          <a:p>
            <a:r>
              <a:rPr lang="ko" altLang="en-US" sz="1100"/>
              <a:t>스포츠</a:t>
            </a:r>
            <a:r>
              <a:rPr lang="en-US" altLang="ko" sz="1100"/>
              <a:t>/</a:t>
            </a:r>
            <a:r>
              <a:rPr lang="ko" altLang="en-US" sz="1100"/>
              <a:t>문화</a:t>
            </a:r>
            <a:r>
              <a:rPr lang="en-US" altLang="ko" sz="1100"/>
              <a:t>/</a:t>
            </a:r>
            <a:r>
              <a:rPr lang="ko" altLang="en-US" sz="1100"/>
              <a:t>레저</a:t>
            </a:r>
            <a:r>
              <a:rPr lang="en-US" altLang="ko" sz="1100"/>
              <a:t>,</a:t>
            </a:r>
            <a:r>
              <a:rPr lang="ko" altLang="en-US" sz="1100"/>
              <a:t>가전</a:t>
            </a:r>
            <a:r>
              <a:rPr lang="en-US" altLang="ko" sz="1100"/>
              <a:t>/</a:t>
            </a:r>
            <a:r>
              <a:rPr lang="ko" altLang="en-US" sz="1100"/>
              <a:t>가구</a:t>
            </a:r>
            <a:r>
              <a:rPr lang="en-US" altLang="ko" sz="1100"/>
              <a:t>,</a:t>
            </a:r>
            <a:r>
              <a:rPr lang="ko" altLang="en-US" sz="1100"/>
              <a:t>교육</a:t>
            </a:r>
            <a:r>
              <a:rPr lang="en-US" altLang="ko" sz="1100"/>
              <a:t>/</a:t>
            </a:r>
            <a:r>
              <a:rPr lang="ko" altLang="en-US" sz="1100"/>
              <a:t>학원</a:t>
            </a:r>
            <a:r>
              <a:rPr lang="en-US" altLang="ko" sz="1100"/>
              <a:t>,</a:t>
            </a:r>
            <a:r>
              <a:rPr lang="ko" altLang="en-US" sz="1100"/>
              <a:t>주유</a:t>
            </a:r>
            <a:endParaRPr sz="1100"/>
          </a:p>
        </p:txBody>
      </p:sp>
      <p:pic>
        <p:nvPicPr>
          <p:cNvPr id="455" name="Google Shape;45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3401" y="956462"/>
            <a:ext cx="734675" cy="7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9"/>
          <p:cNvSpPr txBox="1"/>
          <p:nvPr/>
        </p:nvSpPr>
        <p:spPr>
          <a:xfrm>
            <a:off x="3843400" y="1631801"/>
            <a:ext cx="9882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1500" b="1">
                <a:solidFill>
                  <a:schemeClr val="accent1"/>
                </a:solidFill>
              </a:rPr>
              <a:t>기준년월</a:t>
            </a:r>
            <a:endParaRPr sz="1500" b="1">
              <a:solidFill>
                <a:schemeClr val="accent1"/>
              </a:solidFill>
            </a:endParaRPr>
          </a:p>
        </p:txBody>
      </p:sp>
      <p:sp>
        <p:nvSpPr>
          <p:cNvPr id="457" name="Google Shape;457;p49"/>
          <p:cNvSpPr txBox="1"/>
          <p:nvPr/>
        </p:nvSpPr>
        <p:spPr>
          <a:xfrm>
            <a:off x="3843400" y="1846276"/>
            <a:ext cx="3458700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1800"/>
              <a:t>연도 및 월</a:t>
            </a:r>
            <a:endParaRPr sz="1800"/>
          </a:p>
          <a:p>
            <a:r>
              <a:rPr lang="en-US" altLang="ko" sz="1100"/>
              <a:t>202206(2022</a:t>
            </a:r>
            <a:r>
              <a:rPr lang="ko" altLang="en-US" sz="1100"/>
              <a:t>년 </a:t>
            </a:r>
            <a:r>
              <a:rPr lang="en-US" altLang="ko" sz="1100"/>
              <a:t>06</a:t>
            </a:r>
            <a:r>
              <a:rPr lang="ko" altLang="en-US" sz="1100"/>
              <a:t>월</a:t>
            </a:r>
            <a:r>
              <a:rPr lang="en-US" altLang="ko" sz="1100"/>
              <a:t>)</a:t>
            </a:r>
            <a:endParaRPr sz="1100"/>
          </a:p>
        </p:txBody>
      </p:sp>
      <p:pic>
        <p:nvPicPr>
          <p:cNvPr id="458" name="Google Shape;45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2450" y="956588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9"/>
          <p:cNvSpPr txBox="1"/>
          <p:nvPr/>
        </p:nvSpPr>
        <p:spPr>
          <a:xfrm>
            <a:off x="5942450" y="1631801"/>
            <a:ext cx="20208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1500" b="1">
                <a:solidFill>
                  <a:schemeClr val="accent1"/>
                </a:solidFill>
              </a:rPr>
              <a:t>고객주소 블록코드</a:t>
            </a:r>
            <a:endParaRPr sz="1500" b="1">
              <a:solidFill>
                <a:schemeClr val="accent1"/>
              </a:solidFill>
            </a:endParaRPr>
          </a:p>
        </p:txBody>
      </p:sp>
      <p:sp>
        <p:nvSpPr>
          <p:cNvPr id="460" name="Google Shape;460;p49"/>
          <p:cNvSpPr txBox="1"/>
          <p:nvPr/>
        </p:nvSpPr>
        <p:spPr>
          <a:xfrm>
            <a:off x="5942450" y="1846276"/>
            <a:ext cx="34587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1800"/>
              <a:t>대한민국 주소 코드</a:t>
            </a:r>
            <a:endParaRPr sz="1800"/>
          </a:p>
          <a:p>
            <a:r>
              <a:rPr lang="ko" altLang="en-US" sz="1100"/>
              <a:t>좌표계 </a:t>
            </a:r>
            <a:r>
              <a:rPr lang="en-US" altLang="ko" sz="1100"/>
              <a:t>: korea 2000/Central Belt</a:t>
            </a:r>
            <a:endParaRPr sz="1100"/>
          </a:p>
          <a:p>
            <a:r>
              <a:rPr lang="en-US" altLang="ko" sz="1100"/>
              <a:t>EPSG : 5181</a:t>
            </a:r>
            <a:endParaRPr sz="1100"/>
          </a:p>
        </p:txBody>
      </p:sp>
      <p:cxnSp>
        <p:nvCxnSpPr>
          <p:cNvPr id="461" name="Google Shape;461;p49"/>
          <p:cNvCxnSpPr/>
          <p:nvPr/>
        </p:nvCxnSpPr>
        <p:spPr>
          <a:xfrm>
            <a:off x="503725" y="3691125"/>
            <a:ext cx="762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62" name="Google Shape;462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075" y="2920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9"/>
          <p:cNvSpPr txBox="1"/>
          <p:nvPr/>
        </p:nvSpPr>
        <p:spPr>
          <a:xfrm>
            <a:off x="625275" y="3651351"/>
            <a:ext cx="8589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1500" b="1">
                <a:solidFill>
                  <a:schemeClr val="accent1"/>
                </a:solidFill>
              </a:rPr>
              <a:t>성별</a:t>
            </a:r>
            <a:endParaRPr sz="1500" b="1">
              <a:solidFill>
                <a:schemeClr val="accent1"/>
              </a:solidFill>
            </a:endParaRPr>
          </a:p>
        </p:txBody>
      </p:sp>
      <p:sp>
        <p:nvSpPr>
          <p:cNvPr id="464" name="Google Shape;464;p49"/>
          <p:cNvSpPr txBox="1"/>
          <p:nvPr/>
        </p:nvSpPr>
        <p:spPr>
          <a:xfrm>
            <a:off x="625275" y="3865826"/>
            <a:ext cx="1862400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1800"/>
              <a:t>남여 성별 구분</a:t>
            </a:r>
            <a:endParaRPr sz="1800"/>
          </a:p>
          <a:p>
            <a:r>
              <a:rPr lang="en-US" altLang="ko" sz="1100"/>
              <a:t>M(</a:t>
            </a:r>
            <a:r>
              <a:rPr lang="ko" altLang="en-US" sz="1100"/>
              <a:t>남성</a:t>
            </a:r>
            <a:r>
              <a:rPr lang="en-US" altLang="ko" sz="1100"/>
              <a:t>) / F(</a:t>
            </a:r>
            <a:r>
              <a:rPr lang="ko" altLang="en-US" sz="1100"/>
              <a:t>여성</a:t>
            </a:r>
            <a:r>
              <a:rPr lang="en-US" altLang="ko" sz="1100"/>
              <a:t>)</a:t>
            </a:r>
            <a:endParaRPr sz="1100"/>
          </a:p>
        </p:txBody>
      </p:sp>
      <p:sp>
        <p:nvSpPr>
          <p:cNvPr id="465" name="Google Shape;465;p49"/>
          <p:cNvSpPr txBox="1"/>
          <p:nvPr/>
        </p:nvSpPr>
        <p:spPr>
          <a:xfrm>
            <a:off x="2186950" y="3651351"/>
            <a:ext cx="8589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1500" b="1">
                <a:solidFill>
                  <a:schemeClr val="accent1"/>
                </a:solidFill>
              </a:rPr>
              <a:t>연령대</a:t>
            </a:r>
            <a:endParaRPr sz="1500" b="1">
              <a:solidFill>
                <a:schemeClr val="accent1"/>
              </a:solidFill>
            </a:endParaRPr>
          </a:p>
        </p:txBody>
      </p:sp>
      <p:sp>
        <p:nvSpPr>
          <p:cNvPr id="466" name="Google Shape;466;p49"/>
          <p:cNvSpPr txBox="1"/>
          <p:nvPr/>
        </p:nvSpPr>
        <p:spPr>
          <a:xfrm>
            <a:off x="2186950" y="3865825"/>
            <a:ext cx="21174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1800"/>
              <a:t>연령별 구간</a:t>
            </a:r>
            <a:endParaRPr sz="1800"/>
          </a:p>
          <a:p>
            <a:r>
              <a:rPr lang="en-US" altLang="ko" sz="1100"/>
              <a:t>10</a:t>
            </a:r>
            <a:r>
              <a:rPr lang="ko" altLang="en-US" sz="1100"/>
              <a:t>대</a:t>
            </a:r>
            <a:r>
              <a:rPr lang="en-US" altLang="ko" sz="1100"/>
              <a:t>,20</a:t>
            </a:r>
            <a:r>
              <a:rPr lang="ko" altLang="en-US" sz="1100"/>
              <a:t>대</a:t>
            </a:r>
            <a:r>
              <a:rPr lang="en-US" altLang="ko" sz="1100"/>
              <a:t>,30</a:t>
            </a:r>
            <a:r>
              <a:rPr lang="ko" altLang="en-US" sz="1100"/>
              <a:t>대</a:t>
            </a:r>
            <a:r>
              <a:rPr lang="en-US" altLang="ko" sz="1100"/>
              <a:t>,40</a:t>
            </a:r>
            <a:r>
              <a:rPr lang="ko" altLang="en-US" sz="1100"/>
              <a:t>대</a:t>
            </a:r>
            <a:r>
              <a:rPr lang="en-US" altLang="ko" sz="1100"/>
              <a:t>,</a:t>
            </a:r>
            <a:endParaRPr sz="1100"/>
          </a:p>
          <a:p>
            <a:r>
              <a:rPr lang="en-US" altLang="ko" sz="1100"/>
              <a:t>50</a:t>
            </a:r>
            <a:r>
              <a:rPr lang="ko" altLang="en-US" sz="1100"/>
              <a:t>대</a:t>
            </a:r>
            <a:r>
              <a:rPr lang="en-US" altLang="ko" sz="1100"/>
              <a:t>,60</a:t>
            </a:r>
            <a:r>
              <a:rPr lang="ko" altLang="en-US" sz="1100"/>
              <a:t>대</a:t>
            </a:r>
            <a:r>
              <a:rPr lang="en-US" altLang="ko" sz="1100"/>
              <a:t>,70</a:t>
            </a:r>
            <a:r>
              <a:rPr lang="ko" altLang="en-US" sz="1100"/>
              <a:t>대이상 </a:t>
            </a:r>
            <a:endParaRPr sz="1100"/>
          </a:p>
        </p:txBody>
      </p:sp>
      <p:pic>
        <p:nvPicPr>
          <p:cNvPr id="467" name="Google Shape;46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6950" y="2990750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9"/>
          <p:cNvSpPr txBox="1"/>
          <p:nvPr/>
        </p:nvSpPr>
        <p:spPr>
          <a:xfrm>
            <a:off x="3847150" y="3651351"/>
            <a:ext cx="19392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1500" b="1">
                <a:solidFill>
                  <a:schemeClr val="accent1"/>
                </a:solidFill>
              </a:rPr>
              <a:t>카드 이용 금액계</a:t>
            </a:r>
            <a:endParaRPr sz="1500" b="1">
              <a:solidFill>
                <a:schemeClr val="accent1"/>
              </a:solidFill>
            </a:endParaRPr>
          </a:p>
        </p:txBody>
      </p:sp>
      <p:sp>
        <p:nvSpPr>
          <p:cNvPr id="469" name="Google Shape;469;p49"/>
          <p:cNvSpPr txBox="1"/>
          <p:nvPr/>
        </p:nvSpPr>
        <p:spPr>
          <a:xfrm>
            <a:off x="3847150" y="3865826"/>
            <a:ext cx="2117400" cy="9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1800"/>
              <a:t>해당 업종에 사용한 금액</a:t>
            </a:r>
            <a:endParaRPr sz="1800"/>
          </a:p>
          <a:p>
            <a:r>
              <a:rPr lang="ko" altLang="en-US" sz="1100"/>
              <a:t>단위 </a:t>
            </a:r>
            <a:r>
              <a:rPr lang="en-US" altLang="ko" sz="1100"/>
              <a:t>: </a:t>
            </a:r>
            <a:r>
              <a:rPr lang="ko" altLang="en-US" sz="1100"/>
              <a:t>원</a:t>
            </a:r>
            <a:endParaRPr sz="1100"/>
          </a:p>
        </p:txBody>
      </p:sp>
      <p:pic>
        <p:nvPicPr>
          <p:cNvPr id="470" name="Google Shape;470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01025" y="2990750"/>
            <a:ext cx="734400" cy="7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16950" y="29357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9"/>
          <p:cNvSpPr txBox="1"/>
          <p:nvPr/>
        </p:nvSpPr>
        <p:spPr>
          <a:xfrm>
            <a:off x="6116950" y="3651351"/>
            <a:ext cx="19392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1500" b="1">
                <a:solidFill>
                  <a:schemeClr val="accent1"/>
                </a:solidFill>
              </a:rPr>
              <a:t>카드 사용 건수계</a:t>
            </a:r>
            <a:endParaRPr sz="1500" b="1">
              <a:solidFill>
                <a:schemeClr val="accent1"/>
              </a:solidFill>
            </a:endParaRPr>
          </a:p>
        </p:txBody>
      </p:sp>
      <p:sp>
        <p:nvSpPr>
          <p:cNvPr id="473" name="Google Shape;473;p49"/>
          <p:cNvSpPr txBox="1"/>
          <p:nvPr/>
        </p:nvSpPr>
        <p:spPr>
          <a:xfrm>
            <a:off x="6116950" y="3865826"/>
            <a:ext cx="2117400" cy="9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1800"/>
              <a:t>해당 업종에 사용한 횟수</a:t>
            </a:r>
            <a:endParaRPr sz="1800"/>
          </a:p>
          <a:p>
            <a:r>
              <a:rPr lang="ko" altLang="en-US" sz="1100"/>
              <a:t>단위 </a:t>
            </a:r>
            <a:r>
              <a:rPr lang="en-US" altLang="ko" sz="1100"/>
              <a:t>: </a:t>
            </a:r>
            <a:r>
              <a:rPr lang="ko" altLang="en-US" sz="1100"/>
              <a:t>건</a:t>
            </a:r>
            <a:endParaRPr sz="11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7C4DF0-9754-BE07-E573-EE31B4953CE2}"/>
              </a:ext>
            </a:extLst>
          </p:cNvPr>
          <p:cNvSpPr txBox="1">
            <a:spLocks/>
          </p:cNvSpPr>
          <p:nvPr/>
        </p:nvSpPr>
        <p:spPr>
          <a:xfrm>
            <a:off x="394150" y="145138"/>
            <a:ext cx="7886700" cy="994172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2625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625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랜덤한</a:t>
            </a:r>
            <a:r>
              <a:rPr lang="ko-KR" altLang="en-US" sz="2625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소비자 데이터는 어떠한 데이터를 기반으로 만들었나요</a:t>
            </a:r>
            <a:r>
              <a:rPr lang="en-US" altLang="ko-KR" sz="2625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sz="2625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EE382-5E37-08AC-C387-6B56122A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업종별 사용금액의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min, max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차이가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날텐데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업종별 금액 차이는 두었나요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19A1D-3217-905D-007F-7F9ED515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현실적인 데이터를 만들기 위해서는 필요한 작업이지만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업종별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min, max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대해서도 정확한 참고 자료가 없고 소비자 개인마다 차이가 있을 수 있기 때문에 일단 최소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범위 내에서 사용 금액을 랜덤하게 생성했습니다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063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EE382-5E37-08AC-C387-6B56122A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것을 예측하는 건가요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자세하게</a:t>
            </a:r>
            <a:r>
              <a:rPr 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19A1D-3217-905D-007F-7F9ED515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머신러닝을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하면서 주요하게 여긴 예측 시나리오 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85763" indent="-385763"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년간 소비 데이터를 학습하고 최근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개월간 가장 많이 쓸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업종명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예측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85763" indent="-385763"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많이 쓸 것 같은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업종명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개에 대해서 고객이 최근 소비를 바탕으로  만약 이 카드를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소비 만큼 앞으로 썼다면 할인율이 얼마 정도 적용될 것이다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표시합니다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할인이 큰 것 상위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웹페이지에 표시합니다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4020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BA89C8B-74E0-4EC5-4821-F4826CB25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46" y="2707481"/>
            <a:ext cx="5858109" cy="21621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C7EE382-5E37-08AC-C387-6B56122A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사용한 학습 모델들 설명해주세요</a:t>
            </a: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19A1D-3217-905D-007F-7F9ED515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LightGBM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Gradient Boosting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프레임워크로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Tree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학습 알고리즘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알고리즘과 다르게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Tree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수직적으로 확장된다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속도가 빠르나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과적합이 일어나기 쉽다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518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EE382-5E37-08AC-C387-6B56122A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사용한 학습 모델들 설명해주세요</a:t>
            </a: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19A1D-3217-905D-007F-7F9ED515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XGBoost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Gradient Tree Boosting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과적합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방지를 위한 기법이 추가된 지도 학습 알고리즘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RandomForestClassifier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결정 트리에서 과적합을 막기 위해 훈련 과정에서 다수의 결정 트리들을 랜덤하게 학습시켜 분류 또는 회귀의 결과 도출에 사용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27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EE382-5E37-08AC-C387-6B56122A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사용한 예측 모델들 설명해주세요</a:t>
            </a: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19A1D-3217-905D-007F-7F9ED515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DecisionTreeClassifier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분할과 가지치기 과정을 반복하여 모델을 생성</a:t>
            </a: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7746D2-9EF1-1745-A9BA-355955BAC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50" y="2291871"/>
            <a:ext cx="3939932" cy="285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172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EE382-5E37-08AC-C387-6B56122A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사용한 예측 모델들 설명해주세요</a:t>
            </a: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15C860-319D-E3D3-873D-9FDA1F9A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과적합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과적합은 기계 학습 모델이 학습 데이터에 대한 정확한 예측을 제공하지만 새 데이터에 대해서는 제공하지 않을 때 발생하는 바람직하지 않은 기계 학습 동작입니다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/>
              <a:t>F1 score</a:t>
            </a:r>
          </a:p>
          <a:p>
            <a:pPr algn="l"/>
            <a:r>
              <a:rPr lang="en-US" b="0" i="1" dirty="0">
                <a:effectLst/>
                <a:latin typeface="KaTeX_Math"/>
              </a:rPr>
              <a:t>F</a:t>
            </a:r>
            <a:r>
              <a:rPr lang="en-US" b="0" i="0" dirty="0">
                <a:effectLst/>
                <a:latin typeface="KaTeX_Main"/>
              </a:rPr>
              <a:t>1</a:t>
            </a:r>
            <a:r>
              <a:rPr lang="en-US" b="0" i="1" dirty="0">
                <a:effectLst/>
                <a:latin typeface="KaTeX_Math"/>
              </a:rPr>
              <a:t>Score</a:t>
            </a:r>
            <a:r>
              <a:rPr lang="en-US" b="0" i="0" dirty="0">
                <a:effectLst/>
                <a:latin typeface="KaTeX_Main"/>
              </a:rPr>
              <a:t>=(2∗</a:t>
            </a:r>
            <a:r>
              <a:rPr lang="en-US" b="0" i="1" dirty="0">
                <a:effectLst/>
                <a:latin typeface="KaTeX_Math"/>
              </a:rPr>
              <a:t>Precision</a:t>
            </a:r>
            <a:r>
              <a:rPr lang="en-US" b="0" i="0" dirty="0">
                <a:effectLst/>
                <a:latin typeface="KaTeX_Main"/>
              </a:rPr>
              <a:t>∗</a:t>
            </a:r>
            <a:r>
              <a:rPr lang="en-US" b="0" i="1" dirty="0">
                <a:effectLst/>
                <a:latin typeface="KaTeX_Math"/>
              </a:rPr>
              <a:t>Recall</a:t>
            </a:r>
            <a:r>
              <a:rPr lang="en-US" b="0" i="0" dirty="0">
                <a:effectLst/>
                <a:latin typeface="KaTeX_Main"/>
              </a:rPr>
              <a:t>​) / (</a:t>
            </a:r>
            <a:r>
              <a:rPr lang="en-US" b="0" i="1" dirty="0" err="1">
                <a:effectLst/>
                <a:latin typeface="KaTeX_Math"/>
              </a:rPr>
              <a:t>Precision</a:t>
            </a:r>
            <a:r>
              <a:rPr lang="en-US" b="0" i="0" dirty="0" err="1">
                <a:effectLst/>
                <a:latin typeface="KaTeX_Main"/>
              </a:rPr>
              <a:t>+</a:t>
            </a:r>
            <a:r>
              <a:rPr lang="en-US" b="0" i="1" dirty="0" err="1">
                <a:effectLst/>
                <a:latin typeface="KaTeX_Math"/>
              </a:rPr>
              <a:t>Recall</a:t>
            </a:r>
            <a:r>
              <a:rPr lang="en-US" i="1" dirty="0">
                <a:latin typeface="KaTeX_Math"/>
              </a:rPr>
              <a:t>)</a:t>
            </a:r>
            <a:endParaRPr lang="en-US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Roc-</a:t>
            </a:r>
            <a:r>
              <a:rPr lang="en-US" dirty="0" err="1"/>
              <a:t>auc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ROC – </a:t>
            </a:r>
            <a:r>
              <a:rPr lang="ko-KR" altLang="en-US" dirty="0"/>
              <a:t>예측은 </a:t>
            </a:r>
            <a:r>
              <a:rPr lang="en-US" altLang="ko-KR" dirty="0"/>
              <a:t>Positive, </a:t>
            </a:r>
            <a:r>
              <a:rPr lang="ko-KR" altLang="en-US" dirty="0"/>
              <a:t>실제는 </a:t>
            </a:r>
            <a:r>
              <a:rPr lang="en-US" altLang="ko-KR" dirty="0"/>
              <a:t>Negative</a:t>
            </a:r>
            <a:r>
              <a:rPr lang="ko-KR" altLang="en-US" dirty="0"/>
              <a:t>인 </a:t>
            </a:r>
            <a:r>
              <a:rPr lang="en-US" altLang="ko-KR" dirty="0"/>
              <a:t>FPR</a:t>
            </a:r>
            <a:r>
              <a:rPr lang="ko-KR" altLang="en-US" dirty="0"/>
              <a:t>과 예측과 실제가 </a:t>
            </a:r>
            <a:r>
              <a:rPr lang="en-US" altLang="ko-KR" dirty="0" err="1"/>
              <a:t>Positve</a:t>
            </a:r>
            <a:r>
              <a:rPr lang="ko-KR" altLang="en-US" dirty="0"/>
              <a:t>인 </a:t>
            </a:r>
            <a:r>
              <a:rPr lang="en-US" altLang="ko-KR" dirty="0"/>
              <a:t>TPR</a:t>
            </a:r>
            <a:r>
              <a:rPr lang="ko-KR" altLang="en-US" dirty="0"/>
              <a:t>에 대해서 </a:t>
            </a:r>
            <a:r>
              <a:rPr lang="en-US" altLang="ko-KR" dirty="0"/>
              <a:t>FPR </a:t>
            </a:r>
            <a:r>
              <a:rPr lang="ko-KR" altLang="en-US" dirty="0"/>
              <a:t>변화에 따른 </a:t>
            </a:r>
            <a:r>
              <a:rPr lang="en-US" altLang="ko-KR" dirty="0"/>
              <a:t>TPR</a:t>
            </a:r>
            <a:r>
              <a:rPr lang="ko-KR" altLang="en-US" dirty="0"/>
              <a:t>의 변화를 나타낸 곡선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AUC</a:t>
            </a:r>
            <a:r>
              <a:rPr lang="ko-KR" altLang="en-US" dirty="0"/>
              <a:t>는 </a:t>
            </a:r>
            <a:r>
              <a:rPr lang="en-US" altLang="ko-KR" dirty="0"/>
              <a:t>ROC </a:t>
            </a:r>
            <a:r>
              <a:rPr lang="ko-KR" altLang="en-US" dirty="0"/>
              <a:t>곡선의 아래 면적</a:t>
            </a:r>
            <a:br>
              <a:rPr lang="en-US" dirty="0"/>
            </a:b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563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EE382-5E37-08AC-C387-6B56122A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업종명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무슨 기준인가요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15C860-319D-E3D3-873D-9FDA1F9AB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3840"/>
            <a:ext cx="7886700" cy="3796303"/>
          </a:xfrm>
        </p:spPr>
        <p:txBody>
          <a:bodyPr/>
          <a:lstStyle/>
          <a:p>
            <a:r>
              <a:rPr lang="ko-KR" altLang="en-US" dirty="0"/>
              <a:t>저희가 참고한 서울시 빅데이터 캠퍼스의 </a:t>
            </a:r>
            <a:r>
              <a:rPr lang="en-US" altLang="ko-KR" dirty="0"/>
              <a:t>‘</a:t>
            </a:r>
            <a:r>
              <a:rPr lang="ko-KR" altLang="en-US" dirty="0"/>
              <a:t>업종별 소비 패턴 데이터</a:t>
            </a:r>
            <a:r>
              <a:rPr lang="en-US" altLang="ko-KR" dirty="0"/>
              <a:t>‘</a:t>
            </a:r>
            <a:r>
              <a:rPr lang="ko-KR" altLang="en-US" dirty="0"/>
              <a:t>에서 분류한 업종의 대분류</a:t>
            </a:r>
            <a:r>
              <a:rPr lang="en-US" altLang="ko-KR" dirty="0"/>
              <a:t>, </a:t>
            </a:r>
            <a:r>
              <a:rPr lang="ko-KR" altLang="en-US" dirty="0"/>
              <a:t>소분류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14</a:t>
            </a:r>
            <a:r>
              <a:rPr lang="ko-KR" altLang="en-US" dirty="0"/>
              <a:t>개의 대분류가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대분류 </a:t>
            </a:r>
            <a:r>
              <a:rPr lang="en-US" altLang="ko-KR" dirty="0"/>
              <a:t>: 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['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유통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가정생활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/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서비스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요식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/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유흥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의료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음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/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식료품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여행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/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교통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의류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/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잡화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전자상거래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미용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자동차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스포츠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/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문화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/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레저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가전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/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가구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교육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/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학원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주유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’]</a:t>
            </a:r>
          </a:p>
          <a:p>
            <a:pPr marL="0" indent="0">
              <a:buNone/>
            </a:pPr>
            <a:endParaRPr lang="en-US" altLang="ko-KR" b="0" i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5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EE382-5E37-08AC-C387-6B56122A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업종명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무슨 기준인가요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15C860-319D-E3D3-873D-9FDA1F9AB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3840"/>
            <a:ext cx="7886700" cy="37963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 b="0" dirty="0">
                <a:effectLst/>
                <a:latin typeface="Consolas" panose="020B0609020204030204" pitchFamily="49" charset="0"/>
              </a:rPr>
              <a:t>대분류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=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소분류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유통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백화점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할인점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슈퍼마켓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편의점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생활잡화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가정생활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서비스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생활서비스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세탁소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업무서비스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인테리어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통신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보험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공과금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요식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유흥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일식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양식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중식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제과점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커피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패스트푸드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노래방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의료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종합병원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일반병원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치과병원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한의원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약국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식료품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정육점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농수산물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여행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교통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호텔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여행사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항공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면세점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택시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버스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지하철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'KTX'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의류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잡화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의복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의류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패션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잡화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시계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귀금속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안경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전자상거래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네이버 쇼핑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쿠팡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디지털 콘텐츠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배달앱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온라인거래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결제대행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(PG)'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홈쇼핑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미용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미용실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미용서비스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화장품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자동차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자동차판매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자동차서비스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자동차용품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스포츠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문화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레저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영화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공연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스포츠시설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취미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오락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서점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스포츠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레저용품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문화용품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화원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놀이공원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가구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가구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교육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학원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독서실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유아교육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교육용품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입시보습학원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외국어학원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예체능학원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취미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전문학원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주유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주유소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'LPG'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altLang="ko-KR" b="0" i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6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EE382-5E37-08AC-C387-6B56122A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 데이터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무엇인가요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6922126-9B71-84B2-21F7-61499A1A1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66" y="1052696"/>
            <a:ext cx="6142668" cy="3816961"/>
          </a:xfrm>
        </p:spPr>
      </p:pic>
    </p:spTree>
    <p:extLst>
      <p:ext uri="{BB962C8B-B14F-4D97-AF65-F5344CB8AC3E}">
        <p14:creationId xmlns:p14="http://schemas.microsoft.com/office/powerpoint/2010/main" val="4397055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 rot="-5400000">
            <a:off x="4615566" y="2379027"/>
            <a:ext cx="624991" cy="1053900"/>
          </a:xfrm>
          <a:prstGeom prst="downArrow">
            <a:avLst>
              <a:gd name="adj1" fmla="val 55210"/>
              <a:gd name="adj2" fmla="val 50000"/>
            </a:avLst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587945" y="2376573"/>
            <a:ext cx="3365770" cy="10539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2000" b="1" dirty="0">
                <a:latin typeface="나눔바른고딕" panose="020B0603020101020101" pitchFamily="50" charset="-127"/>
                <a:ea typeface="나눔바른고딕"/>
              </a:rPr>
              <a:t>하나의 사이트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/>
              </a:rPr>
              <a:t>에서</a:t>
            </a:r>
            <a:r>
              <a:rPr lang="ko-KR" altLang="en-US" sz="1800" b="1" dirty="0">
                <a:latin typeface="나눔바른고딕" panose="020B0603020101020101" pitchFamily="50" charset="-127"/>
                <a:ea typeface="나눔바른고딕"/>
              </a:rPr>
              <a:t> 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/>
              </a:rPr>
              <a:t>다양한 소비 성향을 반영한</a:t>
            </a:r>
          </a:p>
          <a:p>
            <a:pPr algn="ctr"/>
            <a:r>
              <a:rPr lang="ko-KR" altLang="en-US" sz="2000" b="1" dirty="0">
                <a:latin typeface="나눔바른고딕" panose="020B0603020101020101" pitchFamily="50" charset="-127"/>
                <a:ea typeface="나눔바른고딕"/>
              </a:rPr>
              <a:t>카드 추천</a:t>
            </a:r>
            <a:endParaRPr lang="ko-KR" altLang="en-US" b="1" dirty="0">
              <a:latin typeface="나눔바른고딕" panose="020B0603020101020101" pitchFamily="50" charset="-127"/>
              <a:ea typeface="나눔바른고딕"/>
            </a:endParaRPr>
          </a:p>
        </p:txBody>
      </p:sp>
      <p:pic>
        <p:nvPicPr>
          <p:cNvPr id="7" name="그림 2">
            <a:extLst>
              <a:ext uri="{FF2B5EF4-FFF2-40B4-BE49-F238E27FC236}">
                <a16:creationId xmlns:a16="http://schemas.microsoft.com/office/drawing/2014/main" id="{DC09D4C7-E9BC-6585-222D-4D5407830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8" name="Google Shape;93;p18">
            <a:extLst>
              <a:ext uri="{FF2B5EF4-FFF2-40B4-BE49-F238E27FC236}">
                <a16:creationId xmlns:a16="http://schemas.microsoft.com/office/drawing/2014/main" id="{E5EC61FB-4271-A390-BF3E-78FDBEF261E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49009"/>
            </a:pPr>
            <a:r>
              <a:rPr lang="af-ZA" altLang="ko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PART1. </a:t>
            </a: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배경</a:t>
            </a:r>
            <a:endParaRPr lang="af-ZA" sz="2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af-ZA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0AF82BD-C99C-65EC-1F6F-861B218B79AA}"/>
              </a:ext>
            </a:extLst>
          </p:cNvPr>
          <p:cNvGrpSpPr/>
          <p:nvPr/>
        </p:nvGrpSpPr>
        <p:grpSpPr>
          <a:xfrm>
            <a:off x="419497" y="884977"/>
            <a:ext cx="3840208" cy="4040370"/>
            <a:chOff x="446078" y="732134"/>
            <a:chExt cx="3840208" cy="4040370"/>
          </a:xfrm>
        </p:grpSpPr>
        <p:sp>
          <p:nvSpPr>
            <p:cNvPr id="75" name="Google Shape;75;p16"/>
            <p:cNvSpPr/>
            <p:nvPr/>
          </p:nvSpPr>
          <p:spPr>
            <a:xfrm>
              <a:off x="1081732" y="733320"/>
              <a:ext cx="3203319" cy="911411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1800" b="1">
                  <a:ea typeface="나눔바른고딕"/>
                </a:rPr>
                <a:t>고객</a:t>
              </a:r>
              <a:endParaRPr lang="ko-KR">
                <a:ea typeface="나눔바른고딕"/>
              </a:endParaRPr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>
                  <a:latin typeface="나눔바른고딕" panose="020B0603020101020101" pitchFamily="50" charset="-127"/>
                  <a:ea typeface="나눔바른고딕"/>
                </a:rPr>
                <a:t>다양한 소비 성향의 증가</a:t>
              </a:r>
              <a:endParaRPr lang="ko-KR"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1082966" y="1769996"/>
              <a:ext cx="3203320" cy="911411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1700" b="1">
                  <a:latin typeface="나눔바른고딕" panose="020B0603020101020101" pitchFamily="50" charset="-127"/>
                  <a:ea typeface="나눔바른고딕"/>
                </a:rPr>
                <a:t>카드 회사</a:t>
              </a:r>
              <a:r>
                <a:rPr lang="ko-KR" altLang="en-US" sz="1700">
                  <a:latin typeface="나눔바른고딕" panose="020B0603020101020101" pitchFamily="50" charset="-127"/>
                  <a:ea typeface="나눔바른고딕"/>
                </a:rPr>
                <a:t> </a:t>
              </a:r>
            </a:p>
            <a:p>
              <a:pPr algn="ctr"/>
              <a:r>
                <a:rPr lang="ko-KR" altLang="en-US" sz="1700">
                  <a:latin typeface="나눔바른고딕" panose="020B0603020101020101" pitchFamily="50" charset="-127"/>
                  <a:ea typeface="나눔바른고딕"/>
                </a:rPr>
                <a:t>    마이 데이터를 통한 개인화</a:t>
              </a: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1139754" y="2819959"/>
              <a:ext cx="3145297" cy="911411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7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비즈니스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데이터 기반 </a:t>
              </a:r>
              <a:endPara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맞춤 추천의 효율성 증대</a:t>
              </a: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1072143" y="3856635"/>
              <a:ext cx="3203321" cy="911411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7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접근성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많은 카드 정보를 일일이 검색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9F239DD-DB63-3BB2-2A4A-721D66751EB8}"/>
                </a:ext>
              </a:extLst>
            </p:cNvPr>
            <p:cNvSpPr/>
            <p:nvPr/>
          </p:nvSpPr>
          <p:spPr>
            <a:xfrm>
              <a:off x="446307" y="732134"/>
              <a:ext cx="917058" cy="91705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E36415E-02FC-792D-20FA-9F305381193C}"/>
                </a:ext>
              </a:extLst>
            </p:cNvPr>
            <p:cNvSpPr/>
            <p:nvPr/>
          </p:nvSpPr>
          <p:spPr>
            <a:xfrm>
              <a:off x="446764" y="1768808"/>
              <a:ext cx="917058" cy="91705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13DB78C-0F06-96B5-2A87-BECAE6790AAB}"/>
                </a:ext>
              </a:extLst>
            </p:cNvPr>
            <p:cNvSpPr/>
            <p:nvPr/>
          </p:nvSpPr>
          <p:spPr>
            <a:xfrm>
              <a:off x="446230" y="2818774"/>
              <a:ext cx="917058" cy="91705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8285C0D-30E5-3401-E488-E1EAD1BC3067}"/>
                </a:ext>
              </a:extLst>
            </p:cNvPr>
            <p:cNvSpPr/>
            <p:nvPr/>
          </p:nvSpPr>
          <p:spPr>
            <a:xfrm>
              <a:off x="446078" y="3855446"/>
              <a:ext cx="917058" cy="91705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1">
            <a:extLst>
              <a:ext uri="{FF2B5EF4-FFF2-40B4-BE49-F238E27FC236}">
                <a16:creationId xmlns:a16="http://schemas.microsoft.com/office/drawing/2014/main" id="{97DC86FD-C87B-82BE-B21C-9078A8DDF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06" y="1034017"/>
            <a:ext cx="643271" cy="643271"/>
          </a:xfrm>
          <a:prstGeom prst="rect">
            <a:avLst/>
          </a:prstGeom>
        </p:spPr>
      </p:pic>
      <p:pic>
        <p:nvPicPr>
          <p:cNvPr id="14" name="그림 14" descr="텍스트, 스크린샷, 가전용품, 주방가전이(가) 표시된 사진&#10;&#10;자동 생성된 설명">
            <a:extLst>
              <a:ext uri="{FF2B5EF4-FFF2-40B4-BE49-F238E27FC236}">
                <a16:creationId xmlns:a16="http://schemas.microsoft.com/office/drawing/2014/main" id="{B5E72861-6B7D-1F5A-5803-1E4C7D822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51" y="2139151"/>
            <a:ext cx="643271" cy="5528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FB6427C-8D8F-4406-A6F8-020A4C32EC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990" l="10000" r="90000">
                        <a14:foregroundMark x1="50677" y1="10260" x2="50677" y2="10260"/>
                        <a14:foregroundMark x1="57031" y1="90990" x2="57031" y2="90990"/>
                        <a14:foregroundMark x1="29479" y1="33281" x2="29479" y2="332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1" y="4109483"/>
            <a:ext cx="720000" cy="7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2F4E92B-47B0-4E17-849F-050E4B1D65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0568" y1="41667" x2="50568" y2="41667"/>
                        <a14:foregroundMark x1="50568" y1="50556" x2="50568" y2="50556"/>
                        <a14:foregroundMark x1="51136" y1="41111" x2="51136" y2="41111"/>
                        <a14:foregroundMark x1="53409" y1="51111" x2="53409" y2="51111"/>
                        <a14:foregroundMark x1="54545" y1="48889" x2="54545" y2="48889"/>
                        <a14:foregroundMark x1="54545" y1="55000" x2="54545" y2="55000"/>
                        <a14:foregroundMark x1="53409" y1="64444" x2="53409" y2="64444"/>
                        <a14:foregroundMark x1="53409" y1="73333" x2="53409" y2="73333"/>
                        <a14:foregroundMark x1="23864" y1="55556" x2="23864" y2="75556"/>
                        <a14:foregroundMark x1="34091" y1="57222" x2="32955" y2="81111"/>
                        <a14:foregroundMark x1="52841" y1="72222" x2="52841" y2="72222"/>
                        <a14:foregroundMark x1="68750" y1="55556" x2="68750" y2="84444"/>
                        <a14:foregroundMark x1="81818" y1="54444" x2="78409" y2="7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4" y="3027427"/>
            <a:ext cx="704000" cy="720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F202A1-519C-D55D-3F69-AFF3FF6056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6511" y="3287217"/>
            <a:ext cx="387716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ko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누구나 손쉽게 이용할 수 있는 추천 플랫폼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29" y="1302388"/>
            <a:ext cx="2787360" cy="185822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3542912" y="1811947"/>
            <a:ext cx="5600400" cy="19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ko-KR" altLang="en-US" sz="2500" b="1" dirty="0">
                <a:solidFill>
                  <a:schemeClr val="dk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"마이 데이터"</a:t>
            </a:r>
            <a:r>
              <a:rPr lang="ko-KR" altLang="en-US" sz="2500" dirty="0">
                <a:solidFill>
                  <a:schemeClr val="dk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 </a:t>
            </a: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dk2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소비 특성 맞춤형</a:t>
            </a:r>
            <a:r>
              <a:rPr lang="ko-KR" altLang="en-US" sz="2500" dirty="0">
                <a:solidFill>
                  <a:schemeClr val="dk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카드 상품</a:t>
            </a:r>
          </a:p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2500" dirty="0">
                <a:solidFill>
                  <a:schemeClr val="dk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서비스 </a:t>
            </a:r>
            <a:endParaRPr lang="ko-KR" altLang="en-US" sz="600" dirty="0">
              <a:solidFill>
                <a:schemeClr val="dk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7FC47B08-9F96-65BC-C3F1-DCBB61CE9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6" name="Google Shape;93;p18">
            <a:extLst>
              <a:ext uri="{FF2B5EF4-FFF2-40B4-BE49-F238E27FC236}">
                <a16:creationId xmlns:a16="http://schemas.microsoft.com/office/drawing/2014/main" id="{521ECCD8-DE0F-D5C4-0E63-1ABEF5A559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49009"/>
            </a:pPr>
            <a:r>
              <a:rPr lang="af-ZA" altLang="ko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PART1. </a:t>
            </a: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목표</a:t>
            </a:r>
            <a:endParaRPr lang="af-ZA" sz="2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af-ZA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D204043-D640-438C-C110-A29B49159A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af-ZA" alt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및 </a:t>
            </a:r>
            <a:r>
              <a:rPr lang="af-ZA" alt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EDA /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</a:t>
            </a:r>
            <a:r>
              <a:rPr lang="af-ZA" altLang="ko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flow </a:t>
            </a:r>
            <a:endParaRPr lang="af-ZA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50" y="670800"/>
            <a:ext cx="7623111" cy="42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2">
            <a:extLst>
              <a:ext uri="{FF2B5EF4-FFF2-40B4-BE49-F238E27FC236}">
                <a16:creationId xmlns:a16="http://schemas.microsoft.com/office/drawing/2014/main" id="{75DE19C7-9F3E-442A-5A66-82F07AF84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AD0398-26B1-44DB-CEA9-2D85D4C080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altLang="ko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데이터 소개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6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데이터 생성 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387775" y="721350"/>
            <a:ext cx="8231400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3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원본 데이터</a:t>
            </a:r>
            <a:endParaRPr lang="ko-KR" altLang="en-US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7A26F075-BF1D-6B55-6AF1-B05836204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" y="491194"/>
            <a:ext cx="9141372" cy="4236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C50E61-7FB8-9FBB-1C9C-D2B2A44C32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938B331-AD3A-BBD6-B7E7-EEBBD3D9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25" y="1110490"/>
            <a:ext cx="5287902" cy="3852405"/>
          </a:xfrm>
          <a:prstGeom prst="rect">
            <a:avLst/>
          </a:prstGeom>
        </p:spPr>
      </p:pic>
      <p:pic>
        <p:nvPicPr>
          <p:cNvPr id="5" name="Google Shape;452;p49">
            <a:extLst>
              <a:ext uri="{FF2B5EF4-FFF2-40B4-BE49-F238E27FC236}">
                <a16:creationId xmlns:a16="http://schemas.microsoft.com/office/drawing/2014/main" id="{1C2AB3AB-0DFB-73F8-CA02-09E97222DF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9649" y="956451"/>
            <a:ext cx="734675" cy="7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53;p49">
            <a:extLst>
              <a:ext uri="{FF2B5EF4-FFF2-40B4-BE49-F238E27FC236}">
                <a16:creationId xmlns:a16="http://schemas.microsoft.com/office/drawing/2014/main" id="{44680765-A5A3-7B6C-1AB7-0C9E43EC2042}"/>
              </a:ext>
            </a:extLst>
          </p:cNvPr>
          <p:cNvSpPr txBox="1"/>
          <p:nvPr/>
        </p:nvSpPr>
        <p:spPr>
          <a:xfrm>
            <a:off x="5899648" y="1631801"/>
            <a:ext cx="9882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1500" b="1">
                <a:solidFill>
                  <a:schemeClr val="accent1"/>
                </a:solidFill>
              </a:rPr>
              <a:t>업종코드</a:t>
            </a:r>
            <a:endParaRPr sz="1500" b="1">
              <a:solidFill>
                <a:schemeClr val="accent1"/>
              </a:solidFill>
            </a:endParaRPr>
          </a:p>
        </p:txBody>
      </p:sp>
      <p:sp>
        <p:nvSpPr>
          <p:cNvPr id="7" name="Google Shape;454;p49">
            <a:extLst>
              <a:ext uri="{FF2B5EF4-FFF2-40B4-BE49-F238E27FC236}">
                <a16:creationId xmlns:a16="http://schemas.microsoft.com/office/drawing/2014/main" id="{493A3D85-02EE-DE11-0F87-D3C18F58D19C}"/>
              </a:ext>
            </a:extLst>
          </p:cNvPr>
          <p:cNvSpPr txBox="1"/>
          <p:nvPr/>
        </p:nvSpPr>
        <p:spPr>
          <a:xfrm>
            <a:off x="5899648" y="1846276"/>
            <a:ext cx="34587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1800" dirty="0"/>
              <a:t>대분류로 </a:t>
            </a:r>
            <a:r>
              <a:rPr lang="en-US" altLang="ko" sz="1800" dirty="0"/>
              <a:t>14</a:t>
            </a:r>
            <a:r>
              <a:rPr lang="ko" altLang="en-US" sz="1800" dirty="0"/>
              <a:t>가지 업종명</a:t>
            </a:r>
            <a:endParaRPr sz="1800" dirty="0"/>
          </a:p>
          <a:p>
            <a:r>
              <a:rPr lang="ko" altLang="en-US" sz="1100" dirty="0"/>
              <a:t>유통</a:t>
            </a:r>
            <a:r>
              <a:rPr lang="en-US" altLang="ko" sz="1100" dirty="0"/>
              <a:t>,</a:t>
            </a:r>
            <a:r>
              <a:rPr lang="ko" altLang="en-US" sz="1100" dirty="0"/>
              <a:t>가정생활</a:t>
            </a:r>
            <a:r>
              <a:rPr lang="en-US" altLang="ko" sz="1100" dirty="0"/>
              <a:t>/</a:t>
            </a:r>
            <a:r>
              <a:rPr lang="ko" altLang="en-US" sz="1100" dirty="0"/>
              <a:t>서비스</a:t>
            </a:r>
            <a:r>
              <a:rPr lang="en-US" altLang="ko" sz="1100" dirty="0"/>
              <a:t>,</a:t>
            </a:r>
            <a:r>
              <a:rPr lang="ko" altLang="en-US" sz="1100" dirty="0"/>
              <a:t>요식</a:t>
            </a:r>
            <a:r>
              <a:rPr lang="en-US" altLang="ko" sz="1100" dirty="0"/>
              <a:t>/</a:t>
            </a:r>
            <a:r>
              <a:rPr lang="ko" altLang="en-US" sz="1100" dirty="0"/>
              <a:t>유흥</a:t>
            </a:r>
            <a:r>
              <a:rPr lang="en-US" altLang="ko" sz="1100" dirty="0"/>
              <a:t>,</a:t>
            </a:r>
            <a:r>
              <a:rPr lang="ko" altLang="en-US" sz="1100" dirty="0"/>
              <a:t>의료</a:t>
            </a:r>
            <a:r>
              <a:rPr lang="en-US" altLang="ko" sz="1100" dirty="0"/>
              <a:t>,</a:t>
            </a:r>
            <a:r>
              <a:rPr lang="ko" altLang="en-US" sz="1100" dirty="0"/>
              <a:t>음</a:t>
            </a:r>
            <a:r>
              <a:rPr lang="en-US" altLang="ko" sz="1100" dirty="0"/>
              <a:t>/</a:t>
            </a:r>
            <a:r>
              <a:rPr lang="ko" altLang="en-US" sz="1100" dirty="0"/>
              <a:t>식료품</a:t>
            </a:r>
            <a:r>
              <a:rPr lang="en-US" altLang="ko" sz="1100" dirty="0"/>
              <a:t>,</a:t>
            </a:r>
            <a:endParaRPr sz="1100" dirty="0"/>
          </a:p>
          <a:p>
            <a:r>
              <a:rPr lang="ko" altLang="en-US" sz="1100" dirty="0"/>
              <a:t>여행</a:t>
            </a:r>
            <a:r>
              <a:rPr lang="en-US" altLang="ko" sz="1100" dirty="0"/>
              <a:t>/</a:t>
            </a:r>
            <a:r>
              <a:rPr lang="ko" altLang="en-US" sz="1100" dirty="0"/>
              <a:t>교통</a:t>
            </a:r>
            <a:r>
              <a:rPr lang="en-US" altLang="ko" sz="1100" dirty="0"/>
              <a:t>,</a:t>
            </a:r>
            <a:r>
              <a:rPr lang="ko" altLang="en-US" sz="1100" dirty="0"/>
              <a:t>의류</a:t>
            </a:r>
            <a:r>
              <a:rPr lang="en-US" altLang="ko" sz="1100" dirty="0"/>
              <a:t>/</a:t>
            </a:r>
            <a:r>
              <a:rPr lang="ko" altLang="en-US" sz="1100" dirty="0"/>
              <a:t>잡화</a:t>
            </a:r>
            <a:r>
              <a:rPr lang="en-US" altLang="ko" sz="1100" dirty="0"/>
              <a:t>,</a:t>
            </a:r>
            <a:r>
              <a:rPr lang="ko" altLang="en-US" sz="1100" dirty="0"/>
              <a:t>전자상거래</a:t>
            </a:r>
            <a:r>
              <a:rPr lang="en-US" altLang="ko" sz="1100" dirty="0"/>
              <a:t>,</a:t>
            </a:r>
            <a:r>
              <a:rPr lang="ko" altLang="en-US" sz="1100" dirty="0"/>
              <a:t>미용</a:t>
            </a:r>
            <a:r>
              <a:rPr lang="en-US" altLang="ko" sz="1100" dirty="0"/>
              <a:t>,</a:t>
            </a:r>
            <a:r>
              <a:rPr lang="ko" altLang="en-US" sz="1100" dirty="0"/>
              <a:t>자동차</a:t>
            </a:r>
            <a:r>
              <a:rPr lang="en-US" altLang="ko" sz="1100" dirty="0"/>
              <a:t>,</a:t>
            </a:r>
            <a:endParaRPr sz="1100" dirty="0"/>
          </a:p>
          <a:p>
            <a:r>
              <a:rPr lang="ko" altLang="en-US" sz="1100" dirty="0"/>
              <a:t>스포츠</a:t>
            </a:r>
            <a:r>
              <a:rPr lang="en-US" altLang="ko" sz="1100" dirty="0"/>
              <a:t>/</a:t>
            </a:r>
            <a:r>
              <a:rPr lang="ko" altLang="en-US" sz="1100" dirty="0"/>
              <a:t>문화</a:t>
            </a:r>
            <a:r>
              <a:rPr lang="en-US" altLang="ko" sz="1100" dirty="0"/>
              <a:t>/</a:t>
            </a:r>
            <a:r>
              <a:rPr lang="ko" altLang="en-US" sz="1100" dirty="0"/>
              <a:t>레저</a:t>
            </a:r>
            <a:r>
              <a:rPr lang="en-US" altLang="ko" sz="1100" dirty="0"/>
              <a:t>,</a:t>
            </a:r>
            <a:r>
              <a:rPr lang="ko" altLang="en-US" sz="1100" dirty="0"/>
              <a:t>가전</a:t>
            </a:r>
            <a:r>
              <a:rPr lang="en-US" altLang="ko" sz="1100" dirty="0"/>
              <a:t>/</a:t>
            </a:r>
            <a:r>
              <a:rPr lang="ko" altLang="en-US" sz="1100" dirty="0"/>
              <a:t>가구</a:t>
            </a:r>
            <a:r>
              <a:rPr lang="en-US" altLang="ko" sz="1100" dirty="0"/>
              <a:t>,</a:t>
            </a:r>
            <a:r>
              <a:rPr lang="ko" altLang="en-US" sz="1100" dirty="0"/>
              <a:t>교육</a:t>
            </a:r>
            <a:r>
              <a:rPr lang="en-US" altLang="ko" sz="1100" dirty="0"/>
              <a:t>/</a:t>
            </a:r>
            <a:r>
              <a:rPr lang="ko" altLang="en-US" sz="1100" dirty="0"/>
              <a:t>학원</a:t>
            </a:r>
            <a:r>
              <a:rPr lang="en-US" altLang="ko" sz="1100" dirty="0"/>
              <a:t>,</a:t>
            </a:r>
            <a:r>
              <a:rPr lang="ko" altLang="en-US" sz="1100" dirty="0"/>
              <a:t>주유</a:t>
            </a:r>
            <a:endParaRPr sz="1100" dirty="0"/>
          </a:p>
        </p:txBody>
      </p:sp>
      <p:sp>
        <p:nvSpPr>
          <p:cNvPr id="8" name="Google Shape;468;p49">
            <a:extLst>
              <a:ext uri="{FF2B5EF4-FFF2-40B4-BE49-F238E27FC236}">
                <a16:creationId xmlns:a16="http://schemas.microsoft.com/office/drawing/2014/main" id="{C230AF09-1C7C-9D5A-4E5D-2A8E583570FF}"/>
              </a:ext>
            </a:extLst>
          </p:cNvPr>
          <p:cNvSpPr txBox="1"/>
          <p:nvPr/>
        </p:nvSpPr>
        <p:spPr>
          <a:xfrm>
            <a:off x="5894613" y="3651351"/>
            <a:ext cx="19392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1500" b="1">
                <a:solidFill>
                  <a:schemeClr val="accent1"/>
                </a:solidFill>
              </a:rPr>
              <a:t>카드 이용 금액계</a:t>
            </a:r>
            <a:endParaRPr sz="1500" b="1">
              <a:solidFill>
                <a:schemeClr val="accent1"/>
              </a:solidFill>
            </a:endParaRPr>
          </a:p>
        </p:txBody>
      </p:sp>
      <p:sp>
        <p:nvSpPr>
          <p:cNvPr id="9" name="Google Shape;469;p49">
            <a:extLst>
              <a:ext uri="{FF2B5EF4-FFF2-40B4-BE49-F238E27FC236}">
                <a16:creationId xmlns:a16="http://schemas.microsoft.com/office/drawing/2014/main" id="{F48B7C30-20DD-E097-548B-409171F4EFAF}"/>
              </a:ext>
            </a:extLst>
          </p:cNvPr>
          <p:cNvSpPr txBox="1"/>
          <p:nvPr/>
        </p:nvSpPr>
        <p:spPr>
          <a:xfrm>
            <a:off x="5894613" y="3865826"/>
            <a:ext cx="2117400" cy="9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1800"/>
              <a:t>해당 업종에 사용한 금액</a:t>
            </a:r>
            <a:endParaRPr sz="1800"/>
          </a:p>
          <a:p>
            <a:r>
              <a:rPr lang="ko" altLang="en-US" sz="1100"/>
              <a:t>단위 </a:t>
            </a:r>
            <a:r>
              <a:rPr lang="en-US" altLang="ko" sz="1100"/>
              <a:t>: </a:t>
            </a:r>
            <a:r>
              <a:rPr lang="ko" altLang="en-US" sz="1100"/>
              <a:t>원</a:t>
            </a:r>
            <a:endParaRPr sz="1100"/>
          </a:p>
        </p:txBody>
      </p:sp>
      <p:pic>
        <p:nvPicPr>
          <p:cNvPr id="10" name="Google Shape;470;p49">
            <a:extLst>
              <a:ext uri="{FF2B5EF4-FFF2-40B4-BE49-F238E27FC236}">
                <a16:creationId xmlns:a16="http://schemas.microsoft.com/office/drawing/2014/main" id="{A43ECD31-7346-B954-440A-5A04A0B362A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8488" y="2990750"/>
            <a:ext cx="734400" cy="7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AB0C074-9948-5597-7945-0167F55F79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5978" y="567200"/>
            <a:ext cx="2251500" cy="518249"/>
          </a:xfrm>
          <a:prstGeom prst="rect">
            <a:avLst/>
          </a:prstGeom>
        </p:spPr>
      </p:pic>
      <p:sp>
        <p:nvSpPr>
          <p:cNvPr id="13" name="Google Shape;494;p51">
            <a:extLst>
              <a:ext uri="{FF2B5EF4-FFF2-40B4-BE49-F238E27FC236}">
                <a16:creationId xmlns:a16="http://schemas.microsoft.com/office/drawing/2014/main" id="{53BCB925-ABC1-D9C7-E42A-50406C52456F}"/>
              </a:ext>
            </a:extLst>
          </p:cNvPr>
          <p:cNvSpPr txBox="1"/>
          <p:nvPr/>
        </p:nvSpPr>
        <p:spPr>
          <a:xfrm>
            <a:off x="4128013" y="922703"/>
            <a:ext cx="2554875" cy="242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ko" altLang="en-US" sz="675" dirty="0">
                <a:solidFill>
                  <a:srgbClr val="999999"/>
                </a:solidFill>
              </a:rPr>
              <a:t>블록별 성별연령대별 카드소비패턴</a:t>
            </a:r>
            <a:r>
              <a:rPr lang="en-US" altLang="ko" sz="675" dirty="0">
                <a:solidFill>
                  <a:srgbClr val="999999"/>
                </a:solidFill>
              </a:rPr>
              <a:t>.csv</a:t>
            </a:r>
            <a:endParaRPr sz="675" dirty="0">
              <a:solidFill>
                <a:srgbClr val="999999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3326</Words>
  <Application>Microsoft Office PowerPoint</Application>
  <PresentationFormat>화면 슬라이드 쇼(16:9)</PresentationFormat>
  <Paragraphs>634</Paragraphs>
  <Slides>49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9" baseType="lpstr">
      <vt:lpstr>-apple-system</vt:lpstr>
      <vt:lpstr>KaTeX_Main</vt:lpstr>
      <vt:lpstr>KaTeX_Math</vt:lpstr>
      <vt:lpstr>나눔바른고딕</vt:lpstr>
      <vt:lpstr>Malgun Gothic</vt:lpstr>
      <vt:lpstr>Arial</vt:lpstr>
      <vt:lpstr>Calibri</vt:lpstr>
      <vt:lpstr>Consolas</vt:lpstr>
      <vt:lpstr>Courier New</vt:lpstr>
      <vt:lpstr>Simple Light</vt:lpstr>
      <vt:lpstr>소비자 맞춤  카드 추천 시스템 </vt:lpstr>
      <vt:lpstr>Contents</vt:lpstr>
      <vt:lpstr>역할 분담</vt:lpstr>
      <vt:lpstr>사용 프로그램  소개</vt:lpstr>
      <vt:lpstr>1. 마이 데이터는 무엇인가요?</vt:lpstr>
      <vt:lpstr>PowerPoint 프레젠테이션</vt:lpstr>
      <vt:lpstr>PowerPoint 프레젠테이션</vt:lpstr>
      <vt:lpstr>PART2. 데이터 및 EDA / 분석 flow  </vt:lpstr>
      <vt:lpstr>PART2. 사용 데이터 소개 / 고객 데이터 생성 </vt:lpstr>
      <vt:lpstr>PART2. 사용 데이터 소개 / 고객 데이터 생성 </vt:lpstr>
      <vt:lpstr>PART2. 사용 데이터 소개 / 고객 데이터 생성 </vt:lpstr>
      <vt:lpstr>PART2. 사용 데이터 소개 / 고객 데이터 생성 </vt:lpstr>
      <vt:lpstr>PART2. 사용 데이터 소개 / 고객 데이터 생성 </vt:lpstr>
      <vt:lpstr>PART2. 사용 데이터 소개 / 고객 데이터 생성 </vt:lpstr>
      <vt:lpstr>PowerPoint 프레젠테이션</vt:lpstr>
      <vt:lpstr>PART2. 사용 데이터 소개 / 고객 데이터 EDA</vt:lpstr>
      <vt:lpstr>PART2. 사용 데이터 소개 / 카드 데이터 생성</vt:lpstr>
      <vt:lpstr>PART2. 사용 데이터 소개 / 카드 데이터 EDA</vt:lpstr>
      <vt:lpstr>PART3. 모델링 및 평가 / 모델링  </vt:lpstr>
      <vt:lpstr>PART2. 사용 데이터 소개 / 고객 데이터 생성 </vt:lpstr>
      <vt:lpstr>PART3. 모델링 및 평가 / 모델링  </vt:lpstr>
      <vt:lpstr>PART3. 모델링 및 평가 / 모델 성능 평가 </vt:lpstr>
      <vt:lpstr>PART4.카드 추천 Streamlit 구현/ 구현 flow </vt:lpstr>
      <vt:lpstr>PART4. 카드 추천 Streamlit 구현 / Main page  </vt:lpstr>
      <vt:lpstr>PART4. 카드 추천 Streamlit 구현 / 카드추천 page </vt:lpstr>
      <vt:lpstr>PART4. 카드 추천 Streamlit 구현 / 고객 소비통계 page </vt:lpstr>
      <vt:lpstr>PART4. 카드 추천 Streamlit 구현 / 사이트 통계 page </vt:lpstr>
      <vt:lpstr>PART4. 카드 추천 Streamlit 구현 / 카드 검색 page </vt:lpstr>
      <vt:lpstr>PART4. 카드 추천 Streamlit 구현 / 카드 혜택 비교 page </vt:lpstr>
      <vt:lpstr>PART4. 카드 추천 Streamlit 구현 / 시연 </vt:lpstr>
      <vt:lpstr>Part 5. 결론 및 마무리 / 결론</vt:lpstr>
      <vt:lpstr>후기</vt:lpstr>
      <vt:lpstr> 감사합니다</vt:lpstr>
      <vt:lpstr> Q&amp;A</vt:lpstr>
      <vt:lpstr>Q&amp;A 슬라이드</vt:lpstr>
      <vt:lpstr>1. 마이 데이터는 무엇인가요?</vt:lpstr>
      <vt:lpstr>1. 마이 데이터는 무엇인가요?</vt:lpstr>
      <vt:lpstr>2. 랜덤한 소비자 데이터는 어떠한 데이터를 기반으로 만들었나요?</vt:lpstr>
      <vt:lpstr>2. 랜덤한 소비자 데이터는 어떠한 데이터를 기반으로 만들었나요?</vt:lpstr>
      <vt:lpstr>2. 랜덤한 소비자 데이터는 어떠한 데이터를 기반으로 만들었나요?</vt:lpstr>
      <vt:lpstr>PowerPoint 프레젠테이션</vt:lpstr>
      <vt:lpstr>3. 업종별 사용금액의 min, max가 차이가 날텐데 업종별 금액 차이는 두었나요?</vt:lpstr>
      <vt:lpstr>4. 어떤 것을 예측하는 건가요? 자세하게 </vt:lpstr>
      <vt:lpstr>5. 사용한 학습 모델들 설명해주세요</vt:lpstr>
      <vt:lpstr>5. 사용한 학습 모델들 설명해주세요</vt:lpstr>
      <vt:lpstr>5. 사용한 예측 모델들 설명해주세요</vt:lpstr>
      <vt:lpstr>5. 사용한 예측 모델들 설명해주세요</vt:lpstr>
      <vt:lpstr>6. 사용처, 업종명? 무슨 기준인가요?</vt:lpstr>
      <vt:lpstr>6. 사용처, 업종명? 무슨 기준인가요?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소비자 맞춤  카드 추천 시스템 </dc:title>
  <cp:lastModifiedBy>남 호제</cp:lastModifiedBy>
  <cp:revision>904</cp:revision>
  <dcterms:modified xsi:type="dcterms:W3CDTF">2023-05-10T06:47:25Z</dcterms:modified>
</cp:coreProperties>
</file>