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6" roundtripDataSignature="AMtx7mhnFwYKzkMhWGd6NRGbomzvhNwo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안녕하세요. 이번 3조 기획안 발표를 맡게된 남호제 라고 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 조는 사용자 소비 패턴을 분석한 카드 추천 챗봇 서비스를 만들고자 합니다. (조장, 조원소개)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자신의 소비 패턴(사용처, 사용 금액, 횟수)에 맞춰 최대한의 혜택을 받을 수 있는 카드를 사용자가 자유롭게 챗봇에 물어보면 버튼을 클릭할 필요없이 대답해 주는 서비스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누구나 손쉽게 사용할 수 있으며 상담 시간, 점심시간 제약 없이 실시간으로 카드 정보를 얻을 수 있으며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추가로는 고객 성향 파악 데이터를 대화를 통해서 추가로 얻거나 웹페이지에 챗봇을 추가하기 용이하도록 만드는 것이 목표입니다.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서울시 시민을 대상으로 성별, 연령대별 소비패턴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소비 패턴을 대상으로 외식에 많은 돈을 쓰는 사람은 외식에 혜택이 많은 카드를 추천한다든지 등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서울시 대상이지만 연령대별 소비 유형, 연령대별 카드 이용 건수, 금액을 확인할 수 있다.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참고사항 : 카드사별 월별 이용 실적을 볼 수 있으나 2023년 2월 자료밖에 없다.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데이터 들이 아직 부족하다는 생각을 하고 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카드 이용 건수, 금액 정보(은행계, 비은행계로만 나뉘어짐)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python에서 배운 web crawling 방식(stellarium, beautifulsoup)을 이용해서 데이터를 모아온다.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개요부터 피드백 사항등 기획안의 내용을 간략하게 정리하였습니다.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오늘날 chatGPT처럼 대화형 인공지능이 접근성이 좋아지면서 많은 인기가 있고 관련 시장이 커지고 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0fb925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0fb925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빠르게 감소하는 은행 지점과 이로 인한 인터넷 뱅킹 사용이 증가하고 있으며 금융 분야 AI시장이 연평균 38.2% 성장할 전망임.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언택트 시대의 소비 변화에 따라 시니어 언택트 비율이 증가하고 있음. 이로 인해 미래에 인터넷 뱅킹과 챗봇을 사용하는 시장이 축소하지는 않을 것이라 예측했습니다.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금융사에 챗봇이 있는 곳이 있기는 하나 카드를 바로 추천해 주지 않고 사용자가 선택을 해야한다.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사용자가 선택해서 검색해도 해당 기업의 카드만 추천해준다.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카드 고릴라, 네이버 신용카드, 뱅크 샐러드 처럼 여러 회사의 카드의 혜택과 정보를 보여주는 사이트는 있지만 대표적인 사이트 세군대 모두 챗봇 기능이 없다.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chatGPT역시 추천은 해주나 정확한 정보를 알려주지는 않습니다.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모든 회사의 카드 혜택과 정보가 담긴 데이터와 소비자 패턴을 학습한 챗봇으로 고객이 자신의 정보를 말하듯이 물어보면 챗봇이 특정한 카드를 알려주는 서비스를 제공하면 좋겠다고 생각했습니다.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사용자 소비 패턴을 분석한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카드 추천 챗봇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514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3조_Clovacash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41324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800"/>
              <a:t>조장 : 남호제 / 조원 : 박세형, 우정연, 이성민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>
            <a:off x="1777425" y="264425"/>
            <a:ext cx="4834800" cy="3937200"/>
          </a:xfrm>
          <a:prstGeom prst="wedgeRectCallout">
            <a:avLst>
              <a:gd fmla="val -51250" name="adj1"/>
              <a:gd fmla="val 60877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개요</a:t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7173898" y="1127522"/>
            <a:ext cx="606300" cy="941700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7173898" y="708299"/>
            <a:ext cx="606300" cy="6063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4277250" y="408425"/>
            <a:ext cx="2229300" cy="1360800"/>
          </a:xfrm>
          <a:prstGeom prst="wedgeRectCallout">
            <a:avLst>
              <a:gd fmla="val 75952" name="adj1"/>
              <a:gd fmla="val 13878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내가 연봉이 XX정도고 외식을 많이 해서 음식점 할인 혜택이 큰 카드가 필요한데 추천할 거 있어?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7954206" y="805014"/>
            <a:ext cx="1064100" cy="56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7986450" y="856605"/>
            <a:ext cx="993300" cy="45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447557" y="1372577"/>
            <a:ext cx="71100" cy="1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7909097" y="1495071"/>
            <a:ext cx="1154400" cy="567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01475" y="4018325"/>
            <a:ext cx="1592400" cy="907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Clovacash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챗봇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1821788" y="2062650"/>
            <a:ext cx="3553500" cy="101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1821800" y="3169100"/>
            <a:ext cx="22719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이게 가장 좋네요 휴먼.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아니면 더 추천해 줄까요?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750" y="2062671"/>
            <a:ext cx="3553575" cy="1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목표</a:t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>
            <a:off x="3812275" y="259050"/>
            <a:ext cx="1906800" cy="1906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누구나 손쉽게 사용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1668700" y="1618350"/>
            <a:ext cx="1906800" cy="1906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실시간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획득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3812275" y="3034950"/>
            <a:ext cx="1906800" cy="1906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성향 파악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6119150" y="1618350"/>
            <a:ext cx="1906800" cy="19068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ko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웹페이지 추가 용이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311700" y="1914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3300"/>
              <a:t>맞춤형 카드를 찾고있는 사용자</a:t>
            </a:r>
            <a:endParaRPr b="1" sz="3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ko" sz="3300"/>
              <a:t>금융 챗봇 서비스를 도입 할려는 기업</a:t>
            </a:r>
            <a:endParaRPr b="1" sz="3300"/>
          </a:p>
        </p:txBody>
      </p:sp>
      <p:sp>
        <p:nvSpPr>
          <p:cNvPr id="145" name="Google Shape;145;p11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대상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기대효과</a:t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>
            <a:off x="320375" y="727625"/>
            <a:ext cx="7623600" cy="67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eriod"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 개인 맞춤 추천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320375" y="1554550"/>
            <a:ext cx="7623600" cy="67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고객 만족도 향상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320375" y="2381475"/>
            <a:ext cx="7623600" cy="67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홍보 효과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320375" y="3208400"/>
            <a:ext cx="7623600" cy="67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새로운 수익 창출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320375" y="4035325"/>
            <a:ext cx="7623600" cy="67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 비용 절감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데이터</a:t>
            </a:r>
            <a:endParaRPr/>
          </a:p>
        </p:txBody>
      </p:sp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03250"/>
            <a:ext cx="7976079" cy="36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1875" y="255513"/>
            <a:ext cx="32766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데이터</a:t>
            </a:r>
            <a:endParaRPr/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50" y="656611"/>
            <a:ext cx="5892599" cy="32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1225" y="2634103"/>
            <a:ext cx="5215674" cy="250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데이터</a:t>
            </a:r>
            <a:endParaRPr/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550" y="725100"/>
            <a:ext cx="23241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658550"/>
            <a:ext cx="8246834" cy="33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데이터</a:t>
            </a:r>
            <a:endParaRPr/>
          </a:p>
        </p:txBody>
      </p:sp>
      <p:pic>
        <p:nvPicPr>
          <p:cNvPr id="182" name="Google Shape;1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350" y="727363"/>
            <a:ext cx="1698425" cy="7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85875"/>
            <a:ext cx="8839201" cy="26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데이터</a:t>
            </a: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450" y="715450"/>
            <a:ext cx="8117612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/>
          <p:nvPr/>
        </p:nvSpPr>
        <p:spPr>
          <a:xfrm>
            <a:off x="5878825" y="669725"/>
            <a:ext cx="2924100" cy="446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3823375" y="679375"/>
            <a:ext cx="1896600" cy="4464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214225" y="669725"/>
            <a:ext cx="3503100" cy="4390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방식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320375" y="891675"/>
            <a:ext cx="1428900" cy="391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수집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1600"/>
              <a:t>(카드 이름, 혜택율, 소비패턴)</a:t>
            </a:r>
            <a:endParaRPr sz="1600"/>
          </a:p>
        </p:txBody>
      </p:sp>
      <p:sp>
        <p:nvSpPr>
          <p:cNvPr id="199" name="Google Shape;199;p18"/>
          <p:cNvSpPr/>
          <p:nvPr/>
        </p:nvSpPr>
        <p:spPr>
          <a:xfrm>
            <a:off x="1942300" y="891675"/>
            <a:ext cx="1630800" cy="391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(소비 영역, 연령, 나이, 소비 금액 등)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982675" y="823949"/>
            <a:ext cx="1630800" cy="128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가중치 부여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TF-IDF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3982675" y="2242713"/>
            <a:ext cx="1630800" cy="121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 학습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3982675" y="3593975"/>
            <a:ext cx="1630800" cy="121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언어표현 학습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6004275" y="891675"/>
            <a:ext cx="1196700" cy="391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질문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답변 학습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7355275" y="891675"/>
            <a:ext cx="1365300" cy="391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시각화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1800"/>
              <a:t>streamlit</a:t>
            </a:r>
            <a:r>
              <a:rPr b="0" i="0" lang="k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1203475" y="221275"/>
            <a:ext cx="152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처리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3948975" y="221275"/>
            <a:ext cx="152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학습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6578575" y="221275"/>
            <a:ext cx="1751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Naver Clova 사용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8"/>
          <p:cNvCxnSpPr>
            <a:endCxn id="199" idx="1"/>
          </p:cNvCxnSpPr>
          <p:nvPr/>
        </p:nvCxnSpPr>
        <p:spPr>
          <a:xfrm>
            <a:off x="1749400" y="2850675"/>
            <a:ext cx="1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18"/>
          <p:cNvCxnSpPr>
            <a:stCxn id="199" idx="3"/>
            <a:endCxn id="200" idx="1"/>
          </p:cNvCxnSpPr>
          <p:nvPr/>
        </p:nvCxnSpPr>
        <p:spPr>
          <a:xfrm flipH="1" rot="10800000">
            <a:off x="3573100" y="1465875"/>
            <a:ext cx="409500" cy="1384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18"/>
          <p:cNvCxnSpPr>
            <a:endCxn id="204" idx="1"/>
          </p:cNvCxnSpPr>
          <p:nvPr/>
        </p:nvCxnSpPr>
        <p:spPr>
          <a:xfrm>
            <a:off x="7201075" y="2850675"/>
            <a:ext cx="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18"/>
          <p:cNvCxnSpPr>
            <a:endCxn id="201" idx="0"/>
          </p:cNvCxnSpPr>
          <p:nvPr/>
        </p:nvCxnSpPr>
        <p:spPr>
          <a:xfrm>
            <a:off x="4798075" y="2107713"/>
            <a:ext cx="0" cy="1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18"/>
          <p:cNvCxnSpPr>
            <a:stCxn id="201" idx="2"/>
            <a:endCxn id="202" idx="0"/>
          </p:cNvCxnSpPr>
          <p:nvPr/>
        </p:nvCxnSpPr>
        <p:spPr>
          <a:xfrm>
            <a:off x="4798075" y="3458913"/>
            <a:ext cx="0" cy="1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18"/>
          <p:cNvCxnSpPr>
            <a:stCxn id="202" idx="3"/>
            <a:endCxn id="203" idx="1"/>
          </p:cNvCxnSpPr>
          <p:nvPr/>
        </p:nvCxnSpPr>
        <p:spPr>
          <a:xfrm flipH="1" rot="10800000">
            <a:off x="5613475" y="2850575"/>
            <a:ext cx="390900" cy="13515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253800" y="1029575"/>
            <a:ext cx="85206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개요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대상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기대효과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데이터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방식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피드백 사항</a:t>
            </a:r>
            <a:endParaRPr/>
          </a:p>
        </p:txBody>
      </p:sp>
      <p:sp>
        <p:nvSpPr>
          <p:cNvPr id="62" name="Google Shape;62;p2"/>
          <p:cNvSpPr txBox="1"/>
          <p:nvPr>
            <p:ph idx="1" type="subTitle"/>
          </p:nvPr>
        </p:nvSpPr>
        <p:spPr>
          <a:xfrm>
            <a:off x="253800" y="1707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목차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2538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ko" sz="1300"/>
              <a:t>1. 멘토님 두 분이 보시기에 금융 기업들이 사용할 것 같은가? 아니면 너무 범위가 광범위 하여 실용성이 별로 없는지.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ko" sz="1300"/>
              <a:t>2. Naver Clova를 저번주에 처음 배워서 어떻게 질문을 입력하고 답변을 받는지만 배운 상태이다. chatGPT 만큼은 아니더라도 외부 프로그램을 사용해서 자연어를 이해하고 자연스러운 답변을 만들기에는 시간이 부족할지</a:t>
            </a:r>
            <a:endParaRPr b="1" sz="1300"/>
          </a:p>
        </p:txBody>
      </p:sp>
      <p:sp>
        <p:nvSpPr>
          <p:cNvPr id="219" name="Google Shape;219;p19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피드백 사항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개요</a:t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425" y="2182600"/>
            <a:ext cx="4269250" cy="419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00" y="1360099"/>
            <a:ext cx="7702300" cy="8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100" y="647673"/>
            <a:ext cx="4674624" cy="6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c0fb9250f_1_0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개요</a:t>
            </a:r>
            <a:endParaRPr/>
          </a:p>
        </p:txBody>
      </p:sp>
      <p:pic>
        <p:nvPicPr>
          <p:cNvPr id="76" name="Google Shape;76;g22c0fb9250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75" y="572700"/>
            <a:ext cx="7716442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개요</a:t>
            </a:r>
            <a:endParaRPr/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3600" y="725100"/>
            <a:ext cx="5037065" cy="4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715" y="725100"/>
            <a:ext cx="2518351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개요</a:t>
            </a:r>
            <a:endParaRPr/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694625"/>
            <a:ext cx="5068053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개요</a:t>
            </a:r>
            <a:endParaRPr/>
          </a:p>
        </p:txBody>
      </p:sp>
      <p:pic>
        <p:nvPicPr>
          <p:cNvPr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550" y="705100"/>
            <a:ext cx="4719674" cy="36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6525" y="816872"/>
            <a:ext cx="3870299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개요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38" y="572700"/>
            <a:ext cx="7002813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199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개요</a:t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682825" y="3529725"/>
            <a:ext cx="3403500" cy="1300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ko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챗봇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ko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네이버 클로바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93800" y="745725"/>
            <a:ext cx="2407500" cy="130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ko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 정보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ko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회사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1835825" y="2037875"/>
            <a:ext cx="1483500" cy="1483500"/>
          </a:xfrm>
          <a:prstGeom prst="mathPlus">
            <a:avLst>
              <a:gd fmla="val 13414" name="adj1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3730750" y="2493275"/>
            <a:ext cx="23469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219925" y="1040375"/>
            <a:ext cx="2622600" cy="3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소비 패턴에 맞는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 추천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챗봇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2602825" y="745725"/>
            <a:ext cx="2407500" cy="1300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ko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소비 패턴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ko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소비자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