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06" r:id="rId3"/>
    <p:sldId id="307" r:id="rId4"/>
    <p:sldId id="308" r:id="rId5"/>
    <p:sldId id="263" r:id="rId6"/>
    <p:sldId id="257" r:id="rId7"/>
    <p:sldId id="299" r:id="rId8"/>
    <p:sldId id="301" r:id="rId9"/>
    <p:sldId id="300" r:id="rId10"/>
    <p:sldId id="302" r:id="rId11"/>
    <p:sldId id="303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</p:sldIdLst>
  <p:sldSz cx="10693400" cy="7556500"/>
  <p:notesSz cx="10693400" cy="75565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8A0"/>
    <a:srgbClr val="FFFF99"/>
    <a:srgbClr val="3399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0" autoAdjust="0"/>
    <p:restoredTop sz="94660"/>
  </p:normalViewPr>
  <p:slideViewPr>
    <p:cSldViewPr>
      <p:cViewPr>
        <p:scale>
          <a:sx n="84" d="100"/>
          <a:sy n="84" d="100"/>
        </p:scale>
        <p:origin x="-930" y="-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Übungen                  Ablauf - Übungen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DCAF99CD-FE00-4382-8997-33A86F016AEB}" type="presOf" srcId="{2761C9B3-2085-4275-AC96-FEB95BD8E826}" destId="{B6CDE37D-1AB8-4C46-A237-E4275420EF15}" srcOrd="0" destOrd="0" presId="urn:microsoft.com/office/officeart/2005/8/layout/chevron1"/>
    <dgm:cxn modelId="{A912439A-FE3D-4DE3-ABC2-63D6E9333771}" type="presOf" srcId="{40683035-52EE-41B8-A4CB-F7868B30616D}" destId="{AB650C78-CBBB-4FB5-8E65-937F7D02C94A}" srcOrd="0" destOrd="0" presId="urn:microsoft.com/office/officeart/2005/8/layout/chevron1"/>
    <dgm:cxn modelId="{F07FA907-8E3B-47CF-AAF4-D00573D3A113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5299FCD1-2F69-457A-8864-8D50C2DBE694}" type="presOf" srcId="{2761C9B3-2085-4275-AC96-FEB95BD8E826}" destId="{B6CDE37D-1AB8-4C46-A237-E4275420EF15}" srcOrd="0" destOrd="0" presId="urn:microsoft.com/office/officeart/2005/8/layout/chevron1"/>
    <dgm:cxn modelId="{1FA12E47-EADA-4CA4-842D-A277B9327DDB}" type="presOf" srcId="{40683035-52EE-41B8-A4CB-F7868B30616D}" destId="{AB650C78-CBBB-4FB5-8E65-937F7D02C94A}" srcOrd="0" destOrd="0" presId="urn:microsoft.com/office/officeart/2005/8/layout/chevron1"/>
    <dgm:cxn modelId="{E014D952-31B3-4FD1-AFA2-4A8A71AF4AB7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6355142B-5AA9-4081-80EA-CF91F04C57F0}" type="presOf" srcId="{40683035-52EE-41B8-A4CB-F7868B30616D}" destId="{AB650C78-CBBB-4FB5-8E65-937F7D02C94A}" srcOrd="0" destOrd="0" presId="urn:microsoft.com/office/officeart/2005/8/layout/chevron1"/>
    <dgm:cxn modelId="{7F81577C-94E8-46A8-A531-D102C406D3C6}" type="presOf" srcId="{2761C9B3-2085-4275-AC96-FEB95BD8E826}" destId="{B6CDE37D-1AB8-4C46-A237-E4275420EF15}" srcOrd="0" destOrd="0" presId="urn:microsoft.com/office/officeart/2005/8/layout/chevron1"/>
    <dgm:cxn modelId="{46E515A0-78EC-4537-980E-B6BE42987C95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9628D668-F152-4942-BAEF-CBDB2F8BE60F}" type="presOf" srcId="{2761C9B3-2085-4275-AC96-FEB95BD8E826}" destId="{B6CDE37D-1AB8-4C46-A237-E4275420EF15}" srcOrd="0" destOrd="0" presId="urn:microsoft.com/office/officeart/2005/8/layout/chevron1"/>
    <dgm:cxn modelId="{24A991EF-7590-434B-9BC9-65A8F315A811}" type="presOf" srcId="{40683035-52EE-41B8-A4CB-F7868B30616D}" destId="{AB650C78-CBBB-4FB5-8E65-937F7D02C94A}" srcOrd="0" destOrd="0" presId="urn:microsoft.com/office/officeart/2005/8/layout/chevron1"/>
    <dgm:cxn modelId="{A295CC8F-EC67-4135-AFBC-C7FFC80D8D86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A05C603F-68CA-430E-814B-010589E2BC4E}" type="presOf" srcId="{40683035-52EE-41B8-A4CB-F7868B30616D}" destId="{AB650C78-CBBB-4FB5-8E65-937F7D02C94A}" srcOrd="0" destOrd="0" presId="urn:microsoft.com/office/officeart/2005/8/layout/chevron1"/>
    <dgm:cxn modelId="{6943DF1D-C60B-41F8-B86E-B41222EECCCF}" type="presOf" srcId="{2761C9B3-2085-4275-AC96-FEB95BD8E826}" destId="{B6CDE37D-1AB8-4C46-A237-E4275420EF15}" srcOrd="0" destOrd="0" presId="urn:microsoft.com/office/officeart/2005/8/layout/chevron1"/>
    <dgm:cxn modelId="{FE105350-5098-4C3B-89AD-5D9866670590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7443A877-5D75-4C94-AD56-1E3D0AC9131F}" type="presOf" srcId="{40683035-52EE-41B8-A4CB-F7868B30616D}" destId="{AB650C78-CBBB-4FB5-8E65-937F7D02C94A}" srcOrd="0" destOrd="0" presId="urn:microsoft.com/office/officeart/2005/8/layout/chevron1"/>
    <dgm:cxn modelId="{8008D511-113A-4D5E-AC1F-E8545F070E5C}" type="presOf" srcId="{2761C9B3-2085-4275-AC96-FEB95BD8E826}" destId="{B6CDE37D-1AB8-4C46-A237-E4275420EF15}" srcOrd="0" destOrd="0" presId="urn:microsoft.com/office/officeart/2005/8/layout/chevron1"/>
    <dgm:cxn modelId="{382A7145-D883-458B-B631-EC0F0B782DEE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EFA2056F-610D-44C5-AD85-E3AA4C10D7BE}" type="presOf" srcId="{40683035-52EE-41B8-A4CB-F7868B30616D}" destId="{AB650C78-CBBB-4FB5-8E65-937F7D02C94A}" srcOrd="0" destOrd="0" presId="urn:microsoft.com/office/officeart/2005/8/layout/chevron1"/>
    <dgm:cxn modelId="{2922DB40-64C0-406D-A343-803F8BA65434}" type="presOf" srcId="{2761C9B3-2085-4275-AC96-FEB95BD8E826}" destId="{B6CDE37D-1AB8-4C46-A237-E4275420EF15}" srcOrd="0" destOrd="0" presId="urn:microsoft.com/office/officeart/2005/8/layout/chevron1"/>
    <dgm:cxn modelId="{6D836800-607C-4ED7-8BEF-866C135EF997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8B27DB7F-2B91-4E3E-95DF-FF92ED179287}" type="presOf" srcId="{2761C9B3-2085-4275-AC96-FEB95BD8E826}" destId="{B6CDE37D-1AB8-4C46-A237-E4275420EF15}" srcOrd="0" destOrd="0" presId="urn:microsoft.com/office/officeart/2005/8/layout/chevron1"/>
    <dgm:cxn modelId="{47056D23-4FD4-42BA-9342-C5FEB4B22121}" type="presOf" srcId="{40683035-52EE-41B8-A4CB-F7868B30616D}" destId="{AB650C78-CBBB-4FB5-8E65-937F7D02C94A}" srcOrd="0" destOrd="0" presId="urn:microsoft.com/office/officeart/2005/8/layout/chevron1"/>
    <dgm:cxn modelId="{68D5FE19-8017-487E-AB18-210FF188AA0A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5A7B2733-B2AB-40EE-ACA7-EAF1034B5A0E}" type="presOf" srcId="{40683035-52EE-41B8-A4CB-F7868B30616D}" destId="{AB650C78-CBBB-4FB5-8E65-937F7D02C94A}" srcOrd="0" destOrd="0" presId="urn:microsoft.com/office/officeart/2005/8/layout/chevron1"/>
    <dgm:cxn modelId="{30EA5A5F-8C90-4A64-8DEE-D85F1EC922C2}" type="presOf" srcId="{2761C9B3-2085-4275-AC96-FEB95BD8E826}" destId="{B6CDE37D-1AB8-4C46-A237-E4275420EF15}" srcOrd="0" destOrd="0" presId="urn:microsoft.com/office/officeart/2005/8/layout/chevron1"/>
    <dgm:cxn modelId="{64DC9C17-E4B6-49E8-AB19-1CBDA99B77D6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0FEC678E-41B2-4190-8376-4AC7F6112A78}" type="presOf" srcId="{40683035-52EE-41B8-A4CB-F7868B30616D}" destId="{AB650C78-CBBB-4FB5-8E65-937F7D02C94A}" srcOrd="0" destOrd="0" presId="urn:microsoft.com/office/officeart/2005/8/layout/chevron1"/>
    <dgm:cxn modelId="{73DE293B-DEFA-4021-B766-B40A9A290684}" type="presOf" srcId="{2761C9B3-2085-4275-AC96-FEB95BD8E826}" destId="{B6CDE37D-1AB8-4C46-A237-E4275420EF15}" srcOrd="0" destOrd="0" presId="urn:microsoft.com/office/officeart/2005/8/layout/chevron1"/>
    <dgm:cxn modelId="{A8B67073-E505-42DF-96D5-7D5078DB842B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A570C26E-4090-46B7-AD84-D9F2D537D24A}" type="presOf" srcId="{40683035-52EE-41B8-A4CB-F7868B30616D}" destId="{AB650C78-CBBB-4FB5-8E65-937F7D02C94A}" srcOrd="0" destOrd="0" presId="urn:microsoft.com/office/officeart/2005/8/layout/chevron1"/>
    <dgm:cxn modelId="{8E30E65B-E1D3-424C-B0B7-4AF37416BE88}" type="presOf" srcId="{2761C9B3-2085-4275-AC96-FEB95BD8E826}" destId="{B6CDE37D-1AB8-4C46-A237-E4275420EF15}" srcOrd="0" destOrd="0" presId="urn:microsoft.com/office/officeart/2005/8/layout/chevron1"/>
    <dgm:cxn modelId="{C2F01C57-7778-4FD8-8F16-8D546D0D2EC0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Übungen                  Ablauf - Übungen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CADB9CA4-8925-4B45-8C6E-8E544107F276}" type="presOf" srcId="{2761C9B3-2085-4275-AC96-FEB95BD8E826}" destId="{B6CDE37D-1AB8-4C46-A237-E4275420EF15}" srcOrd="0" destOrd="0" presId="urn:microsoft.com/office/officeart/2005/8/layout/chevron1"/>
    <dgm:cxn modelId="{BF39009D-1606-45BC-AD39-9BE0CC7A96E4}" type="presOf" srcId="{40683035-52EE-41B8-A4CB-F7868B30616D}" destId="{AB650C78-CBBB-4FB5-8E65-937F7D02C94A}" srcOrd="0" destOrd="0" presId="urn:microsoft.com/office/officeart/2005/8/layout/chevron1"/>
    <dgm:cxn modelId="{814F0A4A-D61B-4A78-B340-208B66E6748D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E1CCE348-3BC1-4A05-9092-153579B6DE54}" type="presOf" srcId="{40683035-52EE-41B8-A4CB-F7868B30616D}" destId="{AB650C78-CBBB-4FB5-8E65-937F7D02C94A}" srcOrd="0" destOrd="0" presId="urn:microsoft.com/office/officeart/2005/8/layout/chevron1"/>
    <dgm:cxn modelId="{187BBDBD-C419-4C17-893F-40D8DA143F7C}" type="presOf" srcId="{2761C9B3-2085-4275-AC96-FEB95BD8E826}" destId="{B6CDE37D-1AB8-4C46-A237-E4275420EF15}" srcOrd="0" destOrd="0" presId="urn:microsoft.com/office/officeart/2005/8/layout/chevron1"/>
    <dgm:cxn modelId="{97BEB86D-4989-4EC0-8C8B-56FCEF086E8C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Übungen                  Zugang - Übungen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44C8B653-2D36-4681-95B1-8F5AA713BA41}" type="presOf" srcId="{2761C9B3-2085-4275-AC96-FEB95BD8E826}" destId="{B6CDE37D-1AB8-4C46-A237-E4275420EF15}" srcOrd="0" destOrd="0" presId="urn:microsoft.com/office/officeart/2005/8/layout/chevron1"/>
    <dgm:cxn modelId="{9FF08718-4375-4152-A207-00A97D9DC1E2}" type="presOf" srcId="{40683035-52EE-41B8-A4CB-F7868B30616D}" destId="{AB650C78-CBBB-4FB5-8E65-937F7D02C94A}" srcOrd="0" destOrd="0" presId="urn:microsoft.com/office/officeart/2005/8/layout/chevron1"/>
    <dgm:cxn modelId="{D5CFC13A-3536-4313-A65F-44261B14E9C7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Übungen                  Ablauf - Übungen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343378E9-8B00-456C-AE95-DDF6EC53349E}" type="presOf" srcId="{40683035-52EE-41B8-A4CB-F7868B30616D}" destId="{AB650C78-CBBB-4FB5-8E65-937F7D02C94A}" srcOrd="0" destOrd="0" presId="urn:microsoft.com/office/officeart/2005/8/layout/chevron1"/>
    <dgm:cxn modelId="{0A2307B2-8EC3-4BFF-AAC5-DF6BF99C5D5B}" type="presOf" srcId="{2761C9B3-2085-4275-AC96-FEB95BD8E826}" destId="{B6CDE37D-1AB8-4C46-A237-E4275420EF15}" srcOrd="0" destOrd="0" presId="urn:microsoft.com/office/officeart/2005/8/layout/chevron1"/>
    <dgm:cxn modelId="{6398DACA-4C99-469F-BB42-C08A2DC727F1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Abgaben und Termine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-19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5662F794-23D8-4AFC-AFB9-F9B1D3076DD4}" type="presOf" srcId="{2761C9B3-2085-4275-AC96-FEB95BD8E826}" destId="{B6CDE37D-1AB8-4C46-A237-E4275420EF15}" srcOrd="0" destOrd="0" presId="urn:microsoft.com/office/officeart/2005/8/layout/chevron1"/>
    <dgm:cxn modelId="{F55D6B71-4D28-4BCD-B0B3-C03D3F0A541A}" type="presOf" srcId="{40683035-52EE-41B8-A4CB-F7868B30616D}" destId="{AB650C78-CBBB-4FB5-8E65-937F7D02C94A}" srcOrd="0" destOrd="0" presId="urn:microsoft.com/office/officeart/2005/8/layout/chevron1"/>
    <dgm:cxn modelId="{CA1F71E8-37FA-4AF6-BCEE-444B4A3B0B50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 Projektidee 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661D8EB6-BA19-4BBF-A6FE-49752A5ADB0B}" type="presOf" srcId="{40683035-52EE-41B8-A4CB-F7868B30616D}" destId="{AB650C78-CBBB-4FB5-8E65-937F7D02C94A}" srcOrd="0" destOrd="0" presId="urn:microsoft.com/office/officeart/2005/8/layout/chevron1"/>
    <dgm:cxn modelId="{307D707A-81F1-480B-AE66-30DD9A02438A}" type="presOf" srcId="{2761C9B3-2085-4275-AC96-FEB95BD8E826}" destId="{B6CDE37D-1AB8-4C46-A237-E4275420EF15}" srcOrd="0" destOrd="0" presId="urn:microsoft.com/office/officeart/2005/8/layout/chevron1"/>
    <dgm:cxn modelId="{A96AD8FD-00C1-4DED-BEEE-6D734BD65B81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 Projektidee 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9EA3678C-0238-44C7-B7B6-8D9F64066A37}" type="presOf" srcId="{2761C9B3-2085-4275-AC96-FEB95BD8E826}" destId="{B6CDE37D-1AB8-4C46-A237-E4275420EF15}" srcOrd="0" destOrd="0" presId="urn:microsoft.com/office/officeart/2005/8/layout/chevron1"/>
    <dgm:cxn modelId="{B2F1404C-BC44-440A-B4B9-7490116944BC}" type="presOf" srcId="{40683035-52EE-41B8-A4CB-F7868B30616D}" destId="{AB650C78-CBBB-4FB5-8E65-937F7D02C94A}" srcOrd="0" destOrd="0" presId="urn:microsoft.com/office/officeart/2005/8/layout/chevron1"/>
    <dgm:cxn modelId="{5D7996C8-B6D5-4163-A71E-CDCC2595161A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 Projektidee 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165C6BE5-104E-403E-895C-8A6B1001307B}" type="presOf" srcId="{40683035-52EE-41B8-A4CB-F7868B30616D}" destId="{AB650C78-CBBB-4FB5-8E65-937F7D02C94A}" srcOrd="0" destOrd="0" presId="urn:microsoft.com/office/officeart/2005/8/layout/chevron1"/>
    <dgm:cxn modelId="{F0025A9D-FD5E-4A34-8DE6-21779D3EBE85}" type="presOf" srcId="{2761C9B3-2085-4275-AC96-FEB95BD8E826}" destId="{B6CDE37D-1AB8-4C46-A237-E4275420EF15}" srcOrd="0" destOrd="0" presId="urn:microsoft.com/office/officeart/2005/8/layout/chevron1"/>
    <dgm:cxn modelId="{5D0BF9C7-C947-4475-BCB9-A83038A9FAF9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61C9B3-2085-4275-AC96-FEB95BD8E8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0683035-52EE-41B8-A4CB-F7868B30616D}">
      <dgm:prSet phldrT="[Text]" custT="1"/>
      <dgm:spPr>
        <a:solidFill>
          <a:srgbClr val="4879A0"/>
        </a:solidFill>
      </dgm:spPr>
      <dgm:t>
        <a:bodyPr/>
        <a:lstStyle/>
        <a:p>
          <a:r>
            <a:rPr lang="de-AT" sz="1100" b="1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 Projektidee</a:t>
          </a:r>
          <a:endParaRPr lang="de-AT" sz="1100" b="1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A308A79-4559-41D6-A5BC-D6BB3962789B}" type="parTrans" cxnId="{13565A17-BA48-4909-A7B8-6A146EAB4224}">
      <dgm:prSet/>
      <dgm:spPr/>
      <dgm:t>
        <a:bodyPr/>
        <a:lstStyle/>
        <a:p>
          <a:endParaRPr lang="de-AT"/>
        </a:p>
      </dgm:t>
    </dgm:pt>
    <dgm:pt modelId="{326DBAA9-81F6-4B43-A771-278D2C81712E}" type="sibTrans" cxnId="{13565A17-BA48-4909-A7B8-6A146EAB4224}">
      <dgm:prSet/>
      <dgm:spPr/>
      <dgm:t>
        <a:bodyPr/>
        <a:lstStyle/>
        <a:p>
          <a:endParaRPr lang="de-AT"/>
        </a:p>
      </dgm:t>
    </dgm:pt>
    <dgm:pt modelId="{B6CDE37D-1AB8-4C46-A237-E4275420EF15}" type="pres">
      <dgm:prSet presAssocID="{2761C9B3-2085-4275-AC96-FEB95BD8E826}" presName="Name0" presStyleCnt="0">
        <dgm:presLayoutVars>
          <dgm:dir/>
          <dgm:animLvl val="lvl"/>
          <dgm:resizeHandles val="exact"/>
        </dgm:presLayoutVars>
      </dgm:prSet>
      <dgm:spPr/>
    </dgm:pt>
    <dgm:pt modelId="{AB650C78-CBBB-4FB5-8E65-937F7D02C94A}" type="pres">
      <dgm:prSet presAssocID="{40683035-52EE-41B8-A4CB-F7868B30616D}" presName="parTxOnly" presStyleLbl="node1" presStyleIdx="0" presStyleCnt="1" custScaleY="85344" custLinFactNeighborX="-49" custLinFactNeighborY="1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AT"/>
        </a:p>
      </dgm:t>
    </dgm:pt>
  </dgm:ptLst>
  <dgm:cxnLst>
    <dgm:cxn modelId="{13565A17-BA48-4909-A7B8-6A146EAB4224}" srcId="{2761C9B3-2085-4275-AC96-FEB95BD8E826}" destId="{40683035-52EE-41B8-A4CB-F7868B30616D}" srcOrd="0" destOrd="0" parTransId="{4A308A79-4559-41D6-A5BC-D6BB3962789B}" sibTransId="{326DBAA9-81F6-4B43-A771-278D2C81712E}"/>
    <dgm:cxn modelId="{4DB726B7-CA25-4D8E-AC78-4FC0341C97F8}" type="presOf" srcId="{40683035-52EE-41B8-A4CB-F7868B30616D}" destId="{AB650C78-CBBB-4FB5-8E65-937F7D02C94A}" srcOrd="0" destOrd="0" presId="urn:microsoft.com/office/officeart/2005/8/layout/chevron1"/>
    <dgm:cxn modelId="{77A17484-E15A-4588-B4CC-6F669E4B378E}" type="presOf" srcId="{2761C9B3-2085-4275-AC96-FEB95BD8E826}" destId="{B6CDE37D-1AB8-4C46-A237-E4275420EF15}" srcOrd="0" destOrd="0" presId="urn:microsoft.com/office/officeart/2005/8/layout/chevron1"/>
    <dgm:cxn modelId="{61D79EEA-E33C-49AF-A524-A2CD2B1850BF}" type="presParOf" srcId="{B6CDE37D-1AB8-4C46-A237-E4275420EF15}" destId="{AB650C78-CBBB-4FB5-8E65-937F7D02C94A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502853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Übungen                  Ablauf - Übungen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2070853" cy="432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046099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1614099" cy="432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046099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1614099" cy="432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046099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1614099" cy="432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046099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1614099" cy="432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046099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Aufgaben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1614099" cy="432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502853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Übungen                  Ablauf - Übungen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2070853" cy="4320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502853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Übungen                  Zugang - Übungen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2070853" cy="432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502853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Übungen                  Ablauf - Übungen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2070853" cy="432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2421532" cy="486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Abgaben und Termine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43000" y="0"/>
        <a:ext cx="1935532" cy="486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1875366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 Projektidee 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1443366" cy="432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1875366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 Projektidee 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1443366" cy="432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1875366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 Projektidee 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1443366" cy="432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50C78-CBBB-4FB5-8E65-937F7D02C94A}">
      <dsp:nvSpPr>
        <dsp:cNvPr id="0" name=""/>
        <dsp:cNvSpPr/>
      </dsp:nvSpPr>
      <dsp:spPr>
        <a:xfrm>
          <a:off x="0" y="0"/>
          <a:ext cx="1875366" cy="432000"/>
        </a:xfrm>
        <a:prstGeom prst="chevron">
          <a:avLst/>
        </a:prstGeom>
        <a:solidFill>
          <a:srgbClr val="4879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AT" sz="1100" b="1" kern="1200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Übungsprojekt   Projektidee</a:t>
          </a:r>
          <a:endParaRPr lang="de-AT" sz="1100" b="1" kern="1200" dirty="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216000" y="0"/>
        <a:ext cx="1443366" cy="43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D8480-FE9F-4758-AD63-BE1B40FBCD33}" type="datetimeFigureOut">
              <a:rPr lang="de-AT" smtClean="0"/>
              <a:t>04.03.2014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069975" y="3589338"/>
            <a:ext cx="8553450" cy="3400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0790A-7A31-4EF5-8FBB-ABE058B223A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30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79" cy="18891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5" dirty="0" smtClean="0">
                <a:latin typeface="Arial"/>
                <a:cs typeface="Arial"/>
              </a:rPr>
              <a:t>DI </a:t>
            </a:r>
            <a:r>
              <a:rPr sz="1000" spc="-10" dirty="0" smtClean="0">
                <a:latin typeface="Arial"/>
                <a:cs typeface="Arial"/>
              </a:rPr>
              <a:t>H</a:t>
            </a:r>
            <a:r>
              <a:rPr sz="1000" spc="-15" dirty="0" smtClean="0">
                <a:latin typeface="Arial"/>
                <a:cs typeface="Arial"/>
              </a:rPr>
              <a:t>ol</a:t>
            </a:r>
            <a:r>
              <a:rPr sz="1000" spc="-25" dirty="0" smtClean="0">
                <a:latin typeface="Arial"/>
                <a:cs typeface="Arial"/>
              </a:rPr>
              <a:t>z</a:t>
            </a:r>
            <a:r>
              <a:rPr sz="1000" spc="-15" dirty="0" smtClean="0">
                <a:latin typeface="Arial"/>
                <a:cs typeface="Arial"/>
              </a:rPr>
              <a:t>e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35" dirty="0" smtClean="0">
                <a:latin typeface="Arial"/>
                <a:cs typeface="Arial"/>
              </a:rPr>
              <a:t> </a:t>
            </a:r>
            <a:r>
              <a:rPr sz="1000" spc="-15" dirty="0" smtClean="0">
                <a:latin typeface="Arial"/>
                <a:cs typeface="Arial"/>
              </a:rPr>
              <a:t>Bea</a:t>
            </a:r>
            <a:r>
              <a:rPr sz="1000" spc="-10" dirty="0" smtClean="0">
                <a:latin typeface="Arial"/>
                <a:cs typeface="Arial"/>
              </a:rPr>
              <a:t>t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-15" dirty="0" smtClean="0">
                <a:latin typeface="Arial"/>
                <a:cs typeface="Arial"/>
              </a:rPr>
              <a:t>i</a:t>
            </a:r>
            <a:r>
              <a:rPr sz="1000" spc="-5" dirty="0" smtClean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3/4/2014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2555">
              <a:lnSpc>
                <a:spcPct val="100000"/>
              </a:lnSpc>
            </a:pPr>
            <a:fld id="{81D60167-4931-47E6-BA6A-407CBD079E47}" type="slidenum">
              <a:rPr sz="1200" spc="-10" dirty="0" smtClean="0">
                <a:latin typeface="Verdana"/>
                <a:cs typeface="Verdana"/>
              </a:rPr>
              <a:t>‹Nr.›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5" dirty="0" smtClean="0">
                <a:latin typeface="Arial"/>
                <a:cs typeface="Arial"/>
              </a:rPr>
              <a:t>DI </a:t>
            </a:r>
            <a:r>
              <a:rPr sz="1000" spc="-10" dirty="0" smtClean="0">
                <a:latin typeface="Arial"/>
                <a:cs typeface="Arial"/>
              </a:rPr>
              <a:t>H</a:t>
            </a:r>
            <a:r>
              <a:rPr sz="1000" spc="-15" dirty="0" smtClean="0">
                <a:latin typeface="Arial"/>
                <a:cs typeface="Arial"/>
              </a:rPr>
              <a:t>ol</a:t>
            </a:r>
            <a:r>
              <a:rPr sz="1000" spc="-25" dirty="0" smtClean="0">
                <a:latin typeface="Arial"/>
                <a:cs typeface="Arial"/>
              </a:rPr>
              <a:t>z</a:t>
            </a:r>
            <a:r>
              <a:rPr sz="1000" spc="-15" dirty="0" smtClean="0">
                <a:latin typeface="Arial"/>
                <a:cs typeface="Arial"/>
              </a:rPr>
              <a:t>e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35" dirty="0" smtClean="0">
                <a:latin typeface="Arial"/>
                <a:cs typeface="Arial"/>
              </a:rPr>
              <a:t> </a:t>
            </a:r>
            <a:r>
              <a:rPr sz="1000" spc="-15" dirty="0" smtClean="0">
                <a:latin typeface="Arial"/>
                <a:cs typeface="Arial"/>
              </a:rPr>
              <a:t>Bea</a:t>
            </a:r>
            <a:r>
              <a:rPr sz="1000" spc="-10" dirty="0" smtClean="0">
                <a:latin typeface="Arial"/>
                <a:cs typeface="Arial"/>
              </a:rPr>
              <a:t>t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-15" dirty="0" smtClean="0">
                <a:latin typeface="Arial"/>
                <a:cs typeface="Arial"/>
              </a:rPr>
              <a:t>i</a:t>
            </a:r>
            <a:r>
              <a:rPr sz="1000" spc="-5" dirty="0" smtClean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3/4/2014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2555">
              <a:lnSpc>
                <a:spcPct val="100000"/>
              </a:lnSpc>
            </a:pPr>
            <a:fld id="{81D60167-4931-47E6-BA6A-407CBD079E47}" type="slidenum">
              <a:rPr sz="1200" spc="-10" dirty="0" smtClean="0">
                <a:latin typeface="Verdana"/>
                <a:cs typeface="Verdana"/>
              </a:rPr>
              <a:t>‹Nr.›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5" dirty="0" smtClean="0">
                <a:latin typeface="Arial"/>
                <a:cs typeface="Arial"/>
              </a:rPr>
              <a:t>DI </a:t>
            </a:r>
            <a:r>
              <a:rPr sz="1000" spc="-10" dirty="0" smtClean="0">
                <a:latin typeface="Arial"/>
                <a:cs typeface="Arial"/>
              </a:rPr>
              <a:t>H</a:t>
            </a:r>
            <a:r>
              <a:rPr sz="1000" spc="-15" dirty="0" smtClean="0">
                <a:latin typeface="Arial"/>
                <a:cs typeface="Arial"/>
              </a:rPr>
              <a:t>ol</a:t>
            </a:r>
            <a:r>
              <a:rPr sz="1000" spc="-25" dirty="0" smtClean="0">
                <a:latin typeface="Arial"/>
                <a:cs typeface="Arial"/>
              </a:rPr>
              <a:t>z</a:t>
            </a:r>
            <a:r>
              <a:rPr sz="1000" spc="-15" dirty="0" smtClean="0">
                <a:latin typeface="Arial"/>
                <a:cs typeface="Arial"/>
              </a:rPr>
              <a:t>e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35" dirty="0" smtClean="0">
                <a:latin typeface="Arial"/>
                <a:cs typeface="Arial"/>
              </a:rPr>
              <a:t> </a:t>
            </a:r>
            <a:r>
              <a:rPr sz="1000" spc="-15" dirty="0" smtClean="0">
                <a:latin typeface="Arial"/>
                <a:cs typeface="Arial"/>
              </a:rPr>
              <a:t>Bea</a:t>
            </a:r>
            <a:r>
              <a:rPr sz="1000" spc="-10" dirty="0" smtClean="0">
                <a:latin typeface="Arial"/>
                <a:cs typeface="Arial"/>
              </a:rPr>
              <a:t>t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-15" dirty="0" smtClean="0">
                <a:latin typeface="Arial"/>
                <a:cs typeface="Arial"/>
              </a:rPr>
              <a:t>i</a:t>
            </a:r>
            <a:r>
              <a:rPr sz="1000" spc="-5" dirty="0" smtClean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3/4/2014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2555">
              <a:lnSpc>
                <a:spcPct val="100000"/>
              </a:lnSpc>
            </a:pPr>
            <a:fld id="{81D60167-4931-47E6-BA6A-407CBD079E47}" type="slidenum">
              <a:rPr sz="1200" spc="-10" dirty="0" smtClean="0">
                <a:latin typeface="Verdana"/>
                <a:cs typeface="Verdana"/>
              </a:rPr>
              <a:t>‹Nr.›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5" dirty="0" smtClean="0">
                <a:latin typeface="Arial"/>
                <a:cs typeface="Arial"/>
              </a:rPr>
              <a:t>DI </a:t>
            </a:r>
            <a:r>
              <a:rPr sz="1000" spc="-10" dirty="0" smtClean="0">
                <a:latin typeface="Arial"/>
                <a:cs typeface="Arial"/>
              </a:rPr>
              <a:t>H</a:t>
            </a:r>
            <a:r>
              <a:rPr sz="1000" spc="-15" dirty="0" smtClean="0">
                <a:latin typeface="Arial"/>
                <a:cs typeface="Arial"/>
              </a:rPr>
              <a:t>ol</a:t>
            </a:r>
            <a:r>
              <a:rPr sz="1000" spc="-25" dirty="0" smtClean="0">
                <a:latin typeface="Arial"/>
                <a:cs typeface="Arial"/>
              </a:rPr>
              <a:t>z</a:t>
            </a:r>
            <a:r>
              <a:rPr sz="1000" spc="-15" dirty="0" smtClean="0">
                <a:latin typeface="Arial"/>
                <a:cs typeface="Arial"/>
              </a:rPr>
              <a:t>e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35" dirty="0" smtClean="0">
                <a:latin typeface="Arial"/>
                <a:cs typeface="Arial"/>
              </a:rPr>
              <a:t> </a:t>
            </a:r>
            <a:r>
              <a:rPr sz="1000" spc="-15" dirty="0" smtClean="0">
                <a:latin typeface="Arial"/>
                <a:cs typeface="Arial"/>
              </a:rPr>
              <a:t>Bea</a:t>
            </a:r>
            <a:r>
              <a:rPr sz="1000" spc="-10" dirty="0" smtClean="0">
                <a:latin typeface="Arial"/>
                <a:cs typeface="Arial"/>
              </a:rPr>
              <a:t>t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-15" dirty="0" smtClean="0">
                <a:latin typeface="Arial"/>
                <a:cs typeface="Arial"/>
              </a:rPr>
              <a:t>i</a:t>
            </a:r>
            <a:r>
              <a:rPr sz="1000" spc="-5" dirty="0" smtClean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3/4/2014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2555">
              <a:lnSpc>
                <a:spcPct val="100000"/>
              </a:lnSpc>
            </a:pPr>
            <a:fld id="{81D60167-4931-47E6-BA6A-407CBD079E47}" type="slidenum">
              <a:rPr sz="1200" spc="-10" dirty="0" smtClean="0">
                <a:latin typeface="Verdana"/>
                <a:cs typeface="Verdana"/>
              </a:rPr>
              <a:t>‹Nr.›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000" spc="-5" dirty="0" smtClean="0">
                <a:latin typeface="Arial"/>
                <a:cs typeface="Arial"/>
              </a:rPr>
              <a:t>DI </a:t>
            </a:r>
            <a:r>
              <a:rPr sz="1000" spc="-10" dirty="0" smtClean="0">
                <a:latin typeface="Arial"/>
                <a:cs typeface="Arial"/>
              </a:rPr>
              <a:t>H</a:t>
            </a:r>
            <a:r>
              <a:rPr sz="1000" spc="-15" dirty="0" smtClean="0">
                <a:latin typeface="Arial"/>
                <a:cs typeface="Arial"/>
              </a:rPr>
              <a:t>ol</a:t>
            </a:r>
            <a:r>
              <a:rPr sz="1000" spc="-25" dirty="0" smtClean="0">
                <a:latin typeface="Arial"/>
                <a:cs typeface="Arial"/>
              </a:rPr>
              <a:t>z</a:t>
            </a:r>
            <a:r>
              <a:rPr sz="1000" spc="-15" dirty="0" smtClean="0">
                <a:latin typeface="Arial"/>
                <a:cs typeface="Arial"/>
              </a:rPr>
              <a:t>e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35" dirty="0" smtClean="0">
                <a:latin typeface="Arial"/>
                <a:cs typeface="Arial"/>
              </a:rPr>
              <a:t> </a:t>
            </a:r>
            <a:r>
              <a:rPr sz="1000" spc="-15" dirty="0" smtClean="0">
                <a:latin typeface="Arial"/>
                <a:cs typeface="Arial"/>
              </a:rPr>
              <a:t>Bea</a:t>
            </a:r>
            <a:r>
              <a:rPr sz="1000" spc="-10" dirty="0" smtClean="0">
                <a:latin typeface="Arial"/>
                <a:cs typeface="Arial"/>
              </a:rPr>
              <a:t>t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-15" dirty="0" smtClean="0">
                <a:latin typeface="Arial"/>
                <a:cs typeface="Arial"/>
              </a:rPr>
              <a:t>i</a:t>
            </a:r>
            <a:r>
              <a:rPr sz="1000" spc="-5" dirty="0" smtClean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3/4/2014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2555">
              <a:lnSpc>
                <a:spcPct val="100000"/>
              </a:lnSpc>
            </a:pPr>
            <a:fld id="{81D60167-4931-47E6-BA6A-407CBD079E47}" type="slidenum">
              <a:rPr sz="1200" spc="-10" dirty="0" smtClean="0">
                <a:latin typeface="Verdana"/>
                <a:cs typeface="Verdana"/>
              </a:rPr>
              <a:t>‹Nr.›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4" y="0"/>
            <a:ext cx="10691995" cy="10805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9388" y="1023619"/>
            <a:ext cx="8914623" cy="4296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388" y="1854199"/>
            <a:ext cx="8914623" cy="312822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66514" y="7133332"/>
            <a:ext cx="981709" cy="16845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 smtClean="0">
                <a:latin typeface="Arial"/>
                <a:cs typeface="Arial"/>
              </a:rPr>
              <a:t>DI </a:t>
            </a:r>
            <a:r>
              <a:rPr sz="1000" spc="-10" dirty="0" smtClean="0">
                <a:latin typeface="Arial"/>
                <a:cs typeface="Arial"/>
              </a:rPr>
              <a:t>H</a:t>
            </a:r>
            <a:r>
              <a:rPr sz="1000" spc="-15" dirty="0" smtClean="0">
                <a:latin typeface="Arial"/>
                <a:cs typeface="Arial"/>
              </a:rPr>
              <a:t>ol</a:t>
            </a:r>
            <a:r>
              <a:rPr sz="1000" spc="-25" dirty="0" smtClean="0">
                <a:latin typeface="Arial"/>
                <a:cs typeface="Arial"/>
              </a:rPr>
              <a:t>z</a:t>
            </a:r>
            <a:r>
              <a:rPr sz="1000" spc="-15" dirty="0" smtClean="0">
                <a:latin typeface="Arial"/>
                <a:cs typeface="Arial"/>
              </a:rPr>
              <a:t>e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35" dirty="0" smtClean="0">
                <a:latin typeface="Arial"/>
                <a:cs typeface="Arial"/>
              </a:rPr>
              <a:t> </a:t>
            </a:r>
            <a:r>
              <a:rPr sz="1000" spc="-15" dirty="0" smtClean="0">
                <a:latin typeface="Arial"/>
                <a:cs typeface="Arial"/>
              </a:rPr>
              <a:t>Bea</a:t>
            </a:r>
            <a:r>
              <a:rPr sz="1000" spc="-10" dirty="0" smtClean="0">
                <a:latin typeface="Arial"/>
                <a:cs typeface="Arial"/>
              </a:rPr>
              <a:t>t</a:t>
            </a:r>
            <a:r>
              <a:rPr sz="1000" spc="-5" dirty="0" smtClean="0">
                <a:latin typeface="Arial"/>
                <a:cs typeface="Arial"/>
              </a:rPr>
              <a:t>r</a:t>
            </a:r>
            <a:r>
              <a:rPr sz="1000" spc="-15" dirty="0" smtClean="0">
                <a:latin typeface="Arial"/>
                <a:cs typeface="Arial"/>
              </a:rPr>
              <a:t>i</a:t>
            </a:r>
            <a:r>
              <a:rPr sz="1000" spc="-5" dirty="0" smtClean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3/4/2014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24088" y="7141460"/>
            <a:ext cx="245301" cy="1914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2555">
              <a:lnSpc>
                <a:spcPct val="100000"/>
              </a:lnSpc>
            </a:pPr>
            <a:fld id="{81D60167-4931-47E6-BA6A-407CBD079E47}" type="slidenum">
              <a:rPr sz="1200" spc="-10" dirty="0" smtClean="0">
                <a:latin typeface="Verdana"/>
                <a:cs typeface="Verdana"/>
              </a:rPr>
              <a:t>‹Nr.›</a:t>
            </a:fld>
            <a:endParaRPr sz="12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2133" y="2196083"/>
            <a:ext cx="9089132" cy="1620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41500" y="2469894"/>
            <a:ext cx="7086600" cy="1346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indent="-1393190" algn="ctr">
              <a:lnSpc>
                <a:spcPct val="100000"/>
              </a:lnSpc>
            </a:pPr>
            <a:r>
              <a:rPr lang="en-US" sz="2800" b="1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Softwarearchitektur</a:t>
            </a:r>
            <a:r>
              <a:rPr lang="en-US" sz="2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und Design </a:t>
            </a:r>
            <a:endParaRPr lang="en-US" sz="2800" b="1" dirty="0" smtClean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12700" indent="-1393190" algn="ctr">
              <a:lnSpc>
                <a:spcPct val="100000"/>
              </a:lnSpc>
            </a:pPr>
            <a:r>
              <a:rPr lang="de-AT" sz="2800" b="1" spc="-20" dirty="0" smtClean="0">
                <a:latin typeface="Verdana"/>
                <a:cs typeface="Verdana"/>
              </a:rPr>
              <a:t>Übungen</a:t>
            </a:r>
            <a:endParaRPr lang="de-AT" sz="2800" b="1" spc="-20" dirty="0" smtClean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300" y="5087618"/>
            <a:ext cx="3534410" cy="981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" algn="ctr">
              <a:lnSpc>
                <a:spcPct val="100000"/>
              </a:lnSpc>
            </a:pPr>
            <a:r>
              <a:rPr lang="de-AT" sz="2000" b="1" dirty="0">
                <a:solidFill>
                  <a:srgbClr val="4778A0"/>
                </a:solidFill>
                <a:latin typeface="Verdana"/>
                <a:cs typeface="Verdana"/>
              </a:rPr>
              <a:t>S</a:t>
            </a:r>
            <a:r>
              <a:rPr sz="2000" b="1" dirty="0" smtClean="0">
                <a:solidFill>
                  <a:srgbClr val="4778A0"/>
                </a:solidFill>
                <a:latin typeface="Verdana"/>
                <a:cs typeface="Verdana"/>
              </a:rPr>
              <a:t>S201</a:t>
            </a:r>
            <a:r>
              <a:rPr lang="de-AT" sz="2000" b="1" dirty="0">
                <a:solidFill>
                  <a:srgbClr val="4778A0"/>
                </a:solidFill>
                <a:latin typeface="Verdana"/>
                <a:cs typeface="Verdana"/>
              </a:rPr>
              <a:t>4</a:t>
            </a:r>
            <a:endParaRPr sz="2000" dirty="0">
              <a:latin typeface="Verdana"/>
              <a:cs typeface="Verdana"/>
            </a:endParaRPr>
          </a:p>
          <a:p>
            <a:pPr marL="12700" marR="12700" algn="ctr">
              <a:lnSpc>
                <a:spcPct val="110000"/>
              </a:lnSpc>
            </a:pPr>
            <a:r>
              <a:rPr sz="2000" b="1" dirty="0" smtClean="0">
                <a:solidFill>
                  <a:srgbClr val="4778A0"/>
                </a:solidFill>
                <a:latin typeface="Verdana"/>
                <a:cs typeface="Verdana"/>
              </a:rPr>
              <a:t>D</a:t>
            </a:r>
            <a:r>
              <a:rPr sz="2000" b="1" spc="-5" dirty="0" smtClean="0">
                <a:solidFill>
                  <a:srgbClr val="4778A0"/>
                </a:solidFill>
                <a:latin typeface="Verdana"/>
                <a:cs typeface="Verdana"/>
              </a:rPr>
              <a:t>I</a:t>
            </a:r>
            <a:r>
              <a:rPr lang="de-AT" sz="2000" b="1" dirty="0">
                <a:solidFill>
                  <a:srgbClr val="4778A0"/>
                </a:solidFill>
                <a:latin typeface="Verdana"/>
                <a:cs typeface="Verdana"/>
              </a:rPr>
              <a:t> </a:t>
            </a:r>
            <a:r>
              <a:rPr lang="de-AT" sz="2000" b="1" dirty="0" smtClean="0">
                <a:solidFill>
                  <a:srgbClr val="4778A0"/>
                </a:solidFill>
                <a:latin typeface="Verdana"/>
                <a:cs typeface="Verdana"/>
              </a:rPr>
              <a:t>Dr. Gottfried Bauer</a:t>
            </a:r>
            <a:endParaRPr sz="2000" dirty="0">
              <a:latin typeface="Verdana"/>
              <a:cs typeface="Verdana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0116" y="6660951"/>
            <a:ext cx="53467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435100" algn="r"/>
                <a:tab pos="1520825" algn="l"/>
              </a:tabLst>
            </a:pPr>
            <a:r>
              <a:rPr lang="de-AT" sz="1200" dirty="0" smtClean="0">
                <a:solidFill>
                  <a:srgbClr val="808080"/>
                </a:solidFill>
                <a:latin typeface="Arial" charset="0"/>
              </a:rPr>
              <a:t>	LV-Typ</a:t>
            </a:r>
            <a:r>
              <a:rPr lang="de-AT" sz="1200" dirty="0">
                <a:solidFill>
                  <a:srgbClr val="808080"/>
                </a:solidFill>
                <a:latin typeface="Arial" charset="0"/>
              </a:rPr>
              <a:t>:	</a:t>
            </a:r>
            <a:r>
              <a:rPr lang="de-AT" sz="1200" dirty="0" smtClean="0">
                <a:solidFill>
                  <a:srgbClr val="808080"/>
                </a:solidFill>
                <a:latin typeface="Arial" charset="0"/>
              </a:rPr>
              <a:t>VO, UE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435100" algn="r"/>
                <a:tab pos="1520825" algn="l"/>
              </a:tabLst>
            </a:pPr>
            <a:r>
              <a:rPr lang="de-AT" sz="1200" dirty="0">
                <a:solidFill>
                  <a:srgbClr val="808080"/>
                </a:solidFill>
                <a:latin typeface="Arial" charset="0"/>
              </a:rPr>
              <a:t>	</a:t>
            </a:r>
            <a:r>
              <a:rPr lang="de-AT" sz="1200" dirty="0" smtClean="0">
                <a:solidFill>
                  <a:srgbClr val="808080"/>
                </a:solidFill>
                <a:latin typeface="Arial" charset="0"/>
              </a:rPr>
              <a:t>Semester:</a:t>
            </a:r>
            <a:r>
              <a:rPr lang="de-AT" sz="1200" dirty="0">
                <a:solidFill>
                  <a:srgbClr val="808080"/>
                </a:solidFill>
                <a:latin typeface="Arial" charset="0"/>
              </a:rPr>
              <a:t>	2</a:t>
            </a:r>
            <a:endParaRPr lang="en-US" sz="1200" dirty="0">
              <a:solidFill>
                <a:srgbClr val="80808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435100" algn="r"/>
                <a:tab pos="1520825" algn="l"/>
              </a:tabLst>
            </a:pPr>
            <a:r>
              <a:rPr lang="de-AT" sz="1200" dirty="0">
                <a:solidFill>
                  <a:srgbClr val="808080"/>
                </a:solidFill>
                <a:latin typeface="Arial" charset="0"/>
              </a:rPr>
              <a:t>	LV-Nummer:	</a:t>
            </a:r>
            <a:r>
              <a:rPr lang="de-AT" sz="1200" b="1" dirty="0" smtClean="0">
                <a:solidFill>
                  <a:srgbClr val="808080"/>
                </a:solidFill>
                <a:latin typeface="Arial" charset="0"/>
              </a:rPr>
              <a:t>S 2012 ILV</a:t>
            </a:r>
            <a:endParaRPr lang="de-AT" sz="1200" b="1" dirty="0">
              <a:solidFill>
                <a:srgbClr val="808080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435100" algn="r"/>
                <a:tab pos="1520825" algn="l"/>
              </a:tabLst>
            </a:pPr>
            <a:r>
              <a:rPr lang="de-AT" sz="1200" dirty="0">
                <a:solidFill>
                  <a:srgbClr val="808080"/>
                </a:solidFill>
                <a:latin typeface="Arial" charset="0"/>
              </a:rPr>
              <a:t>	LV-Bezeichnung:	S</a:t>
            </a:r>
            <a:r>
              <a:rPr lang="de-AT" sz="1200" dirty="0" smtClean="0">
                <a:solidFill>
                  <a:srgbClr val="808080"/>
                </a:solidFill>
                <a:latin typeface="Arial" charset="0"/>
              </a:rPr>
              <a:t>oftwarearchitektur und Design</a:t>
            </a:r>
            <a:endParaRPr lang="de-AT" sz="1200" dirty="0">
              <a:solidFill>
                <a:srgbClr val="80808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 Projektidee-4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60797525"/>
              </p:ext>
            </p:extLst>
          </p:nvPr>
        </p:nvGraphicFramePr>
        <p:xfrm>
          <a:off x="7956000" y="1044000"/>
          <a:ext cx="18772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Fußzeilenplatzhalter 3"/>
          <p:cNvSpPr txBox="1">
            <a:spLocks/>
          </p:cNvSpPr>
          <p:nvPr/>
        </p:nvSpPr>
        <p:spPr bwMode="auto">
          <a:xfrm>
            <a:off x="828000" y="6964179"/>
            <a:ext cx="9032644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de-AT" sz="1400" dirty="0"/>
              <a:t>Ulrike Hammerschal, Gerd </a:t>
            </a:r>
            <a:r>
              <a:rPr lang="de-AT" sz="1400" dirty="0" err="1" smtClean="0"/>
              <a:t>Beneken</a:t>
            </a:r>
            <a:r>
              <a:rPr lang="de-AT" sz="1400" dirty="0"/>
              <a:t>,</a:t>
            </a:r>
            <a:r>
              <a:rPr lang="de-AT" sz="1400" dirty="0" smtClean="0"/>
              <a:t> Software </a:t>
            </a:r>
            <a:r>
              <a:rPr lang="de-AT" sz="1400" dirty="0" err="1"/>
              <a:t>Requirements</a:t>
            </a:r>
            <a:r>
              <a:rPr lang="de-AT" sz="1400" dirty="0"/>
              <a:t>, Pearson Verlag, 2013</a:t>
            </a:r>
            <a:endParaRPr lang="de-DE" sz="1400" i="1" dirty="0">
              <a:latin typeface="+mn-lt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827999" y="1656000"/>
            <a:ext cx="9096097" cy="4141312"/>
          </a:xfrm>
          <a:prstGeom prst="rect">
            <a:avLst/>
          </a:prstGeom>
        </p:spPr>
      </p:pic>
      <p:sp>
        <p:nvSpPr>
          <p:cNvPr id="13" name="object 4"/>
          <p:cNvSpPr txBox="1"/>
          <p:nvPr/>
        </p:nvSpPr>
        <p:spPr>
          <a:xfrm>
            <a:off x="5376046" y="5454650"/>
            <a:ext cx="4314053" cy="14579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0" tIns="0" rIns="0" bIns="0" rtlCol="0">
            <a:noAutofit/>
          </a:bodyPr>
          <a:lstStyle/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1600" b="1" spc="-20" dirty="0" smtClean="0">
                <a:latin typeface="Verdana"/>
                <a:cs typeface="Verdana"/>
              </a:rPr>
              <a:t>Beteiligte und Zugehörigkeit:</a:t>
            </a:r>
          </a:p>
          <a:p>
            <a:pPr marL="285750" lvl="0" indent="-28575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" panose="05000000000000000000" pitchFamily="2" charset="2"/>
              <a:buChar char="§"/>
              <a:defRPr/>
            </a:pPr>
            <a:r>
              <a:rPr lang="de-AT" sz="1600" spc="-20" dirty="0" smtClean="0">
                <a:latin typeface="Verdana"/>
                <a:cs typeface="Verdana"/>
              </a:rPr>
              <a:t>Qualitätsmanager (Hochschulleitung)</a:t>
            </a:r>
          </a:p>
          <a:p>
            <a:pPr marL="285750" lvl="0" indent="-28575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" panose="05000000000000000000" pitchFamily="2" charset="2"/>
              <a:buChar char="§"/>
              <a:defRPr/>
            </a:pPr>
            <a:r>
              <a:rPr lang="de-AT" sz="1600" spc="-20" dirty="0" smtClean="0">
                <a:latin typeface="Verdana"/>
                <a:cs typeface="Verdana"/>
              </a:rPr>
              <a:t>Studiendekan (Fakultät)</a:t>
            </a:r>
          </a:p>
          <a:p>
            <a:pPr marL="285750" lvl="0" indent="-28575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" panose="05000000000000000000" pitchFamily="2" charset="2"/>
              <a:buChar char="§"/>
              <a:defRPr/>
            </a:pPr>
            <a:r>
              <a:rPr lang="de-AT" sz="1600" spc="-20" dirty="0" smtClean="0">
                <a:latin typeface="Verdana"/>
                <a:cs typeface="Verdana"/>
              </a:rPr>
              <a:t>Dozent (Fakultät)</a:t>
            </a:r>
          </a:p>
          <a:p>
            <a:pPr marL="285750" lvl="0" indent="-28575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" panose="05000000000000000000" pitchFamily="2" charset="2"/>
              <a:buChar char="§"/>
              <a:defRPr/>
            </a:pPr>
            <a:r>
              <a:rPr lang="de-AT" sz="1600" spc="-20" dirty="0" smtClean="0">
                <a:latin typeface="Verdana"/>
                <a:cs typeface="Verdana"/>
              </a:rPr>
              <a:t>Student (Hochschule)</a:t>
            </a:r>
            <a:br>
              <a:rPr lang="de-AT" sz="1600" spc="-20" dirty="0" smtClean="0">
                <a:latin typeface="Verdana"/>
                <a:cs typeface="Verdana"/>
              </a:rPr>
            </a:br>
            <a:endParaRPr lang="de-AT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578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1-Ziele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761965187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Ziele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 smtClean="0">
                <a:latin typeface="Verdana"/>
                <a:cs typeface="Verdana"/>
              </a:rPr>
              <a:t>Vorgehen: Gruppierung und Strukturierung der Ziele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578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2-Stakeholder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502180588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Stakeholder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 smtClean="0">
                <a:latin typeface="Verdana"/>
                <a:cs typeface="Verdana"/>
              </a:rPr>
              <a:t>Vorgehen: Stakeholder identifizieren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407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3-Geschäftsprozeß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502180588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Geschäftsprozesse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 smtClean="0">
                <a:latin typeface="Verdana"/>
                <a:cs typeface="Verdana"/>
              </a:rPr>
              <a:t>Vorgehen: Beteiligte und Geschäftsprozesse 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4077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4-Kontextanalyse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87991468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Kontextanalyse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 smtClean="0">
                <a:latin typeface="Verdana"/>
                <a:cs typeface="Verdana"/>
              </a:rPr>
              <a:t>Vorgehen: Umwelten, Einbettung, Schnittstellen zu ext. Systemen 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114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5-Anforderungen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740609068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Anforderungsermittlung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 smtClean="0">
                <a:latin typeface="Verdana"/>
                <a:cs typeface="Verdana"/>
              </a:rPr>
              <a:t>Vorgehen: funktionale und nichtfunktionale Anforderungen – </a:t>
            </a:r>
            <a:r>
              <a:rPr lang="de-AT" sz="2000" i="1" spc="-20" dirty="0" err="1" smtClean="0">
                <a:latin typeface="Verdana"/>
                <a:cs typeface="Verdana"/>
              </a:rPr>
              <a:t>Bspl</a:t>
            </a:r>
            <a:r>
              <a:rPr lang="de-AT" sz="2000" i="1" spc="-20" dirty="0" smtClean="0">
                <a:latin typeface="Verdana"/>
                <a:cs typeface="Verdana"/>
              </a:rPr>
              <a:t>.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904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6-Szenarien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377089430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Szenarien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 smtClean="0">
                <a:latin typeface="Verdana"/>
                <a:cs typeface="Verdana"/>
              </a:rPr>
              <a:t>Vorgehen: funktionale und nichtfunktionale Anforderungen 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1509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7-Use Cases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851065532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err="1" smtClean="0">
                <a:solidFill>
                  <a:srgbClr val="4778A0"/>
                </a:solidFill>
                <a:latin typeface="Verdana"/>
                <a:cs typeface="Verdana"/>
              </a:rPr>
              <a:t>Use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 Cases (Diagramm)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 smtClean="0">
                <a:latin typeface="Verdana"/>
                <a:cs typeface="Verdana"/>
              </a:rPr>
              <a:t>Vorgehen: Ableitung von/aus Szenario </a:t>
            </a:r>
            <a:r>
              <a:rPr lang="de-AT" sz="2000" i="1" spc="-20" dirty="0">
                <a:latin typeface="Verdana"/>
                <a:cs typeface="Verdana"/>
              </a:rPr>
              <a:t>– </a:t>
            </a:r>
            <a:r>
              <a:rPr lang="de-AT" sz="2000" i="1" spc="-20" dirty="0" err="1">
                <a:latin typeface="Verdana"/>
                <a:cs typeface="Verdana"/>
              </a:rPr>
              <a:t>Bspl</a:t>
            </a:r>
            <a:r>
              <a:rPr lang="de-AT" sz="2000" i="1" spc="-20" dirty="0">
                <a:latin typeface="Verdana"/>
                <a:cs typeface="Verdana"/>
              </a:rPr>
              <a:t>.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9311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8-Domänenmodell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4006904816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288196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Domänenmodell (Klassendiagramme)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 smtClean="0">
                <a:latin typeface="Verdana"/>
                <a:cs typeface="Verdana"/>
              </a:rPr>
              <a:t>Vorgehen: Fachliches Modell des Systems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986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9-Modellierung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429067647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Aktivitätsdiagramm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 smtClean="0">
                <a:latin typeface="Verdana"/>
                <a:cs typeface="Verdana"/>
              </a:rPr>
              <a:t>Vorgehen: aus Modellierung eines </a:t>
            </a:r>
            <a:r>
              <a:rPr lang="de-AT" sz="2000" i="1" spc="-20" dirty="0" err="1" smtClean="0">
                <a:latin typeface="Verdana"/>
                <a:cs typeface="Verdana"/>
              </a:rPr>
              <a:t>Use</a:t>
            </a:r>
            <a:r>
              <a:rPr lang="de-AT" sz="2000" i="1" spc="-20" dirty="0" smtClean="0">
                <a:latin typeface="Verdana"/>
                <a:cs typeface="Verdana"/>
              </a:rPr>
              <a:t> Cases - </a:t>
            </a:r>
            <a:r>
              <a:rPr lang="de-AT" sz="2000" i="1" spc="-20" dirty="0" err="1">
                <a:latin typeface="Verdana"/>
                <a:cs typeface="Verdana"/>
              </a:rPr>
              <a:t>Bspl</a:t>
            </a:r>
            <a:r>
              <a:rPr lang="de-AT" sz="2000" i="1" spc="-20" dirty="0">
                <a:latin typeface="Verdana"/>
                <a:cs typeface="Verdana"/>
              </a:rPr>
              <a:t>.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3513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8000" y="1620000"/>
            <a:ext cx="9036000" cy="554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241935">
              <a:lnSpc>
                <a:spcPts val="1730"/>
              </a:lnSpc>
              <a:buClr>
                <a:srgbClr val="4778A0"/>
              </a:buClr>
              <a:tabLst>
                <a:tab pos="375285" algn="l"/>
              </a:tabLst>
            </a:pPr>
            <a:endParaRPr sz="1000" dirty="0"/>
          </a:p>
          <a:p>
            <a:pPr marL="285750" indent="-285750">
              <a:lnSpc>
                <a:spcPts val="1400"/>
              </a:lnSpc>
              <a:spcBef>
                <a:spcPts val="93"/>
              </a:spcBef>
              <a:buClr>
                <a:srgbClr val="4778A0"/>
              </a:buClr>
              <a:buFont typeface="Wingdings" panose="05000000000000000000" pitchFamily="2" charset="2"/>
              <a:buChar char="Ø"/>
            </a:pPr>
            <a:endParaRPr sz="1400" dirty="0"/>
          </a:p>
        </p:txBody>
      </p:sp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5" dirty="0" smtClean="0">
                <a:latin typeface="Verdana"/>
                <a:cs typeface="Verdana"/>
              </a:rPr>
              <a:t>Ablauf der Übungen - gesamt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686200535"/>
              </p:ext>
            </p:extLst>
          </p:nvPr>
        </p:nvGraphicFramePr>
        <p:xfrm>
          <a:off x="7327900" y="1044000"/>
          <a:ext cx="25053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4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6" name="object 4"/>
          <p:cNvSpPr txBox="1">
            <a:spLocks noGrp="1"/>
          </p:cNvSpPr>
          <p:nvPr>
            <p:ph type="body" idx="1"/>
          </p:nvPr>
        </p:nvSpPr>
        <p:spPr>
          <a:xfrm>
            <a:off x="828000" y="1656000"/>
            <a:ext cx="9471700" cy="5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1950" marR="0" lvl="0" indent="-361950" algn="l" defTabSz="10429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879A0"/>
                </a:solidFill>
                <a:effectLst/>
                <a:uLnTx/>
                <a:uFillTx/>
                <a:latin typeface="Verdana"/>
              </a:rPr>
              <a:t>Einfache Übungen und Einstieg …</a:t>
            </a:r>
          </a:p>
          <a:p>
            <a:pPr marL="0" marR="0" lvl="0" indent="0" algn="l" defTabSz="10429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de-AT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Schwerpunkt der </a:t>
            </a:r>
            <a:r>
              <a:rPr kumimoji="0" lang="de-AT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Übungseinheit:UML-Darstellungen</a:t>
            </a:r>
            <a:endParaRPr kumimoji="0" lang="de-AT" sz="20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</a:endParaRPr>
          </a:p>
          <a:p>
            <a:pPr marL="0" marR="0" lvl="0" indent="0" algn="l" defTabSz="10429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de-AT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Use</a:t>
            </a:r>
            <a:r>
              <a:rPr kumimoji="0" lang="de-A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Case Diagramm, Aktivitätsdiagramm, Klassendiagramm, Sequenzdiagramm; Einführung in das unterstützende Tool Enterprise </a:t>
            </a:r>
            <a:r>
              <a:rPr kumimoji="0" lang="de-AT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Architect</a:t>
            </a:r>
            <a:r>
              <a:rPr lang="de-AT" sz="2000" dirty="0">
                <a:solidFill>
                  <a:srgbClr val="000000"/>
                </a:solidFill>
                <a:latin typeface="Verdana"/>
              </a:rPr>
              <a:t> </a:t>
            </a:r>
            <a:r>
              <a:rPr lang="de-AT" sz="2000" dirty="0" smtClean="0">
                <a:solidFill>
                  <a:srgbClr val="000000"/>
                </a:solidFill>
                <a:latin typeface="Verdana"/>
              </a:rPr>
              <a:t>– es kann auch ein anderes oder kein Tool verwendet werden</a:t>
            </a:r>
            <a:endParaRPr kumimoji="0" lang="de-AT" sz="2400" b="1" i="0" u="none" strike="noStrike" kern="0" cap="none" spc="0" normalizeH="0" baseline="0" noProof="0" dirty="0" smtClean="0">
              <a:ln>
                <a:noFill/>
              </a:ln>
              <a:solidFill>
                <a:srgbClr val="4879A0"/>
              </a:solidFill>
              <a:effectLst/>
              <a:uLnTx/>
              <a:uFillTx/>
              <a:latin typeface="Verdana"/>
            </a:endParaRPr>
          </a:p>
          <a:p>
            <a:pPr marL="361950" marR="0" lvl="0" indent="-361950" algn="l" defTabSz="10429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879A0"/>
                </a:solidFill>
                <a:effectLst/>
                <a:uLnTx/>
                <a:uFillTx/>
                <a:latin typeface="Verdana"/>
              </a:rPr>
              <a:t>Zusammengesetzte Übungen …</a:t>
            </a:r>
          </a:p>
          <a:p>
            <a:pPr marL="0" marR="0" lvl="0" indent="0" algn="l" defTabSz="10429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de-A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Vorstellung und Bearbeitung eines Übungsbeispiels mit finalem Ziel der Modellierung eines hinreichend komplexen Systems und Erarbeitung relevanter Artefakte.</a:t>
            </a:r>
            <a:br>
              <a:rPr kumimoji="0" lang="de-A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</a:br>
            <a:r>
              <a:rPr kumimoji="0" lang="de-AT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Schwerpunkte der Übungseinheiten: </a:t>
            </a:r>
            <a:br>
              <a:rPr kumimoji="0" lang="de-AT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</a:br>
            <a:r>
              <a:rPr kumimoji="0" lang="de-AT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	Analyse -&gt; Entwurf -&gt; verfeinerter und finaler Entwurf</a:t>
            </a:r>
            <a:br>
              <a:rPr kumimoji="0" lang="de-AT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</a:br>
            <a:r>
              <a:rPr kumimoji="0" lang="de-A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Bearbeitung aus Sicht der Anforderungen an die Architektur, deren Verständnis und Erstellung relevanter Artefakte inklusive Vorgangsweise und Diskussion. </a:t>
            </a:r>
            <a:endParaRPr kumimoji="0" lang="de-AT" sz="2400" b="1" i="0" u="none" strike="noStrike" kern="0" cap="none" spc="0" normalizeH="0" baseline="0" noProof="0" dirty="0" smtClean="0">
              <a:ln>
                <a:noFill/>
              </a:ln>
              <a:solidFill>
                <a:srgbClr val="4879A0"/>
              </a:solidFill>
              <a:effectLst/>
              <a:uLnTx/>
              <a:uFillTx/>
              <a:latin typeface="Verdana"/>
            </a:endParaRPr>
          </a:p>
          <a:p>
            <a:pPr marL="361950" marR="0" lvl="0" indent="-361950" algn="l" defTabSz="10429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879A0"/>
                </a:solidFill>
                <a:effectLst/>
                <a:uLnTx/>
                <a:uFillTx/>
                <a:latin typeface="Verdana"/>
              </a:rPr>
              <a:t>Präsentation …</a:t>
            </a:r>
          </a:p>
          <a:p>
            <a:pPr marL="0" marR="0" lvl="0" indent="0" algn="l" defTabSz="10429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de-A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Auszugsweise Präsentation des erarbeiteten Übungsbeispiels </a:t>
            </a:r>
            <a:r>
              <a:rPr kumimoji="0" lang="de-AT" sz="20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Schwerpunkt der Präsentation: Lösungskette; Inhalt relevant</a:t>
            </a:r>
          </a:p>
          <a:p>
            <a:pPr marL="457200" marR="0" lvl="1" indent="0" algn="l" defTabSz="104298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AT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		</a:t>
            </a:r>
            <a:endParaRPr lang="de-AT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4456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10-Modellierung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34944470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Zustandsdiagramm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>
                <a:latin typeface="Verdana"/>
                <a:cs typeface="Verdana"/>
              </a:rPr>
              <a:t>Vorgehen: Zustand des </a:t>
            </a:r>
            <a:r>
              <a:rPr lang="de-AT" sz="2000" i="1" spc="-20" dirty="0" smtClean="0">
                <a:latin typeface="Verdana"/>
                <a:cs typeface="Verdana"/>
              </a:rPr>
              <a:t>Evaluationsbogens - </a:t>
            </a:r>
            <a:r>
              <a:rPr lang="de-AT" sz="2000" i="1" spc="-20" dirty="0" err="1">
                <a:latin typeface="Verdana"/>
                <a:cs typeface="Verdana"/>
              </a:rPr>
              <a:t>Bspl</a:t>
            </a:r>
            <a:r>
              <a:rPr lang="de-AT" sz="2000" i="1" spc="-20" dirty="0">
                <a:latin typeface="Verdana"/>
                <a:cs typeface="Verdana"/>
              </a:rPr>
              <a:t>.</a:t>
            </a:r>
            <a:endParaRPr lang="de-AT" sz="2000" i="1" dirty="0">
              <a:latin typeface="Verdana"/>
              <a:cs typeface="Verdana"/>
            </a:endParaRPr>
          </a:p>
          <a:p>
            <a:pPr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996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</a:t>
            </a:r>
            <a:r>
              <a:rPr lang="de-AT" sz="2800" b="1" spc="-20" dirty="0" smtClean="0">
                <a:latin typeface="Verdana"/>
                <a:cs typeface="Verdana"/>
              </a:rPr>
              <a:t> 10-Modellierung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583992828"/>
              </p:ext>
            </p:extLst>
          </p:nvPr>
        </p:nvGraphicFramePr>
        <p:xfrm>
          <a:off x="7785100" y="1044000"/>
          <a:ext cx="20481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2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r>
              <a:rPr lang="de-AT" sz="2400" spc="-20" dirty="0" smtClean="0">
                <a:latin typeface="Verdana"/>
                <a:cs typeface="Verdana"/>
              </a:rPr>
              <a:t>Anforderungen -&gt; </a:t>
            </a: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Sequenzdiagramm</a:t>
            </a:r>
            <a:b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</a:br>
            <a:r>
              <a:rPr lang="de-AT" sz="2000" i="1" spc="-20" dirty="0">
                <a:latin typeface="Verdana"/>
                <a:cs typeface="Verdana"/>
              </a:rPr>
              <a:t>Vorgehen: aus Modellierung eines </a:t>
            </a:r>
            <a:r>
              <a:rPr lang="de-AT" sz="2000" i="1" spc="-20" dirty="0" err="1">
                <a:latin typeface="Verdana"/>
                <a:cs typeface="Verdana"/>
              </a:rPr>
              <a:t>Use</a:t>
            </a:r>
            <a:r>
              <a:rPr lang="de-AT" sz="2000" i="1" spc="-20" dirty="0">
                <a:latin typeface="Verdana"/>
                <a:cs typeface="Verdana"/>
              </a:rPr>
              <a:t> Cases – </a:t>
            </a:r>
            <a:r>
              <a:rPr lang="de-AT" sz="2000" i="1" spc="-20" dirty="0" err="1">
                <a:latin typeface="Verdana"/>
                <a:cs typeface="Verdana"/>
              </a:rPr>
              <a:t>Bspl</a:t>
            </a:r>
            <a:r>
              <a:rPr lang="de-AT" sz="2000" i="1" spc="-20" dirty="0" smtClean="0">
                <a:latin typeface="Verdana"/>
                <a:cs typeface="Verdana"/>
              </a:rPr>
              <a:t>.</a:t>
            </a:r>
            <a:endParaRPr lang="de-AT" sz="2000" i="1" dirty="0">
              <a:latin typeface="Verdana"/>
              <a:cs typeface="Verdana"/>
            </a:endParaRPr>
          </a:p>
          <a:p>
            <a:pPr lvl="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9670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8000" y="1620000"/>
            <a:ext cx="9036000" cy="554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241935">
              <a:lnSpc>
                <a:spcPts val="1730"/>
              </a:lnSpc>
              <a:buClr>
                <a:srgbClr val="4778A0"/>
              </a:buClr>
              <a:tabLst>
                <a:tab pos="375285" algn="l"/>
              </a:tabLst>
            </a:pPr>
            <a:endParaRPr sz="1000" dirty="0"/>
          </a:p>
          <a:p>
            <a:pPr marL="285750" indent="-285750">
              <a:lnSpc>
                <a:spcPts val="1400"/>
              </a:lnSpc>
              <a:spcBef>
                <a:spcPts val="93"/>
              </a:spcBef>
              <a:buClr>
                <a:srgbClr val="4778A0"/>
              </a:buClr>
              <a:buFont typeface="Wingdings" panose="05000000000000000000" pitchFamily="2" charset="2"/>
              <a:buChar char="Ø"/>
            </a:pPr>
            <a:endParaRPr sz="1400" dirty="0"/>
          </a:p>
        </p:txBody>
      </p:sp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5" dirty="0" smtClean="0">
                <a:latin typeface="Verdana"/>
                <a:cs typeface="Verdana"/>
              </a:rPr>
              <a:t>Ablauf der Übungen - gesamt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3343797285"/>
              </p:ext>
            </p:extLst>
          </p:nvPr>
        </p:nvGraphicFramePr>
        <p:xfrm>
          <a:off x="7327900" y="1044000"/>
          <a:ext cx="25053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4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6" name="object 4"/>
          <p:cNvSpPr txBox="1">
            <a:spLocks noGrp="1"/>
          </p:cNvSpPr>
          <p:nvPr>
            <p:ph type="body" idx="1"/>
          </p:nvPr>
        </p:nvSpPr>
        <p:spPr>
          <a:xfrm>
            <a:off x="828000" y="1656000"/>
            <a:ext cx="9471700" cy="5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1950" marR="0" lvl="0" indent="-36195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879A0"/>
                </a:solidFill>
                <a:effectLst/>
                <a:uLnTx/>
                <a:uFillTx/>
                <a:latin typeface="Verdana"/>
              </a:rPr>
              <a:t>SAD VO Benotung - Einzelbenotung</a:t>
            </a:r>
          </a:p>
          <a:p>
            <a:pPr marL="800100" marR="0" lvl="1" indent="-34290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/>
              </a:rPr>
              <a:t>Schriftliche Prüfung</a:t>
            </a:r>
            <a: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:</a:t>
            </a:r>
            <a:b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</a:br>
            <a:r>
              <a:rPr kumimoji="0" lang="de-AT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Moodle</a:t>
            </a:r>
            <a: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-Test zu Theorie ….</a:t>
            </a:r>
          </a:p>
          <a:p>
            <a:pPr marL="457200" marR="0" lvl="1" indent="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   Anteil: </a:t>
            </a: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/>
              </a:rPr>
              <a:t>40 %</a:t>
            </a:r>
            <a: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 zur Gesamtnote (</a:t>
            </a:r>
            <a:r>
              <a:rPr kumimoji="0" lang="de-AT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muss positiv sein !</a:t>
            </a:r>
            <a: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)</a:t>
            </a:r>
            <a:b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</a:br>
            <a:endParaRPr kumimoji="0" lang="de-AT" sz="2400" b="0" i="0" u="none" strike="noStrike" kern="0" cap="none" spc="0" normalizeH="0" baseline="0" noProof="0" dirty="0" smtClean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Verdana"/>
            </a:endParaRPr>
          </a:p>
          <a:p>
            <a:pPr marL="361950" marR="0" lvl="0" indent="-36195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4879A0"/>
                </a:solidFill>
                <a:effectLst/>
                <a:uLnTx/>
                <a:uFillTx/>
                <a:latin typeface="Verdana"/>
              </a:rPr>
              <a:t>SAD UE-Benotungen: Gruppenbenotungen</a:t>
            </a:r>
          </a:p>
          <a:p>
            <a:pPr marL="800100" marR="0" lvl="1" indent="-34290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/>
              </a:rPr>
              <a:t>Beispiele</a:t>
            </a:r>
            <a: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 (</a:t>
            </a: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/>
              </a:rPr>
              <a:t>40 %</a:t>
            </a:r>
            <a: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 zur Gesamtnote)</a:t>
            </a:r>
          </a:p>
          <a:p>
            <a:pPr marL="1042988" marR="0" lvl="2" indent="0" algn="l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- schriftliche Ausarbeitungen </a:t>
            </a:r>
            <a:br>
              <a:rPr kumimoji="0" lang="de-AT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</a:br>
            <a:r>
              <a:rPr kumimoji="0" lang="de-AT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  (Details siehe im folgenden)</a:t>
            </a:r>
          </a:p>
          <a:p>
            <a:pPr marL="800100" marR="0" lvl="1" indent="-34290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/>
              </a:rPr>
              <a:t>Präsentation</a:t>
            </a:r>
            <a: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 (</a:t>
            </a:r>
            <a:r>
              <a:rPr kumimoji="0" lang="de-AT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Verdana"/>
              </a:rPr>
              <a:t>20 %</a:t>
            </a:r>
            <a:r>
              <a:rPr kumimoji="0" lang="de-A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Verdana"/>
              </a:rPr>
              <a:t> zur Gesamtnote)</a:t>
            </a:r>
          </a:p>
          <a:p>
            <a:pPr marL="1303338" marR="0" lvl="2" indent="-260350" algn="l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AT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Ergebnisse und Zusammenhänge</a:t>
            </a:r>
          </a:p>
          <a:p>
            <a:pPr marL="1303338" marR="0" lvl="2" indent="-260350" algn="l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AT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Inhalt vor Formalem </a:t>
            </a:r>
          </a:p>
          <a:p>
            <a:pPr marL="1303338" marR="0" lvl="2" indent="-260350" algn="l" defTabSz="10429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AT" sz="2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jeder aus jedem Team muss (Teile) präsentieren</a:t>
            </a:r>
          </a:p>
          <a:p>
            <a:endParaRPr lang="de-AT"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0310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8000" y="1620000"/>
            <a:ext cx="9036000" cy="554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241935">
              <a:lnSpc>
                <a:spcPts val="1730"/>
              </a:lnSpc>
              <a:buClr>
                <a:srgbClr val="4778A0"/>
              </a:buClr>
              <a:tabLst>
                <a:tab pos="375285" algn="l"/>
              </a:tabLst>
            </a:pPr>
            <a:endParaRPr sz="1000" dirty="0"/>
          </a:p>
          <a:p>
            <a:pPr marL="285750" indent="-285750">
              <a:lnSpc>
                <a:spcPts val="1400"/>
              </a:lnSpc>
              <a:spcBef>
                <a:spcPts val="93"/>
              </a:spcBef>
              <a:buClr>
                <a:srgbClr val="4778A0"/>
              </a:buClr>
              <a:buFont typeface="Wingdings" panose="05000000000000000000" pitchFamily="2" charset="2"/>
              <a:buChar char="Ø"/>
            </a:pPr>
            <a:endParaRPr sz="1400" dirty="0"/>
          </a:p>
        </p:txBody>
      </p:sp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5" dirty="0" smtClean="0">
                <a:latin typeface="Verdana"/>
                <a:cs typeface="Verdana"/>
              </a:rPr>
              <a:t>Zugang + Inhalt der Übungen …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643762676"/>
              </p:ext>
            </p:extLst>
          </p:nvPr>
        </p:nvGraphicFramePr>
        <p:xfrm>
          <a:off x="7327900" y="1044000"/>
          <a:ext cx="25053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4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471472" y="1591822"/>
            <a:ext cx="2842343" cy="42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dirty="0" smtClean="0">
                <a:solidFill>
                  <a:srgbClr val="339966"/>
                </a:solidFill>
                <a:latin typeface="Verdana"/>
              </a:rPr>
              <a:t>Übungsprojekt</a:t>
            </a:r>
            <a:r>
              <a:rPr lang="de-AT" sz="2000" dirty="0" smtClean="0">
                <a:solidFill>
                  <a:srgbClr val="339966"/>
                </a:solidFill>
                <a:latin typeface="Verdana"/>
              </a:rPr>
              <a:t> </a:t>
            </a:r>
            <a:endParaRPr lang="de-AT" sz="2000" dirty="0">
              <a:solidFill>
                <a:srgbClr val="339966"/>
              </a:solidFill>
              <a:latin typeface="Verdana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7290586" y="5131147"/>
            <a:ext cx="81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</a:rPr>
              <a:t>Muster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80637" y="1991005"/>
            <a:ext cx="0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861487" y="218619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1800" dirty="0" smtClean="0">
                <a:solidFill>
                  <a:srgbClr val="3333FF"/>
                </a:solidFill>
                <a:latin typeface="Verdana"/>
              </a:rPr>
              <a:t>Projektidee</a:t>
            </a:r>
            <a:endParaRPr lang="de-AT" sz="1800" dirty="0">
              <a:solidFill>
                <a:srgbClr val="3333FF"/>
              </a:solidFill>
              <a:latin typeface="Verdana"/>
            </a:endParaRPr>
          </a:p>
        </p:txBody>
      </p:sp>
      <p:cxnSp>
        <p:nvCxnSpPr>
          <p:cNvPr id="57" name="Gerade Verbindung 56"/>
          <p:cNvCxnSpPr/>
          <p:nvPr/>
        </p:nvCxnSpPr>
        <p:spPr>
          <a:xfrm>
            <a:off x="1680637" y="2549809"/>
            <a:ext cx="0" cy="204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861487" y="2722525"/>
            <a:ext cx="25896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1800" dirty="0" smtClean="0">
                <a:solidFill>
                  <a:srgbClr val="3333FF"/>
                </a:solidFill>
                <a:latin typeface="Verdana"/>
              </a:rPr>
              <a:t>Ziele des Systems</a:t>
            </a:r>
            <a:endParaRPr lang="de-AT" sz="1800" dirty="0">
              <a:solidFill>
                <a:srgbClr val="3333FF"/>
              </a:solidFill>
              <a:latin typeface="Verdana"/>
            </a:endParaRP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883127" y="3267675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1800" dirty="0" smtClean="0">
                <a:solidFill>
                  <a:srgbClr val="3333FF"/>
                </a:solidFill>
                <a:latin typeface="Verdana"/>
              </a:rPr>
              <a:t>Stakeholder</a:t>
            </a:r>
            <a:endParaRPr lang="de-AT" sz="1800" dirty="0">
              <a:solidFill>
                <a:srgbClr val="3333FF"/>
              </a:solidFill>
              <a:latin typeface="Verdana"/>
            </a:endParaRPr>
          </a:p>
        </p:txBody>
      </p:sp>
      <p:cxnSp>
        <p:nvCxnSpPr>
          <p:cNvPr id="60" name="Gerade Verbindung 59"/>
          <p:cNvCxnSpPr/>
          <p:nvPr/>
        </p:nvCxnSpPr>
        <p:spPr>
          <a:xfrm>
            <a:off x="1680637" y="3024273"/>
            <a:ext cx="0" cy="204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nhaltsplatzhalter 2"/>
          <p:cNvSpPr txBox="1">
            <a:spLocks/>
          </p:cNvSpPr>
          <p:nvPr/>
        </p:nvSpPr>
        <p:spPr bwMode="auto">
          <a:xfrm>
            <a:off x="877480" y="3905502"/>
            <a:ext cx="29311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1800" dirty="0" smtClean="0">
                <a:solidFill>
                  <a:srgbClr val="3333FF"/>
                </a:solidFill>
                <a:latin typeface="Verdana"/>
              </a:rPr>
              <a:t>Geschäftsprozess(e)</a:t>
            </a:r>
            <a:endParaRPr lang="de-AT" sz="1800" dirty="0">
              <a:solidFill>
                <a:srgbClr val="3333FF"/>
              </a:solidFill>
              <a:latin typeface="Verdana"/>
            </a:endParaRPr>
          </a:p>
        </p:txBody>
      </p:sp>
      <p:cxnSp>
        <p:nvCxnSpPr>
          <p:cNvPr id="62" name="Gerade Verbindung 61"/>
          <p:cNvCxnSpPr/>
          <p:nvPr/>
        </p:nvCxnSpPr>
        <p:spPr>
          <a:xfrm>
            <a:off x="1686280" y="3662100"/>
            <a:ext cx="0" cy="204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Inhaltsplatzhalter 2"/>
          <p:cNvSpPr txBox="1">
            <a:spLocks/>
          </p:cNvSpPr>
          <p:nvPr/>
        </p:nvSpPr>
        <p:spPr bwMode="auto">
          <a:xfrm>
            <a:off x="871834" y="4486884"/>
            <a:ext cx="2188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1800" dirty="0" smtClean="0">
                <a:solidFill>
                  <a:srgbClr val="3333FF"/>
                </a:solidFill>
                <a:latin typeface="Verdana"/>
              </a:rPr>
              <a:t>Kontextanalyse</a:t>
            </a:r>
            <a:endParaRPr lang="de-AT" sz="1800" dirty="0">
              <a:solidFill>
                <a:srgbClr val="3333FF"/>
              </a:solidFill>
              <a:latin typeface="Verdana"/>
            </a:endParaRPr>
          </a:p>
        </p:txBody>
      </p:sp>
      <p:cxnSp>
        <p:nvCxnSpPr>
          <p:cNvPr id="65" name="Gerade Verbindung 64"/>
          <p:cNvCxnSpPr/>
          <p:nvPr/>
        </p:nvCxnSpPr>
        <p:spPr>
          <a:xfrm>
            <a:off x="1680634" y="4243482"/>
            <a:ext cx="0" cy="204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nhaltsplatzhalter 2"/>
          <p:cNvSpPr txBox="1">
            <a:spLocks/>
          </p:cNvSpPr>
          <p:nvPr/>
        </p:nvSpPr>
        <p:spPr bwMode="auto">
          <a:xfrm>
            <a:off x="871834" y="5149850"/>
            <a:ext cx="2188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1800" dirty="0" smtClean="0">
                <a:solidFill>
                  <a:srgbClr val="3333FF"/>
                </a:solidFill>
                <a:latin typeface="Verdana"/>
              </a:rPr>
              <a:t>Anforderungen</a:t>
            </a:r>
            <a:endParaRPr lang="de-AT" sz="1800" dirty="0">
              <a:solidFill>
                <a:srgbClr val="3333FF"/>
              </a:solidFill>
              <a:latin typeface="Verdana"/>
            </a:endParaRPr>
          </a:p>
        </p:txBody>
      </p:sp>
      <p:cxnSp>
        <p:nvCxnSpPr>
          <p:cNvPr id="68" name="Gerade Verbindung 67"/>
          <p:cNvCxnSpPr/>
          <p:nvPr/>
        </p:nvCxnSpPr>
        <p:spPr>
          <a:xfrm>
            <a:off x="1662293" y="4889318"/>
            <a:ext cx="0" cy="204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nhaltsplatzhalter 2"/>
          <p:cNvSpPr txBox="1">
            <a:spLocks/>
          </p:cNvSpPr>
          <p:nvPr/>
        </p:nvSpPr>
        <p:spPr bwMode="auto">
          <a:xfrm>
            <a:off x="883127" y="5722760"/>
            <a:ext cx="2188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1800" dirty="0" smtClean="0">
                <a:solidFill>
                  <a:srgbClr val="3333FF"/>
                </a:solidFill>
                <a:latin typeface="Verdana"/>
              </a:rPr>
              <a:t>Szenarien</a:t>
            </a:r>
            <a:endParaRPr lang="de-AT" sz="1800" dirty="0">
              <a:solidFill>
                <a:srgbClr val="3333FF"/>
              </a:solidFill>
              <a:latin typeface="Verdana"/>
            </a:endParaRPr>
          </a:p>
        </p:txBody>
      </p:sp>
      <p:cxnSp>
        <p:nvCxnSpPr>
          <p:cNvPr id="72" name="Gerade Verbindung 71"/>
          <p:cNvCxnSpPr/>
          <p:nvPr/>
        </p:nvCxnSpPr>
        <p:spPr>
          <a:xfrm>
            <a:off x="1659475" y="5518673"/>
            <a:ext cx="0" cy="204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Inhaltsplatzhalter 2"/>
          <p:cNvSpPr txBox="1">
            <a:spLocks/>
          </p:cNvSpPr>
          <p:nvPr/>
        </p:nvSpPr>
        <p:spPr bwMode="auto">
          <a:xfrm>
            <a:off x="926117" y="6378925"/>
            <a:ext cx="16973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1800" dirty="0" err="1" smtClean="0">
                <a:solidFill>
                  <a:srgbClr val="3333FF"/>
                </a:solidFill>
                <a:latin typeface="Verdana"/>
              </a:rPr>
              <a:t>Use</a:t>
            </a:r>
            <a:r>
              <a:rPr lang="de-AT" sz="1800" dirty="0" smtClean="0">
                <a:solidFill>
                  <a:srgbClr val="3333FF"/>
                </a:solidFill>
                <a:latin typeface="Verdana"/>
              </a:rPr>
              <a:t> Cases</a:t>
            </a:r>
            <a:endParaRPr lang="de-AT" sz="1800" dirty="0">
              <a:solidFill>
                <a:srgbClr val="3333FF"/>
              </a:solidFill>
              <a:latin typeface="Verdana"/>
            </a:endParaRPr>
          </a:p>
        </p:txBody>
      </p:sp>
      <p:cxnSp>
        <p:nvCxnSpPr>
          <p:cNvPr id="74" name="Gerade Verbindung 73"/>
          <p:cNvCxnSpPr/>
          <p:nvPr/>
        </p:nvCxnSpPr>
        <p:spPr>
          <a:xfrm>
            <a:off x="1659475" y="6092092"/>
            <a:ext cx="0" cy="204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4106320" y="3160136"/>
            <a:ext cx="733783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b="1" dirty="0" smtClean="0">
                <a:latin typeface="Arial" charset="0"/>
              </a:rPr>
              <a:t>OOA</a:t>
            </a:r>
            <a:endParaRPr lang="de-AT" b="1" dirty="0">
              <a:latin typeface="Arial" charset="0"/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4496853" y="3633284"/>
            <a:ext cx="1856340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b="1" dirty="0" smtClean="0">
                <a:latin typeface="Arial" charset="0"/>
              </a:rPr>
              <a:t>SW-Architektur</a:t>
            </a:r>
            <a:endParaRPr lang="de-AT" b="1" dirty="0">
              <a:latin typeface="Arial" charset="0"/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806400" y="3137279"/>
            <a:ext cx="733783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b="1" dirty="0" smtClean="0">
                <a:latin typeface="Arial" charset="0"/>
              </a:rPr>
              <a:t>OOD</a:t>
            </a:r>
            <a:endParaRPr lang="de-AT" b="1" dirty="0">
              <a:latin typeface="Arial" charset="0"/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4950872" y="3156316"/>
            <a:ext cx="73378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b="1" i="1" dirty="0" smtClean="0">
                <a:latin typeface="Arial" charset="0"/>
              </a:rPr>
              <a:t>UML</a:t>
            </a:r>
            <a:endParaRPr lang="de-AT" b="1" i="1" dirty="0">
              <a:latin typeface="Arial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4950873" y="2707807"/>
            <a:ext cx="733783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AT" b="1" dirty="0" smtClean="0">
                <a:latin typeface="Arial" charset="0"/>
              </a:rPr>
              <a:t>RQE</a:t>
            </a:r>
            <a:endParaRPr lang="de-AT" b="1" dirty="0">
              <a:latin typeface="Arial" charset="0"/>
            </a:endParaRPr>
          </a:p>
        </p:txBody>
      </p:sp>
      <p:sp>
        <p:nvSpPr>
          <p:cNvPr id="76" name="Inhaltsplatzhalter 2"/>
          <p:cNvSpPr txBox="1">
            <a:spLocks/>
          </p:cNvSpPr>
          <p:nvPr/>
        </p:nvSpPr>
        <p:spPr bwMode="auto">
          <a:xfrm>
            <a:off x="4426744" y="2345187"/>
            <a:ext cx="1934584" cy="42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000" dirty="0" smtClean="0">
                <a:solidFill>
                  <a:srgbClr val="000000"/>
                </a:solidFill>
                <a:latin typeface="Verdana"/>
              </a:rPr>
              <a:t>Disziplinen</a:t>
            </a:r>
            <a:endParaRPr lang="de-AT" sz="20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Inhaltsplatzhalter 2"/>
          <p:cNvSpPr txBox="1">
            <a:spLocks/>
          </p:cNvSpPr>
          <p:nvPr/>
        </p:nvSpPr>
        <p:spPr bwMode="auto">
          <a:xfrm>
            <a:off x="3084741" y="5450600"/>
            <a:ext cx="1901797" cy="42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000" dirty="0" smtClean="0">
                <a:solidFill>
                  <a:srgbClr val="000000"/>
                </a:solidFill>
                <a:latin typeface="Verdana"/>
              </a:rPr>
              <a:t>Diagramme</a:t>
            </a:r>
            <a:endParaRPr lang="de-AT" sz="2000" dirty="0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86" name="Gruppieren 85"/>
          <p:cNvGrpSpPr/>
          <p:nvPr/>
        </p:nvGrpSpPr>
        <p:grpSpPr>
          <a:xfrm>
            <a:off x="3528201" y="5981320"/>
            <a:ext cx="1256876" cy="542952"/>
            <a:chOff x="3557834" y="5364474"/>
            <a:chExt cx="1256876" cy="542952"/>
          </a:xfrm>
        </p:grpSpPr>
        <p:sp>
          <p:nvSpPr>
            <p:cNvPr id="35" name="Ellipse 34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err="1" smtClean="0">
                  <a:solidFill>
                    <a:srgbClr val="000000"/>
                  </a:solidFill>
                  <a:latin typeface="Verdana"/>
                </a:rPr>
                <a:t>Use</a:t>
              </a: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 Case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sp>
        <p:nvSpPr>
          <p:cNvPr id="87" name="Inhaltsplatzhalter 2"/>
          <p:cNvSpPr txBox="1">
            <a:spLocks/>
          </p:cNvSpPr>
          <p:nvPr/>
        </p:nvSpPr>
        <p:spPr bwMode="auto">
          <a:xfrm>
            <a:off x="3970861" y="4299215"/>
            <a:ext cx="2591834" cy="42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000" dirty="0" smtClean="0">
                <a:solidFill>
                  <a:srgbClr val="000000"/>
                </a:solidFill>
                <a:latin typeface="Verdana"/>
              </a:rPr>
              <a:t>Modelle</a:t>
            </a:r>
            <a:br>
              <a:rPr lang="de-AT" sz="2000" dirty="0" smtClean="0">
                <a:solidFill>
                  <a:srgbClr val="000000"/>
                </a:solidFill>
                <a:latin typeface="Verdana"/>
              </a:rPr>
            </a:br>
            <a:endParaRPr lang="de-AT" sz="2000" dirty="0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4009902" y="6621048"/>
            <a:ext cx="1256876" cy="542952"/>
            <a:chOff x="3557834" y="5364474"/>
            <a:chExt cx="1256876" cy="542952"/>
          </a:xfrm>
        </p:grpSpPr>
        <p:sp>
          <p:nvSpPr>
            <p:cNvPr id="89" name="Ellipse 88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0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Aktivität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91" name="Gruppieren 90"/>
          <p:cNvGrpSpPr/>
          <p:nvPr/>
        </p:nvGrpSpPr>
        <p:grpSpPr>
          <a:xfrm>
            <a:off x="4433445" y="4606898"/>
            <a:ext cx="1256876" cy="542952"/>
            <a:chOff x="3557834" y="5364474"/>
            <a:chExt cx="1256876" cy="542952"/>
          </a:xfrm>
        </p:grpSpPr>
        <p:sp>
          <p:nvSpPr>
            <p:cNvPr id="92" name="Ellipse 91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Domäne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94" name="Gruppieren 93"/>
          <p:cNvGrpSpPr/>
          <p:nvPr/>
        </p:nvGrpSpPr>
        <p:grpSpPr>
          <a:xfrm>
            <a:off x="4944407" y="5749163"/>
            <a:ext cx="1256876" cy="542952"/>
            <a:chOff x="3557834" y="5364474"/>
            <a:chExt cx="1256876" cy="542952"/>
          </a:xfrm>
        </p:grpSpPr>
        <p:sp>
          <p:nvSpPr>
            <p:cNvPr id="95" name="Ellipse 94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6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Zustand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5362941" y="6558549"/>
            <a:ext cx="1256876" cy="542952"/>
            <a:chOff x="3557834" y="5364474"/>
            <a:chExt cx="1256876" cy="542952"/>
          </a:xfrm>
        </p:grpSpPr>
        <p:sp>
          <p:nvSpPr>
            <p:cNvPr id="101" name="Ellipse 100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Klassen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103" name="Gruppieren 102"/>
          <p:cNvGrpSpPr/>
          <p:nvPr/>
        </p:nvGrpSpPr>
        <p:grpSpPr>
          <a:xfrm>
            <a:off x="6258090" y="6020639"/>
            <a:ext cx="1256876" cy="542952"/>
            <a:chOff x="3557834" y="5364474"/>
            <a:chExt cx="1256876" cy="542952"/>
          </a:xfrm>
        </p:grpSpPr>
        <p:sp>
          <p:nvSpPr>
            <p:cNvPr id="104" name="Ellipse 103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5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Sequenz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106" name="Gruppieren 105"/>
          <p:cNvGrpSpPr/>
          <p:nvPr/>
        </p:nvGrpSpPr>
        <p:grpSpPr>
          <a:xfrm>
            <a:off x="2604920" y="6605814"/>
            <a:ext cx="1256876" cy="542952"/>
            <a:chOff x="3557834" y="5364474"/>
            <a:chExt cx="1256876" cy="542952"/>
          </a:xfrm>
        </p:grpSpPr>
        <p:sp>
          <p:nvSpPr>
            <p:cNvPr id="107" name="Ellipse 106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8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Datenfluss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sp>
        <p:nvSpPr>
          <p:cNvPr id="109" name="Inhaltsplatzhalter 2"/>
          <p:cNvSpPr txBox="1">
            <a:spLocks/>
          </p:cNvSpPr>
          <p:nvPr/>
        </p:nvSpPr>
        <p:spPr bwMode="auto">
          <a:xfrm>
            <a:off x="7316079" y="3525648"/>
            <a:ext cx="2157241" cy="42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000" dirty="0" err="1" smtClean="0">
                <a:solidFill>
                  <a:srgbClr val="000000"/>
                </a:solidFill>
                <a:latin typeface="Verdana"/>
              </a:rPr>
              <a:t>Arch</a:t>
            </a:r>
            <a:r>
              <a:rPr lang="de-AT" sz="2000" dirty="0" smtClean="0">
                <a:solidFill>
                  <a:srgbClr val="000000"/>
                </a:solidFill>
                <a:latin typeface="Verdana"/>
              </a:rPr>
              <a:t>.-Sichten</a:t>
            </a:r>
            <a:br>
              <a:rPr lang="de-AT" sz="2000" dirty="0" smtClean="0">
                <a:solidFill>
                  <a:srgbClr val="000000"/>
                </a:solidFill>
                <a:latin typeface="Verdana"/>
              </a:rPr>
            </a:br>
            <a:endParaRPr lang="de-AT" sz="2000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Inhaltsplatzhalter 2"/>
          <p:cNvSpPr txBox="1">
            <a:spLocks/>
          </p:cNvSpPr>
          <p:nvPr/>
        </p:nvSpPr>
        <p:spPr bwMode="auto">
          <a:xfrm>
            <a:off x="7708901" y="5410381"/>
            <a:ext cx="2155100" cy="42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dirty="0" smtClean="0">
                <a:solidFill>
                  <a:srgbClr val="FF0000"/>
                </a:solidFill>
                <a:latin typeface="Verdana"/>
              </a:rPr>
              <a:t>Architektur</a:t>
            </a:r>
            <a:r>
              <a:rPr lang="de-AT" dirty="0" smtClean="0">
                <a:solidFill>
                  <a:srgbClr val="000000"/>
                </a:solidFill>
                <a:latin typeface="Verdana"/>
              </a:rPr>
              <a:t/>
            </a:r>
            <a:br>
              <a:rPr lang="de-AT" dirty="0" smtClean="0">
                <a:solidFill>
                  <a:srgbClr val="000000"/>
                </a:solidFill>
                <a:latin typeface="Verdana"/>
              </a:rPr>
            </a:br>
            <a:endParaRPr lang="de-AT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1" name="Inhaltsplatzhalter 2"/>
          <p:cNvSpPr txBox="1">
            <a:spLocks/>
          </p:cNvSpPr>
          <p:nvPr/>
        </p:nvSpPr>
        <p:spPr bwMode="auto">
          <a:xfrm>
            <a:off x="6937326" y="4428225"/>
            <a:ext cx="1864099" cy="42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2000" dirty="0" err="1" smtClean="0">
                <a:solidFill>
                  <a:srgbClr val="FF0000"/>
                </a:solidFill>
                <a:latin typeface="Verdana"/>
              </a:rPr>
              <a:t>Arch</a:t>
            </a:r>
            <a:r>
              <a:rPr lang="de-AT" sz="2000" dirty="0" smtClean="0">
                <a:solidFill>
                  <a:srgbClr val="FF0000"/>
                </a:solidFill>
                <a:latin typeface="Verdana"/>
              </a:rPr>
              <a:t>.-</a:t>
            </a:r>
            <a:r>
              <a:rPr lang="de-AT" sz="2000" dirty="0" err="1" smtClean="0">
                <a:solidFill>
                  <a:srgbClr val="FF0000"/>
                </a:solidFill>
                <a:latin typeface="Verdana"/>
              </a:rPr>
              <a:t>Dok</a:t>
            </a:r>
            <a:r>
              <a:rPr lang="de-AT" sz="2000" dirty="0" smtClean="0">
                <a:solidFill>
                  <a:srgbClr val="FF0000"/>
                </a:solidFill>
                <a:latin typeface="Verdana"/>
              </a:rPr>
              <a:t>.</a:t>
            </a:r>
            <a:br>
              <a:rPr lang="de-AT" sz="2000" dirty="0" smtClean="0">
                <a:solidFill>
                  <a:srgbClr val="FF0000"/>
                </a:solidFill>
                <a:latin typeface="Verdana"/>
              </a:rPr>
            </a:br>
            <a:endParaRPr lang="de-AT" sz="2000" dirty="0">
              <a:solidFill>
                <a:srgbClr val="FF0000"/>
              </a:solidFill>
              <a:latin typeface="Verdana"/>
            </a:endParaRPr>
          </a:p>
        </p:txBody>
      </p:sp>
      <p:sp>
        <p:nvSpPr>
          <p:cNvPr id="112" name="Pfeil nach rechts 111"/>
          <p:cNvSpPr/>
          <p:nvPr/>
        </p:nvSpPr>
        <p:spPr>
          <a:xfrm>
            <a:off x="829411" y="1656000"/>
            <a:ext cx="586700" cy="239076"/>
          </a:xfrm>
          <a:prstGeom prst="rightArrow">
            <a:avLst/>
          </a:prstGeom>
          <a:solidFill>
            <a:srgbClr val="339966"/>
          </a:solidFill>
          <a:ln w="38100"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3" name="Gerade Verbindung 112"/>
          <p:cNvCxnSpPr>
            <a:stCxn id="109" idx="2"/>
          </p:cNvCxnSpPr>
          <p:nvPr/>
        </p:nvCxnSpPr>
        <p:spPr>
          <a:xfrm flipH="1">
            <a:off x="8225041" y="3946318"/>
            <a:ext cx="169659" cy="383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/>
          <p:nvPr/>
        </p:nvCxnSpPr>
        <p:spPr>
          <a:xfrm>
            <a:off x="8394700" y="4825103"/>
            <a:ext cx="406725" cy="585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Pfeil nach rechts 115"/>
          <p:cNvSpPr/>
          <p:nvPr/>
        </p:nvSpPr>
        <p:spPr>
          <a:xfrm>
            <a:off x="9850844" y="5484214"/>
            <a:ext cx="586700" cy="239076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7" name="Pfeil nach rechts 116"/>
          <p:cNvSpPr/>
          <p:nvPr/>
        </p:nvSpPr>
        <p:spPr>
          <a:xfrm>
            <a:off x="8801425" y="4478184"/>
            <a:ext cx="586700" cy="239076"/>
          </a:xfrm>
          <a:prstGeom prst="rightArrow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2" name="Ellipse 121"/>
          <p:cNvSpPr/>
          <p:nvPr/>
        </p:nvSpPr>
        <p:spPr bwMode="auto">
          <a:xfrm>
            <a:off x="7880299" y="5907426"/>
            <a:ext cx="1255465" cy="54295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3" name="Inhaltsplatzhalter 2"/>
          <p:cNvSpPr txBox="1">
            <a:spLocks/>
          </p:cNvSpPr>
          <p:nvPr/>
        </p:nvSpPr>
        <p:spPr bwMode="auto">
          <a:xfrm>
            <a:off x="7981895" y="6029533"/>
            <a:ext cx="1155280" cy="268270"/>
          </a:xfrm>
          <a:prstGeom prst="rect">
            <a:avLst/>
          </a:prstGeom>
          <a:ln w="0"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marL="361950" indent="-36195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 lang="de-DE" sz="2400" b="1" i="0" kern="0">
                <a:solidFill>
                  <a:srgbClr val="4879A0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1042988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Arial" pitchFamily="34" charset="0"/>
              <a:buChar char="•"/>
              <a:defRPr lang="de-DE" sz="2400" i="0" kern="0">
                <a:solidFill>
                  <a:srgbClr val="333333"/>
                </a:solidFill>
                <a:latin typeface="+mn-lt"/>
              </a:defRPr>
            </a:lvl2pPr>
            <a:lvl3pPr marL="1303338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+mn-lt"/>
              </a:defRPr>
            </a:lvl3pPr>
            <a:lvl4pPr marL="1825625" indent="-260350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4pPr>
            <a:lvl5pPr marL="2344738" indent="-258763" algn="l" defTabSz="1042988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8019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32591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7163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4173538" indent="-258763" algn="l" defTabSz="1042988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de-AT" sz="1400" b="0" dirty="0">
                <a:solidFill>
                  <a:srgbClr val="000000"/>
                </a:solidFill>
                <a:latin typeface="Verdana"/>
              </a:rPr>
              <a:t>n</a:t>
            </a:r>
            <a:r>
              <a:rPr lang="de-AT" sz="1400" b="0" dirty="0" smtClean="0">
                <a:solidFill>
                  <a:srgbClr val="000000"/>
                </a:solidFill>
                <a:latin typeface="Verdana"/>
              </a:rPr>
              <a:t>-tier</a:t>
            </a:r>
            <a:endParaRPr lang="de-AT" sz="1400" b="0" dirty="0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124" name="Gruppieren 123"/>
          <p:cNvGrpSpPr/>
          <p:nvPr/>
        </p:nvGrpSpPr>
        <p:grpSpPr>
          <a:xfrm>
            <a:off x="9193982" y="6178902"/>
            <a:ext cx="1256876" cy="542952"/>
            <a:chOff x="3557834" y="5364474"/>
            <a:chExt cx="1256876" cy="542952"/>
          </a:xfrm>
        </p:grpSpPr>
        <p:sp>
          <p:nvSpPr>
            <p:cNvPr id="125" name="Ellipse 124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6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err="1" smtClean="0">
                  <a:solidFill>
                    <a:srgbClr val="000000"/>
                  </a:solidFill>
                  <a:latin typeface="Verdana"/>
                </a:rPr>
                <a:t>AspectOr</a:t>
              </a: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.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127" name="Gruppieren 126"/>
          <p:cNvGrpSpPr/>
          <p:nvPr/>
        </p:nvGrpSpPr>
        <p:grpSpPr>
          <a:xfrm>
            <a:off x="7962148" y="6510702"/>
            <a:ext cx="1256876" cy="542952"/>
            <a:chOff x="3557834" y="5364474"/>
            <a:chExt cx="1256876" cy="542952"/>
          </a:xfrm>
        </p:grpSpPr>
        <p:sp>
          <p:nvSpPr>
            <p:cNvPr id="128" name="Ellipse 127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9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SOA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133" name="Gruppieren 132"/>
          <p:cNvGrpSpPr/>
          <p:nvPr/>
        </p:nvGrpSpPr>
        <p:grpSpPr>
          <a:xfrm>
            <a:off x="7069761" y="2175093"/>
            <a:ext cx="1256876" cy="542952"/>
            <a:chOff x="3557834" y="5364474"/>
            <a:chExt cx="1256876" cy="542952"/>
          </a:xfrm>
        </p:grpSpPr>
        <p:sp>
          <p:nvSpPr>
            <p:cNvPr id="134" name="Ellipse 133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5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Logical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139" name="Gruppieren 138"/>
          <p:cNvGrpSpPr/>
          <p:nvPr/>
        </p:nvGrpSpPr>
        <p:grpSpPr>
          <a:xfrm>
            <a:off x="7006281" y="2917176"/>
            <a:ext cx="1256876" cy="542952"/>
            <a:chOff x="3557834" y="5364474"/>
            <a:chExt cx="1256876" cy="542952"/>
          </a:xfrm>
        </p:grpSpPr>
        <p:sp>
          <p:nvSpPr>
            <p:cNvPr id="140" name="Ellipse 139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1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err="1" smtClean="0">
                  <a:solidFill>
                    <a:srgbClr val="000000"/>
                  </a:solidFill>
                  <a:latin typeface="Verdana"/>
                </a:rPr>
                <a:t>Process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142" name="Gruppieren 141"/>
          <p:cNvGrpSpPr/>
          <p:nvPr/>
        </p:nvGrpSpPr>
        <p:grpSpPr>
          <a:xfrm>
            <a:off x="8641384" y="2159859"/>
            <a:ext cx="1502810" cy="542952"/>
            <a:chOff x="3557834" y="5364474"/>
            <a:chExt cx="1256876" cy="542952"/>
          </a:xfrm>
        </p:grpSpPr>
        <p:sp>
          <p:nvSpPr>
            <p:cNvPr id="143" name="Ellipse 142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4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err="1" smtClean="0">
                  <a:solidFill>
                    <a:srgbClr val="000000"/>
                  </a:solidFill>
                  <a:latin typeface="Verdana"/>
                </a:rPr>
                <a:t>Implement</a:t>
              </a: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.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145" name="Gruppieren 144"/>
          <p:cNvGrpSpPr/>
          <p:nvPr/>
        </p:nvGrpSpPr>
        <p:grpSpPr>
          <a:xfrm>
            <a:off x="8622455" y="2899241"/>
            <a:ext cx="1493742" cy="542952"/>
            <a:chOff x="3557834" y="5364474"/>
            <a:chExt cx="1256876" cy="542952"/>
          </a:xfrm>
        </p:grpSpPr>
        <p:sp>
          <p:nvSpPr>
            <p:cNvPr id="146" name="Ellipse 145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7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err="1" smtClean="0">
                  <a:solidFill>
                    <a:srgbClr val="000000"/>
                  </a:solidFill>
                  <a:latin typeface="Verdana"/>
                </a:rPr>
                <a:t>Deployment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grpSp>
        <p:nvGrpSpPr>
          <p:cNvPr id="136" name="Gruppieren 135"/>
          <p:cNvGrpSpPr/>
          <p:nvPr/>
        </p:nvGrpSpPr>
        <p:grpSpPr>
          <a:xfrm>
            <a:off x="7819050" y="2519886"/>
            <a:ext cx="1256876" cy="542952"/>
            <a:chOff x="3557834" y="5364474"/>
            <a:chExt cx="1256876" cy="542952"/>
          </a:xfrm>
        </p:grpSpPr>
        <p:sp>
          <p:nvSpPr>
            <p:cNvPr id="137" name="Ellipse 136"/>
            <p:cNvSpPr/>
            <p:nvPr/>
          </p:nvSpPr>
          <p:spPr bwMode="auto">
            <a:xfrm>
              <a:off x="3557834" y="5364474"/>
              <a:ext cx="1255465" cy="54295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8" name="Inhaltsplatzhalter 2"/>
            <p:cNvSpPr txBox="1">
              <a:spLocks/>
            </p:cNvSpPr>
            <p:nvPr/>
          </p:nvSpPr>
          <p:spPr bwMode="auto">
            <a:xfrm>
              <a:off x="3659430" y="5486581"/>
              <a:ext cx="1155280" cy="26827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24" tIns="45712" rIns="91424" bIns="45712" numCol="1" anchor="t" anchorCtr="0" compatLnSpc="1">
              <a:prstTxWarp prst="textNoShape">
                <a:avLst/>
              </a:prstTxWarp>
            </a:bodyPr>
            <a:lstStyle>
              <a:lvl1pPr marL="361950" indent="-36195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Wingdings 2" pitchFamily="18" charset="2"/>
                <a:buChar char="¾"/>
                <a:defRPr lang="de-DE" sz="2400" b="1" i="0" kern="0">
                  <a:solidFill>
                    <a:srgbClr val="4879A0"/>
                  </a:solidFill>
                  <a:latin typeface="+mn-lt"/>
                  <a:ea typeface="+mn-ea"/>
                  <a:cs typeface="+mn-cs"/>
                </a:defRPr>
              </a:lvl1pPr>
              <a:lvl2pPr marL="800100" indent="-342900" algn="l" defTabSz="1042988" rtl="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879A0"/>
                </a:buClr>
                <a:buFont typeface="Arial" pitchFamily="34" charset="0"/>
                <a:buChar char="•"/>
                <a:defRPr lang="de-DE" sz="2400" i="0" kern="0">
                  <a:solidFill>
                    <a:srgbClr val="333333"/>
                  </a:solidFill>
                  <a:latin typeface="+mn-lt"/>
                </a:defRPr>
              </a:lvl2pPr>
              <a:lvl3pPr marL="1303338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+mn-lt"/>
                </a:defRPr>
              </a:lvl3pPr>
              <a:lvl4pPr marL="1825625" indent="-260350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100">
                  <a:solidFill>
                    <a:schemeClr val="tx1"/>
                  </a:solidFill>
                  <a:latin typeface="+mn-lt"/>
                </a:defRPr>
              </a:lvl4pPr>
              <a:lvl5pPr marL="2344738" indent="-258763" algn="l" defTabSz="1042988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5pPr>
              <a:lvl6pPr marL="28019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6pPr>
              <a:lvl7pPr marL="32591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7pPr>
              <a:lvl8pPr marL="37163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8pPr>
              <a:lvl9pPr marL="4173538" indent="-258763" algn="l" defTabSz="1042988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 2" pitchFamily="18" charset="2"/>
                <a:buNone/>
              </a:pPr>
              <a:r>
                <a:rPr lang="de-AT" sz="1400" b="0" dirty="0" err="1" smtClean="0">
                  <a:solidFill>
                    <a:srgbClr val="000000"/>
                  </a:solidFill>
                  <a:latin typeface="Verdana"/>
                </a:rPr>
                <a:t>Use</a:t>
              </a:r>
              <a:r>
                <a:rPr lang="de-AT" sz="1400" b="0" dirty="0" smtClean="0">
                  <a:solidFill>
                    <a:srgbClr val="000000"/>
                  </a:solidFill>
                  <a:latin typeface="Verdana"/>
                </a:rPr>
                <a:t> Case</a:t>
              </a:r>
              <a:endParaRPr lang="de-AT" sz="1400" b="0" dirty="0">
                <a:solidFill>
                  <a:srgbClr val="000000"/>
                </a:solidFill>
                <a:latin typeface="Verdana"/>
              </a:endParaRPr>
            </a:p>
          </p:txBody>
        </p:sp>
      </p:grpSp>
      <p:cxnSp>
        <p:nvCxnSpPr>
          <p:cNvPr id="153" name="Gerade Verbindung mit Pfeil 152"/>
          <p:cNvCxnSpPr>
            <a:stCxn id="36" idx="3"/>
          </p:cNvCxnSpPr>
          <p:nvPr/>
        </p:nvCxnSpPr>
        <p:spPr>
          <a:xfrm flipV="1">
            <a:off x="4313815" y="1775538"/>
            <a:ext cx="6123729" cy="2661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/>
          <p:cNvSpPr txBox="1"/>
          <p:nvPr/>
        </p:nvSpPr>
        <p:spPr>
          <a:xfrm>
            <a:off x="6886594" y="4176248"/>
            <a:ext cx="813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charset="0"/>
              </a:rPr>
              <a:t>arc42</a:t>
            </a:r>
          </a:p>
        </p:txBody>
      </p:sp>
    </p:spTree>
    <p:extLst>
      <p:ext uri="{BB962C8B-B14F-4D97-AF65-F5344CB8AC3E}">
        <p14:creationId xmlns:p14="http://schemas.microsoft.com/office/powerpoint/2010/main" val="218163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28000" y="1620000"/>
            <a:ext cx="9036000" cy="554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241935">
              <a:lnSpc>
                <a:spcPts val="1730"/>
              </a:lnSpc>
              <a:buClr>
                <a:srgbClr val="4778A0"/>
              </a:buClr>
              <a:tabLst>
                <a:tab pos="375285" algn="l"/>
              </a:tabLst>
            </a:pPr>
            <a:endParaRPr sz="1000" dirty="0"/>
          </a:p>
          <a:p>
            <a:pPr marL="285750" indent="-285750">
              <a:lnSpc>
                <a:spcPts val="1400"/>
              </a:lnSpc>
              <a:spcBef>
                <a:spcPts val="93"/>
              </a:spcBef>
              <a:buClr>
                <a:srgbClr val="4778A0"/>
              </a:buClr>
              <a:buFont typeface="Wingdings" panose="05000000000000000000" pitchFamily="2" charset="2"/>
              <a:buChar char="Ø"/>
            </a:pPr>
            <a:endParaRPr sz="1400" dirty="0"/>
          </a:p>
        </p:txBody>
      </p:sp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5" dirty="0" smtClean="0">
                <a:latin typeface="Verdana"/>
                <a:cs typeface="Verdana"/>
              </a:rPr>
              <a:t>Ablauf der Übungen …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1812673834"/>
              </p:ext>
            </p:extLst>
          </p:nvPr>
        </p:nvGraphicFramePr>
        <p:xfrm>
          <a:off x="7327900" y="1044000"/>
          <a:ext cx="25053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4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5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6" name="object 4"/>
          <p:cNvSpPr txBox="1">
            <a:spLocks noGrp="1"/>
          </p:cNvSpPr>
          <p:nvPr>
            <p:ph type="body" idx="1"/>
          </p:nvPr>
        </p:nvSpPr>
        <p:spPr>
          <a:xfrm>
            <a:off x="828000" y="1656000"/>
            <a:ext cx="9036000" cy="5508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1950" marR="0" lvl="0" indent="-36195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Der </a:t>
            </a:r>
            <a:r>
              <a:rPr lang="de-AT" sz="2000" b="1" dirty="0" smtClean="0">
                <a:solidFill>
                  <a:schemeClr val="tx1"/>
                </a:solidFill>
                <a:latin typeface="Verdana"/>
              </a:rPr>
              <a:t>Ansatz der Übungen  </a:t>
            </a: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sieht </a:t>
            </a:r>
            <a:r>
              <a:rPr lang="de-AT" sz="2000" b="1" dirty="0" smtClean="0">
                <a:solidFill>
                  <a:schemeClr val="tx1"/>
                </a:solidFill>
                <a:latin typeface="Verdana"/>
              </a:rPr>
              <a:t> </a:t>
            </a: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eine kontinuierliche Beschäftigung mit, für SW-Architektur und </a:t>
            </a:r>
            <a:r>
              <a:rPr lang="de-AT" sz="2000" dirty="0">
                <a:solidFill>
                  <a:schemeClr val="tx1"/>
                </a:solidFill>
                <a:latin typeface="Verdana"/>
              </a:rPr>
              <a:t>D</a:t>
            </a: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esign wichtigen, Schritten vor. </a:t>
            </a:r>
            <a:r>
              <a:rPr lang="de-AT" sz="2000" b="1" dirty="0" smtClean="0">
                <a:solidFill>
                  <a:schemeClr val="tx1"/>
                </a:solidFill>
                <a:latin typeface="Verdana"/>
              </a:rPr>
              <a:t>Ausgangspunkt ist ein konkretes Übungsprojekt </a:t>
            </a: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mit Vorgaben und Informationen.</a:t>
            </a:r>
          </a:p>
          <a:p>
            <a:pPr marL="361950" marR="0" lvl="0" indent="-36195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lang="de-AT" sz="2000" b="1" dirty="0" smtClean="0">
                <a:solidFill>
                  <a:schemeClr val="tx1"/>
                </a:solidFill>
                <a:latin typeface="Verdana"/>
              </a:rPr>
              <a:t>Zwischenergebnisse (Mikroabgaben):</a:t>
            </a:r>
            <a:br>
              <a:rPr lang="de-AT" sz="2000" b="1" dirty="0" smtClean="0">
                <a:solidFill>
                  <a:schemeClr val="tx1"/>
                </a:solidFill>
                <a:latin typeface="Verdana"/>
              </a:rPr>
            </a:b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Während der Übungen (insbesondere der ersten Einheiten) sollen laufend kleinere  Artefakte erarbeitet werden, die zeitnahe gegen ausgearbeitete Referenzen verglichen und diskutiert werden.</a:t>
            </a:r>
            <a:endParaRPr lang="de-AT" sz="2000" dirty="0">
              <a:solidFill>
                <a:schemeClr val="tx1"/>
              </a:solidFill>
              <a:latin typeface="Verdana"/>
            </a:endParaRPr>
          </a:p>
          <a:p>
            <a:pPr marL="361950" marR="0" lvl="0" indent="-36195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Die </a:t>
            </a:r>
            <a:r>
              <a:rPr lang="de-AT" sz="2000" b="1" dirty="0" smtClean="0">
                <a:solidFill>
                  <a:schemeClr val="tx1"/>
                </a:solidFill>
                <a:latin typeface="Verdana"/>
              </a:rPr>
              <a:t>Kette von Anforderungen (Konnex zu LVA-RQE) zur Architektur </a:t>
            </a: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soll </a:t>
            </a:r>
            <a:r>
              <a:rPr lang="de-AT" sz="2000" dirty="0" err="1" smtClean="0">
                <a:solidFill>
                  <a:schemeClr val="tx1"/>
                </a:solidFill>
                <a:latin typeface="Verdana"/>
              </a:rPr>
              <a:t>schwerpunktmässig</a:t>
            </a: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 und exemplarisch durchgearbeitet werden.</a:t>
            </a:r>
          </a:p>
          <a:p>
            <a:pPr marL="361950" marR="0" lvl="0" indent="-36195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lang="de-AT" sz="2000" b="1" dirty="0" smtClean="0">
                <a:solidFill>
                  <a:schemeClr val="tx1"/>
                </a:solidFill>
                <a:latin typeface="Verdana"/>
              </a:rPr>
              <a:t>Die angepeilten Endergebnisse (finale Abgaben) sind:</a:t>
            </a:r>
          </a:p>
          <a:p>
            <a:pPr marL="720000" marR="0" lvl="0" indent="-36195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eine ausgearbeitete Architektur eines SW-Systems, </a:t>
            </a:r>
            <a:r>
              <a:rPr lang="de-AT" sz="2000" dirty="0" err="1" smtClean="0">
                <a:solidFill>
                  <a:schemeClr val="tx1"/>
                </a:solidFill>
                <a:latin typeface="Verdana"/>
              </a:rPr>
              <a:t>daß</a:t>
            </a:r>
            <a:r>
              <a:rPr lang="de-AT" sz="2000" dirty="0" smtClean="0">
                <a:solidFill>
                  <a:schemeClr val="tx1"/>
                </a:solidFill>
                <a:latin typeface="Verdana"/>
              </a:rPr>
              <a:t> den Anforderungen entspricht bzw. diese erfüllt </a:t>
            </a:r>
          </a:p>
          <a:p>
            <a:pPr marL="720000" marR="0" lvl="0" indent="-36195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AT" sz="2000" dirty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e</a:t>
            </a:r>
            <a:r>
              <a:rPr lang="de-AT" sz="2000" dirty="0" smtClean="0">
                <a:solidFill>
                  <a:schemeClr val="tx1"/>
                </a:solidFill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ine zugehörige, möglichst vollständige Dokumentation zur Architektur (auf Basis einer vorgegebenen Dokumentenvorlage)</a:t>
            </a:r>
            <a:endParaRPr lang="de-AT" dirty="0">
              <a:solidFill>
                <a:srgbClr val="3333F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61950" marR="0" lvl="0" indent="-361950" algn="l" defTabSz="1042988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SzTx/>
              <a:buFont typeface="Wingdings 2" pitchFamily="18" charset="2"/>
              <a:buChar char="¾"/>
              <a:tabLst/>
              <a:defRPr/>
            </a:pPr>
            <a:r>
              <a:rPr lang="de-AT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de-AT" sz="20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räsentation der „Highlights“ der Endergebnisse </a:t>
            </a:r>
            <a:r>
              <a:rPr lang="de-AT" sz="20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 finale Abrundung (inklusive Diskussion) – alle Gruppen gemeinsam</a:t>
            </a:r>
            <a:endParaRPr lang="de-AT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AT" sz="20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30" dirty="0" smtClean="0">
                <a:latin typeface="Verdana"/>
                <a:cs typeface="Verdana"/>
              </a:rPr>
              <a:t> </a:t>
            </a:r>
            <a:r>
              <a:rPr lang="de-AT" sz="2800" b="1" spc="-20" dirty="0" smtClean="0">
                <a:latin typeface="Verdana"/>
                <a:cs typeface="Verdana"/>
              </a:rPr>
              <a:t>Gruppen, Abgaben, Termine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00" y="1620000"/>
            <a:ext cx="9036000" cy="540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1950" lvl="0" indent="-36195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/>
            </a:pPr>
            <a:r>
              <a:rPr lang="de-AT" sz="2400" b="1" spc="-20" dirty="0" smtClean="0">
                <a:solidFill>
                  <a:srgbClr val="4778A0"/>
                </a:solidFill>
                <a:latin typeface="Verdana"/>
                <a:cs typeface="Verdana"/>
              </a:rPr>
              <a:t>5</a:t>
            </a:r>
            <a:r>
              <a:rPr sz="2400" b="1" spc="225" dirty="0" smtClean="0">
                <a:solidFill>
                  <a:srgbClr val="4778A0"/>
                </a:solidFill>
                <a:latin typeface="Times New Roman"/>
                <a:cs typeface="Times New Roman"/>
              </a:rPr>
              <a:t> </a:t>
            </a:r>
            <a:r>
              <a:rPr lang="de-AT" sz="2400" b="1" spc="-5" dirty="0">
                <a:solidFill>
                  <a:srgbClr val="4778A0"/>
                </a:solidFill>
                <a:latin typeface="Verdana"/>
                <a:cs typeface="Verdana"/>
              </a:rPr>
              <a:t>T</a:t>
            </a:r>
            <a:r>
              <a:rPr lang="de-AT" sz="2400" b="1" spc="-5" dirty="0" smtClean="0">
                <a:solidFill>
                  <a:srgbClr val="4778A0"/>
                </a:solidFill>
                <a:latin typeface="Verdana"/>
                <a:cs typeface="Verdana"/>
              </a:rPr>
              <a:t>eams</a:t>
            </a:r>
            <a:r>
              <a:rPr sz="2400" b="1" spc="245" dirty="0" smtClean="0">
                <a:solidFill>
                  <a:srgbClr val="4778A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 smtClean="0">
                <a:solidFill>
                  <a:srgbClr val="4778A0"/>
                </a:solidFill>
                <a:latin typeface="Verdana"/>
                <a:cs typeface="Verdana"/>
              </a:rPr>
              <a:t>j</a:t>
            </a:r>
            <a:r>
              <a:rPr sz="2400" b="1" spc="0" dirty="0" smtClean="0">
                <a:solidFill>
                  <a:srgbClr val="4778A0"/>
                </a:solidFill>
                <a:latin typeface="Verdana"/>
                <a:cs typeface="Verdana"/>
              </a:rPr>
              <a:t>e</a:t>
            </a:r>
            <a:r>
              <a:rPr sz="2400" b="1" spc="190" dirty="0" smtClean="0">
                <a:solidFill>
                  <a:srgbClr val="4778A0"/>
                </a:solidFill>
                <a:latin typeface="Times New Roman"/>
                <a:cs typeface="Times New Roman"/>
              </a:rPr>
              <a:t> </a:t>
            </a:r>
            <a:r>
              <a:rPr lang="de-AT" sz="2400" b="1" dirty="0" smtClean="0">
                <a:solidFill>
                  <a:srgbClr val="4778A0"/>
                </a:solidFill>
                <a:latin typeface="Verdana"/>
                <a:cs typeface="Verdana"/>
              </a:rPr>
              <a:t>3-4</a:t>
            </a:r>
            <a:r>
              <a:rPr sz="2400" b="1" spc="204" dirty="0" smtClean="0">
                <a:solidFill>
                  <a:srgbClr val="4778A0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 err="1" smtClean="0">
                <a:solidFill>
                  <a:srgbClr val="4778A0"/>
                </a:solidFill>
                <a:latin typeface="Verdana"/>
                <a:cs typeface="Verdana"/>
              </a:rPr>
              <a:t>P</a:t>
            </a:r>
            <a:r>
              <a:rPr sz="2400" b="1" spc="-10" dirty="0" err="1" smtClean="0">
                <a:solidFill>
                  <a:srgbClr val="4778A0"/>
                </a:solidFill>
                <a:latin typeface="Verdana"/>
                <a:cs typeface="Verdana"/>
              </a:rPr>
              <a:t>e</a:t>
            </a:r>
            <a:r>
              <a:rPr sz="2400" b="1" spc="-5" dirty="0" err="1" smtClean="0">
                <a:solidFill>
                  <a:srgbClr val="4778A0"/>
                </a:solidFill>
                <a:latin typeface="Verdana"/>
                <a:cs typeface="Verdana"/>
              </a:rPr>
              <a:t>r</a:t>
            </a:r>
            <a:r>
              <a:rPr sz="2400" b="1" spc="0" dirty="0" err="1" smtClean="0">
                <a:solidFill>
                  <a:srgbClr val="4778A0"/>
                </a:solidFill>
                <a:latin typeface="Verdana"/>
                <a:cs typeface="Verdana"/>
              </a:rPr>
              <a:t>s</a:t>
            </a:r>
            <a:r>
              <a:rPr sz="2400" b="1" spc="-5" dirty="0" err="1" smtClean="0">
                <a:solidFill>
                  <a:srgbClr val="4778A0"/>
                </a:solidFill>
                <a:latin typeface="Verdana"/>
                <a:cs typeface="Verdana"/>
              </a:rPr>
              <a:t>o</a:t>
            </a:r>
            <a:r>
              <a:rPr sz="2400" b="1" spc="0" dirty="0" err="1" smtClean="0">
                <a:solidFill>
                  <a:srgbClr val="4778A0"/>
                </a:solidFill>
                <a:latin typeface="Verdana"/>
                <a:cs typeface="Verdana"/>
              </a:rPr>
              <a:t>n</a:t>
            </a:r>
            <a:r>
              <a:rPr sz="2400" b="1" spc="-10" dirty="0" err="1" smtClean="0">
                <a:solidFill>
                  <a:srgbClr val="4778A0"/>
                </a:solidFill>
                <a:latin typeface="Verdana"/>
                <a:cs typeface="Verdana"/>
              </a:rPr>
              <a:t>e</a:t>
            </a:r>
            <a:r>
              <a:rPr sz="2400" b="1" spc="0" dirty="0" err="1" smtClean="0">
                <a:solidFill>
                  <a:srgbClr val="4778A0"/>
                </a:solidFill>
                <a:latin typeface="Verdana"/>
                <a:cs typeface="Verdana"/>
              </a:rPr>
              <a:t>n</a:t>
            </a:r>
            <a:r>
              <a:rPr lang="de-AT" sz="2400" b="1" spc="0" dirty="0" smtClean="0">
                <a:solidFill>
                  <a:srgbClr val="4778A0"/>
                </a:solidFill>
                <a:latin typeface="Verdana"/>
                <a:cs typeface="Verdana"/>
              </a:rPr>
              <a:t> zu den Übungen</a:t>
            </a:r>
            <a:endParaRPr lang="de-AT" sz="2400" b="1" dirty="0">
              <a:solidFill>
                <a:srgbClr val="4778A0"/>
              </a:solidFill>
              <a:latin typeface="Verdana"/>
              <a:cs typeface="Verdana"/>
            </a:endParaRPr>
          </a:p>
          <a:p>
            <a:pPr marL="361950" lvl="0" indent="-36195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/>
            </a:pPr>
            <a:endParaRPr lang="de-AT" sz="2400" b="1" spc="-5" dirty="0" smtClean="0">
              <a:solidFill>
                <a:srgbClr val="4778A0"/>
              </a:solidFill>
              <a:latin typeface="Verdana"/>
              <a:cs typeface="Verdana"/>
            </a:endParaRPr>
          </a:p>
          <a:p>
            <a:pPr marL="361950" lvl="0" indent="-361950" defTabSz="104298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4879A0"/>
              </a:buClr>
              <a:buFont typeface="Wingdings 2" pitchFamily="18" charset="2"/>
              <a:buChar char="¾"/>
              <a:defRPr/>
            </a:pPr>
            <a:r>
              <a:rPr sz="2400" b="1" spc="-5" dirty="0" err="1" smtClean="0">
                <a:solidFill>
                  <a:srgbClr val="4778A0"/>
                </a:solidFill>
                <a:latin typeface="Verdana"/>
                <a:cs typeface="Verdana"/>
              </a:rPr>
              <a:t>Abgab</a:t>
            </a:r>
            <a:r>
              <a:rPr sz="2400" b="1" spc="-10" dirty="0" err="1" smtClean="0">
                <a:solidFill>
                  <a:srgbClr val="4778A0"/>
                </a:solidFill>
                <a:latin typeface="Verdana"/>
                <a:cs typeface="Verdana"/>
              </a:rPr>
              <a:t>e</a:t>
            </a:r>
            <a:r>
              <a:rPr sz="2400" b="1" spc="0" dirty="0" err="1" smtClean="0">
                <a:solidFill>
                  <a:srgbClr val="4778A0"/>
                </a:solidFill>
                <a:latin typeface="Verdana"/>
                <a:cs typeface="Verdana"/>
              </a:rPr>
              <a:t>n</a:t>
            </a:r>
            <a:r>
              <a:rPr lang="de-AT" sz="2400" b="1" spc="200" dirty="0" smtClean="0">
                <a:solidFill>
                  <a:srgbClr val="4778A0"/>
                </a:solidFill>
                <a:latin typeface="Times New Roman"/>
                <a:cs typeface="Times New Roman"/>
              </a:rPr>
              <a:t>, </a:t>
            </a:r>
            <a:r>
              <a:rPr lang="de-AT" sz="2400" b="1" dirty="0" smtClean="0">
                <a:solidFill>
                  <a:srgbClr val="4778A0"/>
                </a:solidFill>
                <a:latin typeface="Verdana"/>
                <a:cs typeface="Verdana"/>
              </a:rPr>
              <a:t>Termine, Benotung:</a:t>
            </a:r>
            <a:endParaRPr sz="2400" b="1" dirty="0">
              <a:solidFill>
                <a:srgbClr val="4778A0"/>
              </a:solidFill>
              <a:latin typeface="Verdana"/>
              <a:cs typeface="Verdana"/>
            </a:endParaRPr>
          </a:p>
          <a:p>
            <a:pPr marL="1315719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1429385" algn="l"/>
              </a:tabLst>
            </a:pPr>
            <a:r>
              <a:rPr lang="de-AT" sz="2000" b="1" i="1" dirty="0" smtClean="0">
                <a:latin typeface="Verdana"/>
                <a:cs typeface="Verdana"/>
              </a:rPr>
              <a:t>Mikroabgaben</a:t>
            </a:r>
            <a:r>
              <a:rPr sz="2000" i="1" spc="0" dirty="0" smtClean="0">
                <a:latin typeface="Verdana"/>
                <a:cs typeface="Verdana"/>
              </a:rPr>
              <a:t>:</a:t>
            </a:r>
            <a:r>
              <a:rPr sz="2000" spc="160" dirty="0" smtClean="0">
                <a:latin typeface="Times New Roman"/>
                <a:cs typeface="Times New Roman"/>
              </a:rPr>
              <a:t> </a:t>
            </a:r>
            <a:r>
              <a:rPr lang="de-AT" sz="2000" b="1" spc="-5" dirty="0" smtClean="0">
                <a:solidFill>
                  <a:srgbClr val="3333FF"/>
                </a:solidFill>
                <a:latin typeface="Verdana"/>
                <a:cs typeface="Verdana"/>
              </a:rPr>
              <a:t>laufend bei den Übungen</a:t>
            </a:r>
            <a:br>
              <a:rPr lang="de-AT" sz="2000" b="1" spc="-5" dirty="0" smtClean="0">
                <a:solidFill>
                  <a:srgbClr val="3333FF"/>
                </a:solidFill>
                <a:latin typeface="Verdana"/>
                <a:cs typeface="Verdana"/>
              </a:rPr>
            </a:br>
            <a:r>
              <a:rPr lang="de-AT" sz="2000" i="1" spc="-5" dirty="0" smtClean="0">
                <a:latin typeface="Verdana"/>
                <a:cs typeface="Verdana"/>
              </a:rPr>
              <a:t>Mikrobenotung: Mitarbeit</a:t>
            </a:r>
          </a:p>
          <a:p>
            <a:pPr marL="1315719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1429385" algn="l"/>
              </a:tabLst>
            </a:pPr>
            <a:r>
              <a:rPr lang="de-AT" sz="2000" b="1" i="1" dirty="0" smtClean="0">
                <a:latin typeface="Verdana"/>
                <a:cs typeface="Verdana"/>
              </a:rPr>
              <a:t>Endabgaben</a:t>
            </a:r>
            <a:r>
              <a:rPr lang="de-AT" sz="2000" i="1" dirty="0" smtClean="0">
                <a:latin typeface="Verdana"/>
                <a:cs typeface="Verdana"/>
              </a:rPr>
              <a:t>:</a:t>
            </a:r>
            <a:r>
              <a:rPr lang="de-AT" sz="2000" spc="160" dirty="0" smtClean="0">
                <a:latin typeface="Times New Roman"/>
                <a:cs typeface="Times New Roman"/>
              </a:rPr>
              <a:t> </a:t>
            </a:r>
            <a:r>
              <a:rPr lang="de-AT" sz="2000" b="1" spc="-5" dirty="0" smtClean="0">
                <a:solidFill>
                  <a:srgbClr val="3333FF"/>
                </a:solidFill>
                <a:latin typeface="Verdana"/>
                <a:cs typeface="Verdana"/>
              </a:rPr>
              <a:t>20</a:t>
            </a:r>
            <a:r>
              <a:rPr lang="de-AT" sz="2000" b="1" dirty="0" smtClean="0">
                <a:solidFill>
                  <a:srgbClr val="3333FF"/>
                </a:solidFill>
                <a:latin typeface="Verdana"/>
                <a:cs typeface="Verdana"/>
              </a:rPr>
              <a:t>.05.2014</a:t>
            </a:r>
            <a:br>
              <a:rPr lang="de-AT" sz="2000" b="1" dirty="0" smtClean="0">
                <a:solidFill>
                  <a:srgbClr val="3333FF"/>
                </a:solidFill>
                <a:latin typeface="Verdana"/>
                <a:cs typeface="Verdana"/>
              </a:rPr>
            </a:br>
            <a:r>
              <a:rPr lang="de-AT" sz="2000" i="1" dirty="0" smtClean="0">
                <a:latin typeface="Verdana"/>
                <a:cs typeface="Verdana"/>
              </a:rPr>
              <a:t>Benotung: Inhalt – Architektur  und Dokument</a:t>
            </a:r>
            <a:br>
              <a:rPr lang="de-AT" sz="2000" i="1" dirty="0" smtClean="0">
                <a:latin typeface="Verdana"/>
                <a:cs typeface="Verdana"/>
              </a:rPr>
            </a:br>
            <a:endParaRPr lang="de-AT" sz="2000" i="1" dirty="0" smtClean="0">
              <a:latin typeface="Verdana"/>
              <a:cs typeface="Verdana"/>
            </a:endParaRPr>
          </a:p>
          <a:p>
            <a:pPr marL="1315719" indent="-342900">
              <a:lnSpc>
                <a:spcPct val="100000"/>
              </a:lnSpc>
              <a:spcBef>
                <a:spcPts val="480"/>
              </a:spcBef>
              <a:buFont typeface="Wingdings" panose="05000000000000000000" pitchFamily="2" charset="2"/>
              <a:buChar char="Ø"/>
              <a:tabLst>
                <a:tab pos="1429385" algn="l"/>
              </a:tabLst>
            </a:pPr>
            <a:r>
              <a:rPr lang="de-AT" sz="2000" b="1" i="1" dirty="0" smtClean="0">
                <a:latin typeface="Verdana"/>
                <a:cs typeface="Verdana"/>
              </a:rPr>
              <a:t>Präsentation</a:t>
            </a:r>
            <a:r>
              <a:rPr lang="de-AT" sz="2000" i="1" dirty="0" smtClean="0">
                <a:latin typeface="Verdana"/>
                <a:cs typeface="Verdana"/>
              </a:rPr>
              <a:t>:</a:t>
            </a:r>
            <a:r>
              <a:rPr lang="de-AT" sz="2000" spc="160" dirty="0" smtClean="0">
                <a:latin typeface="Times New Roman"/>
                <a:cs typeface="Times New Roman"/>
              </a:rPr>
              <a:t> </a:t>
            </a:r>
            <a:r>
              <a:rPr lang="de-AT" sz="2000" b="1" spc="-5" dirty="0" smtClean="0">
                <a:solidFill>
                  <a:srgbClr val="3333FF"/>
                </a:solidFill>
                <a:latin typeface="Verdana"/>
                <a:cs typeface="Verdana"/>
              </a:rPr>
              <a:t>23</a:t>
            </a:r>
            <a:r>
              <a:rPr lang="de-AT" sz="2000" b="1" dirty="0" smtClean="0">
                <a:solidFill>
                  <a:srgbClr val="3333FF"/>
                </a:solidFill>
                <a:latin typeface="Verdana"/>
                <a:cs typeface="Verdana"/>
              </a:rPr>
              <a:t>.05.2013</a:t>
            </a:r>
            <a:endParaRPr lang="de-AT" sz="2000" b="1" dirty="0">
              <a:solidFill>
                <a:srgbClr val="3333FF"/>
              </a:solidFill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</a:pPr>
            <a:r>
              <a:rPr lang="de-AT" dirty="0" smtClean="0">
                <a:latin typeface="Verdana"/>
                <a:cs typeface="Verdana"/>
              </a:rPr>
              <a:t>Gesamtpräsentation (alle Gruppen) – „Highlights je Gruppe“</a:t>
            </a:r>
            <a:br>
              <a:rPr lang="de-AT" dirty="0" smtClean="0">
                <a:latin typeface="Verdana"/>
                <a:cs typeface="Verdana"/>
              </a:rPr>
            </a:br>
            <a:endParaRPr lang="de-AT" sz="2000" spc="0" dirty="0" smtClean="0">
              <a:solidFill>
                <a:srgbClr val="323232"/>
              </a:solidFill>
              <a:latin typeface="Verdana"/>
              <a:cs typeface="Verdana"/>
            </a:endParaRPr>
          </a:p>
        </p:txBody>
      </p:sp>
      <p:sp>
        <p:nvSpPr>
          <p:cNvPr id="13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4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10" name="Diagramm 9"/>
          <p:cNvGraphicFramePr/>
          <p:nvPr>
            <p:extLst>
              <p:ext uri="{D42A27DB-BD31-4B8C-83A1-F6EECF244321}">
                <p14:modId xmlns:p14="http://schemas.microsoft.com/office/powerpoint/2010/main" val="1438102329"/>
              </p:ext>
            </p:extLst>
          </p:nvPr>
        </p:nvGraphicFramePr>
        <p:xfrm>
          <a:off x="7404100" y="1021422"/>
          <a:ext cx="2423900" cy="4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 smtClean="0">
                <a:latin typeface="Verdana"/>
                <a:cs typeface="Verdana"/>
              </a:rPr>
              <a:t>Übungsprojekt - Projektidee-1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573609902"/>
              </p:ext>
            </p:extLst>
          </p:nvPr>
        </p:nvGraphicFramePr>
        <p:xfrm>
          <a:off x="7956000" y="1044000"/>
          <a:ext cx="18772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8" name="Fußzeilenplatzhalter 3"/>
          <p:cNvSpPr txBox="1">
            <a:spLocks/>
          </p:cNvSpPr>
          <p:nvPr/>
        </p:nvSpPr>
        <p:spPr bwMode="auto">
          <a:xfrm>
            <a:off x="828000" y="6964179"/>
            <a:ext cx="9032644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de-AT" sz="1400" dirty="0"/>
              <a:t>Ulrike Hammerschal, Gerd </a:t>
            </a:r>
            <a:r>
              <a:rPr lang="de-AT" sz="1400" dirty="0" err="1" smtClean="0"/>
              <a:t>Beneken</a:t>
            </a:r>
            <a:r>
              <a:rPr lang="de-AT" sz="1400" dirty="0"/>
              <a:t>,</a:t>
            </a:r>
            <a:r>
              <a:rPr lang="de-AT" sz="1400" dirty="0" smtClean="0"/>
              <a:t> Software </a:t>
            </a:r>
            <a:r>
              <a:rPr lang="de-AT" sz="1400" dirty="0" err="1"/>
              <a:t>Requirements</a:t>
            </a:r>
            <a:r>
              <a:rPr lang="de-AT" sz="1400" dirty="0"/>
              <a:t>, Pearson Verlag, 2013</a:t>
            </a:r>
            <a:endParaRPr lang="de-DE" sz="1400" i="1" dirty="0">
              <a:latin typeface="+mn-lt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1656000"/>
            <a:ext cx="8994545" cy="418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 smtClean="0">
                <a:latin typeface="Verdana"/>
                <a:cs typeface="Verdana"/>
              </a:rPr>
              <a:t>Übungsprojekt - </a:t>
            </a:r>
            <a:r>
              <a:rPr lang="de-AT" sz="2800" b="1" spc="-20" dirty="0">
                <a:latin typeface="Verdana"/>
                <a:cs typeface="Verdana"/>
              </a:rPr>
              <a:t>Projektidee-2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1655531"/>
              </p:ext>
            </p:extLst>
          </p:nvPr>
        </p:nvGraphicFramePr>
        <p:xfrm>
          <a:off x="7956000" y="1044000"/>
          <a:ext cx="18772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sp>
        <p:nvSpPr>
          <p:cNvPr id="18" name="Fußzeilenplatzhalter 3"/>
          <p:cNvSpPr txBox="1">
            <a:spLocks/>
          </p:cNvSpPr>
          <p:nvPr/>
        </p:nvSpPr>
        <p:spPr bwMode="auto">
          <a:xfrm>
            <a:off x="828000" y="6964179"/>
            <a:ext cx="9032644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de-AT" sz="1400" dirty="0"/>
              <a:t>Ulrike Hammerschal, Gerd </a:t>
            </a:r>
            <a:r>
              <a:rPr lang="de-AT" sz="1400" dirty="0" err="1" smtClean="0"/>
              <a:t>Beneken</a:t>
            </a:r>
            <a:r>
              <a:rPr lang="de-AT" sz="1400" dirty="0"/>
              <a:t>,</a:t>
            </a:r>
            <a:r>
              <a:rPr lang="de-AT" sz="1400" dirty="0" smtClean="0"/>
              <a:t> Software </a:t>
            </a:r>
            <a:r>
              <a:rPr lang="de-AT" sz="1400" dirty="0" err="1"/>
              <a:t>Requirements</a:t>
            </a:r>
            <a:r>
              <a:rPr lang="de-AT" sz="1400" dirty="0"/>
              <a:t>, Pearson Verlag, 2013</a:t>
            </a:r>
            <a:endParaRPr lang="de-DE" sz="1400" i="1" dirty="0">
              <a:latin typeface="+mn-lt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1656000"/>
            <a:ext cx="8985551" cy="32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/>
          <p:cNvSpPr/>
          <p:nvPr/>
        </p:nvSpPr>
        <p:spPr>
          <a:xfrm>
            <a:off x="828000" y="1008000"/>
            <a:ext cx="9036000" cy="52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7999" y="1619999"/>
            <a:ext cx="9288197" cy="52926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lang="de-AT" sz="1600" b="1" dirty="0" smtClean="0">
              <a:solidFill>
                <a:srgbClr val="4778A0"/>
              </a:solidFill>
              <a:latin typeface="Verdana"/>
              <a:cs typeface="Verdana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828000" y="1008000"/>
            <a:ext cx="9036000" cy="52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285"/>
              </a:lnSpc>
            </a:pPr>
            <a:r>
              <a:rPr lang="de-AT" sz="2800" b="1" spc="-20" dirty="0">
                <a:latin typeface="Verdana"/>
                <a:cs typeface="Verdana"/>
              </a:rPr>
              <a:t>Übungsprojekt - Projektidee-3</a:t>
            </a:r>
            <a:endParaRPr lang="de-AT" sz="2800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16" name="Fußzeilenplatzhalter 3"/>
          <p:cNvSpPr txBox="1">
            <a:spLocks/>
          </p:cNvSpPr>
          <p:nvPr/>
        </p:nvSpPr>
        <p:spPr bwMode="auto">
          <a:xfrm>
            <a:off x="8225041" y="7200000"/>
            <a:ext cx="1891156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DI Dr. Gottfried Bauer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7" name="Foliennummernplatzhalter 4"/>
          <p:cNvSpPr txBox="1">
            <a:spLocks/>
          </p:cNvSpPr>
          <p:nvPr/>
        </p:nvSpPr>
        <p:spPr bwMode="auto">
          <a:xfrm>
            <a:off x="9360000" y="7200000"/>
            <a:ext cx="1128192" cy="309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1E2B11-D5CB-4893-8188-D969AADCD287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3859583227"/>
              </p:ext>
            </p:extLst>
          </p:nvPr>
        </p:nvGraphicFramePr>
        <p:xfrm>
          <a:off x="7956000" y="1044000"/>
          <a:ext cx="1877200" cy="4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Fußzeilenplatzhalter 3"/>
          <p:cNvSpPr txBox="1">
            <a:spLocks/>
          </p:cNvSpPr>
          <p:nvPr/>
        </p:nvSpPr>
        <p:spPr bwMode="auto">
          <a:xfrm>
            <a:off x="540000" y="7200000"/>
            <a:ext cx="2673100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dirty="0"/>
              <a:t>Softwarearchitektur und Design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828000" y="1656000"/>
            <a:ext cx="9190833" cy="5202437"/>
          </a:xfrm>
          <a:prstGeom prst="rect">
            <a:avLst/>
          </a:prstGeom>
        </p:spPr>
      </p:pic>
      <p:sp>
        <p:nvSpPr>
          <p:cNvPr id="12" name="Fußzeilenplatzhalter 3"/>
          <p:cNvSpPr txBox="1">
            <a:spLocks/>
          </p:cNvSpPr>
          <p:nvPr/>
        </p:nvSpPr>
        <p:spPr bwMode="auto">
          <a:xfrm>
            <a:off x="828000" y="6964179"/>
            <a:ext cx="9032644" cy="31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>
            <a:defPPr>
              <a:defRPr lang="de-AT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/>
            <a:r>
              <a:rPr lang="de-AT" sz="1400" dirty="0"/>
              <a:t>Ulrike Hammerschal, Gerd </a:t>
            </a:r>
            <a:r>
              <a:rPr lang="de-AT" sz="1400" dirty="0" err="1" smtClean="0"/>
              <a:t>Beneken</a:t>
            </a:r>
            <a:r>
              <a:rPr lang="de-AT" sz="1400" dirty="0"/>
              <a:t>,</a:t>
            </a:r>
            <a:r>
              <a:rPr lang="de-AT" sz="1400" dirty="0" smtClean="0"/>
              <a:t> Software </a:t>
            </a:r>
            <a:r>
              <a:rPr lang="de-AT" sz="1400" dirty="0" err="1"/>
              <a:t>Requirements</a:t>
            </a:r>
            <a:r>
              <a:rPr lang="de-AT" sz="1400" dirty="0"/>
              <a:t>, Pearson Verlag, 2013</a:t>
            </a:r>
            <a:endParaRPr lang="de-DE" sz="14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2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595</Words>
  <Application>Microsoft Office PowerPoint</Application>
  <PresentationFormat>Benutzerdefiniert</PresentationFormat>
  <Paragraphs>197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 Gruppen, Abgaben, Termine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MIT_PM_Uebung_SS2012_v2</dc:title>
  <dc:creator>Bauer Gottfried</dc:creator>
  <cp:lastModifiedBy>Bauer Gottfried</cp:lastModifiedBy>
  <cp:revision>533</cp:revision>
  <dcterms:created xsi:type="dcterms:W3CDTF">2013-02-28T10:19:04Z</dcterms:created>
  <dcterms:modified xsi:type="dcterms:W3CDTF">2014-03-04T13:26:08Z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2012-02-29T00:00:00Z</vt:filetime>
  </property>
  <property fmtid="{D5CDD505-2E9C-101B-9397-08002B2CF9AE}" pid="3" name="LastSaved">
    <vt:filetime>2013-02-28T00:00:00Z</vt:filetime>
  </property>
</Properties>
</file>