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34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57600" cy="1702160"/>
          </a:xfrm>
        </p:spPr>
        <p:txBody>
          <a:bodyPr/>
          <a:lstStyle/>
          <a:p>
            <a:pPr algn="ctr"/>
            <a:r>
              <a:rPr lang="de-AT" b="1" dirty="0" smtClean="0">
                <a:solidFill>
                  <a:schemeClr val="tx1"/>
                </a:solidFill>
              </a:rPr>
              <a:t>Command Pattern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1" y="4421080"/>
            <a:ext cx="3657600" cy="1260629"/>
          </a:xfrm>
        </p:spPr>
        <p:txBody>
          <a:bodyPr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Florian </a:t>
            </a:r>
            <a:r>
              <a:rPr lang="de-AT" dirty="0" smtClean="0">
                <a:solidFill>
                  <a:schemeClr val="tx1"/>
                </a:solidFill>
              </a:rPr>
              <a:t>Grill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52400"/>
            <a:ext cx="3496235" cy="1702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de-A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chemeClr val="bg1"/>
                </a:solidFill>
              </a:rPr>
              <a:t>Command Pattern - Code 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487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de-AT" sz="900" dirty="0"/>
              <a:t> </a:t>
            </a:r>
            <a:r>
              <a:rPr lang="de-AT" sz="900" dirty="0" smtClean="0">
                <a:solidFill>
                  <a:srgbClr val="00B050"/>
                </a:solidFill>
              </a:rPr>
              <a:t>//</a:t>
            </a:r>
            <a:r>
              <a:rPr lang="de-AT" sz="900" dirty="0">
                <a:solidFill>
                  <a:srgbClr val="00B050"/>
                </a:solidFill>
              </a:rPr>
              <a:t>Aufrufer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b="1" dirty="0" err="1">
                <a:solidFill>
                  <a:srgbClr val="57257D"/>
                </a:solidFill>
              </a:rPr>
              <a:t>class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Sekretaerin</a:t>
            </a:r>
            <a:r>
              <a:rPr lang="de-AT" sz="900" dirty="0">
                <a:solidFill>
                  <a:schemeClr val="tx1"/>
                </a:solidFill>
              </a:rPr>
              <a:t>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>
                <a:solidFill>
                  <a:srgbClr val="57257D"/>
                </a:solidFill>
              </a:rPr>
              <a:t>private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IDruckBefehl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druckBefehl</a:t>
            </a:r>
            <a:r>
              <a:rPr lang="de-AT" sz="900" dirty="0">
                <a:solidFill>
                  <a:schemeClr val="tx1"/>
                </a:solidFill>
              </a:rPr>
              <a:t>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 err="1">
                <a:solidFill>
                  <a:srgbClr val="57257D"/>
                </a:solidFill>
              </a:rPr>
              <a:t>public</a:t>
            </a:r>
            <a:r>
              <a:rPr lang="de-AT" sz="900" b="1" dirty="0">
                <a:solidFill>
                  <a:srgbClr val="57257D"/>
                </a:solidFill>
              </a:rPr>
              <a:t> </a:t>
            </a:r>
            <a:r>
              <a:rPr lang="de-AT" sz="900" b="1" dirty="0" err="1">
                <a:solidFill>
                  <a:srgbClr val="57257D"/>
                </a:solidFill>
              </a:rPr>
              <a:t>void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setDruckBefehl</a:t>
            </a:r>
            <a:r>
              <a:rPr lang="de-AT" sz="900" dirty="0">
                <a:solidFill>
                  <a:schemeClr val="tx1"/>
                </a:solidFill>
              </a:rPr>
              <a:t>(</a:t>
            </a:r>
            <a:r>
              <a:rPr lang="de-AT" sz="900" dirty="0" err="1">
                <a:solidFill>
                  <a:schemeClr val="tx1"/>
                </a:solidFill>
              </a:rPr>
              <a:t>IDruckBefehl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pDruckBefehl</a:t>
            </a:r>
            <a:r>
              <a:rPr lang="de-AT" sz="900" dirty="0">
                <a:solidFill>
                  <a:schemeClr val="tx1"/>
                </a:solidFill>
              </a:rPr>
              <a:t>) 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    </a:t>
            </a:r>
            <a:r>
              <a:rPr lang="de-AT" sz="900" b="1" dirty="0" err="1">
                <a:solidFill>
                  <a:srgbClr val="57257D"/>
                </a:solidFill>
              </a:rPr>
              <a:t>druckBefehl</a:t>
            </a:r>
            <a:r>
              <a:rPr lang="de-AT" sz="900" dirty="0">
                <a:solidFill>
                  <a:schemeClr val="tx1"/>
                </a:solidFill>
              </a:rPr>
              <a:t> = </a:t>
            </a:r>
            <a:r>
              <a:rPr lang="de-AT" sz="900" dirty="0" err="1">
                <a:solidFill>
                  <a:schemeClr val="tx1"/>
                </a:solidFill>
              </a:rPr>
              <a:t>pDruckBefehl</a:t>
            </a:r>
            <a:r>
              <a:rPr lang="de-AT" sz="900" dirty="0">
                <a:solidFill>
                  <a:schemeClr val="tx1"/>
                </a:solidFill>
              </a:rPr>
              <a:t>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}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 err="1">
                <a:solidFill>
                  <a:srgbClr val="57257D"/>
                </a:solidFill>
              </a:rPr>
              <a:t>public</a:t>
            </a:r>
            <a:r>
              <a:rPr lang="de-AT" sz="900" b="1" dirty="0">
                <a:solidFill>
                  <a:srgbClr val="57257D"/>
                </a:solidFill>
              </a:rPr>
              <a:t> </a:t>
            </a:r>
            <a:r>
              <a:rPr lang="de-AT" sz="900" b="1" dirty="0" err="1">
                <a:solidFill>
                  <a:srgbClr val="57257D"/>
                </a:solidFill>
              </a:rPr>
              <a:t>void</a:t>
            </a:r>
            <a:r>
              <a:rPr lang="de-AT" sz="900" b="1" dirty="0">
                <a:solidFill>
                  <a:srgbClr val="57257D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druckAusloesen</a:t>
            </a:r>
            <a:r>
              <a:rPr lang="de-AT" sz="900" dirty="0">
                <a:solidFill>
                  <a:schemeClr val="tx1"/>
                </a:solidFill>
              </a:rPr>
              <a:t>(String </a:t>
            </a:r>
            <a:r>
              <a:rPr lang="de-AT" sz="900" dirty="0" err="1">
                <a:solidFill>
                  <a:schemeClr val="tx1"/>
                </a:solidFill>
              </a:rPr>
              <a:t>pDokument</a:t>
            </a:r>
            <a:r>
              <a:rPr lang="de-AT" sz="900" dirty="0">
                <a:solidFill>
                  <a:schemeClr val="tx1"/>
                </a:solidFill>
              </a:rPr>
              <a:t>){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    </a:t>
            </a:r>
            <a:r>
              <a:rPr lang="de-AT" sz="900" dirty="0" err="1">
                <a:solidFill>
                  <a:schemeClr val="tx1"/>
                </a:solidFill>
              </a:rPr>
              <a:t>druckBefehl.ausfuehren</a:t>
            </a:r>
            <a:r>
              <a:rPr lang="de-AT" sz="900" dirty="0">
                <a:solidFill>
                  <a:schemeClr val="tx1"/>
                </a:solidFill>
              </a:rPr>
              <a:t>(</a:t>
            </a:r>
            <a:r>
              <a:rPr lang="de-AT" sz="900" dirty="0" err="1">
                <a:solidFill>
                  <a:schemeClr val="tx1"/>
                </a:solidFill>
              </a:rPr>
              <a:t>pDokument</a:t>
            </a:r>
            <a:r>
              <a:rPr lang="de-AT" sz="900" dirty="0">
                <a:solidFill>
                  <a:schemeClr val="tx1"/>
                </a:solidFill>
              </a:rPr>
              <a:t>);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}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 smtClean="0">
                <a:solidFill>
                  <a:schemeClr val="tx1"/>
                </a:solidFill>
              </a:rPr>
              <a:t>}</a:t>
            </a:r>
            <a:endParaRPr lang="de-AT" sz="1000" dirty="0"/>
          </a:p>
          <a:p>
            <a:pPr marL="0" indent="0">
              <a:buNone/>
            </a:pPr>
            <a:r>
              <a:rPr lang="de-AT" sz="1000" dirty="0" smtClean="0"/>
              <a:t>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de-AT" sz="900" dirty="0">
                <a:solidFill>
                  <a:srgbClr val="00B050"/>
                </a:solidFill>
              </a:rPr>
              <a:t>//Befehle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b="1" dirty="0" err="1">
                <a:solidFill>
                  <a:srgbClr val="57257D"/>
                </a:solidFill>
              </a:rPr>
              <a:t>interface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IDruckBefehl</a:t>
            </a:r>
            <a:r>
              <a:rPr lang="de-AT" sz="900" dirty="0" smtClean="0">
                <a:solidFill>
                  <a:schemeClr val="tx1"/>
                </a:solidFill>
              </a:rPr>
              <a:t>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 err="1">
                <a:solidFill>
                  <a:srgbClr val="57257D"/>
                </a:solidFill>
              </a:rPr>
              <a:t>public</a:t>
            </a:r>
            <a:r>
              <a:rPr lang="de-AT" sz="900" b="1" dirty="0">
                <a:solidFill>
                  <a:srgbClr val="57257D"/>
                </a:solidFill>
              </a:rPr>
              <a:t> </a:t>
            </a:r>
            <a:r>
              <a:rPr lang="de-AT" sz="900" b="1" dirty="0" err="1">
                <a:solidFill>
                  <a:srgbClr val="57257D"/>
                </a:solidFill>
              </a:rPr>
              <a:t>void</a:t>
            </a:r>
            <a:r>
              <a:rPr lang="de-AT" sz="900" b="1" dirty="0">
                <a:solidFill>
                  <a:srgbClr val="57257D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ausfuehren</a:t>
            </a:r>
            <a:r>
              <a:rPr lang="de-AT" sz="900" dirty="0">
                <a:solidFill>
                  <a:schemeClr val="tx1"/>
                </a:solidFill>
              </a:rPr>
              <a:t>(String </a:t>
            </a:r>
            <a:r>
              <a:rPr lang="de-AT" sz="900" dirty="0" err="1">
                <a:solidFill>
                  <a:schemeClr val="tx1"/>
                </a:solidFill>
              </a:rPr>
              <a:t>pDokument</a:t>
            </a:r>
            <a:r>
              <a:rPr lang="de-AT" sz="900" dirty="0">
                <a:solidFill>
                  <a:schemeClr val="tx1"/>
                </a:solidFill>
              </a:rPr>
              <a:t>);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de-AT" sz="900" dirty="0" smtClean="0"/>
              <a:t>-------------------------------------------------------------------------------------------</a:t>
            </a:r>
            <a:endParaRPr lang="de-AT" sz="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900" dirty="0">
                <a:solidFill>
                  <a:srgbClr val="00B050"/>
                </a:solidFill>
              </a:rPr>
              <a:t>// Konkreter Befehl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b="1" dirty="0" err="1">
                <a:solidFill>
                  <a:srgbClr val="57257D"/>
                </a:solidFill>
              </a:rPr>
              <a:t>class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SchwarzWeissDruckBefehl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b="1" dirty="0" err="1">
                <a:solidFill>
                  <a:schemeClr val="tx1"/>
                </a:solidFill>
              </a:rPr>
              <a:t>implements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IDruckBefehl</a:t>
            </a:r>
            <a:r>
              <a:rPr lang="de-AT" sz="900" dirty="0">
                <a:solidFill>
                  <a:schemeClr val="tx1"/>
                </a:solidFill>
              </a:rPr>
              <a:t>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>
                <a:solidFill>
                  <a:srgbClr val="57257D"/>
                </a:solidFill>
              </a:rPr>
              <a:t>private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SchwarzWeissDrucker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drucker</a:t>
            </a:r>
            <a:r>
              <a:rPr lang="de-AT" sz="900" dirty="0">
                <a:solidFill>
                  <a:schemeClr val="tx1"/>
                </a:solidFill>
              </a:rPr>
              <a:t>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</a:t>
            </a:r>
            <a:r>
              <a:rPr lang="de-AT" sz="900" dirty="0">
                <a:solidFill>
                  <a:srgbClr val="00B050"/>
                </a:solidFill>
              </a:rPr>
              <a:t> //Der Zieldrucker wird dem Befehl bei Instanziierung bekannt gemacht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b="1" dirty="0" err="1">
                <a:solidFill>
                  <a:srgbClr val="57257D"/>
                </a:solidFill>
              </a:rPr>
              <a:t>public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SchwarzWeissDruckBefehl</a:t>
            </a:r>
            <a:r>
              <a:rPr lang="de-AT" sz="900" dirty="0">
                <a:solidFill>
                  <a:schemeClr val="tx1"/>
                </a:solidFill>
              </a:rPr>
              <a:t>(</a:t>
            </a:r>
            <a:r>
              <a:rPr lang="de-AT" sz="900" dirty="0" err="1">
                <a:solidFill>
                  <a:schemeClr val="tx1"/>
                </a:solidFill>
              </a:rPr>
              <a:t>SchwarzWeissDrucker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pDrucker</a:t>
            </a:r>
            <a:r>
              <a:rPr lang="de-AT" sz="900" dirty="0">
                <a:solidFill>
                  <a:schemeClr val="tx1"/>
                </a:solidFill>
              </a:rPr>
              <a:t>) 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    </a:t>
            </a:r>
            <a:r>
              <a:rPr lang="de-AT" sz="900" dirty="0" err="1">
                <a:solidFill>
                  <a:schemeClr val="tx1"/>
                </a:solidFill>
              </a:rPr>
              <a:t>drucker</a:t>
            </a:r>
            <a:r>
              <a:rPr lang="de-AT" sz="900" dirty="0">
                <a:solidFill>
                  <a:schemeClr val="tx1"/>
                </a:solidFill>
              </a:rPr>
              <a:t> = </a:t>
            </a:r>
            <a:r>
              <a:rPr lang="de-AT" sz="900" dirty="0" err="1">
                <a:solidFill>
                  <a:schemeClr val="tx1"/>
                </a:solidFill>
              </a:rPr>
              <a:t>pDrucker</a:t>
            </a:r>
            <a:r>
              <a:rPr lang="de-AT" sz="900" dirty="0">
                <a:solidFill>
                  <a:schemeClr val="tx1"/>
                </a:solidFill>
              </a:rPr>
              <a:t>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}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</a:t>
            </a:r>
            <a:r>
              <a:rPr lang="de-AT" sz="900" dirty="0" err="1">
                <a:solidFill>
                  <a:srgbClr val="57257D"/>
                </a:solidFill>
              </a:rPr>
              <a:t>public</a:t>
            </a:r>
            <a:r>
              <a:rPr lang="de-AT" sz="900" dirty="0">
                <a:solidFill>
                  <a:srgbClr val="57257D"/>
                </a:solidFill>
              </a:rPr>
              <a:t> </a:t>
            </a:r>
            <a:r>
              <a:rPr lang="de-AT" sz="900" dirty="0" err="1">
                <a:solidFill>
                  <a:srgbClr val="57257D"/>
                </a:solidFill>
              </a:rPr>
              <a:t>void</a:t>
            </a:r>
            <a:r>
              <a:rPr lang="de-AT" sz="900" dirty="0">
                <a:solidFill>
                  <a:schemeClr val="tx1"/>
                </a:solidFill>
              </a:rPr>
              <a:t> </a:t>
            </a:r>
            <a:r>
              <a:rPr lang="de-AT" sz="900" dirty="0" err="1">
                <a:solidFill>
                  <a:schemeClr val="tx1"/>
                </a:solidFill>
              </a:rPr>
              <a:t>ausfuehren</a:t>
            </a:r>
            <a:r>
              <a:rPr lang="de-AT" sz="900" dirty="0">
                <a:solidFill>
                  <a:schemeClr val="tx1"/>
                </a:solidFill>
              </a:rPr>
              <a:t>(String </a:t>
            </a:r>
            <a:r>
              <a:rPr lang="de-AT" sz="900" dirty="0" err="1">
                <a:solidFill>
                  <a:schemeClr val="tx1"/>
                </a:solidFill>
              </a:rPr>
              <a:t>pDokument</a:t>
            </a:r>
            <a:r>
              <a:rPr lang="de-AT" sz="900" dirty="0">
                <a:solidFill>
                  <a:schemeClr val="tx1"/>
                </a:solidFill>
              </a:rPr>
              <a:t>) {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    </a:t>
            </a:r>
            <a:r>
              <a:rPr lang="de-AT" sz="900" dirty="0" err="1">
                <a:solidFill>
                  <a:schemeClr val="tx1"/>
                </a:solidFill>
              </a:rPr>
              <a:t>drucker.konfigurieren</a:t>
            </a:r>
            <a:r>
              <a:rPr lang="de-AT" sz="900" dirty="0">
                <a:solidFill>
                  <a:schemeClr val="tx1"/>
                </a:solidFill>
              </a:rPr>
              <a:t>();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    drucker.drucken(</a:t>
            </a:r>
            <a:r>
              <a:rPr lang="de-AT" sz="900" dirty="0" err="1">
                <a:solidFill>
                  <a:schemeClr val="tx1"/>
                </a:solidFill>
              </a:rPr>
              <a:t>pDokument</a:t>
            </a:r>
            <a:r>
              <a:rPr lang="de-AT" sz="900" dirty="0">
                <a:solidFill>
                  <a:schemeClr val="tx1"/>
                </a:solidFill>
              </a:rPr>
              <a:t>);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    }</a:t>
            </a:r>
            <a:r>
              <a:rPr lang="de-AT" sz="900" dirty="0" smtClean="0"/>
              <a:t/>
            </a:r>
            <a:br>
              <a:rPr lang="de-AT" sz="900" dirty="0" smtClean="0"/>
            </a:br>
            <a:r>
              <a:rPr lang="de-AT" sz="900" dirty="0">
                <a:solidFill>
                  <a:schemeClr val="tx1"/>
                </a:solidFill>
              </a:rPr>
              <a:t>}</a:t>
            </a:r>
            <a:endParaRPr lang="de-AT" sz="9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5159172" cy="311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chemeClr val="tx1"/>
                </a:solidFill>
              </a:rPr>
              <a:t>Erreichte Vorteile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Welche Vorteile wurden erreicht: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Austauschbarkeit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Modularität</a:t>
            </a:r>
          </a:p>
          <a:p>
            <a:pPr lvl="1"/>
            <a:endParaRPr lang="de-A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Fehlerresistent  Befehlslogik an einer Stelle</a:t>
            </a:r>
          </a:p>
          <a:p>
            <a:pPr lvl="1"/>
            <a:endParaRPr lang="de-A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Vermeidung von Coderedundanz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525963"/>
          </a:xfrm>
        </p:spPr>
        <p:txBody>
          <a:bodyPr/>
          <a:lstStyle/>
          <a:p>
            <a:endParaRPr lang="de-AT" dirty="0" smtClean="0">
              <a:solidFill>
                <a:schemeClr val="tx1"/>
              </a:solidFill>
            </a:endParaRPr>
          </a:p>
          <a:p>
            <a:endParaRPr lang="de-AT" dirty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Für jedes Kommando eine Klasse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Bei großen Projekten steigt die Anzahl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Implementierung kann unübersichtlich werden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b="1" dirty="0" smtClean="0">
                <a:solidFill>
                  <a:schemeClr val="tx1"/>
                </a:solidFill>
              </a:rPr>
              <a:t>Mögliche Nachteile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>
                <a:solidFill>
                  <a:schemeClr val="tx1"/>
                </a:solidFill>
              </a:rPr>
              <a:t>Verwandte/ Ähnliche Pattern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>
              <a:solidFill>
                <a:schemeClr val="tx1"/>
              </a:solidFill>
            </a:endParaRPr>
          </a:p>
          <a:p>
            <a:endParaRPr lang="de-AT" dirty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Observer</a:t>
            </a:r>
          </a:p>
          <a:p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 smtClean="0">
                <a:solidFill>
                  <a:schemeClr val="tx1"/>
                </a:solidFill>
              </a:rPr>
              <a:t>Visitor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3048000"/>
            <a:ext cx="6637468" cy="1362075"/>
          </a:xfrm>
        </p:spPr>
        <p:txBody>
          <a:bodyPr/>
          <a:lstStyle/>
          <a:p>
            <a:pPr algn="ctr"/>
            <a:r>
              <a:rPr lang="de-AT" dirty="0" smtClean="0"/>
              <a:t>Danke für die Aufmerksamkeit</a:t>
            </a:r>
            <a:endParaRPr lang="de-A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chemeClr val="tx1"/>
                </a:solidFill>
              </a:rPr>
              <a:t>Zweck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Ist ein Verhaltensmuster</a:t>
            </a:r>
          </a:p>
          <a:p>
            <a:endParaRPr lang="de-AT" dirty="0" smtClean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Kapselt Befehle als Objekte</a:t>
            </a:r>
          </a:p>
          <a:p>
            <a:endParaRPr lang="de-AT" dirty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</a:rPr>
              <a:t>Möglichkeiten:</a:t>
            </a:r>
          </a:p>
          <a:p>
            <a:endParaRPr lang="de-AT" sz="1000" dirty="0" smtClean="0">
              <a:solidFill>
                <a:schemeClr val="tx1"/>
              </a:solidFill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Rückgängig machen von Befehlen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Protokollieren von Befehlen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solidFill>
                  <a:schemeClr val="tx1"/>
                </a:solidFill>
              </a:rPr>
              <a:t>Szenario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Beispiel aus der realen Welt</a:t>
            </a:r>
          </a:p>
          <a:p>
            <a:pPr lvl="1"/>
            <a:endParaRPr lang="de-AT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comps.canstockphoto.com/can-stock-photo_csp143864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62"/>
          <a:stretch/>
        </p:blipFill>
        <p:spPr bwMode="auto">
          <a:xfrm>
            <a:off x="685800" y="3124200"/>
            <a:ext cx="1418003" cy="15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panda.com/patron-clipart-printer_nicu_buculei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1" y="2936012"/>
            <a:ext cx="2041525" cy="19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8" idx="3"/>
          </p:cNvCxnSpPr>
          <p:nvPr/>
        </p:nvCxnSpPr>
        <p:spPr>
          <a:xfrm>
            <a:off x="2103803" y="3924110"/>
            <a:ext cx="417475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3239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Konfiguriert/ Druckt nach Beauftragung</a:t>
            </a:r>
            <a:endParaRPr lang="de-AT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724020"/>
            <a:ext cx="14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smtClean="0">
                <a:solidFill>
                  <a:schemeClr val="bg1"/>
                </a:solidFill>
              </a:rPr>
              <a:t>Sekretärin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1261" y="4908686"/>
            <a:ext cx="204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smtClean="0"/>
              <a:t>Schwarz-Weiß Drucker</a:t>
            </a:r>
            <a:endParaRPr lang="de-AT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3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solidFill>
                  <a:schemeClr val="tx1"/>
                </a:solidFill>
              </a:rPr>
              <a:t>Szenario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Klassendiagramm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56231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/>
          <a:lstStyle/>
          <a:p>
            <a:r>
              <a:rPr lang="de-AT" sz="3800" b="1" dirty="0" smtClean="0">
                <a:solidFill>
                  <a:schemeClr val="tx1"/>
                </a:solidFill>
              </a:rPr>
              <a:t>Problemstellung</a:t>
            </a:r>
            <a:endParaRPr lang="de-AT" sz="3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Einführung neuer Drucker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Nicht alle MA dürfen neue Drucker benutzen</a:t>
            </a:r>
          </a:p>
          <a:p>
            <a:pPr lvl="1"/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4" name="Picture 4" descr="http://comps.canstockphoto.com/can-stock-photo_csp143864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62"/>
          <a:stretch/>
        </p:blipFill>
        <p:spPr bwMode="auto">
          <a:xfrm>
            <a:off x="838200" y="2895600"/>
            <a:ext cx="838200" cy="9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mages.clipartpanda.com/patron-clipart-printer_nicu_buculei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94" y="2998079"/>
            <a:ext cx="765202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picgifs.com/clip-art/communication/meeting/clip-art-meeting-72186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32" y="3751504"/>
            <a:ext cx="1252088" cy="8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-6Z4mQY9owDM/UAeWxlAmMEI/AAAAAAAAAFU/F81FWIl_n8A/s1600/Clipart-Cartoon-Design-12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2754" r="21449" b="10870"/>
          <a:stretch/>
        </p:blipFill>
        <p:spPr bwMode="auto">
          <a:xfrm>
            <a:off x="851663" y="4530278"/>
            <a:ext cx="485469" cy="80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thumbs.dreamstime.com/z/computerbenutzer-3157081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4"/>
          <a:stretch/>
        </p:blipFill>
        <p:spPr bwMode="auto">
          <a:xfrm>
            <a:off x="1101625" y="5333999"/>
            <a:ext cx="1487595" cy="11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cdn.freebievectors.com/illustrations/9/v/vector-printer-art-artistic-black/pr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65" y="3841274"/>
            <a:ext cx="1459857" cy="92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business.chip.de/bii/8/1/0/6/6/6/7/dbf099da02f168c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81" y="4932138"/>
            <a:ext cx="1005224" cy="6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clker.com/cliparts/R/X/6/k/w/S/pdf-file-icon-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96" y="5715000"/>
            <a:ext cx="50749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31375" y="3020575"/>
            <a:ext cx="14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smtClean="0"/>
              <a:t>Sekretärin</a:t>
            </a:r>
            <a:endParaRPr lang="de-AT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5796" y="39333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Vorstand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1217" y="4736027"/>
            <a:ext cx="14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Praktikant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5795" y="5715829"/>
            <a:ext cx="19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Programmiere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31795" y="58732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PDF-Drucker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6196" y="507413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Nadel-Drucker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3796" y="411796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Farb-Drucker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8596" y="2971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Schwarz-Weiß</a:t>
            </a:r>
            <a:r>
              <a:rPr lang="de-AT" dirty="0"/>
              <a:t> </a:t>
            </a:r>
            <a:r>
              <a:rPr lang="de-AT" b="1" dirty="0"/>
              <a:t>Drucker</a:t>
            </a:r>
          </a:p>
          <a:p>
            <a:pPr algn="ctr"/>
            <a:endParaRPr lang="de-AT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49378" y="3205241"/>
            <a:ext cx="2955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3"/>
          </p:cNvCxnSpPr>
          <p:nvPr/>
        </p:nvCxnSpPr>
        <p:spPr>
          <a:xfrm>
            <a:off x="3771196" y="4118001"/>
            <a:ext cx="1904999" cy="18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5" idx="1"/>
          </p:cNvCxnSpPr>
          <p:nvPr/>
        </p:nvCxnSpPr>
        <p:spPr>
          <a:xfrm>
            <a:off x="2516222" y="4920693"/>
            <a:ext cx="3159974" cy="47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4" idx="1"/>
          </p:cNvCxnSpPr>
          <p:nvPr/>
        </p:nvCxnSpPr>
        <p:spPr>
          <a:xfrm>
            <a:off x="4427086" y="5900495"/>
            <a:ext cx="1704709" cy="15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313771">
            <a:off x="3313996" y="38532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nur</a:t>
            </a:r>
            <a:r>
              <a:rPr lang="de-AT" dirty="0" smtClean="0"/>
              <a:t> </a:t>
            </a:r>
            <a:r>
              <a:rPr lang="de-AT" dirty="0"/>
              <a:t>Vorstand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</a:t>
            </a:r>
            <a:r>
              <a:rPr lang="de-AT" sz="2000" b="1" dirty="0" smtClean="0">
                <a:solidFill>
                  <a:schemeClr val="tx1"/>
                </a:solidFill>
              </a:rPr>
              <a:t> </a:t>
            </a:r>
            <a:r>
              <a:rPr lang="de-AT" sz="2000" b="1" dirty="0" smtClean="0">
                <a:solidFill>
                  <a:schemeClr val="bg1"/>
                </a:solidFill>
              </a:rPr>
              <a:t>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3508977"/>
          </a:xfrm>
        </p:spPr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Mögliches Klassendiagramm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311895"/>
            <a:ext cx="5857875" cy="416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304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800" b="1" smtClean="0">
                <a:solidFill>
                  <a:schemeClr val="tx1"/>
                </a:solidFill>
              </a:rPr>
              <a:t>Problemstellung</a:t>
            </a:r>
            <a:endParaRPr lang="de-AT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7643308" cy="3508977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tx1"/>
                </a:solidFill>
              </a:rPr>
              <a:t>Warum ist dieser Entwurf schlecht?</a:t>
            </a:r>
          </a:p>
          <a:p>
            <a:endParaRPr lang="de-AT" dirty="0">
              <a:solidFill>
                <a:schemeClr val="tx1"/>
              </a:solidFill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Inflexibilität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keine dynamische Zuordnung</a:t>
            </a:r>
          </a:p>
          <a:p>
            <a:pPr marL="457200" lvl="1" indent="0">
              <a:buNone/>
            </a:pPr>
            <a:r>
              <a:rPr lang="de-AT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de-AT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möglich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wegen enger </a:t>
            </a:r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			                     Kopplung</a:t>
            </a:r>
            <a:endParaRPr lang="de-AT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AT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A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  <a:sym typeface="Wingdings" panose="05000000000000000000" pitchFamily="2" charset="2"/>
              </a:rPr>
              <a:t>Keine Wiederverwendung  Coderedundanz</a:t>
            </a:r>
            <a:endParaRPr lang="de-A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304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3800" b="1" smtClean="0">
                <a:solidFill>
                  <a:schemeClr val="tx1"/>
                </a:solidFill>
              </a:rPr>
              <a:t>Problemstellung</a:t>
            </a:r>
            <a:endParaRPr lang="de-AT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024744" cy="1143000"/>
          </a:xfrm>
        </p:spPr>
        <p:txBody>
          <a:bodyPr/>
          <a:lstStyle/>
          <a:p>
            <a:r>
              <a:rPr lang="de-AT" b="1" dirty="0" smtClean="0">
                <a:solidFill>
                  <a:schemeClr val="tx1"/>
                </a:solidFill>
              </a:rPr>
              <a:t>Lösung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Einführung einer neuen Schicht </a:t>
            </a:r>
            <a:r>
              <a:rPr lang="de-AT" dirty="0" err="1">
                <a:solidFill>
                  <a:schemeClr val="tx1"/>
                </a:solidFill>
              </a:rPr>
              <a:t>DruckBefehl</a:t>
            </a:r>
            <a:endParaRPr lang="de-AT" dirty="0" smtClean="0">
              <a:solidFill>
                <a:schemeClr val="tx1"/>
              </a:solidFill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</a:rPr>
              <a:t>zwischen MA und Drucker</a:t>
            </a:r>
          </a:p>
          <a:p>
            <a:pPr lvl="1"/>
            <a:endParaRPr lang="de-AT" dirty="0">
              <a:solidFill>
                <a:schemeClr val="tx1"/>
              </a:solidFill>
            </a:endParaRPr>
          </a:p>
          <a:p>
            <a:r>
              <a:rPr lang="de-AT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AT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DruckBefehl</a:t>
            </a:r>
            <a:r>
              <a:rPr lang="de-AT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“: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  <a:ea typeface="+mn-ea"/>
                <a:cs typeface="+mn-cs"/>
              </a:rPr>
              <a:t>Kapselt einen Zieldrucker</a:t>
            </a:r>
          </a:p>
          <a:p>
            <a:pPr lvl="1"/>
            <a:r>
              <a:rPr lang="de-AT" dirty="0" smtClean="0">
                <a:solidFill>
                  <a:schemeClr val="tx1"/>
                </a:solidFill>
                <a:ea typeface="+mn-ea"/>
                <a:cs typeface="+mn-cs"/>
              </a:rPr>
              <a:t>Weiß welche druckerspezifischen Schritte </a:t>
            </a:r>
            <a:r>
              <a:rPr lang="de-AT" dirty="0" smtClean="0">
                <a:solidFill>
                  <a:schemeClr val="tx1"/>
                </a:solidFill>
                <a:ea typeface="+mn-ea"/>
                <a:cs typeface="+mn-cs"/>
              </a:rPr>
              <a:t>notwendig</a:t>
            </a:r>
          </a:p>
          <a:p>
            <a:pPr marL="365760" lvl="1" indent="0">
              <a:buNone/>
            </a:pPr>
            <a:r>
              <a:rPr lang="de-AT" dirty="0" smtClean="0">
                <a:solidFill>
                  <a:schemeClr val="tx1"/>
                </a:solidFill>
              </a:rPr>
              <a:t>    </a:t>
            </a:r>
            <a:r>
              <a:rPr lang="de-AT" dirty="0" smtClean="0">
                <a:solidFill>
                  <a:schemeClr val="tx1"/>
                </a:solidFill>
                <a:ea typeface="+mn-ea"/>
                <a:cs typeface="+mn-cs"/>
              </a:rPr>
              <a:t>sind</a:t>
            </a:r>
            <a:endParaRPr lang="de-AT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/>
            <a:r>
              <a:rPr lang="de-AT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Kennt allein den Empfänger (Drucker)</a:t>
            </a:r>
          </a:p>
          <a:p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Klassendiagramm</a:t>
            </a:r>
          </a:p>
          <a:p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448"/>
            <a:ext cx="7391400" cy="469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48200" y="19050"/>
            <a:ext cx="35052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000" b="1" dirty="0" smtClean="0">
                <a:solidFill>
                  <a:schemeClr val="bg1"/>
                </a:solidFill>
              </a:rPr>
              <a:t>Command Pattern</a:t>
            </a:r>
            <a:endParaRPr lang="de-AT" sz="20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024744" cy="1143000"/>
          </a:xfrm>
        </p:spPr>
        <p:txBody>
          <a:bodyPr/>
          <a:lstStyle/>
          <a:p>
            <a:r>
              <a:rPr lang="de-AT" b="1" dirty="0" smtClean="0">
                <a:solidFill>
                  <a:schemeClr val="tx1"/>
                </a:solidFill>
              </a:rPr>
              <a:t>Lösung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185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Command Pattern</vt:lpstr>
      <vt:lpstr>Zweck</vt:lpstr>
      <vt:lpstr>Szenario</vt:lpstr>
      <vt:lpstr>Szenario</vt:lpstr>
      <vt:lpstr>Problemstellung</vt:lpstr>
      <vt:lpstr>PowerPoint Presentation</vt:lpstr>
      <vt:lpstr>PowerPoint Presentation</vt:lpstr>
      <vt:lpstr>Lösung</vt:lpstr>
      <vt:lpstr>Lösung</vt:lpstr>
      <vt:lpstr>Command Pattern - Code </vt:lpstr>
      <vt:lpstr>Erreichte Vorteile</vt:lpstr>
      <vt:lpstr>PowerPoint Presentation</vt:lpstr>
      <vt:lpstr>Verwandte/ Ähnliche Pattern</vt:lpstr>
      <vt:lpstr>Danke für die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GRILL Florian</dc:creator>
  <cp:lastModifiedBy>GRILL Florian</cp:lastModifiedBy>
  <cp:revision>114</cp:revision>
  <dcterms:created xsi:type="dcterms:W3CDTF">2006-08-16T00:00:00Z</dcterms:created>
  <dcterms:modified xsi:type="dcterms:W3CDTF">2014-10-20T17:20:08Z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