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610" autoAdjust="0"/>
  </p:normalViewPr>
  <p:slideViewPr>
    <p:cSldViewPr snapToGrid="0">
      <p:cViewPr varScale="1">
        <p:scale>
          <a:sx n="56" d="100"/>
          <a:sy n="56" d="100"/>
        </p:scale>
        <p:origin x="12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63861-DF9C-4B23-9F57-049BF8A5E063}" type="datetimeFigureOut">
              <a:rPr lang="de-AT" smtClean="0"/>
              <a:t>22.10.2014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28A8B-A35C-4A00-ADD4-810A7167A61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8592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(_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0) 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/// hier kann multi-threading rein spielen!!!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Singleton;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28A8B-A35C-4A00-ADD4-810A7167A617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2824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10/22/2014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5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1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4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7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6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74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7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4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5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8C79C5D-2A6F-F04D-97DA-BEF2467B64E4}" type="datetimeFigureOut">
              <a:rPr lang="en-US" smtClean="0"/>
              <a:pPr/>
              <a:t>10/22/2014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65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7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odeproject.com/Articles/11111/Generic-Singleton-Provid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ff650849.aspx" TargetMode="External"/><Relationship Id="rId2" Type="http://schemas.openxmlformats.org/officeDocument/2006/relationships/hyperlink" Target="http://msdn.microsoft.com/en-us/library/ee817670.aspx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://msdn.microsoft.com/en-us/library/ff650316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Muster: Singleton 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Daniel Kienböck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995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Zweck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29753" y="2299447"/>
            <a:ext cx="8700628" cy="3478418"/>
          </a:xfrm>
        </p:spPr>
        <p:txBody>
          <a:bodyPr/>
          <a:lstStyle/>
          <a:p>
            <a:pPr marL="0" indent="0">
              <a:buNone/>
            </a:pPr>
            <a:r>
              <a:rPr lang="de-AT" dirty="0" smtClean="0"/>
              <a:t>„Stellt sicher, dass </a:t>
            </a:r>
          </a:p>
          <a:p>
            <a:pPr lvl="1"/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eine Klasse </a:t>
            </a:r>
          </a:p>
          <a:p>
            <a:pPr lvl="1"/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immer nur eine Instanz hat und </a:t>
            </a:r>
          </a:p>
          <a:p>
            <a:pPr lvl="1"/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liefert einen globalen Zugriffspunkt.“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5440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Szenario / Kontext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Man braucht einen globalen Zugriff einer Instanz auf ein Objekt.</a:t>
            </a:r>
          </a:p>
          <a:p>
            <a:endParaRPr lang="de-AT" dirty="0"/>
          </a:p>
          <a:p>
            <a:r>
              <a:rPr lang="de-AT" dirty="0"/>
              <a:t>Beispiel: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AT" dirty="0" smtClean="0"/>
              <a:t>  nur </a:t>
            </a:r>
            <a:r>
              <a:rPr lang="de-AT" dirty="0"/>
              <a:t>ein </a:t>
            </a:r>
            <a:r>
              <a:rPr lang="de-AT" dirty="0" err="1"/>
              <a:t>FileSystem</a:t>
            </a:r>
            <a:r>
              <a:rPr lang="de-AT" dirty="0"/>
              <a:t> auf einer </a:t>
            </a:r>
            <a:r>
              <a:rPr lang="de-AT" dirty="0" smtClean="0"/>
              <a:t>Maschine</a:t>
            </a:r>
            <a:endParaRPr lang="de-AT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AT" dirty="0" smtClean="0"/>
              <a:t>  nur </a:t>
            </a:r>
            <a:r>
              <a:rPr lang="de-AT" dirty="0"/>
              <a:t>ein </a:t>
            </a:r>
            <a:r>
              <a:rPr lang="de-AT" dirty="0" err="1" smtClean="0"/>
              <a:t>WindowManager</a:t>
            </a:r>
            <a:r>
              <a:rPr lang="de-AT" dirty="0" smtClean="0"/>
              <a:t> </a:t>
            </a:r>
            <a:br>
              <a:rPr lang="de-AT" dirty="0" smtClean="0"/>
            </a:br>
            <a:r>
              <a:rPr lang="de-AT" dirty="0" smtClean="0"/>
              <a:t>     für eine UI-Applikation (MDI)</a:t>
            </a:r>
          </a:p>
        </p:txBody>
      </p:sp>
      <p:pic>
        <p:nvPicPr>
          <p:cNvPr id="2050" name="Picture 2" descr="http://blog.codinghorror.com/content/images/uploads/2005/04/6a0120a85dcdae970b0120a86d4a95970b-p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554" y="2837329"/>
            <a:ext cx="4338918" cy="338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85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 / Randbedingungen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smtClean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 smtClean="0"/>
              <a:t>  wie verhindere ich, dass mehrere Instanzen erzeugt werden</a:t>
            </a:r>
            <a:endParaRPr lang="de-AT" dirty="0"/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 smtClean="0"/>
              <a:t>  wie liefere ich eine zentrale Instanz.</a:t>
            </a:r>
          </a:p>
          <a:p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… in meiner Programmiersprache.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0853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Lösung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protected</a:t>
            </a:r>
            <a:r>
              <a:rPr lang="de-AT" dirty="0" smtClean="0"/>
              <a:t> </a:t>
            </a:r>
            <a:r>
              <a:rPr lang="de-AT" dirty="0" err="1" smtClean="0"/>
              <a:t>constructor</a:t>
            </a:r>
            <a:r>
              <a:rPr lang="de-AT" dirty="0" smtClean="0"/>
              <a:t> </a:t>
            </a:r>
          </a:p>
          <a:p>
            <a:r>
              <a:rPr lang="de-AT" dirty="0" smtClean="0"/>
              <a:t>Zugriff auf statische Standard-Instanz</a:t>
            </a:r>
          </a:p>
          <a:p>
            <a:endParaRPr lang="de-AT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2043953" y="3418929"/>
            <a:ext cx="2052917" cy="2913892"/>
            <a:chOff x="6615953" y="1196788"/>
            <a:chExt cx="2052917" cy="2913892"/>
          </a:xfrm>
        </p:grpSpPr>
        <p:sp>
          <p:nvSpPr>
            <p:cNvPr id="5" name="Rechteck 4"/>
            <p:cNvSpPr/>
            <p:nvPr/>
          </p:nvSpPr>
          <p:spPr>
            <a:xfrm>
              <a:off x="6615953" y="1196788"/>
              <a:ext cx="2017059" cy="29138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6" name="Gerader Verbinder 5"/>
            <p:cNvCxnSpPr/>
            <p:nvPr/>
          </p:nvCxnSpPr>
          <p:spPr>
            <a:xfrm>
              <a:off x="6615953" y="1828800"/>
              <a:ext cx="201705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>
            <a:xfrm>
              <a:off x="6633883" y="3070407"/>
              <a:ext cx="201705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6736976" y="1290917"/>
              <a:ext cx="176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 smtClean="0"/>
                <a:t>Singleton</a:t>
              </a:r>
              <a:endParaRPr lang="de-AT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6777318" y="2113490"/>
              <a:ext cx="18915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200" dirty="0" err="1" smtClean="0"/>
                <a:t>static</a:t>
              </a:r>
              <a:r>
                <a:rPr lang="de-AT" sz="1200" dirty="0" smtClean="0"/>
                <a:t> Instance()</a:t>
              </a:r>
            </a:p>
            <a:p>
              <a:r>
                <a:rPr lang="de-AT" sz="1200" dirty="0" err="1" smtClean="0"/>
                <a:t>SingletonOperation</a:t>
              </a:r>
              <a:r>
                <a:rPr lang="de-AT" sz="1200" dirty="0" smtClean="0"/>
                <a:t>()</a:t>
              </a:r>
            </a:p>
            <a:p>
              <a:r>
                <a:rPr lang="de-AT" sz="1200" dirty="0" err="1" smtClean="0"/>
                <a:t>GetSingletonData</a:t>
              </a:r>
              <a:r>
                <a:rPr lang="de-AT" sz="1200" dirty="0" smtClean="0"/>
                <a:t>()</a:t>
              </a:r>
              <a:endParaRPr lang="de-AT" sz="1200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6777318" y="3225459"/>
              <a:ext cx="1891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200" dirty="0" err="1" smtClean="0"/>
                <a:t>static</a:t>
              </a:r>
              <a:r>
                <a:rPr lang="de-AT" sz="1200" dirty="0" smtClean="0"/>
                <a:t> </a:t>
              </a:r>
              <a:r>
                <a:rPr lang="de-AT" sz="1200" dirty="0" err="1" smtClean="0"/>
                <a:t>uniqueInstace</a:t>
              </a:r>
              <a:endParaRPr lang="de-AT" sz="1200" dirty="0" smtClean="0"/>
            </a:p>
            <a:p>
              <a:r>
                <a:rPr lang="de-AT" sz="1200" dirty="0" err="1" smtClean="0"/>
                <a:t>singletonData</a:t>
              </a:r>
              <a:endParaRPr lang="de-AT" sz="1200" dirty="0"/>
            </a:p>
          </p:txBody>
        </p:sp>
      </p:grpSp>
      <p:sp>
        <p:nvSpPr>
          <p:cNvPr id="16" name="Textfeld 15"/>
          <p:cNvSpPr txBox="1"/>
          <p:nvPr/>
        </p:nvSpPr>
        <p:spPr>
          <a:xfrm>
            <a:off x="5952564" y="1576964"/>
            <a:ext cx="623943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 Singleton Sample Implementation </a:t>
            </a:r>
            <a:r>
              <a:rPr lang="de-DE" dirty="0" smtClean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Code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Declaration</a:t>
            </a:r>
            <a:r>
              <a:rPr lang="de-DE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de-DE" dirty="0" smtClean="0">
              <a:solidFill>
                <a:srgbClr val="0064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Singleton { </a:t>
            </a:r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Singleton* Instance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Singleton(); </a:t>
            </a:r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de-DE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Singleton* _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de-DE" dirty="0" smtClean="0">
              <a:solidFill>
                <a:srgbClr val="0064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de-DE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64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Implementation </a:t>
            </a:r>
            <a:endParaRPr lang="de-DE" dirty="0" smtClean="0">
              <a:solidFill>
                <a:srgbClr val="0064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Singleton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* Singleton::_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Singleton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* Singleton::Instance() { </a:t>
            </a:r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(_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== 0) { </a:t>
            </a:r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	_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Singleton; </a:t>
            </a:r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de-DE" sz="2800" dirty="0" smtClean="0"/>
              <a:t> </a:t>
            </a:r>
            <a:endParaRPr lang="de-DE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9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Generische Lösung (hinkend)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http://</a:t>
            </a:r>
            <a:r>
              <a:rPr lang="de-AT" dirty="0" smtClean="0">
                <a:hlinkClick r:id="rId2"/>
              </a:rPr>
              <a:t>www.codeproject.com/Articles/11111/Generic-Singleton-Provider</a:t>
            </a:r>
            <a:endParaRPr lang="de-AT" dirty="0" smtClean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" y="2784954"/>
            <a:ext cx="6557862" cy="3829529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523820" y="2484409"/>
            <a:ext cx="36172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Weil mehr als 1 T instanziiert werden kann hinkt diese Lösung, jedoch in der Praxis so eingesetzt und well-</a:t>
            </a:r>
            <a:r>
              <a:rPr lang="de-AT" dirty="0" err="1" smtClean="0"/>
              <a:t>known</a:t>
            </a:r>
            <a:r>
              <a:rPr lang="de-AT" dirty="0" smtClean="0"/>
              <a:t>, dass der Zugriff hier über den Provider zu verwenden ist!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1954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Vor- / Nachteile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de-AT" dirty="0" smtClean="0"/>
              <a:t> Kontrollierter Zugriff</a:t>
            </a:r>
            <a:endParaRPr lang="de-AT" dirty="0"/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 smtClean="0"/>
              <a:t> Besser als globale Variablen (</a:t>
            </a:r>
            <a:r>
              <a:rPr lang="de-AT" dirty="0" err="1" smtClean="0"/>
              <a:t>GoF</a:t>
            </a:r>
            <a:r>
              <a:rPr lang="de-AT" dirty="0" smtClean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 smtClean="0"/>
              <a:t> Leicht veränderbar, sodass fixe/variable Anzahl Objekte erzeugt werden kann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 smtClean="0"/>
              <a:t> Leicht zu ersetzen durch vererbte Klasse </a:t>
            </a:r>
            <a:br>
              <a:rPr lang="de-AT" dirty="0" smtClean="0"/>
            </a:br>
            <a:r>
              <a:rPr lang="de-AT" dirty="0" smtClean="0"/>
              <a:t>(gewähltes Singleton muss angegeben werden</a:t>
            </a:r>
            <a:br>
              <a:rPr lang="de-AT" dirty="0" smtClean="0"/>
            </a:br>
            <a:r>
              <a:rPr lang="de-AT" dirty="0" err="1" smtClean="0"/>
              <a:t>GoF</a:t>
            </a:r>
            <a:r>
              <a:rPr lang="de-AT" dirty="0" smtClean="0"/>
              <a:t> Bsp.: {</a:t>
            </a:r>
            <a:r>
              <a:rPr lang="de-AT" dirty="0" err="1" smtClean="0"/>
              <a:t>key</a:t>
            </a:r>
            <a:r>
              <a:rPr lang="de-AT" dirty="0" smtClean="0"/>
              <a:t>, singleton} </a:t>
            </a:r>
            <a:r>
              <a:rPr lang="de-AT" dirty="0" err="1" smtClean="0"/>
              <a:t>dictionary</a:t>
            </a:r>
            <a:r>
              <a:rPr lang="de-AT" dirty="0" smtClean="0"/>
              <a:t> + </a:t>
            </a:r>
            <a:r>
              <a:rPr lang="de-AT" dirty="0" err="1" smtClean="0"/>
              <a:t>env-var</a:t>
            </a:r>
            <a:r>
              <a:rPr lang="de-AT" dirty="0" smtClean="0"/>
              <a:t> zur Auswahl des singleton)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 smtClean="0"/>
              <a:t> Kann so geschrieben werden, dass bei nicht-Verwendung auch weniger Ressourcen braucht (Instanziierung bei erster Verwendung)</a:t>
            </a:r>
          </a:p>
          <a:p>
            <a:pPr>
              <a:buFont typeface="Courier New" panose="02070309020205020404" pitchFamily="49" charset="0"/>
              <a:buChar char="o"/>
            </a:pPr>
            <a:endParaRPr lang="de-AT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de-AT" dirty="0" smtClean="0"/>
          </a:p>
          <a:p>
            <a:pPr>
              <a:buFont typeface="Courier New" panose="02070309020205020404" pitchFamily="49" charset="0"/>
              <a:buChar char="o"/>
            </a:pPr>
            <a:endParaRPr lang="de-AT" dirty="0"/>
          </a:p>
          <a:p>
            <a:pPr>
              <a:buFont typeface="Courier New" panose="02070309020205020404" pitchFamily="49" charset="0"/>
              <a:buChar char="o"/>
            </a:pPr>
            <a:endParaRPr lang="de-AT" dirty="0"/>
          </a:p>
          <a:p>
            <a:pPr>
              <a:buFont typeface="Courier New" panose="02070309020205020404" pitchFamily="49" charset="0"/>
              <a:buChar char="o"/>
            </a:pPr>
            <a:endParaRPr lang="de-AT" dirty="0"/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 smtClean="0"/>
              <a:t> Wenn </a:t>
            </a:r>
            <a:r>
              <a:rPr lang="de-AT" dirty="0" err="1" smtClean="0"/>
              <a:t>Referenzierung</a:t>
            </a:r>
            <a:r>
              <a:rPr lang="de-AT" dirty="0" smtClean="0"/>
              <a:t> bspw. im </a:t>
            </a:r>
            <a:r>
              <a:rPr lang="de-AT" dirty="0" err="1" smtClean="0"/>
              <a:t>Konstruktor</a:t>
            </a:r>
            <a:r>
              <a:rPr lang="de-AT" dirty="0" smtClean="0"/>
              <a:t> der </a:t>
            </a:r>
            <a:r>
              <a:rPr lang="de-AT" dirty="0" err="1" smtClean="0"/>
              <a:t>Kindklasse</a:t>
            </a:r>
            <a:r>
              <a:rPr lang="de-AT" dirty="0" smtClean="0"/>
              <a:t> passiert, muss eine Instanz davon erzeugt werden, um Registrierung durch zu führen, selbst wenn später nicht gewähltes Singleton</a:t>
            </a:r>
          </a:p>
          <a:p>
            <a:pPr>
              <a:buFont typeface="Courier New" panose="02070309020205020404" pitchFamily="49" charset="0"/>
              <a:buChar char="o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9161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Verwendung / Varianten / Verweise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43611" y="2004306"/>
            <a:ext cx="4663440" cy="3767328"/>
          </a:xfrm>
        </p:spPr>
        <p:txBody>
          <a:bodyPr>
            <a:normAutofit/>
          </a:bodyPr>
          <a:lstStyle/>
          <a:p>
            <a:r>
              <a:rPr lang="de-AT" dirty="0" smtClean="0"/>
              <a:t>per </a:t>
            </a:r>
            <a:r>
              <a:rPr lang="de-AT" dirty="0" err="1"/>
              <a:t>Dependency</a:t>
            </a:r>
            <a:r>
              <a:rPr lang="de-AT" dirty="0"/>
              <a:t> </a:t>
            </a:r>
            <a:r>
              <a:rPr lang="de-AT" dirty="0" err="1"/>
              <a:t>Injection</a:t>
            </a:r>
            <a:r>
              <a:rPr lang="de-AT" dirty="0"/>
              <a:t> (</a:t>
            </a:r>
            <a:r>
              <a:rPr lang="de-AT" dirty="0" err="1"/>
              <a:t>Ninject</a:t>
            </a:r>
            <a:r>
              <a:rPr lang="de-AT" dirty="0" smtClean="0"/>
              <a:t>)</a:t>
            </a:r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663571" y="2004306"/>
            <a:ext cx="4663440" cy="3767328"/>
          </a:xfrm>
        </p:spPr>
        <p:txBody>
          <a:bodyPr>
            <a:normAutofit/>
          </a:bodyPr>
          <a:lstStyle/>
          <a:p>
            <a:r>
              <a:rPr lang="de-AT" dirty="0"/>
              <a:t>Referenzimplementierungen von Microsoft:</a:t>
            </a:r>
          </a:p>
          <a:p>
            <a:pPr lvl="1"/>
            <a:r>
              <a:rPr lang="de-AT" dirty="0">
                <a:hlinkClick r:id="rId2"/>
              </a:rPr>
              <a:t>http://msdn.microsoft.com/en-us/library/ee817670.aspx</a:t>
            </a:r>
            <a:endParaRPr lang="de-AT" dirty="0"/>
          </a:p>
          <a:p>
            <a:pPr lvl="1"/>
            <a:r>
              <a:rPr lang="de-AT" dirty="0">
                <a:hlinkClick r:id="rId3"/>
              </a:rPr>
              <a:t>http://msdn.microsoft.com/en-us/library/ff650849.aspx</a:t>
            </a:r>
            <a:endParaRPr lang="de-AT" dirty="0"/>
          </a:p>
          <a:p>
            <a:pPr lvl="1"/>
            <a:r>
              <a:rPr lang="de-AT" dirty="0">
                <a:hlinkClick r:id="rId4"/>
              </a:rPr>
              <a:t>http://</a:t>
            </a:r>
            <a:r>
              <a:rPr lang="de-AT" dirty="0" smtClean="0">
                <a:hlinkClick r:id="rId4"/>
              </a:rPr>
              <a:t>msdn.microsoft.com/en-us/library/ff650316.aspx</a:t>
            </a:r>
            <a:endParaRPr lang="de-AT" dirty="0" smtClean="0"/>
          </a:p>
          <a:p>
            <a:pPr lvl="1"/>
            <a:endParaRPr lang="de-AT" dirty="0"/>
          </a:p>
          <a:p>
            <a:pPr lvl="1"/>
            <a:r>
              <a:rPr lang="de-AT" dirty="0" smtClean="0"/>
              <a:t>Verbesserungen (</a:t>
            </a:r>
            <a:r>
              <a:rPr lang="de-AT" dirty="0" err="1" smtClean="0"/>
              <a:t>multithreaded</a:t>
            </a:r>
            <a:r>
              <a:rPr lang="de-AT" dirty="0" smtClean="0"/>
              <a:t>)</a:t>
            </a:r>
            <a:endParaRPr lang="de-AT" dirty="0"/>
          </a:p>
          <a:p>
            <a:pPr marL="4572" lvl="1" indent="0">
              <a:buNone/>
            </a:pPr>
            <a:r>
              <a:rPr lang="de-AT" dirty="0" err="1"/>
              <a:t>Related</a:t>
            </a:r>
            <a:r>
              <a:rPr lang="de-AT" dirty="0"/>
              <a:t> Patterns (</a:t>
            </a:r>
            <a:r>
              <a:rPr lang="de-AT" dirty="0" err="1"/>
              <a:t>GoF</a:t>
            </a:r>
            <a:r>
              <a:rPr lang="de-AT" dirty="0"/>
              <a:t>): 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Abstract </a:t>
            </a:r>
            <a:r>
              <a:rPr lang="de-AT" dirty="0"/>
              <a:t>Factory, </a:t>
            </a:r>
            <a:r>
              <a:rPr lang="de-AT" dirty="0" err="1"/>
              <a:t>Builder</a:t>
            </a:r>
            <a:r>
              <a:rPr lang="de-AT" dirty="0"/>
              <a:t>, Prototype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863" y="3096742"/>
            <a:ext cx="4662808" cy="2481039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6498123" y="5771634"/>
            <a:ext cx="42089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100" dirty="0"/>
              <a:t>http://stefanoricciardi.com/2011/02/04/ninject-mini-tutorial-part-2/</a:t>
            </a:r>
          </a:p>
        </p:txBody>
      </p:sp>
    </p:spTree>
    <p:extLst>
      <p:ext uri="{BB962C8B-B14F-4D97-AF65-F5344CB8AC3E}">
        <p14:creationId xmlns:p14="http://schemas.microsoft.com/office/powerpoint/2010/main" val="281694443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241</Words>
  <Application>Microsoft Office PowerPoint</Application>
  <PresentationFormat>Breitbild</PresentationFormat>
  <Paragraphs>81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Courier New</vt:lpstr>
      <vt:lpstr>Segoe UI Semibold</vt:lpstr>
      <vt:lpstr>Metropolitan</vt:lpstr>
      <vt:lpstr>Muster: Singleton </vt:lpstr>
      <vt:lpstr>Zweck</vt:lpstr>
      <vt:lpstr>Szenario / Kontext</vt:lpstr>
      <vt:lpstr>Problem / Randbedingungen</vt:lpstr>
      <vt:lpstr>Lösung</vt:lpstr>
      <vt:lpstr>Generische Lösung (hinkend)</vt:lpstr>
      <vt:lpstr>Vor- / Nachteile</vt:lpstr>
      <vt:lpstr>Verwendung / Varianten / Verweise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Muster:</dc:title>
  <dc:creator>Daniel Kienböck</dc:creator>
  <cp:lastModifiedBy>Daniel Kienböck</cp:lastModifiedBy>
  <cp:revision>30</cp:revision>
  <dcterms:created xsi:type="dcterms:W3CDTF">2014-10-06T16:10:02Z</dcterms:created>
  <dcterms:modified xsi:type="dcterms:W3CDTF">2014-10-22T18:19:46Z</dcterms:modified>
</cp:coreProperties>
</file>