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64" r:id="rId3"/>
    <p:sldId id="266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-102" y="-33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10/10/2012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10/10/2012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10/10/2012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10/10/2012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10/10/2012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10/10/2012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10/10/2012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10/10/2012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10/10/2012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10/10/2012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10/10/2012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10/10/2012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 Thomas </a:t>
            </a:r>
            <a:r>
              <a:rPr lang="en-US" dirty="0" err="1" smtClean="0"/>
              <a:t>Mutzl</a:t>
            </a:r>
            <a:r>
              <a:rPr lang="en-US" dirty="0" smtClean="0"/>
              <a:t> • Software Architect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47" y="4033838"/>
            <a:ext cx="809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Hosting WCF Services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IIS/ASP.NET</a:t>
            </a:r>
          </a:p>
          <a:p>
            <a:r>
              <a:rPr lang="de-AT" dirty="0" smtClean="0"/>
              <a:t>Windows Service</a:t>
            </a:r>
          </a:p>
          <a:p>
            <a:r>
              <a:rPr lang="de-AT" dirty="0" smtClean="0"/>
              <a:t>Jede .NET Applikation</a:t>
            </a:r>
          </a:p>
          <a:p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268" y="2564904"/>
            <a:ext cx="7138500" cy="40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2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Client</a:t>
            </a:r>
            <a:endParaRPr lang="de-AT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75" y="2465387"/>
            <a:ext cx="60864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/>
            </a:r>
            <a:br>
              <a:rPr lang="de-AT" dirty="0"/>
            </a:br>
            <a:r>
              <a:rPr lang="de-AT" dirty="0"/>
              <a:t>Konzeptionelle Ebene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dirty="0"/>
              <a:t>Betriebswirtschaftliche Sicht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smtClean="0"/>
              <a:t>Modellierung </a:t>
            </a:r>
            <a:r>
              <a:rPr lang="de-AT" dirty="0"/>
              <a:t>von Geschäftsprozessen </a:t>
            </a:r>
          </a:p>
          <a:p>
            <a:r>
              <a:rPr lang="de-AT" dirty="0" smtClean="0"/>
              <a:t>Einzelne </a:t>
            </a:r>
            <a:r>
              <a:rPr lang="de-AT" dirty="0"/>
              <a:t>Schritte des Prozesses werden durch eigene Services angeboten </a:t>
            </a:r>
          </a:p>
          <a:p>
            <a:endParaRPr lang="de-A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AT" b="0" dirty="0"/>
          </a:p>
          <a:p>
            <a:endParaRPr lang="de-AT" b="0" dirty="0"/>
          </a:p>
          <a:p>
            <a:r>
              <a:rPr lang="de-AT" b="0" dirty="0"/>
              <a:t>Technische Sicht </a:t>
            </a:r>
            <a:endParaRPr lang="de-AT" b="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Es geht immer um verteilte </a:t>
            </a:r>
            <a:r>
              <a:rPr lang="de-AT" dirty="0"/>
              <a:t>Systeme und Systemintegration </a:t>
            </a:r>
          </a:p>
          <a:p>
            <a:r>
              <a:rPr lang="de-AT" dirty="0" smtClean="0"/>
              <a:t>Einzelne </a:t>
            </a:r>
            <a:r>
              <a:rPr lang="de-AT" dirty="0"/>
              <a:t>Dienste werden meist über ein Netzwerk in Anspruch genommen </a:t>
            </a:r>
          </a:p>
          <a:p>
            <a:r>
              <a:rPr lang="de-AT" dirty="0" smtClean="0"/>
              <a:t>Bei </a:t>
            </a:r>
            <a:r>
              <a:rPr lang="de-AT" dirty="0"/>
              <a:t>SOA steht der Aspekt der Interoperabilität im Vordergrund </a:t>
            </a:r>
            <a:r>
              <a:rPr lang="de-AT" dirty="0" smtClean="0">
                <a:sym typeface="Wingdings" panose="05000000000000000000" pitchFamily="2" charset="2"/>
              </a:rPr>
              <a:t></a:t>
            </a:r>
            <a:r>
              <a:rPr lang="de-AT" dirty="0" smtClean="0"/>
              <a:t>Verwendung </a:t>
            </a:r>
            <a:r>
              <a:rPr lang="de-AT" dirty="0"/>
              <a:t>von offenen Protokollen und Datenformaten (HTTP, XML, SOAP)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153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Sammlung </a:t>
            </a:r>
            <a:r>
              <a:rPr lang="de-AT" dirty="0"/>
              <a:t>von Operationen, die von einzelnen Clients konsumiert werden können </a:t>
            </a:r>
          </a:p>
          <a:p>
            <a:r>
              <a:rPr lang="de-AT" dirty="0" smtClean="0"/>
              <a:t>Im </a:t>
            </a:r>
            <a:r>
              <a:rPr lang="de-AT" dirty="0"/>
              <a:t>Gegensatz zu </a:t>
            </a:r>
            <a:r>
              <a:rPr lang="de-AT" b="1" dirty="0"/>
              <a:t>Remote </a:t>
            </a:r>
            <a:r>
              <a:rPr lang="de-AT" b="1" dirty="0" err="1"/>
              <a:t>Procedure</a:t>
            </a:r>
            <a:r>
              <a:rPr lang="de-AT" b="1" dirty="0"/>
              <a:t> </a:t>
            </a:r>
            <a:r>
              <a:rPr lang="de-AT" b="1" dirty="0" err="1"/>
              <a:t>Calls</a:t>
            </a:r>
            <a:r>
              <a:rPr lang="de-AT" b="1" dirty="0"/>
              <a:t> (RPC) </a:t>
            </a:r>
            <a:r>
              <a:rPr lang="de-AT" dirty="0"/>
              <a:t>sind Services in sich geschlossen </a:t>
            </a:r>
          </a:p>
          <a:p>
            <a:r>
              <a:rPr lang="de-AT" dirty="0" smtClean="0"/>
              <a:t>Das </a:t>
            </a:r>
            <a:r>
              <a:rPr lang="de-AT" dirty="0"/>
              <a:t>Innenleben stellt sich dem Consumer des Services als Black Box dar </a:t>
            </a:r>
          </a:p>
          <a:p>
            <a:r>
              <a:rPr lang="de-AT" dirty="0" smtClean="0"/>
              <a:t>Sind </a:t>
            </a:r>
            <a:r>
              <a:rPr lang="de-AT" dirty="0"/>
              <a:t>grobgranularer als herkömmliche Methoden </a:t>
            </a:r>
          </a:p>
          <a:p>
            <a:r>
              <a:rPr lang="de-AT" dirty="0" smtClean="0"/>
              <a:t>Lose </a:t>
            </a:r>
            <a:r>
              <a:rPr lang="de-AT" dirty="0"/>
              <a:t>Kopplung – Client muss möglichst wenig über den konsumierten Service wissen </a:t>
            </a:r>
          </a:p>
          <a:p>
            <a:r>
              <a:rPr lang="de-AT" dirty="0" smtClean="0"/>
              <a:t>Austausch </a:t>
            </a:r>
            <a:r>
              <a:rPr lang="de-AT" dirty="0"/>
              <a:t>erfolgt über Nachrichten (wie bei RPC) </a:t>
            </a:r>
          </a:p>
          <a:p>
            <a:r>
              <a:rPr lang="de-AT" dirty="0" smtClean="0"/>
              <a:t>Nachrichten </a:t>
            </a:r>
            <a:r>
              <a:rPr lang="de-AT" dirty="0"/>
              <a:t>können geroutet werden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/>
            </a:r>
            <a:br>
              <a:rPr lang="de-AT" dirty="0"/>
            </a:br>
            <a:r>
              <a:rPr lang="de-AT" dirty="0"/>
              <a:t/>
            </a:r>
            <a:br>
              <a:rPr lang="de-AT" dirty="0"/>
            </a:br>
            <a:r>
              <a:rPr lang="de-AT" dirty="0" smtClean="0">
                <a:latin typeface="+mj-lt"/>
              </a:rPr>
              <a:t>Microsoft</a:t>
            </a:r>
            <a:r>
              <a:rPr lang="de-AT" dirty="0" smtClean="0"/>
              <a:t> Realisierungen 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ASP.NET Web Services (</a:t>
            </a:r>
            <a:r>
              <a:rPr lang="de-AT" dirty="0" err="1" smtClean="0"/>
              <a:t>asmx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Basic XML über HTTP</a:t>
            </a:r>
          </a:p>
          <a:p>
            <a:pPr lvl="1"/>
            <a:r>
              <a:rPr lang="de-AT" dirty="0" smtClean="0"/>
              <a:t>Einfache Unterstützung für SOAP 1.1/1.2</a:t>
            </a:r>
          </a:p>
          <a:p>
            <a:r>
              <a:rPr lang="de-AT" dirty="0" smtClean="0"/>
              <a:t>Web Services </a:t>
            </a:r>
            <a:r>
              <a:rPr lang="de-AT" dirty="0" err="1" smtClean="0"/>
              <a:t>Enhancements</a:t>
            </a:r>
            <a:r>
              <a:rPr lang="de-AT" dirty="0" smtClean="0"/>
              <a:t> (WSE)</a:t>
            </a:r>
          </a:p>
          <a:p>
            <a:pPr lvl="1"/>
            <a:r>
              <a:rPr lang="de-AT" dirty="0" smtClean="0"/>
              <a:t>Zusätzlich Unterstützung für WS-Security</a:t>
            </a:r>
          </a:p>
          <a:p>
            <a:pPr lvl="1"/>
            <a:r>
              <a:rPr lang="de-AT" dirty="0" smtClean="0"/>
              <a:t>TCP </a:t>
            </a:r>
            <a:r>
              <a:rPr lang="de-AT" dirty="0" err="1" smtClean="0"/>
              <a:t>services</a:t>
            </a:r>
            <a:endParaRPr lang="de-AT" dirty="0" smtClean="0"/>
          </a:p>
          <a:p>
            <a:r>
              <a:rPr lang="de-AT" dirty="0" smtClean="0"/>
              <a:t>WCF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04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/>
            </a:r>
            <a:br>
              <a:rPr lang="de-AT" dirty="0"/>
            </a:br>
            <a:r>
              <a:rPr lang="de-AT" dirty="0"/>
              <a:t/>
            </a:r>
            <a:br>
              <a:rPr lang="de-AT" dirty="0"/>
            </a:br>
            <a:r>
              <a:rPr lang="de-AT" dirty="0" smtClean="0">
                <a:latin typeface="+mj-lt"/>
              </a:rPr>
              <a:t>WCF	- Unified Model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Design </a:t>
            </a:r>
            <a:r>
              <a:rPr lang="de-AT" dirty="0" err="1" smtClean="0"/>
              <a:t>options</a:t>
            </a:r>
            <a:r>
              <a:rPr lang="de-AT" dirty="0" smtClean="0"/>
              <a:t>:</a:t>
            </a:r>
            <a:br>
              <a:rPr lang="de-AT" dirty="0" smtClean="0"/>
            </a:br>
            <a:r>
              <a:rPr lang="de-AT" dirty="0" smtClean="0"/>
              <a:t>			SOAP, REST, …</a:t>
            </a:r>
          </a:p>
          <a:p>
            <a:r>
              <a:rPr lang="de-AT" dirty="0" smtClean="0"/>
              <a:t>Transport </a:t>
            </a:r>
            <a:r>
              <a:rPr lang="de-AT" dirty="0" err="1" smtClean="0"/>
              <a:t>protocol</a:t>
            </a:r>
            <a:r>
              <a:rPr lang="de-AT" dirty="0" smtClean="0"/>
              <a:t>:</a:t>
            </a:r>
            <a:br>
              <a:rPr lang="de-AT" dirty="0" smtClean="0"/>
            </a:br>
            <a:r>
              <a:rPr lang="de-AT" dirty="0" smtClean="0"/>
              <a:t>			HTTP, TCP, MSMQ, …</a:t>
            </a:r>
          </a:p>
          <a:p>
            <a:r>
              <a:rPr lang="de-AT" dirty="0" smtClean="0"/>
              <a:t>Message </a:t>
            </a:r>
            <a:r>
              <a:rPr lang="de-AT" dirty="0" err="1" smtClean="0"/>
              <a:t>format</a:t>
            </a:r>
            <a:r>
              <a:rPr lang="de-AT" dirty="0" smtClean="0"/>
              <a:t>: </a:t>
            </a:r>
            <a:br>
              <a:rPr lang="de-AT" dirty="0" smtClean="0"/>
            </a:br>
            <a:r>
              <a:rPr lang="de-AT" dirty="0" smtClean="0"/>
              <a:t>			XML, MTOM, JSON, </a:t>
            </a:r>
            <a:r>
              <a:rPr lang="de-AT" dirty="0" err="1" smtClean="0"/>
              <a:t>binary</a:t>
            </a:r>
            <a:r>
              <a:rPr lang="de-AT" dirty="0" smtClean="0"/>
              <a:t>, …</a:t>
            </a:r>
          </a:p>
          <a:p>
            <a:r>
              <a:rPr lang="de-AT" dirty="0" smtClean="0"/>
              <a:t>Message </a:t>
            </a:r>
            <a:r>
              <a:rPr lang="de-AT" dirty="0" err="1" smtClean="0"/>
              <a:t>protocols</a:t>
            </a:r>
            <a:r>
              <a:rPr lang="de-AT" dirty="0" smtClean="0"/>
              <a:t>: </a:t>
            </a:r>
            <a:br>
              <a:rPr lang="de-AT" dirty="0" smtClean="0"/>
            </a:br>
            <a:r>
              <a:rPr lang="de-AT" dirty="0" smtClean="0"/>
              <a:t>			WS-*, </a:t>
            </a:r>
            <a:r>
              <a:rPr lang="de-AT" dirty="0" err="1" smtClean="0"/>
              <a:t>none</a:t>
            </a:r>
            <a:r>
              <a:rPr lang="de-AT" dirty="0" smtClean="0"/>
              <a:t>, …</a:t>
            </a:r>
          </a:p>
          <a:p>
            <a:r>
              <a:rPr lang="de-AT" dirty="0" err="1" smtClean="0"/>
              <a:t>Extensibility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656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Einheitlicher Code</a:t>
            </a:r>
            <a:endParaRPr lang="de-A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967" y="1701800"/>
            <a:ext cx="781209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4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… aber viele Konfigurationsmöglichkeiten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959" y="1701800"/>
            <a:ext cx="7288106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Endpoints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084" y="2365375"/>
            <a:ext cx="6096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7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Bindings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274887"/>
            <a:ext cx="6905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181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Books 16x9</vt:lpstr>
      <vt:lpstr>SOA</vt:lpstr>
      <vt:lpstr> Konzeptionelle Ebene </vt:lpstr>
      <vt:lpstr> Service</vt:lpstr>
      <vt:lpstr>  Microsoft Realisierungen </vt:lpstr>
      <vt:lpstr>  WCF - Unified Model </vt:lpstr>
      <vt:lpstr>Einheitlicher Code</vt:lpstr>
      <vt:lpstr>… aber viele Konfigurationsmöglichkeiten</vt:lpstr>
      <vt:lpstr>Endpoints</vt:lpstr>
      <vt:lpstr>Bindings</vt:lpstr>
      <vt:lpstr>Hosting WCF Services</vt:lpstr>
      <vt:lpstr>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2012-09-25T13:27:59Z</dcterms:created>
  <dcterms:modified xsi:type="dcterms:W3CDTF">2012-10-10T18:10:43Z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