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howGuides="1">
      <p:cViewPr varScale="1">
        <p:scale>
          <a:sx n="88" d="100"/>
          <a:sy n="88" d="100"/>
        </p:scale>
        <p:origin x="466" y="67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10/25/2012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10/25/2012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10/25/2012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 Thomas </a:t>
            </a:r>
            <a:r>
              <a:rPr lang="en-US" dirty="0" err="1" smtClean="0"/>
              <a:t>Mutzl</a:t>
            </a:r>
            <a:r>
              <a:rPr lang="en-US" dirty="0" smtClean="0"/>
              <a:t> • Software Architect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022353"/>
            <a:ext cx="809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Request - Response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64" y="3861047"/>
            <a:ext cx="5800327" cy="2545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5" y="2420888"/>
            <a:ext cx="6614407" cy="720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13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HTTP-Verben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5122" y="1776159"/>
            <a:ext cx="10157354" cy="4470400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52" y="2918967"/>
            <a:ext cx="2826242" cy="2015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444456"/>
            <a:ext cx="2763437" cy="196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87" y="5583336"/>
            <a:ext cx="2637826" cy="269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730524" y="242494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PUT -&gt; Aktualisieren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7902" y="192562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POST -&gt; Hinzufügen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1379" y="506628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DELETE -&gt; </a:t>
            </a:r>
            <a:r>
              <a:rPr lang="de-AT" dirty="0" smtClean="0"/>
              <a:t>Löschen</a:t>
            </a:r>
            <a:endParaRPr lang="de-AT" dirty="0"/>
          </a:p>
        </p:txBody>
      </p:sp>
      <p:sp>
        <p:nvSpPr>
          <p:cNvPr id="15" name="TextBox 14"/>
          <p:cNvSpPr txBox="1"/>
          <p:nvPr/>
        </p:nvSpPr>
        <p:spPr>
          <a:xfrm>
            <a:off x="8182644" y="1628800"/>
            <a:ext cx="360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AT" sz="2000" dirty="0" smtClean="0"/>
              <a:t>Das </a:t>
            </a:r>
            <a:r>
              <a:rPr lang="de-AT" sz="2000" dirty="0"/>
              <a:t>Problem, dass Firewalls Verben wie PUT oder DELETE, die zwar seit Anbeginn Teil von HTTP sind, jedoch im Web-Umfeld kaum genutzt wurden, blockieren, kann durch das „Tunneln“ dieser Verben kompensiert werden. Dabei erfolgt die Anfrage via POST, und das eigentlich zu verwendende Verb wird in den HTTP-Kopfdaten platziert. Für diesen Zweck hat sich die Verwendung des Headers </a:t>
            </a:r>
            <a:r>
              <a:rPr lang="de-AT" sz="2000" dirty="0" smtClean="0"/>
              <a:t/>
            </a:r>
            <a:br>
              <a:rPr lang="de-AT" sz="2000" dirty="0" smtClean="0"/>
            </a:br>
            <a:r>
              <a:rPr lang="de-AT" sz="2000" dirty="0" smtClean="0"/>
              <a:t>X-HTTP-</a:t>
            </a:r>
            <a:r>
              <a:rPr lang="de-AT" sz="2000" dirty="0" err="1" smtClean="0"/>
              <a:t>Method</a:t>
            </a:r>
            <a:r>
              <a:rPr lang="de-AT" sz="2000" dirty="0" smtClean="0"/>
              <a:t>-</a:t>
            </a:r>
            <a:r>
              <a:rPr lang="de-AT" sz="2000" dirty="0" err="1" smtClean="0"/>
              <a:t>Override</a:t>
            </a:r>
            <a:r>
              <a:rPr lang="de-AT" sz="2000" dirty="0" smtClean="0"/>
              <a:t> </a:t>
            </a:r>
            <a:r>
              <a:rPr lang="de-AT" sz="2000" dirty="0"/>
              <a:t>eingebürgert</a:t>
            </a:r>
            <a:r>
              <a:rPr lang="de-AT" sz="2000" dirty="0" smtClean="0"/>
              <a:t>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6731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mit WCF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1700808"/>
            <a:ext cx="7403049" cy="4470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1916832"/>
            <a:ext cx="8067675" cy="46958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667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Tracing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Protokollierung in Datei mit Endung .</a:t>
            </a:r>
            <a:r>
              <a:rPr lang="de-AT" dirty="0" err="1" smtClean="0"/>
              <a:t>svclog</a:t>
            </a:r>
            <a:endParaRPr lang="de-AT" dirty="0" smtClean="0"/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348880"/>
            <a:ext cx="5810513" cy="41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Tracing</a:t>
            </a:r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1220550" y="4005064"/>
            <a:ext cx="36417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Protokollierungsquellen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400" dirty="0" err="1" smtClean="0"/>
              <a:t>System.ServiceModel</a:t>
            </a:r>
            <a:endParaRPr lang="de-AT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400" dirty="0" err="1" smtClean="0"/>
              <a:t>System.ServiceModel.MessageLogging</a:t>
            </a:r>
            <a:endParaRPr lang="de-AT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400" dirty="0" err="1" smtClean="0"/>
              <a:t>System.ServiceModel.Activation</a:t>
            </a:r>
            <a:endParaRPr lang="de-AT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400" dirty="0" err="1" smtClean="0"/>
              <a:t>System.IO.Log</a:t>
            </a:r>
            <a:endParaRPr lang="de-AT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400" dirty="0" err="1" smtClean="0"/>
              <a:t>System.Runtime.Serialization</a:t>
            </a:r>
            <a:endParaRPr lang="de-AT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772816"/>
            <a:ext cx="5553167" cy="1762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1" y="3087140"/>
            <a:ext cx="6260371" cy="3435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One</a:t>
            </a:r>
            <a:r>
              <a:rPr lang="de-AT" dirty="0" smtClean="0"/>
              <a:t>-Way-Operation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590800"/>
            <a:ext cx="86487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23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Duplex-Operationen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Möglich mit </a:t>
            </a:r>
          </a:p>
          <a:p>
            <a:pPr lvl="1"/>
            <a:r>
              <a:rPr lang="de-AT" dirty="0" err="1" smtClean="0"/>
              <a:t>netTcpBinding</a:t>
            </a:r>
            <a:endParaRPr lang="de-AT" dirty="0" smtClean="0"/>
          </a:p>
          <a:p>
            <a:pPr lvl="1"/>
            <a:r>
              <a:rPr lang="de-AT" dirty="0" err="1" smtClean="0"/>
              <a:t>netNamedPipeBinding</a:t>
            </a:r>
            <a:endParaRPr lang="de-AT" dirty="0" smtClean="0"/>
          </a:p>
          <a:p>
            <a:pPr lvl="1"/>
            <a:r>
              <a:rPr lang="de-AT" dirty="0" err="1" smtClean="0"/>
              <a:t>wsHttpDualBinding</a:t>
            </a:r>
            <a:r>
              <a:rPr lang="de-AT" dirty="0" smtClean="0"/>
              <a:t> (keine Firewall)</a:t>
            </a:r>
          </a:p>
          <a:p>
            <a:pPr lvl="1"/>
            <a:r>
              <a:rPr lang="de-AT" dirty="0" err="1" smtClean="0"/>
              <a:t>PollingDuplexHttpBinding</a:t>
            </a:r>
            <a:r>
              <a:rPr lang="de-AT" dirty="0" smtClean="0"/>
              <a:t> (nur Silverlight)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43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Streaming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als Parameter beim Service Aufruf</a:t>
            </a:r>
            <a:br>
              <a:rPr lang="de-AT" dirty="0" smtClean="0"/>
            </a:br>
            <a:r>
              <a:rPr lang="de-AT" dirty="0" smtClean="0"/>
              <a:t>oder als Rückgabewert der </a:t>
            </a:r>
            <a:r>
              <a:rPr lang="de-AT" dirty="0" err="1" smtClean="0"/>
              <a:t>ServiceOperation</a:t>
            </a:r>
            <a:r>
              <a:rPr lang="de-AT" dirty="0"/>
              <a:t> </a:t>
            </a:r>
            <a:r>
              <a:rPr lang="de-AT" dirty="0" smtClean="0"/>
              <a:t>möglich</a:t>
            </a:r>
          </a:p>
          <a:p>
            <a:endParaRPr lang="de-A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780928"/>
            <a:ext cx="4667250" cy="170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48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Erwartete Fehler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550888"/>
            <a:ext cx="10157354" cy="4470400"/>
          </a:xfrm>
        </p:spPr>
        <p:txBody>
          <a:bodyPr/>
          <a:lstStyle/>
          <a:p>
            <a:r>
              <a:rPr lang="de-AT" dirty="0" smtClean="0"/>
              <a:t>Nicht-technische Fehler sondern fachlich</a:t>
            </a:r>
            <a:br>
              <a:rPr lang="de-AT" dirty="0" smtClean="0"/>
            </a:br>
            <a:r>
              <a:rPr lang="de-AT" dirty="0" smtClean="0"/>
              <a:t>(z.B. Flug nicht mehr verfügbar)</a:t>
            </a:r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492896"/>
            <a:ext cx="6297340" cy="4246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3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</a:t>
            </a:r>
            <a:r>
              <a:rPr lang="de-AT" sz="3200" dirty="0" err="1" smtClean="0"/>
              <a:t>ful</a:t>
            </a:r>
            <a:r>
              <a:rPr lang="de-AT" sz="3200" dirty="0" smtClean="0"/>
              <a:t> 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 smtClean="0"/>
              <a:t>Representational</a:t>
            </a:r>
            <a:r>
              <a:rPr lang="de-AT" dirty="0" smtClean="0"/>
              <a:t> State Transfer</a:t>
            </a:r>
          </a:p>
          <a:p>
            <a:r>
              <a:rPr lang="de-AT" dirty="0" smtClean="0"/>
              <a:t>Basiert </a:t>
            </a:r>
            <a:r>
              <a:rPr lang="de-AT" dirty="0" err="1" smtClean="0"/>
              <a:t>idR</a:t>
            </a:r>
            <a:r>
              <a:rPr lang="de-AT" dirty="0" smtClean="0"/>
              <a:t> auf HTTP</a:t>
            </a:r>
          </a:p>
          <a:p>
            <a:pPr lvl="1"/>
            <a:r>
              <a:rPr lang="de-AT" dirty="0" smtClean="0"/>
              <a:t>Verwendung der HTTP-Verben</a:t>
            </a:r>
          </a:p>
          <a:p>
            <a:pPr lvl="2"/>
            <a:r>
              <a:rPr lang="de-AT" dirty="0" smtClean="0"/>
              <a:t>GET</a:t>
            </a:r>
          </a:p>
          <a:p>
            <a:pPr lvl="2"/>
            <a:r>
              <a:rPr lang="de-AT" dirty="0" smtClean="0"/>
              <a:t>POST</a:t>
            </a:r>
          </a:p>
          <a:p>
            <a:pPr lvl="2"/>
            <a:r>
              <a:rPr lang="de-AT" dirty="0" smtClean="0"/>
              <a:t>PUT</a:t>
            </a:r>
          </a:p>
          <a:p>
            <a:pPr lvl="2"/>
            <a:r>
              <a:rPr lang="de-AT" dirty="0" smtClean="0"/>
              <a:t>DELETE</a:t>
            </a:r>
          </a:p>
          <a:p>
            <a:pPr lvl="1"/>
            <a:r>
              <a:rPr lang="de-AT" dirty="0" smtClean="0"/>
              <a:t>Identifizierung der </a:t>
            </a:r>
            <a:r>
              <a:rPr lang="de-AT" dirty="0" err="1" smtClean="0"/>
              <a:t>Resourcen</a:t>
            </a:r>
            <a:r>
              <a:rPr lang="de-AT" dirty="0" smtClean="0"/>
              <a:t> über URI</a:t>
            </a:r>
          </a:p>
          <a:p>
            <a:r>
              <a:rPr lang="de-AT" dirty="0" smtClean="0"/>
              <a:t>Verschiedene Formate</a:t>
            </a:r>
          </a:p>
          <a:p>
            <a:pPr lvl="1"/>
            <a:r>
              <a:rPr lang="de-AT" dirty="0" smtClean="0"/>
              <a:t>XML</a:t>
            </a:r>
          </a:p>
          <a:p>
            <a:pPr lvl="1"/>
            <a:r>
              <a:rPr lang="de-AT" dirty="0" smtClean="0"/>
              <a:t>JSON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549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r>
              <a:rPr lang="de-AT" dirty="0" smtClean="0"/>
              <a:t>Kompakter als XML</a:t>
            </a:r>
          </a:p>
          <a:p>
            <a:r>
              <a:rPr lang="de-AT" dirty="0" smtClean="0"/>
              <a:t>Direkte </a:t>
            </a:r>
            <a:r>
              <a:rPr lang="de-AT" dirty="0" err="1" smtClean="0"/>
              <a:t>Deserialisierung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in JavaScript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39" y="1844824"/>
            <a:ext cx="4176464" cy="3564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14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170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Segoe UI Semibold</vt:lpstr>
      <vt:lpstr>Books 16x9</vt:lpstr>
      <vt:lpstr>SOA</vt:lpstr>
      <vt:lpstr>Tracing</vt:lpstr>
      <vt:lpstr>Tracing</vt:lpstr>
      <vt:lpstr>One-Way-Operation</vt:lpstr>
      <vt:lpstr>Duplex-Operationen</vt:lpstr>
      <vt:lpstr>Streaming</vt:lpstr>
      <vt:lpstr>Erwartete Fehler</vt:lpstr>
      <vt:lpstr>RESTful Services</vt:lpstr>
      <vt:lpstr>JSON</vt:lpstr>
      <vt:lpstr>REST Request - Response</vt:lpstr>
      <vt:lpstr>REST HTTP-Verben</vt:lpstr>
      <vt:lpstr>REST mit WCF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2012-09-25T13:27:59Z</dcterms:created>
  <dcterms:modified xsi:type="dcterms:W3CDTF">2012-10-24T23:18:36Z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