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0"/>
  </p:notesMasterIdLst>
  <p:sldIdLst>
    <p:sldId id="344" r:id="rId2"/>
    <p:sldId id="325" r:id="rId3"/>
    <p:sldId id="348" r:id="rId4"/>
    <p:sldId id="349" r:id="rId5"/>
    <p:sldId id="353" r:id="rId6"/>
    <p:sldId id="350" r:id="rId7"/>
    <p:sldId id="351" r:id="rId8"/>
    <p:sldId id="352" r:id="rId9"/>
    <p:sldId id="354" r:id="rId10"/>
    <p:sldId id="355" r:id="rId11"/>
    <p:sldId id="356" r:id="rId12"/>
    <p:sldId id="358" r:id="rId13"/>
    <p:sldId id="359" r:id="rId14"/>
    <p:sldId id="373" r:id="rId15"/>
    <p:sldId id="372" r:id="rId16"/>
    <p:sldId id="374" r:id="rId17"/>
    <p:sldId id="361" r:id="rId18"/>
    <p:sldId id="362" r:id="rId19"/>
    <p:sldId id="375" r:id="rId20"/>
    <p:sldId id="377" r:id="rId21"/>
    <p:sldId id="376" r:id="rId22"/>
    <p:sldId id="380" r:id="rId23"/>
    <p:sldId id="378" r:id="rId24"/>
    <p:sldId id="381" r:id="rId25"/>
    <p:sldId id="382" r:id="rId26"/>
    <p:sldId id="383" r:id="rId27"/>
    <p:sldId id="384" r:id="rId28"/>
    <p:sldId id="385" r:id="rId29"/>
    <p:sldId id="386" r:id="rId30"/>
    <p:sldId id="368" r:id="rId31"/>
    <p:sldId id="369" r:id="rId32"/>
    <p:sldId id="365" r:id="rId33"/>
    <p:sldId id="366" r:id="rId34"/>
    <p:sldId id="367" r:id="rId35"/>
    <p:sldId id="370" r:id="rId36"/>
    <p:sldId id="371" r:id="rId37"/>
    <p:sldId id="387" r:id="rId38"/>
    <p:sldId id="335" r:id="rId39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>
            <p14:sldId id="344"/>
            <p14:sldId id="325"/>
            <p14:sldId id="348"/>
            <p14:sldId id="349"/>
            <p14:sldId id="353"/>
            <p14:sldId id="350"/>
            <p14:sldId id="351"/>
            <p14:sldId id="352"/>
            <p14:sldId id="354"/>
            <p14:sldId id="355"/>
            <p14:sldId id="356"/>
            <p14:sldId id="358"/>
            <p14:sldId id="359"/>
            <p14:sldId id="373"/>
            <p14:sldId id="372"/>
            <p14:sldId id="374"/>
            <p14:sldId id="361"/>
            <p14:sldId id="362"/>
            <p14:sldId id="375"/>
            <p14:sldId id="377"/>
            <p14:sldId id="376"/>
            <p14:sldId id="380"/>
            <p14:sldId id="378"/>
            <p14:sldId id="381"/>
            <p14:sldId id="382"/>
            <p14:sldId id="383"/>
            <p14:sldId id="384"/>
            <p14:sldId id="385"/>
            <p14:sldId id="386"/>
            <p14:sldId id="368"/>
            <p14:sldId id="369"/>
            <p14:sldId id="365"/>
            <p14:sldId id="366"/>
            <p14:sldId id="367"/>
            <p14:sldId id="370"/>
            <p14:sldId id="371"/>
            <p14:sldId id="387"/>
          </p14:sldIdLst>
        </p14:section>
        <p14:section name="Финальные слайды" id="{4145BB14-2156-2145-AF78-8B8681ECBF54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slav_mordasov@outlook.com" initials="v" lastIdx="1" clrIdx="0">
    <p:extLst>
      <p:ext uri="{19B8F6BF-5375-455C-9EA6-DF929625EA0E}">
        <p15:presenceInfo xmlns:p15="http://schemas.microsoft.com/office/powerpoint/2012/main" userId="4bf9993d6f7786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236"/>
    <a:srgbClr val="770125"/>
    <a:srgbClr val="3F5CBD"/>
    <a:srgbClr val="FF5C36"/>
    <a:srgbClr val="E6E6E6"/>
    <a:srgbClr val="AFABAB"/>
    <a:srgbClr val="879DC1"/>
    <a:srgbClr val="12A3AD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/>
    <p:restoredTop sz="94807"/>
  </p:normalViewPr>
  <p:slideViewPr>
    <p:cSldViewPr snapToGrid="0">
      <p:cViewPr varScale="1">
        <p:scale>
          <a:sx n="86" d="100"/>
          <a:sy n="86" d="100"/>
        </p:scale>
        <p:origin x="282" y="84"/>
      </p:cViewPr>
      <p:guideLst>
        <p:guide orient="horz" pos="2154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8T03:43:46.61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8T03:43:46.61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08.06.2023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>
                <a:solidFill>
                  <a:schemeClr val="bg1"/>
                </a:solidFill>
              </a:rPr>
              <a:t>РАНХиГС</a:t>
            </a: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>
                <a:solidFill>
                  <a:schemeClr val="bg1"/>
                </a:solidFill>
              </a:rPr>
              <a:t>РАНХиГС</a:t>
            </a: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>
                <a:solidFill>
                  <a:schemeClr val="bg1"/>
                </a:solidFill>
              </a:rPr>
              <a:t>РАНХиГС</a:t>
            </a: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2023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ЭССЕ ПО КУРСУ ЭКОНОМЕТРИКА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зависимости мировых цен на нефть и цены на золото в России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9D0BB-8804-7B41-9155-FB8E9E7E9C6A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 txBox="1">
            <a:spLocks/>
          </p:cNvSpPr>
          <p:nvPr/>
        </p:nvSpPr>
        <p:spPr>
          <a:xfrm>
            <a:off x="5578375" y="6275824"/>
            <a:ext cx="6650573" cy="377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2394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6057" indent="0" algn="ctr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99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114" indent="0" algn="ctr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79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8171" indent="0" algn="ctr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4228" indent="0" algn="ctr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0285" indent="0" algn="ctr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ctr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ctr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ctr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Поддубный</a:t>
            </a:r>
            <a:r>
              <a:rPr lang="ru-RU" dirty="0"/>
              <a:t> И., </a:t>
            </a:r>
            <a:r>
              <a:rPr lang="ru-RU" dirty="0" err="1"/>
              <a:t>Сарафанюк</a:t>
            </a:r>
            <a:r>
              <a:rPr lang="ru-RU" dirty="0"/>
              <a:t> Ю., Мордасов В.</a:t>
            </a:r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9987959" cy="494824"/>
          </a:xfrm>
        </p:spPr>
        <p:txBody>
          <a:bodyPr/>
          <a:lstStyle/>
          <a:p>
            <a:r>
              <a:rPr lang="ru-RU" dirty="0"/>
              <a:t>Этап 1. Идентификация. Ряд</a:t>
            </a:r>
            <a:r>
              <a:rPr lang="en-US" dirty="0"/>
              <a:t> d(LOG_GLD)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2454" y="1622791"/>
            <a:ext cx="422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Коррелограмма ряда </a:t>
            </a:r>
            <a:r>
              <a:rPr lang="en-US" sz="1200" b="1" u="sng" dirty="0"/>
              <a:t>d(LOG_GLD)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6000" y="1622791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Тест </a:t>
            </a:r>
            <a:r>
              <a:rPr lang="en-US" sz="1200" b="1" u="sng" dirty="0"/>
              <a:t>ADF</a:t>
            </a:r>
            <a:r>
              <a:rPr lang="ru-RU" sz="1200" b="1" u="sng" dirty="0"/>
              <a:t> для ряда </a:t>
            </a:r>
            <a:r>
              <a:rPr lang="en-US" sz="1200" b="1" u="sng" dirty="0"/>
              <a:t>LOG_GLD</a:t>
            </a:r>
            <a:endParaRPr lang="ru-RU" sz="1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976000" y="3959883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Тест </a:t>
            </a:r>
            <a:r>
              <a:rPr lang="en-US" sz="1200" b="1" u="sng" dirty="0"/>
              <a:t>ADF</a:t>
            </a:r>
            <a:r>
              <a:rPr lang="ru-RU" sz="1200" b="1" u="sng" dirty="0"/>
              <a:t> для ряда </a:t>
            </a:r>
            <a:r>
              <a:rPr lang="en-US" sz="1200" b="1" u="sng" dirty="0"/>
              <a:t>d(LOG_GLD)</a:t>
            </a:r>
            <a:endParaRPr lang="ru-RU" sz="1200" b="1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2" y="2108559"/>
            <a:ext cx="5418093" cy="40853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37" y="1952239"/>
            <a:ext cx="4648715" cy="20076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37" y="4435691"/>
            <a:ext cx="4788652" cy="20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7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000" y="919197"/>
            <a:ext cx="10236702" cy="512788"/>
          </a:xfrm>
        </p:spPr>
        <p:txBody>
          <a:bodyPr/>
          <a:lstStyle/>
          <a:p>
            <a:r>
              <a:rPr lang="ru-RU" dirty="0"/>
              <a:t>Этап 1. Идентификация. Ряд</a:t>
            </a:r>
            <a:r>
              <a:rPr lang="en-US" dirty="0"/>
              <a:t> d(LOG_GLD)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Текст 4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9632740" cy="324570"/>
          </a:xfrm>
        </p:spPr>
        <p:txBody>
          <a:bodyPr/>
          <a:lstStyle/>
          <a:p>
            <a:pPr algn="ctr"/>
            <a:r>
              <a:rPr lang="ru-RU" sz="1600" b="1" u="sng" dirty="0"/>
              <a:t>График ряда </a:t>
            </a:r>
            <a:r>
              <a:rPr lang="en-US" sz="1600" b="1" u="sng" dirty="0"/>
              <a:t>d(LOG_GLD)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57" y="2142585"/>
            <a:ext cx="6956823" cy="43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6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000" y="919196"/>
            <a:ext cx="9874392" cy="573173"/>
          </a:xfrm>
        </p:spPr>
        <p:txBody>
          <a:bodyPr/>
          <a:lstStyle/>
          <a:p>
            <a:r>
              <a:rPr lang="ru-RU" dirty="0"/>
              <a:t>ЭТАП 2. Оценка параметров модели</a:t>
            </a:r>
            <a:r>
              <a:rPr lang="en-US" dirty="0"/>
              <a:t> ARMA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,</a:t>
            </a:r>
            <a:r>
              <a:rPr lang="en-US" dirty="0"/>
              <a:t>q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12</a:t>
            </a:fld>
            <a:endParaRPr lang="ru-RU" dirty="0"/>
          </a:p>
        </p:txBody>
      </p:sp>
      <p:sp>
        <p:nvSpPr>
          <p:cNvPr id="14" name="Текст 4"/>
          <p:cNvSpPr>
            <a:spLocks noGrp="1"/>
          </p:cNvSpPr>
          <p:nvPr>
            <p:ph type="body" sz="half" idx="2"/>
          </p:nvPr>
        </p:nvSpPr>
        <p:spPr>
          <a:xfrm>
            <a:off x="1278362" y="1618708"/>
            <a:ext cx="3398976" cy="324570"/>
          </a:xfrm>
        </p:spPr>
        <p:txBody>
          <a:bodyPr/>
          <a:lstStyle/>
          <a:p>
            <a:pPr algn="ctr"/>
            <a:r>
              <a:rPr lang="en-US" sz="1400" b="1" u="sng" dirty="0"/>
              <a:t>ARMA(2,1</a:t>
            </a:r>
            <a:r>
              <a:rPr lang="en-US" sz="1400" b="1" dirty="0"/>
              <a:t>)</a:t>
            </a:r>
          </a:p>
        </p:txBody>
      </p:sp>
      <p:sp>
        <p:nvSpPr>
          <p:cNvPr id="15" name="Текст 4"/>
          <p:cNvSpPr txBox="1">
            <a:spLocks/>
          </p:cNvSpPr>
          <p:nvPr/>
        </p:nvSpPr>
        <p:spPr>
          <a:xfrm>
            <a:off x="7103593" y="1618708"/>
            <a:ext cx="3398976" cy="324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6057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39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114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19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8171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4228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u="sng" dirty="0"/>
              <a:t>ARMA(0</a:t>
            </a:r>
            <a:r>
              <a:rPr lang="ru-RU" sz="1400" b="1" u="sng" dirty="0"/>
              <a:t>,</a:t>
            </a:r>
            <a:r>
              <a:rPr lang="en-US" sz="1400" b="1" u="sng" dirty="0"/>
              <a:t>3)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96" y="1943278"/>
            <a:ext cx="5125796" cy="45347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943278"/>
            <a:ext cx="4476773" cy="42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13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876543" y="1644692"/>
            <a:ext cx="248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u="sng" dirty="0"/>
              <a:t>Тест Бокса-Пирса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4845" y="1668127"/>
            <a:ext cx="1633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u="sng" dirty="0"/>
              <a:t>Тест Харке-Бера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ЭТАП 3. Тестирование модели </a:t>
            </a:r>
            <a:r>
              <a:rPr lang="en-US" dirty="0"/>
              <a:t>ARMA</a:t>
            </a:r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,</a:t>
            </a:r>
            <a:r>
              <a:rPr lang="en-US" dirty="0"/>
              <a:t>1</a:t>
            </a:r>
            <a:r>
              <a:rPr lang="ru-RU" dirty="0"/>
              <a:t>)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07" y="2408637"/>
            <a:ext cx="6442910" cy="276867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5" y="2142826"/>
            <a:ext cx="4960625" cy="38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14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876543" y="1644692"/>
            <a:ext cx="248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u="sng" dirty="0"/>
              <a:t>Тест Бокса-Пирса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4845" y="1668127"/>
            <a:ext cx="1633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u="sng" dirty="0"/>
              <a:t>Тест Харке-Бера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ЭТАП 3. Тестирование модели </a:t>
            </a:r>
            <a:r>
              <a:rPr lang="en-US" dirty="0"/>
              <a:t>ARMA</a:t>
            </a:r>
            <a:r>
              <a:rPr lang="ru-RU" dirty="0"/>
              <a:t>(</a:t>
            </a:r>
            <a:r>
              <a:rPr lang="en-US" dirty="0"/>
              <a:t>0</a:t>
            </a:r>
            <a:r>
              <a:rPr lang="ru-RU" dirty="0"/>
              <a:t>,</a:t>
            </a:r>
            <a:r>
              <a:rPr lang="en-US" dirty="0"/>
              <a:t>3</a:t>
            </a:r>
            <a:r>
              <a:rPr lang="ru-RU" dirty="0"/>
              <a:t>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" y="2142826"/>
            <a:ext cx="4620790" cy="38453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48" y="2460153"/>
            <a:ext cx="6642802" cy="28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1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 модели </a:t>
            </a:r>
            <a:r>
              <a:rPr lang="en-US" dirty="0"/>
              <a:t>ARMA</a:t>
            </a:r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,</a:t>
            </a:r>
            <a:r>
              <a:rPr lang="en-US" dirty="0"/>
              <a:t>1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15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2" y="2000910"/>
            <a:ext cx="6709587" cy="30733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5" y="1849583"/>
            <a:ext cx="5915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7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 модели </a:t>
            </a:r>
            <a:r>
              <a:rPr lang="en-US" dirty="0"/>
              <a:t>ARMA</a:t>
            </a:r>
            <a:r>
              <a:rPr lang="ru-RU" dirty="0"/>
              <a:t>(</a:t>
            </a:r>
            <a:r>
              <a:rPr lang="en-US" dirty="0"/>
              <a:t>0</a:t>
            </a:r>
            <a:r>
              <a:rPr lang="ru-RU" dirty="0"/>
              <a:t>,</a:t>
            </a:r>
            <a:r>
              <a:rPr lang="en-US" dirty="0"/>
              <a:t>3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16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9" y="2136071"/>
            <a:ext cx="7120201" cy="33245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53" y="2136071"/>
            <a:ext cx="4762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6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4CA4CF-2799-804E-A4FA-CFD45E8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99" y="900000"/>
            <a:ext cx="10003789" cy="450027"/>
          </a:xfrm>
        </p:spPr>
        <p:txBody>
          <a:bodyPr anchor="t" anchorCtr="0"/>
          <a:lstStyle/>
          <a:p>
            <a:r>
              <a:rPr lang="ru-RU" dirty="0"/>
              <a:t>Процедура Бокса-Дженкинса. ИПЦ.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86AAF-C101-8A44-8E44-B8E4D8BE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0000" y="1519900"/>
            <a:ext cx="893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Этап 1. Идентификация. Ряд </a:t>
            </a:r>
            <a:r>
              <a:rPr lang="en-US" b="1" u="sng" dirty="0"/>
              <a:t>LOG_CPI.</a:t>
            </a:r>
            <a:endParaRPr lang="ru-RU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074518" y="2037284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/>
              <a:t>График ряда </a:t>
            </a:r>
            <a:r>
              <a:rPr lang="en-US" sz="1400" b="1" u="sng" dirty="0"/>
              <a:t>LOG_CPI</a:t>
            </a:r>
            <a:endParaRPr lang="ru-RU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04273" y="2008357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/>
              <a:t>Коррелограмма ряда </a:t>
            </a:r>
            <a:r>
              <a:rPr lang="en-US" sz="1400" b="1" u="sng" dirty="0"/>
              <a:t>LOG_CPI</a:t>
            </a:r>
            <a:endParaRPr lang="ru-RU" sz="1400" b="1" u="sng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2" y="2671885"/>
            <a:ext cx="5810250" cy="36861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43" y="2547562"/>
            <a:ext cx="4725018" cy="38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6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9987959" cy="494824"/>
          </a:xfrm>
        </p:spPr>
        <p:txBody>
          <a:bodyPr/>
          <a:lstStyle/>
          <a:p>
            <a:r>
              <a:rPr lang="ru-RU" dirty="0"/>
              <a:t>Этап 1. Идентификация. Ряд</a:t>
            </a:r>
            <a:r>
              <a:rPr lang="en-US" dirty="0"/>
              <a:t> d(LOG_CPI)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18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2454" y="1622791"/>
            <a:ext cx="422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Коррелограмма ряда </a:t>
            </a:r>
            <a:r>
              <a:rPr lang="en-US" sz="1200" b="1" u="sng" dirty="0"/>
              <a:t>d(LOG_CPI)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6000" y="1622791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Тест </a:t>
            </a:r>
            <a:r>
              <a:rPr lang="en-US" sz="1200" b="1" u="sng" dirty="0"/>
              <a:t>ADF</a:t>
            </a:r>
            <a:r>
              <a:rPr lang="ru-RU" sz="1200" b="1" u="sng" dirty="0"/>
              <a:t> для ряда </a:t>
            </a:r>
            <a:r>
              <a:rPr lang="en-US" sz="1200" b="1" u="sng" dirty="0"/>
              <a:t>LOG_CPI</a:t>
            </a:r>
            <a:endParaRPr lang="ru-RU" sz="1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976000" y="4140187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Тест </a:t>
            </a:r>
            <a:r>
              <a:rPr lang="en-US" sz="1200" b="1" u="sng" dirty="0"/>
              <a:t>ADF</a:t>
            </a:r>
            <a:r>
              <a:rPr lang="ru-RU" sz="1200" b="1" u="sng" dirty="0"/>
              <a:t> для ряда </a:t>
            </a:r>
            <a:r>
              <a:rPr lang="en-US" sz="1200" b="1" u="sng" dirty="0"/>
              <a:t>d(LOG_CPI)</a:t>
            </a:r>
            <a:endParaRPr lang="ru-RU" sz="1200" b="1" u="sng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3" y="2108560"/>
            <a:ext cx="5058576" cy="39573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34" y="1981586"/>
            <a:ext cx="4798510" cy="207680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17" y="4498983"/>
            <a:ext cx="4620218" cy="20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7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 </a:t>
            </a:r>
            <a:r>
              <a:rPr lang="en-US" dirty="0"/>
              <a:t>KPSS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19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144" y="2781086"/>
            <a:ext cx="4958724" cy="2177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2144" y="2195003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Тест </a:t>
            </a:r>
            <a:r>
              <a:rPr lang="en-US" sz="1200" b="1" u="sng" dirty="0"/>
              <a:t>KPSS</a:t>
            </a:r>
            <a:r>
              <a:rPr lang="ru-RU" sz="1200" b="1" u="sng" dirty="0"/>
              <a:t> для ряда </a:t>
            </a:r>
            <a:r>
              <a:rPr lang="en-US" sz="1200" b="1" u="sng" dirty="0"/>
              <a:t>d(LOG_CPI)</a:t>
            </a:r>
            <a:endParaRPr lang="ru-RU" sz="12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135630" y="2195003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Тест </a:t>
            </a:r>
            <a:r>
              <a:rPr lang="en-US" sz="1200" b="1" u="sng" dirty="0"/>
              <a:t>KPSS</a:t>
            </a:r>
            <a:r>
              <a:rPr lang="ru-RU" sz="1200" b="1" u="sng" dirty="0"/>
              <a:t> для ряда </a:t>
            </a:r>
            <a:r>
              <a:rPr lang="en-US" sz="1200" b="1" u="sng" dirty="0"/>
              <a:t>LOG_CPI</a:t>
            </a:r>
            <a:endParaRPr lang="ru-RU" sz="1200" b="1" u="sng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19" y="2758564"/>
            <a:ext cx="5089865" cy="23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4CA4CF-2799-804E-A4FA-CFD45E8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900000"/>
            <a:ext cx="8649708" cy="535138"/>
          </a:xfrm>
        </p:spPr>
        <p:txBody>
          <a:bodyPr anchor="t" anchorCtr="0"/>
          <a:lstStyle/>
          <a:p>
            <a:r>
              <a:rPr lang="ru-RU" sz="2800" dirty="0"/>
              <a:t>Формулировка модели и описание данных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86AAF-C101-8A44-8E44-B8E4D8BE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</a:t>
            </a:fld>
            <a:endParaRPr lang="ru-RU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507877"/>
              </p:ext>
            </p:extLst>
          </p:nvPr>
        </p:nvGraphicFramePr>
        <p:xfrm>
          <a:off x="401638" y="1730375"/>
          <a:ext cx="58785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Уравнение" r:id="rId3" imgW="2641320" imgH="228600" progId="Equation.3">
                  <p:embed/>
                </p:oleObj>
              </mc:Choice>
              <mc:Fallback>
                <p:oleObj name="Уравнение" r:id="rId3" imgW="264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730375"/>
                        <a:ext cx="58785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7751" y="2533374"/>
            <a:ext cx="118647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работе использовались месячные данные с июля 2003 по март 2023 года:</a:t>
            </a:r>
            <a:endParaRPr lang="en-US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  - </a:t>
            </a:r>
            <a:r>
              <a:rPr lang="ru-RU" sz="2000" dirty="0"/>
              <a:t>индекс потребительских цен, базовый 2010 год, без</a:t>
            </a:r>
            <a:r>
              <a:rPr lang="en-US" sz="2000" dirty="0"/>
              <a:t> </a:t>
            </a:r>
            <a:r>
              <a:rPr lang="ru-RU" sz="2000" dirty="0"/>
              <a:t>сглаживания на сезонность. Источник:</a:t>
            </a:r>
            <a:r>
              <a:rPr lang="en-US" sz="2000" dirty="0"/>
              <a:t> </a:t>
            </a:r>
            <a:r>
              <a:rPr lang="ru-RU" sz="2000" dirty="0"/>
              <a:t>Росстат.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      - курс золота, руб./грамм. Источник: Банк России.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      - </a:t>
            </a:r>
            <a:r>
              <a:rPr lang="ru-RU" sz="2000" dirty="0"/>
              <a:t>индекс МосБиржи. Источник: </a:t>
            </a:r>
            <a:r>
              <a:rPr lang="en-US" sz="2000" dirty="0"/>
              <a:t>MOEX.</a:t>
            </a:r>
            <a:endParaRPr lang="ru-RU" sz="20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30226"/>
              </p:ext>
            </p:extLst>
          </p:nvPr>
        </p:nvGraphicFramePr>
        <p:xfrm>
          <a:off x="1077571" y="3112179"/>
          <a:ext cx="498474" cy="44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Уравнение" r:id="rId5" imgW="253800" imgH="228600" progId="Equation.3">
                  <p:embed/>
                </p:oleObj>
              </mc:Choice>
              <mc:Fallback>
                <p:oleObj name="Уравнение" r:id="rId5" imgW="253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571" y="3112179"/>
                        <a:ext cx="498474" cy="448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42802"/>
              </p:ext>
            </p:extLst>
          </p:nvPr>
        </p:nvGraphicFramePr>
        <p:xfrm>
          <a:off x="1002958" y="4337655"/>
          <a:ext cx="5730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Уравнение" r:id="rId7" imgW="291960" imgH="228600" progId="Equation.3">
                  <p:embed/>
                </p:oleObj>
              </mc:Choice>
              <mc:Fallback>
                <p:oleObj name="Уравнение" r:id="rId7" imgW="291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2958" y="4337655"/>
                        <a:ext cx="573087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70205"/>
              </p:ext>
            </p:extLst>
          </p:nvPr>
        </p:nvGraphicFramePr>
        <p:xfrm>
          <a:off x="1077571" y="5254211"/>
          <a:ext cx="7715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Уравнение" r:id="rId9" imgW="393480" imgH="228600" progId="Equation.3">
                  <p:embed/>
                </p:oleObj>
              </mc:Choice>
              <mc:Fallback>
                <p:oleObj name="Уравнение" r:id="rId9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7571" y="5254211"/>
                        <a:ext cx="771525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2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20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1" y="1454335"/>
            <a:ext cx="5062918" cy="4737029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A52CF9-A5C7-412C-ADE3-824370C78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SARIMA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10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000" y="919197"/>
            <a:ext cx="10730722" cy="535138"/>
          </a:xfrm>
        </p:spPr>
        <p:txBody>
          <a:bodyPr/>
          <a:lstStyle/>
          <a:p>
            <a:r>
              <a:rPr lang="ru-RU" dirty="0"/>
              <a:t>Диагностика остатков.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21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5" y="5039667"/>
            <a:ext cx="6133711" cy="10336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32" y="1742960"/>
            <a:ext cx="4650794" cy="402288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974779"/>
            <a:ext cx="6772576" cy="27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2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</a:t>
            </a:r>
            <a:r>
              <a:rPr lang="en-US" dirty="0"/>
              <a:t>. 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39" y="1742960"/>
            <a:ext cx="86201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7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23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58" y="1583888"/>
            <a:ext cx="7007025" cy="43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Идентификация ряда </a:t>
            </a:r>
            <a:r>
              <a:rPr lang="en-US" dirty="0" err="1"/>
              <a:t>log_cpi_sa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24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634639"/>
            <a:ext cx="4674344" cy="43025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68" y="1634639"/>
            <a:ext cx="5125233" cy="22371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18" y="4052054"/>
            <a:ext cx="4790383" cy="21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0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Идентификация ряда </a:t>
            </a:r>
            <a:r>
              <a:rPr lang="en-US"/>
              <a:t>log_cpi_sa</a:t>
            </a:r>
            <a:r>
              <a:rPr lang="ru-RU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7" y="1546459"/>
            <a:ext cx="5508520" cy="45194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50" y="1546459"/>
            <a:ext cx="5025019" cy="21633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50" y="3974060"/>
            <a:ext cx="5072035" cy="22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67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SARIMA</a:t>
            </a:r>
            <a:r>
              <a:rPr lang="ru-RU" dirty="0"/>
              <a:t>(1,1,0)</a:t>
            </a:r>
            <a:r>
              <a:rPr lang="en-US" dirty="0"/>
              <a:t>-(1,0)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70" y="1871749"/>
            <a:ext cx="4759382" cy="40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Диагностика </a:t>
            </a:r>
            <a:r>
              <a:rPr lang="en-US" dirty="0"/>
              <a:t>SARIMA</a:t>
            </a:r>
            <a:r>
              <a:rPr lang="ru-RU" dirty="0"/>
              <a:t>(1,1,0)</a:t>
            </a:r>
            <a:r>
              <a:rPr lang="en-US" dirty="0"/>
              <a:t>-(1,0)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27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20" y="1629368"/>
            <a:ext cx="6353321" cy="28138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94" y="1742960"/>
            <a:ext cx="4200525" cy="3667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87" y="4938406"/>
            <a:ext cx="5188469" cy="9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58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 </a:t>
            </a:r>
            <a:r>
              <a:rPr lang="en-US" dirty="0"/>
              <a:t>SARIMA</a:t>
            </a:r>
            <a:r>
              <a:rPr lang="ru-RU" dirty="0"/>
              <a:t>(1,1,0)</a:t>
            </a:r>
            <a:r>
              <a:rPr lang="en-US" dirty="0"/>
              <a:t>-(1,0)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28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13" y="2000537"/>
            <a:ext cx="8159001" cy="41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 </a:t>
            </a:r>
            <a:r>
              <a:rPr lang="en-US" dirty="0"/>
              <a:t>SARIMA</a:t>
            </a:r>
            <a:r>
              <a:rPr lang="ru-RU" dirty="0"/>
              <a:t>(1,1,0)</a:t>
            </a:r>
            <a:r>
              <a:rPr lang="en-US" dirty="0"/>
              <a:t>-(1,0)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29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99" y="1454335"/>
            <a:ext cx="7355357" cy="49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5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4CA4CF-2799-804E-A4FA-CFD45E8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99" y="900000"/>
            <a:ext cx="10003789" cy="450027"/>
          </a:xfrm>
        </p:spPr>
        <p:txBody>
          <a:bodyPr anchor="t" anchorCtr="0"/>
          <a:lstStyle/>
          <a:p>
            <a:r>
              <a:rPr lang="ru-RU" dirty="0"/>
              <a:t>Процедура Бокса-Дженкинса. Индекс МосБиржи.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86AAF-C101-8A44-8E44-B8E4D8BE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0000" y="1519900"/>
            <a:ext cx="893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Этап 1. Идентификация. Ряд </a:t>
            </a:r>
            <a:r>
              <a:rPr lang="en-US" b="1" u="sng" dirty="0"/>
              <a:t>LOG_MOEX.</a:t>
            </a:r>
            <a:endParaRPr lang="ru-RU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074518" y="2037284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/>
              <a:t>График ряда </a:t>
            </a:r>
            <a:r>
              <a:rPr lang="en-US" sz="1400" b="1" u="sng" dirty="0"/>
              <a:t>LOG_MOEX</a:t>
            </a:r>
            <a:endParaRPr lang="ru-RU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04273" y="2008357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/>
              <a:t>Коррелограмма ряда </a:t>
            </a:r>
            <a:r>
              <a:rPr lang="en-US" sz="1400" b="1" u="sng" dirty="0"/>
              <a:t>LOG_MOEX</a:t>
            </a:r>
            <a:endParaRPr lang="ru-RU" sz="1400" b="1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8" y="2612589"/>
            <a:ext cx="5962650" cy="3495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73" y="2435259"/>
            <a:ext cx="4171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67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10150073" cy="535138"/>
          </a:xfrm>
        </p:spPr>
        <p:txBody>
          <a:bodyPr/>
          <a:lstStyle/>
          <a:p>
            <a:r>
              <a:rPr lang="en-US" dirty="0"/>
              <a:t>VAR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0" y="1454335"/>
            <a:ext cx="4038600" cy="4648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26" y="1454335"/>
            <a:ext cx="4314761" cy="19914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7718063" y="977007"/>
            <a:ext cx="298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проверка на </a:t>
            </a:r>
            <a:r>
              <a:rPr lang="en-US" b="1" u="sng" dirty="0"/>
              <a:t>UR</a:t>
            </a:r>
            <a:endParaRPr lang="ru-RU" b="1" u="sng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87" y="4475397"/>
            <a:ext cx="4114800" cy="123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80361" y="4031087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тест </a:t>
            </a:r>
            <a:r>
              <a:rPr lang="en-US" b="1" u="sng" dirty="0"/>
              <a:t>LM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2297024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Причинность по Грэнджеру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31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40" y="2204177"/>
            <a:ext cx="5178000" cy="175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6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10150073" cy="535138"/>
          </a:xfrm>
        </p:spPr>
        <p:txBody>
          <a:bodyPr/>
          <a:lstStyle/>
          <a:p>
            <a:r>
              <a:rPr lang="ru-RU" dirty="0"/>
              <a:t>Процедура Энгла-Грэнджера</a:t>
            </a:r>
            <a:r>
              <a:rPr lang="en-US" dirty="0"/>
              <a:t>.</a:t>
            </a:r>
            <a:r>
              <a:rPr lang="ru-RU" dirty="0"/>
              <a:t> Этап 1.</a:t>
            </a:r>
            <a:r>
              <a:rPr lang="en-US" dirty="0"/>
              <a:t> </a:t>
            </a:r>
            <a:r>
              <a:rPr lang="ru-RU" dirty="0"/>
              <a:t>Выбор модели.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643199" y="1669996"/>
            <a:ext cx="5641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Рассмотрим МНК оценки моделей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4" y="2797390"/>
            <a:ext cx="5053372" cy="3539689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5834130" y="38765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85" y="2837784"/>
            <a:ext cx="5285649" cy="34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0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11154625" cy="535138"/>
          </a:xfrm>
        </p:spPr>
        <p:txBody>
          <a:bodyPr/>
          <a:lstStyle/>
          <a:p>
            <a:r>
              <a:rPr lang="ru-RU" dirty="0"/>
              <a:t>Процедура Энгла-Грэнджера. Этап 1.</a:t>
            </a:r>
            <a:br>
              <a:rPr lang="ru-RU" dirty="0"/>
            </a:br>
            <a:r>
              <a:rPr lang="ru-RU" dirty="0"/>
              <a:t>Тестирование остатков.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25065" y="1882204"/>
            <a:ext cx="564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ADF</a:t>
            </a:r>
            <a:r>
              <a:rPr lang="ru-RU" sz="1600" b="1" dirty="0"/>
              <a:t>-тест остатков модели. Спецификация: без константы, без тренда.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4" y="2833294"/>
            <a:ext cx="5074848" cy="22528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90" y="4774362"/>
            <a:ext cx="495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Наблюдаемое значение </a:t>
            </a:r>
            <a:r>
              <a:rPr lang="en-US" dirty="0"/>
              <a:t>t</a:t>
            </a:r>
            <a:r>
              <a:rPr lang="ru-RU" dirty="0"/>
              <a:t>-статистики ниже критического на 5% уровне значимости: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60" y="2616518"/>
            <a:ext cx="3840975" cy="18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18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11154625" cy="535138"/>
          </a:xfrm>
        </p:spPr>
        <p:txBody>
          <a:bodyPr/>
          <a:lstStyle/>
          <a:p>
            <a:r>
              <a:rPr lang="ru-RU" dirty="0"/>
              <a:t>Процедура Энгла-Грэнджера. Этап 1. </a:t>
            </a:r>
            <a:br>
              <a:rPr lang="ru-RU" dirty="0"/>
            </a:br>
            <a:r>
              <a:rPr lang="ru-RU" dirty="0"/>
              <a:t>Тест на проверку отсутствия коинтеграции.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46" y="2109979"/>
            <a:ext cx="4521334" cy="4002832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6890197" y="35159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19751" y="3435082"/>
            <a:ext cx="432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Гипотеза об отсутствии коинтеграции в модели отвергается</a:t>
            </a:r>
          </a:p>
        </p:txBody>
      </p:sp>
    </p:spTree>
    <p:extLst>
      <p:ext uri="{BB962C8B-B14F-4D97-AF65-F5344CB8AC3E}">
        <p14:creationId xmlns:p14="http://schemas.microsoft.com/office/powerpoint/2010/main" val="2978867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7121" y="919197"/>
            <a:ext cx="9390220" cy="535138"/>
          </a:xfrm>
        </p:spPr>
        <p:txBody>
          <a:bodyPr/>
          <a:lstStyle/>
          <a:p>
            <a:r>
              <a:rPr lang="ru-RU" dirty="0"/>
              <a:t>Процедура Энгла-Грэнджера. Этап </a:t>
            </a:r>
            <a:r>
              <a:rPr lang="en-US" dirty="0"/>
              <a:t>2</a:t>
            </a:r>
            <a:r>
              <a:rPr lang="ru-RU" dirty="0"/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ECM.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35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1" y="2636804"/>
            <a:ext cx="6022328" cy="29911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16" y="2816140"/>
            <a:ext cx="5571775" cy="26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55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ECM. </a:t>
            </a:r>
            <a:r>
              <a:rPr lang="ru-RU" dirty="0"/>
              <a:t>Диагностика модели.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3" y="2456432"/>
            <a:ext cx="7384778" cy="3081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49" y="3785908"/>
            <a:ext cx="41433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3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 </a:t>
            </a:r>
            <a:r>
              <a:rPr lang="ru-RU" dirty="0" err="1"/>
              <a:t>Йохансена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37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97" y="1839924"/>
            <a:ext cx="6563817" cy="31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72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D6E-CCA5-374B-A5FC-E3FA356A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74C8-25A5-2E44-AA8C-A28CACCB194F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9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9987959" cy="494824"/>
          </a:xfrm>
        </p:spPr>
        <p:txBody>
          <a:bodyPr/>
          <a:lstStyle/>
          <a:p>
            <a:r>
              <a:rPr lang="ru-RU" dirty="0"/>
              <a:t>Этап 1. Идентификация. Ряд</a:t>
            </a:r>
            <a:r>
              <a:rPr lang="en-US" dirty="0"/>
              <a:t> d(LOG_MOEX)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4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2454" y="1622791"/>
            <a:ext cx="422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Коррелограмма ряда </a:t>
            </a:r>
            <a:r>
              <a:rPr lang="en-US" sz="1200" b="1" u="sng" dirty="0"/>
              <a:t>d(LOG_MOEX)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6000" y="1622791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Тест </a:t>
            </a:r>
            <a:r>
              <a:rPr lang="en-US" sz="1200" b="1" u="sng" dirty="0"/>
              <a:t>ADF</a:t>
            </a:r>
            <a:r>
              <a:rPr lang="ru-RU" sz="1200" b="1" u="sng" dirty="0"/>
              <a:t> для ряда </a:t>
            </a:r>
            <a:r>
              <a:rPr lang="en-US" sz="1200" b="1" u="sng" dirty="0"/>
              <a:t>LOG_MOEX</a:t>
            </a:r>
            <a:endParaRPr lang="ru-RU" sz="1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976000" y="3959883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Тест </a:t>
            </a:r>
            <a:r>
              <a:rPr lang="en-US" sz="1200" b="1" u="sng" dirty="0"/>
              <a:t>ADF</a:t>
            </a:r>
            <a:r>
              <a:rPr lang="ru-RU" sz="1200" b="1" u="sng" dirty="0"/>
              <a:t> для ряда </a:t>
            </a:r>
            <a:r>
              <a:rPr lang="en-US" sz="1200" b="1" u="sng" dirty="0"/>
              <a:t>d(LOG_MOEX)</a:t>
            </a:r>
            <a:endParaRPr lang="ru-RU" sz="1200" b="1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9" y="2074297"/>
            <a:ext cx="4378020" cy="40481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76" y="2063061"/>
            <a:ext cx="4152900" cy="17335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068" y="4400154"/>
            <a:ext cx="4461251" cy="19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4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000" y="919197"/>
            <a:ext cx="10236702" cy="512788"/>
          </a:xfrm>
        </p:spPr>
        <p:txBody>
          <a:bodyPr/>
          <a:lstStyle/>
          <a:p>
            <a:r>
              <a:rPr lang="ru-RU" dirty="0"/>
              <a:t>Этап 1. Идентификация. Ряд</a:t>
            </a:r>
            <a:r>
              <a:rPr lang="en-US" dirty="0"/>
              <a:t> d(LOG_MOEX)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Текст 4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9632740" cy="324570"/>
          </a:xfrm>
        </p:spPr>
        <p:txBody>
          <a:bodyPr/>
          <a:lstStyle/>
          <a:p>
            <a:pPr algn="ctr"/>
            <a:r>
              <a:rPr lang="ru-RU" sz="1600" b="1" u="sng" dirty="0"/>
              <a:t>График ряда </a:t>
            </a:r>
            <a:r>
              <a:rPr lang="en-US" sz="1600" b="1" u="sng" dirty="0"/>
              <a:t>d(LOG_MOEX)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05" y="2142585"/>
            <a:ext cx="68865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1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000" y="919196"/>
            <a:ext cx="9874392" cy="573173"/>
          </a:xfrm>
        </p:spPr>
        <p:txBody>
          <a:bodyPr/>
          <a:lstStyle/>
          <a:p>
            <a:r>
              <a:rPr lang="ru-RU" dirty="0"/>
              <a:t>ЭТАП 2. Оценка параметров модели</a:t>
            </a:r>
            <a:r>
              <a:rPr lang="en-US" dirty="0"/>
              <a:t> ARMA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,</a:t>
            </a:r>
            <a:r>
              <a:rPr lang="en-US" dirty="0"/>
              <a:t>q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6</a:t>
            </a:fld>
            <a:endParaRPr lang="ru-RU" dirty="0"/>
          </a:p>
        </p:txBody>
      </p:sp>
      <p:sp>
        <p:nvSpPr>
          <p:cNvPr id="14" name="Текст 4"/>
          <p:cNvSpPr>
            <a:spLocks noGrp="1"/>
          </p:cNvSpPr>
          <p:nvPr>
            <p:ph type="body" sz="half" idx="2"/>
          </p:nvPr>
        </p:nvSpPr>
        <p:spPr>
          <a:xfrm>
            <a:off x="1278362" y="1618708"/>
            <a:ext cx="3398976" cy="324570"/>
          </a:xfrm>
        </p:spPr>
        <p:txBody>
          <a:bodyPr/>
          <a:lstStyle/>
          <a:p>
            <a:pPr algn="ctr"/>
            <a:r>
              <a:rPr lang="en-US" sz="1400" b="1" u="sng" dirty="0"/>
              <a:t>ARMA(1,0</a:t>
            </a:r>
            <a:r>
              <a:rPr lang="en-US" sz="1400" b="1" dirty="0"/>
              <a:t>)</a:t>
            </a:r>
          </a:p>
        </p:txBody>
      </p:sp>
      <p:sp>
        <p:nvSpPr>
          <p:cNvPr id="15" name="Текст 4"/>
          <p:cNvSpPr txBox="1">
            <a:spLocks/>
          </p:cNvSpPr>
          <p:nvPr/>
        </p:nvSpPr>
        <p:spPr>
          <a:xfrm>
            <a:off x="7103593" y="1618708"/>
            <a:ext cx="3398976" cy="324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6057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39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114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19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8171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4228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u="sng" dirty="0"/>
              <a:t>ARMA(3</a:t>
            </a:r>
            <a:r>
              <a:rPr lang="ru-RU" sz="1400" b="1" u="sng" dirty="0"/>
              <a:t>,</a:t>
            </a:r>
            <a:r>
              <a:rPr lang="en-US" sz="1400" b="1" u="sng" dirty="0"/>
              <a:t>2)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79" y="2069617"/>
            <a:ext cx="4539513" cy="46347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6" y="2069617"/>
            <a:ext cx="5071051" cy="42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6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ЭТАП 3. Тестирование модели </a:t>
            </a:r>
            <a:r>
              <a:rPr lang="en-US" dirty="0"/>
              <a:t>ARMA</a:t>
            </a:r>
            <a:r>
              <a:rPr lang="ru-RU" dirty="0"/>
              <a:t>(</a:t>
            </a:r>
            <a:r>
              <a:rPr lang="en-US" dirty="0"/>
              <a:t>1</a:t>
            </a:r>
            <a:r>
              <a:rPr lang="ru-RU" dirty="0"/>
              <a:t>,</a:t>
            </a:r>
            <a:r>
              <a:rPr lang="en-US" dirty="0"/>
              <a:t>0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7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876543" y="1644692"/>
            <a:ext cx="248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u="sng" dirty="0"/>
              <a:t>Тест Бокса-Пирса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4845" y="1668127"/>
            <a:ext cx="1633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u="sng" dirty="0"/>
              <a:t>Тест Харке-Бера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2142826"/>
            <a:ext cx="4860133" cy="39875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02" y="2793560"/>
            <a:ext cx="6648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8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7" y="1884629"/>
            <a:ext cx="6757589" cy="34472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76" y="1845705"/>
            <a:ext cx="59055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4CA4CF-2799-804E-A4FA-CFD45E8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99" y="900000"/>
            <a:ext cx="10003789" cy="450027"/>
          </a:xfrm>
        </p:spPr>
        <p:txBody>
          <a:bodyPr anchor="t" anchorCtr="0"/>
          <a:lstStyle/>
          <a:p>
            <a:r>
              <a:rPr lang="ru-RU" dirty="0"/>
              <a:t>Процедура Бокса-Дженкинса. Цена на золото.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86AAF-C101-8A44-8E44-B8E4D8BE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0000" y="1519900"/>
            <a:ext cx="893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Этап 1. Идентификация. Ряд </a:t>
            </a:r>
            <a:r>
              <a:rPr lang="en-US" b="1" u="sng" dirty="0"/>
              <a:t>LOG_GLD.</a:t>
            </a:r>
            <a:endParaRPr lang="ru-RU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074518" y="2037284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/>
              <a:t>График ряда </a:t>
            </a:r>
            <a:r>
              <a:rPr lang="en-US" sz="1400" b="1" u="sng" dirty="0"/>
              <a:t>LOG_GLD</a:t>
            </a:r>
            <a:endParaRPr lang="ru-RU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04273" y="2008357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/>
              <a:t>Коррелограмма ряда </a:t>
            </a:r>
            <a:r>
              <a:rPr lang="en-US" sz="1400" b="1" u="sng" dirty="0"/>
              <a:t>LOG_GLD</a:t>
            </a:r>
            <a:endParaRPr lang="ru-RU" sz="1400" b="1" u="sng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3" y="2493113"/>
            <a:ext cx="5932318" cy="36436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04" y="2547562"/>
            <a:ext cx="5123288" cy="38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46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A30236"/>
      </a:accent1>
      <a:accent2>
        <a:srgbClr val="ED7D31"/>
      </a:accent2>
      <a:accent3>
        <a:srgbClr val="879DC1"/>
      </a:accent3>
      <a:accent4>
        <a:srgbClr val="FF5C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4863</TotalTime>
  <Words>642</Words>
  <Application>Microsoft Office PowerPoint</Application>
  <PresentationFormat>Произвольный</PresentationFormat>
  <Paragraphs>125</Paragraphs>
  <Slides>38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Calibri</vt:lpstr>
      <vt:lpstr>Тема Office</vt:lpstr>
      <vt:lpstr>Уравнение</vt:lpstr>
      <vt:lpstr>ЭССЕ ПО КУРСУ ЭКОНОМЕТРИКА 2</vt:lpstr>
      <vt:lpstr>Формулировка модели и описание данных</vt:lpstr>
      <vt:lpstr>Процедура Бокса-Дженкинса. Индекс МосБиржи.</vt:lpstr>
      <vt:lpstr>Этап 1. Идентификация. Ряд d(LOG_MOEX).</vt:lpstr>
      <vt:lpstr>Этап 1. Идентификация. Ряд d(LOG_MOEX).</vt:lpstr>
      <vt:lpstr>ЭТАП 2. Оценка параметров модели ARMA(p,q)</vt:lpstr>
      <vt:lpstr>ЭТАП 3. Тестирование модели ARMA(1,0)</vt:lpstr>
      <vt:lpstr>Прогнозирование</vt:lpstr>
      <vt:lpstr>Процедура Бокса-Дженкинса. Цена на золото.</vt:lpstr>
      <vt:lpstr>Этап 1. Идентификация. Ряд d(LOG_GLD).</vt:lpstr>
      <vt:lpstr>Этап 1. Идентификация. Ряд d(LOG_GLD).</vt:lpstr>
      <vt:lpstr>ЭТАП 2. Оценка параметров модели ARMA(p,q)</vt:lpstr>
      <vt:lpstr>ЭТАП 3. Тестирование модели ARMA(2,1)</vt:lpstr>
      <vt:lpstr>ЭТАП 3. Тестирование модели ARMA(0,3)</vt:lpstr>
      <vt:lpstr>Прогнозирование модели ARMA(2,1)</vt:lpstr>
      <vt:lpstr>Прогнозирование модели ARMA(0,3)</vt:lpstr>
      <vt:lpstr>Процедура Бокса-Дженкинса. ИПЦ.</vt:lpstr>
      <vt:lpstr>Этап 1. Идентификация. Ряд d(LOG_CPI).</vt:lpstr>
      <vt:lpstr>Тест KPSS</vt:lpstr>
      <vt:lpstr>SARIMA</vt:lpstr>
      <vt:lpstr>Диагностика остатков.</vt:lpstr>
      <vt:lpstr>Прогноз.  </vt:lpstr>
      <vt:lpstr>Прогноз.</vt:lpstr>
      <vt:lpstr>Идентификация ряда log_cpi_sa.</vt:lpstr>
      <vt:lpstr>Идентификация ряда log_cpi_sa.</vt:lpstr>
      <vt:lpstr>SARIMA(1,1,0)-(1,0)</vt:lpstr>
      <vt:lpstr>Диагностика SARIMA(1,1,0)-(1,0). </vt:lpstr>
      <vt:lpstr>Прогноз SARIMA(1,1,0)-(1,0). </vt:lpstr>
      <vt:lpstr>Прогноз SARIMA(1,1,0)-(1,0). </vt:lpstr>
      <vt:lpstr>VAR </vt:lpstr>
      <vt:lpstr>Причинность по Грэнджеру</vt:lpstr>
      <vt:lpstr>Процедура Энгла-Грэнджера. Этап 1. Выбор модели.</vt:lpstr>
      <vt:lpstr>Процедура Энгла-Грэнджера. Этап 1. Тестирование остатков.</vt:lpstr>
      <vt:lpstr>Процедура Энгла-Грэнджера. Этап 1.  Тест на проверку отсутствия коинтеграции.</vt:lpstr>
      <vt:lpstr>Процедура Энгла-Грэнджера. Этап 2.  ECM.</vt:lpstr>
      <vt:lpstr>ECM. Диагностика модели.</vt:lpstr>
      <vt:lpstr>Тест Йохансена.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student</cp:lastModifiedBy>
  <cp:revision>315</cp:revision>
  <dcterms:created xsi:type="dcterms:W3CDTF">2022-10-16T16:54:41Z</dcterms:created>
  <dcterms:modified xsi:type="dcterms:W3CDTF">2023-06-08T12:58:13Z</dcterms:modified>
</cp:coreProperties>
</file>