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58" r:id="rId4"/>
    <p:sldId id="257" r:id="rId5"/>
    <p:sldId id="274" r:id="rId6"/>
    <p:sldId id="275" r:id="rId7"/>
    <p:sldId id="276" r:id="rId8"/>
    <p:sldId id="277" r:id="rId9"/>
    <p:sldId id="278" r:id="rId10"/>
    <p:sldId id="279" r:id="rId11"/>
    <p:sldId id="263" r:id="rId12"/>
    <p:sldId id="265" r:id="rId13"/>
    <p:sldId id="267" r:id="rId14"/>
    <p:sldId id="264" r:id="rId15"/>
    <p:sldId id="266" r:id="rId16"/>
    <p:sldId id="269" r:id="rId17"/>
    <p:sldId id="270" r:id="rId18"/>
    <p:sldId id="261" r:id="rId19"/>
    <p:sldId id="272" r:id="rId20"/>
    <p:sldId id="273" r:id="rId2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147"/>
    <a:srgbClr val="E0A616"/>
    <a:srgbClr val="ABC915"/>
    <a:srgbClr val="6B2094"/>
    <a:srgbClr val="422C16"/>
    <a:srgbClr val="0C788E"/>
    <a:srgbClr val="025198"/>
    <a:srgbClr val="000099"/>
    <a:srgbClr val="1C1C1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5" autoAdjust="0"/>
    <p:restoredTop sz="94652" autoAdjust="0"/>
  </p:normalViewPr>
  <p:slideViewPr>
    <p:cSldViewPr>
      <p:cViewPr varScale="1">
        <p:scale>
          <a:sx n="81" d="100"/>
          <a:sy n="81" d="100"/>
        </p:scale>
        <p:origin x="-81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6D559D-0A01-464C-935C-7E61046FAE44}" type="datetimeFigureOut">
              <a:rPr lang="en-US" smtClean="0"/>
              <a:t>9/6/2018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9999BB-C773-4FE7-9B35-4C62F346480F}" type="slidenum">
              <a:rPr lang="en-US" smtClean="0"/>
              <a:t>‹#›</a:t>
            </a:fld>
            <a:endParaRPr lang="en-US"/>
          </a:p>
        </p:txBody>
      </p:sp>
    </p:spTree>
    <p:extLst>
      <p:ext uri="{BB962C8B-B14F-4D97-AF65-F5344CB8AC3E}">
        <p14:creationId xmlns:p14="http://schemas.microsoft.com/office/powerpoint/2010/main" val="1459694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Hi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Nasper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2006</a:t>
            </a:r>
          </a:p>
          <a:p>
            <a:r>
              <a:rPr lang="en-US" dirty="0" smtClean="0"/>
              <a:t>Fabrice </a:t>
            </a:r>
            <a:r>
              <a:rPr lang="en-US" dirty="0" err="1" smtClean="0"/>
              <a:t>Grinda</a:t>
            </a:r>
            <a:r>
              <a:rPr lang="en-US" dirty="0" smtClean="0"/>
              <a:t> and Alec </a:t>
            </a:r>
            <a:r>
              <a:rPr lang="en-US" dirty="0" err="1" smtClean="0"/>
              <a:t>Oxenford</a:t>
            </a:r>
            <a:r>
              <a:rPr lang="en-US" dirty="0" smtClean="0"/>
              <a:t> started the company as a Craigslist alternative for the world outside of the United States.</a:t>
            </a:r>
          </a:p>
          <a:p>
            <a:r>
              <a:rPr lang="en-US" dirty="0" smtClean="0"/>
              <a:t>It acquired Mundoanuncio.com, a classifieds site targeting the Hispanic market</a:t>
            </a:r>
          </a:p>
          <a:p>
            <a:endParaRPr lang="en-US" dirty="0" smtClean="0"/>
          </a:p>
          <a:p>
            <a:r>
              <a:rPr lang="en-US" sz="1200" b="0" i="0" kern="1200" dirty="0" smtClean="0">
                <a:solidFill>
                  <a:schemeClr val="tx1"/>
                </a:solidFill>
                <a:effectLst/>
                <a:latin typeface="+mn-lt"/>
                <a:ea typeface="+mn-ea"/>
                <a:cs typeface="+mn-cs"/>
              </a:rPr>
              <a:t>Online network, which provides users with a central database for classified ads and forums from across the world. Some of the items included in the database are: for sale advertisements, personal ads, job opportunities, and subject-related forums. Users are able to view all the classified ads for free and are only required to pay if they want to post a job opportunity; all other postings are free as well.</a:t>
            </a:r>
            <a:endParaRPr lang="en-US" dirty="0"/>
          </a:p>
        </p:txBody>
      </p:sp>
      <p:sp>
        <p:nvSpPr>
          <p:cNvPr id="4" name="Slide Number Placeholder 3"/>
          <p:cNvSpPr>
            <a:spLocks noGrp="1"/>
          </p:cNvSpPr>
          <p:nvPr>
            <p:ph type="sldNum" sz="quarter" idx="10"/>
          </p:nvPr>
        </p:nvSpPr>
        <p:spPr/>
        <p:txBody>
          <a:bodyPr/>
          <a:lstStyle/>
          <a:p>
            <a:fld id="{40B80D16-486A-4A2E-A60C-CEB3E86A701A}" type="slidenum">
              <a:rPr lang="en-US" smtClean="0"/>
              <a:t>5</a:t>
            </a:fld>
            <a:endParaRPr lang="en-US"/>
          </a:p>
        </p:txBody>
      </p:sp>
    </p:spTree>
    <p:extLst>
      <p:ext uri="{BB962C8B-B14F-4D97-AF65-F5344CB8AC3E}">
        <p14:creationId xmlns:p14="http://schemas.microsoft.com/office/powerpoint/2010/main" val="1401464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2007 It made an investment Chinese classifieds site in Edeng.cn</a:t>
            </a:r>
          </a:p>
          <a:p>
            <a:pPr marL="0" indent="0">
              <a:buNone/>
            </a:pPr>
            <a:r>
              <a:rPr lang="en-US" dirty="0" smtClean="0"/>
              <a:t>its growth in the Philippines was attributed to its partnership with Friendster</a:t>
            </a:r>
          </a:p>
          <a:p>
            <a:pPr marL="0" indent="0">
              <a:buNone/>
            </a:pPr>
            <a:endParaRPr lang="en-US" dirty="0" smtClean="0"/>
          </a:p>
          <a:p>
            <a:pPr marL="0" indent="0">
              <a:buNone/>
            </a:pPr>
            <a:r>
              <a:rPr lang="en-US" dirty="0" smtClean="0"/>
              <a:t>2008  The company invested in "Web 2.0" features in 2008, such as social network widgets, improved search, Ajax-based editors, interactive maps, and mobile versions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0B80D16-486A-4A2E-A60C-CEB3E86A701A}" type="slidenum">
              <a:rPr lang="en-US" smtClean="0"/>
              <a:t>6</a:t>
            </a:fld>
            <a:endParaRPr lang="en-US"/>
          </a:p>
        </p:txBody>
      </p:sp>
    </p:spTree>
    <p:extLst>
      <p:ext uri="{BB962C8B-B14F-4D97-AF65-F5344CB8AC3E}">
        <p14:creationId xmlns:p14="http://schemas.microsoft.com/office/powerpoint/2010/main" val="3805893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 2009</a:t>
            </a:r>
          </a:p>
          <a:p>
            <a:r>
              <a:rPr lang="en-US" dirty="0" smtClean="0"/>
              <a:t>the company partnered with </a:t>
            </a:r>
            <a:r>
              <a:rPr lang="en-US" dirty="0" smtClean="0">
                <a:hlinkClick r:id="rId3" tooltip="Hi5"/>
              </a:rPr>
              <a:t>Hi5</a:t>
            </a:r>
            <a:r>
              <a:rPr lang="en-US" dirty="0" smtClean="0"/>
              <a:t>, a social network, which at the time had 60 million users. Hi5 implemented OLX features, such as displaying ads and sharing ads with friends, and OLX enabled video, image and mobile features, in 39 languages and 90 countries.</a:t>
            </a:r>
          </a:p>
          <a:p>
            <a:endParaRPr lang="en-US" dirty="0"/>
          </a:p>
        </p:txBody>
      </p:sp>
      <p:sp>
        <p:nvSpPr>
          <p:cNvPr id="4" name="Slide Number Placeholder 3"/>
          <p:cNvSpPr>
            <a:spLocks noGrp="1"/>
          </p:cNvSpPr>
          <p:nvPr>
            <p:ph type="sldNum" sz="quarter" idx="10"/>
          </p:nvPr>
        </p:nvSpPr>
        <p:spPr/>
        <p:txBody>
          <a:bodyPr/>
          <a:lstStyle/>
          <a:p>
            <a:fld id="{40B80D16-486A-4A2E-A60C-CEB3E86A701A}" type="slidenum">
              <a:rPr lang="en-US" smtClean="0"/>
              <a:t>7</a:t>
            </a:fld>
            <a:endParaRPr lang="en-US"/>
          </a:p>
        </p:txBody>
      </p:sp>
    </p:spTree>
    <p:extLst>
      <p:ext uri="{BB962C8B-B14F-4D97-AF65-F5344CB8AC3E}">
        <p14:creationId xmlns:p14="http://schemas.microsoft.com/office/powerpoint/2010/main" val="390702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2010</a:t>
            </a:r>
          </a:p>
          <a:p>
            <a:r>
              <a:rPr lang="en-US" dirty="0" smtClean="0"/>
              <a:t>a majority of the company was acquired by the South African media group </a:t>
            </a:r>
            <a:r>
              <a:rPr lang="en-US" dirty="0" smtClean="0">
                <a:hlinkClick r:id="rId3" tooltip="Naspers"/>
              </a:rPr>
              <a:t>Naspers</a:t>
            </a:r>
            <a:r>
              <a:rPr lang="en-US" dirty="0" smtClean="0"/>
              <a:t>,</a:t>
            </a:r>
            <a:r>
              <a:rPr lang="en-US" baseline="30000" dirty="0" smtClean="0"/>
              <a:t> </a:t>
            </a:r>
            <a:r>
              <a:rPr lang="en-US" dirty="0" smtClean="0"/>
              <a:t>which bought out the existing investors.</a:t>
            </a:r>
          </a:p>
          <a:p>
            <a:pPr marL="0" indent="0">
              <a:buNone/>
            </a:pPr>
            <a:endParaRPr lang="en-US" dirty="0" smtClean="0"/>
          </a:p>
          <a:p>
            <a:pPr marL="0" indent="0">
              <a:buNone/>
            </a:pPr>
            <a:r>
              <a:rPr lang="en-US" dirty="0" smtClean="0"/>
              <a:t> 2014</a:t>
            </a:r>
          </a:p>
          <a:p>
            <a:r>
              <a:rPr lang="en-US" dirty="0" smtClean="0"/>
              <a:t>OLX's global traffic was 240 million unique monthly visits, 54% of which came from mobile</a:t>
            </a:r>
          </a:p>
          <a:p>
            <a:endParaRPr lang="en-US" dirty="0"/>
          </a:p>
        </p:txBody>
      </p:sp>
      <p:sp>
        <p:nvSpPr>
          <p:cNvPr id="4" name="Slide Number Placeholder 3"/>
          <p:cNvSpPr>
            <a:spLocks noGrp="1"/>
          </p:cNvSpPr>
          <p:nvPr>
            <p:ph type="sldNum" sz="quarter" idx="10"/>
          </p:nvPr>
        </p:nvSpPr>
        <p:spPr/>
        <p:txBody>
          <a:bodyPr/>
          <a:lstStyle/>
          <a:p>
            <a:fld id="{40B80D16-486A-4A2E-A60C-CEB3E86A701A}" type="slidenum">
              <a:rPr lang="en-US" smtClean="0"/>
              <a:t>8</a:t>
            </a:fld>
            <a:endParaRPr lang="en-US"/>
          </a:p>
        </p:txBody>
      </p:sp>
    </p:spTree>
    <p:extLst>
      <p:ext uri="{BB962C8B-B14F-4D97-AF65-F5344CB8AC3E}">
        <p14:creationId xmlns:p14="http://schemas.microsoft.com/office/powerpoint/2010/main" val="3276974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2016</a:t>
            </a:r>
          </a:p>
          <a:p>
            <a:r>
              <a:rPr lang="en-US" dirty="0" smtClean="0"/>
              <a:t> it launched </a:t>
            </a:r>
            <a:r>
              <a:rPr lang="en-US" dirty="0" err="1" smtClean="0"/>
              <a:t>Tradus</a:t>
            </a:r>
            <a:r>
              <a:rPr lang="en-US" dirty="0" smtClean="0"/>
              <a:t> as a heavy machinery classifieds site. It lists ads for used, heavy machinery and vehicles in the fields of construction, transport, and farming, and also spare parts for such machines</a:t>
            </a:r>
          </a:p>
          <a:p>
            <a:endParaRPr lang="en-US" dirty="0" smtClean="0"/>
          </a:p>
          <a:p>
            <a:pPr marL="0" indent="0">
              <a:buNone/>
            </a:pPr>
            <a:r>
              <a:rPr lang="en-US" dirty="0" smtClean="0"/>
              <a:t>2018</a:t>
            </a:r>
          </a:p>
          <a:p>
            <a:pPr marL="0" indent="0">
              <a:buNone/>
            </a:pPr>
            <a:r>
              <a:rPr lang="en-US" dirty="0" smtClean="0"/>
              <a:t>OLX announced the shut down of its Nigerian office and a complete pullout from Nigeria.</a:t>
            </a:r>
          </a:p>
          <a:p>
            <a:endParaRPr lang="en-US" dirty="0"/>
          </a:p>
        </p:txBody>
      </p:sp>
      <p:sp>
        <p:nvSpPr>
          <p:cNvPr id="4" name="Slide Number Placeholder 3"/>
          <p:cNvSpPr>
            <a:spLocks noGrp="1"/>
          </p:cNvSpPr>
          <p:nvPr>
            <p:ph type="sldNum" sz="quarter" idx="10"/>
          </p:nvPr>
        </p:nvSpPr>
        <p:spPr/>
        <p:txBody>
          <a:bodyPr/>
          <a:lstStyle/>
          <a:p>
            <a:fld id="{40B80D16-486A-4A2E-A60C-CEB3E86A701A}" type="slidenum">
              <a:rPr lang="en-US" smtClean="0"/>
              <a:t>9</a:t>
            </a:fld>
            <a:endParaRPr lang="en-US"/>
          </a:p>
        </p:txBody>
      </p:sp>
    </p:spTree>
    <p:extLst>
      <p:ext uri="{BB962C8B-B14F-4D97-AF65-F5344CB8AC3E}">
        <p14:creationId xmlns:p14="http://schemas.microsoft.com/office/powerpoint/2010/main" val="269793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04417FD8-6B56-42B4-970E-85C45620F0F1}" type="slidenum">
              <a:rPr lang="es-ES"/>
              <a:pPr/>
              <a:t>‹#›</a:t>
            </a:fld>
            <a:endParaRPr lang="es-ES"/>
          </a:p>
        </p:txBody>
      </p:sp>
    </p:spTree>
    <p:extLst>
      <p:ext uri="{BB962C8B-B14F-4D97-AF65-F5344CB8AC3E}">
        <p14:creationId xmlns:p14="http://schemas.microsoft.com/office/powerpoint/2010/main" val="3730699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60B43AB2-ABB2-4535-BEF5-3A114D314334}" type="slidenum">
              <a:rPr lang="es-ES"/>
              <a:pPr/>
              <a:t>‹#›</a:t>
            </a:fld>
            <a:endParaRPr lang="es-ES"/>
          </a:p>
        </p:txBody>
      </p:sp>
    </p:spTree>
    <p:extLst>
      <p:ext uri="{BB962C8B-B14F-4D97-AF65-F5344CB8AC3E}">
        <p14:creationId xmlns:p14="http://schemas.microsoft.com/office/powerpoint/2010/main" val="2438805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C1D8B4AA-383B-4BE4-924B-EC453BFA6CCA}" type="slidenum">
              <a:rPr lang="es-ES"/>
              <a:pPr/>
              <a:t>‹#›</a:t>
            </a:fld>
            <a:endParaRPr lang="es-ES"/>
          </a:p>
        </p:txBody>
      </p:sp>
    </p:spTree>
    <p:extLst>
      <p:ext uri="{BB962C8B-B14F-4D97-AF65-F5344CB8AC3E}">
        <p14:creationId xmlns:p14="http://schemas.microsoft.com/office/powerpoint/2010/main" val="121699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45CBD5AE-1409-4FE5-9216-7CCA7A10F595}" type="slidenum">
              <a:rPr lang="es-ES"/>
              <a:pPr/>
              <a:t>‹#›</a:t>
            </a:fld>
            <a:endParaRPr lang="es-ES"/>
          </a:p>
        </p:txBody>
      </p:sp>
    </p:spTree>
    <p:extLst>
      <p:ext uri="{BB962C8B-B14F-4D97-AF65-F5344CB8AC3E}">
        <p14:creationId xmlns:p14="http://schemas.microsoft.com/office/powerpoint/2010/main" val="5133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C00321E8-DEEE-4E34-B6F1-6976B8381FA9}" type="slidenum">
              <a:rPr lang="es-ES"/>
              <a:pPr/>
              <a:t>‹#›</a:t>
            </a:fld>
            <a:endParaRPr lang="es-ES"/>
          </a:p>
        </p:txBody>
      </p:sp>
    </p:spTree>
    <p:extLst>
      <p:ext uri="{BB962C8B-B14F-4D97-AF65-F5344CB8AC3E}">
        <p14:creationId xmlns:p14="http://schemas.microsoft.com/office/powerpoint/2010/main" val="1352890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AAEA8DB4-4835-4623-B444-5A0F3E8B819E}" type="slidenum">
              <a:rPr lang="es-ES"/>
              <a:pPr/>
              <a:t>‹#›</a:t>
            </a:fld>
            <a:endParaRPr lang="es-ES"/>
          </a:p>
        </p:txBody>
      </p:sp>
    </p:spTree>
    <p:extLst>
      <p:ext uri="{BB962C8B-B14F-4D97-AF65-F5344CB8AC3E}">
        <p14:creationId xmlns:p14="http://schemas.microsoft.com/office/powerpoint/2010/main" val="380785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E3D4ECE3-92A3-4C85-B2D6-12724923A2D8}" type="slidenum">
              <a:rPr lang="es-ES"/>
              <a:pPr/>
              <a:t>‹#›</a:t>
            </a:fld>
            <a:endParaRPr lang="es-ES"/>
          </a:p>
        </p:txBody>
      </p:sp>
    </p:spTree>
    <p:extLst>
      <p:ext uri="{BB962C8B-B14F-4D97-AF65-F5344CB8AC3E}">
        <p14:creationId xmlns:p14="http://schemas.microsoft.com/office/powerpoint/2010/main" val="2372450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15644A6C-45DA-455C-9A17-73C542A708A9}" type="slidenum">
              <a:rPr lang="es-ES"/>
              <a:pPr/>
              <a:t>‹#›</a:t>
            </a:fld>
            <a:endParaRPr lang="es-ES"/>
          </a:p>
        </p:txBody>
      </p:sp>
    </p:spTree>
    <p:extLst>
      <p:ext uri="{BB962C8B-B14F-4D97-AF65-F5344CB8AC3E}">
        <p14:creationId xmlns:p14="http://schemas.microsoft.com/office/powerpoint/2010/main" val="1604348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27FF9AD3-D81D-4509-B46E-A540FCD67211}" type="slidenum">
              <a:rPr lang="es-ES"/>
              <a:pPr/>
              <a:t>‹#›</a:t>
            </a:fld>
            <a:endParaRPr lang="es-ES"/>
          </a:p>
        </p:txBody>
      </p:sp>
    </p:spTree>
    <p:extLst>
      <p:ext uri="{BB962C8B-B14F-4D97-AF65-F5344CB8AC3E}">
        <p14:creationId xmlns:p14="http://schemas.microsoft.com/office/powerpoint/2010/main" val="2644150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C79A03EC-1707-4F1F-8091-82CDBD2A074D}" type="slidenum">
              <a:rPr lang="es-ES"/>
              <a:pPr/>
              <a:t>‹#›</a:t>
            </a:fld>
            <a:endParaRPr lang="es-ES"/>
          </a:p>
        </p:txBody>
      </p:sp>
    </p:spTree>
    <p:extLst>
      <p:ext uri="{BB962C8B-B14F-4D97-AF65-F5344CB8AC3E}">
        <p14:creationId xmlns:p14="http://schemas.microsoft.com/office/powerpoint/2010/main" val="173873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5F1CC721-95EC-46A8-B6EF-C88B3CA59F8F}" type="slidenum">
              <a:rPr lang="es-ES"/>
              <a:pPr/>
              <a:t>‹#›</a:t>
            </a:fld>
            <a:endParaRPr lang="es-ES"/>
          </a:p>
        </p:txBody>
      </p:sp>
    </p:spTree>
    <p:extLst>
      <p:ext uri="{BB962C8B-B14F-4D97-AF65-F5344CB8AC3E}">
        <p14:creationId xmlns:p14="http://schemas.microsoft.com/office/powerpoint/2010/main" val="347352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10E1D02-1040-4F3F-9FB2-F782FA7B7A2B}"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4606925" y="4724400"/>
            <a:ext cx="4537075" cy="544513"/>
          </a:xfrm>
          <a:noFill/>
          <a:ln/>
        </p:spPr>
        <p:txBody>
          <a:bodyPr/>
          <a:lstStyle/>
          <a:p>
            <a:pPr algn="l"/>
            <a:r>
              <a:rPr lang="es-UY" sz="6000" b="1" dirty="0" smtClean="0">
                <a:solidFill>
                  <a:srgbClr val="6B2094"/>
                </a:solidFill>
              </a:rPr>
              <a:t>O</a:t>
            </a:r>
            <a:r>
              <a:rPr lang="es-UY" sz="6000" b="1" dirty="0" smtClean="0">
                <a:solidFill>
                  <a:srgbClr val="BDD147"/>
                </a:solidFill>
              </a:rPr>
              <a:t>L</a:t>
            </a:r>
            <a:r>
              <a:rPr lang="es-UY" sz="6000" b="1" dirty="0" smtClean="0">
                <a:solidFill>
                  <a:srgbClr val="E0A616"/>
                </a:solidFill>
              </a:rPr>
              <a:t>X</a:t>
            </a:r>
            <a:endParaRPr lang="es-ES" sz="6000" b="1" dirty="0">
              <a:solidFill>
                <a:srgbClr val="E0A616"/>
              </a:solidFill>
            </a:endParaRPr>
          </a:p>
        </p:txBody>
      </p:sp>
      <p:sp>
        <p:nvSpPr>
          <p:cNvPr id="2163" name="Rectangle 115"/>
          <p:cNvSpPr>
            <a:spLocks noGrp="1" noChangeArrowheads="1"/>
          </p:cNvSpPr>
          <p:nvPr>
            <p:ph type="subTitle" idx="1"/>
          </p:nvPr>
        </p:nvSpPr>
        <p:spPr>
          <a:xfrm>
            <a:off x="3851920" y="5517232"/>
            <a:ext cx="3992563" cy="479425"/>
          </a:xfrm>
        </p:spPr>
        <p:txBody>
          <a:bodyPr/>
          <a:lstStyle/>
          <a:p>
            <a:pPr algn="r"/>
            <a:r>
              <a:rPr lang="es-ES" sz="2400" dirty="0" smtClean="0">
                <a:solidFill>
                  <a:srgbClr val="BDD147"/>
                </a:solidFill>
              </a:rPr>
              <a:t>-  </a:t>
            </a:r>
            <a:r>
              <a:rPr lang="es-ES" sz="2400" dirty="0" err="1" smtClean="0">
                <a:solidFill>
                  <a:srgbClr val="BDD147"/>
                </a:solidFill>
              </a:rPr>
              <a:t>Group</a:t>
            </a:r>
            <a:r>
              <a:rPr lang="es-ES" sz="2400" dirty="0" smtClean="0">
                <a:solidFill>
                  <a:srgbClr val="BDD147"/>
                </a:solidFill>
              </a:rPr>
              <a:t> 6</a:t>
            </a:r>
            <a:endParaRPr lang="es-ES" sz="2400" dirty="0">
              <a:solidFill>
                <a:srgbClr val="BDD147"/>
              </a:solidFill>
            </a:endParaRPr>
          </a:p>
        </p:txBody>
      </p:sp>
      <p:pic>
        <p:nvPicPr>
          <p:cNvPr id="2164" name="Picture 116" descr="C:\Users\User\Desktop\220px-Logo_of_OLX.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86104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04417FD8-6B56-42B4-970E-85C45620F0F1}" type="slidenum">
              <a:rPr lang="es-ES" smtClean="0"/>
              <a:pPr/>
              <a:t>1</a:t>
            </a:fld>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791741"/>
            <a:ext cx="8229600" cy="981075"/>
          </a:xfrm>
        </p:spPr>
        <p:txBody>
          <a:bodyPr/>
          <a:lstStyle/>
          <a:p>
            <a:r>
              <a:rPr lang="en-US" dirty="0" smtClean="0">
                <a:solidFill>
                  <a:schemeClr val="bg1"/>
                </a:solidFill>
              </a:rPr>
              <a:t>History</a:t>
            </a:r>
            <a:endParaRPr lang="en-US" dirty="0">
              <a:solidFill>
                <a:schemeClr val="bg1"/>
              </a:solidFill>
            </a:endParaRPr>
          </a:p>
        </p:txBody>
      </p:sp>
      <p:sp>
        <p:nvSpPr>
          <p:cNvPr id="106499" name="Rectangle 3"/>
          <p:cNvSpPr>
            <a:spLocks noGrp="1" noChangeArrowheads="1"/>
          </p:cNvSpPr>
          <p:nvPr>
            <p:ph type="body" idx="1"/>
          </p:nvPr>
        </p:nvSpPr>
        <p:spPr>
          <a:xfrm>
            <a:off x="457200" y="1855788"/>
            <a:ext cx="8229600" cy="4525962"/>
          </a:xfrm>
        </p:spPr>
        <p:txBody>
          <a:bodyPr/>
          <a:lstStyle/>
          <a:p>
            <a:pPr marL="0" indent="0">
              <a:buNone/>
            </a:pPr>
            <a:endParaRPr lang="en-US" dirty="0" smtClean="0"/>
          </a:p>
          <a:p>
            <a:pPr marL="0" indent="0">
              <a:buNone/>
            </a:pPr>
            <a:r>
              <a:rPr lang="en-US" dirty="0" smtClean="0"/>
              <a:t>Present</a:t>
            </a:r>
          </a:p>
          <a:p>
            <a:pPr marL="0" indent="0">
              <a:buNone/>
            </a:pP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602"/>
          <a:stretch/>
        </p:blipFill>
        <p:spPr>
          <a:xfrm>
            <a:off x="1533525" y="2961853"/>
            <a:ext cx="5918795" cy="3419475"/>
          </a:xfrm>
          <a:prstGeom prst="rect">
            <a:avLst/>
          </a:prstGeom>
        </p:spPr>
      </p:pic>
      <p:sp>
        <p:nvSpPr>
          <p:cNvPr id="2" name="Slide Number Placeholder 1"/>
          <p:cNvSpPr>
            <a:spLocks noGrp="1"/>
          </p:cNvSpPr>
          <p:nvPr>
            <p:ph type="sldNum" sz="quarter" idx="12"/>
          </p:nvPr>
        </p:nvSpPr>
        <p:spPr/>
        <p:txBody>
          <a:bodyPr/>
          <a:lstStyle/>
          <a:p>
            <a:fld id="{45CBD5AE-1409-4FE5-9216-7CCA7A10F595}" type="slidenum">
              <a:rPr lang="es-ES" smtClean="0"/>
              <a:pPr/>
              <a:t>10</a:t>
            </a:fld>
            <a:endParaRPr lang="es-ES"/>
          </a:p>
        </p:txBody>
      </p:sp>
    </p:spTree>
    <p:extLst>
      <p:ext uri="{BB962C8B-B14F-4D97-AF65-F5344CB8AC3E}">
        <p14:creationId xmlns:p14="http://schemas.microsoft.com/office/powerpoint/2010/main" val="2433187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791741"/>
            <a:ext cx="8229600" cy="981075"/>
          </a:xfrm>
        </p:spPr>
        <p:txBody>
          <a:bodyPr/>
          <a:lstStyle/>
          <a:p>
            <a:r>
              <a:rPr lang="en-US" dirty="0" smtClean="0">
                <a:solidFill>
                  <a:schemeClr val="bg1"/>
                </a:solidFill>
              </a:rPr>
              <a:t>How OLX Works?</a:t>
            </a:r>
            <a:endParaRPr lang="en-US" dirty="0">
              <a:solidFill>
                <a:schemeClr val="bg1"/>
              </a:solidFill>
            </a:endParaRPr>
          </a:p>
        </p:txBody>
      </p:sp>
      <p:sp>
        <p:nvSpPr>
          <p:cNvPr id="106499" name="Rectangle 3"/>
          <p:cNvSpPr>
            <a:spLocks noGrp="1" noChangeArrowheads="1"/>
          </p:cNvSpPr>
          <p:nvPr>
            <p:ph type="body" idx="1"/>
          </p:nvPr>
        </p:nvSpPr>
        <p:spPr>
          <a:xfrm>
            <a:off x="457200" y="2348880"/>
            <a:ext cx="8229600" cy="4525962"/>
          </a:xfrm>
        </p:spPr>
        <p:txBody>
          <a:bodyPr/>
          <a:lstStyle/>
          <a:p>
            <a:r>
              <a:rPr lang="en-US" sz="2600" dirty="0" smtClean="0">
                <a:solidFill>
                  <a:srgbClr val="C00000"/>
                </a:solidFill>
              </a:rPr>
              <a:t>Sellers</a:t>
            </a:r>
            <a:r>
              <a:rPr lang="en-US" sz="2600" dirty="0" smtClean="0"/>
              <a:t> need to upload pictures of their goods, along with a title and description of and the expected sales price of the commodity. </a:t>
            </a:r>
          </a:p>
          <a:p>
            <a:endParaRPr lang="en-US" sz="2600" dirty="0" smtClean="0"/>
          </a:p>
          <a:p>
            <a:pPr marL="0" indent="0">
              <a:buNone/>
            </a:pPr>
            <a:endParaRPr lang="en-US" sz="2600" dirty="0" smtClean="0"/>
          </a:p>
          <a:p>
            <a:r>
              <a:rPr lang="en-US" sz="2600" dirty="0" smtClean="0">
                <a:solidFill>
                  <a:srgbClr val="C00000"/>
                </a:solidFill>
              </a:rPr>
              <a:t>Buyers</a:t>
            </a:r>
            <a:r>
              <a:rPr lang="en-US" sz="2600" dirty="0" smtClean="0"/>
              <a:t> are allowed to browse through the several alternatives, contact the seller, negotiate with them one-to-one and then purchase the item.</a:t>
            </a:r>
            <a:endParaRPr lang="en-US" sz="2600" dirty="0"/>
          </a:p>
        </p:txBody>
      </p:sp>
      <p:pic>
        <p:nvPicPr>
          <p:cNvPr id="4098" name="Picture 2" descr="C:\Users\User\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227185"/>
            <a:ext cx="1872208" cy="140234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5CBD5AE-1409-4FE5-9216-7CCA7A10F595}" type="slidenum">
              <a:rPr lang="es-ES" smtClean="0"/>
              <a:pPr/>
              <a:t>11</a:t>
            </a:fld>
            <a:endParaRPr lang="es-ES"/>
          </a:p>
        </p:txBody>
      </p:sp>
    </p:spTree>
    <p:extLst>
      <p:ext uri="{BB962C8B-B14F-4D97-AF65-F5344CB8AC3E}">
        <p14:creationId xmlns:p14="http://schemas.microsoft.com/office/powerpoint/2010/main" val="50484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791741"/>
            <a:ext cx="8229600" cy="981075"/>
          </a:xfrm>
        </p:spPr>
        <p:txBody>
          <a:bodyPr/>
          <a:lstStyle/>
          <a:p>
            <a:r>
              <a:rPr lang="en-US" dirty="0" smtClean="0">
                <a:solidFill>
                  <a:schemeClr val="bg1"/>
                </a:solidFill>
              </a:rPr>
              <a:t>How OLX Works?</a:t>
            </a:r>
            <a:endParaRPr lang="en-US" dirty="0">
              <a:solidFill>
                <a:schemeClr val="bg1"/>
              </a:solidFill>
            </a:endParaRPr>
          </a:p>
        </p:txBody>
      </p:sp>
      <p:sp>
        <p:nvSpPr>
          <p:cNvPr id="106499" name="Rectangle 3"/>
          <p:cNvSpPr>
            <a:spLocks noGrp="1" noChangeArrowheads="1"/>
          </p:cNvSpPr>
          <p:nvPr>
            <p:ph type="body" idx="1"/>
          </p:nvPr>
        </p:nvSpPr>
        <p:spPr>
          <a:xfrm>
            <a:off x="457200" y="2431430"/>
            <a:ext cx="8229600" cy="4525962"/>
          </a:xfrm>
        </p:spPr>
        <p:txBody>
          <a:bodyPr/>
          <a:lstStyle/>
          <a:p>
            <a:r>
              <a:rPr lang="en-US" sz="2600" dirty="0" smtClean="0"/>
              <a:t>The surprising fact is that OLX doesn’t act as a </a:t>
            </a:r>
            <a:r>
              <a:rPr lang="en-US" sz="2600" dirty="0" smtClean="0">
                <a:solidFill>
                  <a:srgbClr val="C00000"/>
                </a:solidFill>
              </a:rPr>
              <a:t>liaison</a:t>
            </a:r>
            <a:r>
              <a:rPr lang="en-US" sz="2600" dirty="0" smtClean="0"/>
              <a:t> between the buyer and the seller.</a:t>
            </a:r>
          </a:p>
          <a:p>
            <a:r>
              <a:rPr lang="en-US" sz="2600" dirty="0" smtClean="0"/>
              <a:t> It acts as a mere </a:t>
            </a:r>
            <a:r>
              <a:rPr lang="en-US" sz="2600" dirty="0" smtClean="0">
                <a:solidFill>
                  <a:srgbClr val="C00000"/>
                </a:solidFill>
              </a:rPr>
              <a:t>catalyst</a:t>
            </a:r>
            <a:r>
              <a:rPr lang="en-US" sz="2600" dirty="0" smtClean="0"/>
              <a:t> for connecting the two online through a classifieds portal. </a:t>
            </a:r>
          </a:p>
          <a:p>
            <a:r>
              <a:rPr lang="en-US" sz="2600" dirty="0" smtClean="0"/>
              <a:t>The conversation, bargaining, advances, and transactions remain between the buyer and seller only.</a:t>
            </a:r>
            <a:endParaRPr lang="en-US" sz="2600" dirty="0"/>
          </a:p>
        </p:txBody>
      </p:sp>
      <p:sp>
        <p:nvSpPr>
          <p:cNvPr id="2" name="Slide Number Placeholder 1"/>
          <p:cNvSpPr>
            <a:spLocks noGrp="1"/>
          </p:cNvSpPr>
          <p:nvPr>
            <p:ph type="sldNum" sz="quarter" idx="12"/>
          </p:nvPr>
        </p:nvSpPr>
        <p:spPr/>
        <p:txBody>
          <a:bodyPr/>
          <a:lstStyle/>
          <a:p>
            <a:fld id="{45CBD5AE-1409-4FE5-9216-7CCA7A10F595}" type="slidenum">
              <a:rPr lang="es-ES" smtClean="0"/>
              <a:pPr/>
              <a:t>12</a:t>
            </a:fld>
            <a:endParaRPr lang="es-ES"/>
          </a:p>
        </p:txBody>
      </p:sp>
    </p:spTree>
    <p:extLst>
      <p:ext uri="{BB962C8B-B14F-4D97-AF65-F5344CB8AC3E}">
        <p14:creationId xmlns:p14="http://schemas.microsoft.com/office/powerpoint/2010/main" val="3905445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791741"/>
            <a:ext cx="8229600" cy="981075"/>
          </a:xfrm>
        </p:spPr>
        <p:txBody>
          <a:bodyPr/>
          <a:lstStyle/>
          <a:p>
            <a:r>
              <a:rPr lang="en-US" dirty="0" smtClean="0">
                <a:solidFill>
                  <a:schemeClr val="bg1"/>
                </a:solidFill>
              </a:rPr>
              <a:t>OLX Business Model</a:t>
            </a:r>
            <a:endParaRPr lang="en-US" dirty="0">
              <a:solidFill>
                <a:schemeClr val="bg1"/>
              </a:solidFill>
            </a:endParaRPr>
          </a:p>
        </p:txBody>
      </p:sp>
      <p:sp>
        <p:nvSpPr>
          <p:cNvPr id="106499" name="Rectangle 3"/>
          <p:cNvSpPr>
            <a:spLocks noGrp="1" noChangeArrowheads="1"/>
          </p:cNvSpPr>
          <p:nvPr>
            <p:ph type="body" idx="1"/>
          </p:nvPr>
        </p:nvSpPr>
        <p:spPr>
          <a:xfrm>
            <a:off x="457200" y="2287414"/>
            <a:ext cx="8229600" cy="4525962"/>
          </a:xfrm>
        </p:spPr>
        <p:txBody>
          <a:bodyPr/>
          <a:lstStyle/>
          <a:p>
            <a:r>
              <a:rPr lang="en-US" sz="2600" dirty="0">
                <a:solidFill>
                  <a:schemeClr val="tx1"/>
                </a:solidFill>
              </a:rPr>
              <a:t>Basically</a:t>
            </a:r>
            <a:r>
              <a:rPr lang="en-US" sz="2600" dirty="0">
                <a:solidFill>
                  <a:srgbClr val="C00000"/>
                </a:solidFill>
              </a:rPr>
              <a:t> </a:t>
            </a:r>
            <a:r>
              <a:rPr lang="en-US" sz="2600" dirty="0" smtClean="0">
                <a:solidFill>
                  <a:srgbClr val="C00000"/>
                </a:solidFill>
              </a:rPr>
              <a:t>OLX </a:t>
            </a:r>
            <a:r>
              <a:rPr lang="en-US" sz="2600" dirty="0">
                <a:solidFill>
                  <a:schemeClr val="tx1"/>
                </a:solidFill>
              </a:rPr>
              <a:t>is </a:t>
            </a:r>
            <a:r>
              <a:rPr lang="en-US" sz="2600" dirty="0" smtClean="0">
                <a:solidFill>
                  <a:srgbClr val="C00000"/>
                </a:solidFill>
              </a:rPr>
              <a:t>Consumer </a:t>
            </a:r>
            <a:r>
              <a:rPr lang="en-US" sz="2600" dirty="0">
                <a:solidFill>
                  <a:srgbClr val="C00000"/>
                </a:solidFill>
              </a:rPr>
              <a:t>to </a:t>
            </a:r>
            <a:r>
              <a:rPr lang="en-US" sz="2600" dirty="0" smtClean="0">
                <a:solidFill>
                  <a:srgbClr val="C00000"/>
                </a:solidFill>
              </a:rPr>
              <a:t>Consumer </a:t>
            </a:r>
            <a:r>
              <a:rPr lang="en-US" sz="2600" dirty="0">
                <a:solidFill>
                  <a:schemeClr val="tx1"/>
                </a:solidFill>
              </a:rPr>
              <a:t>model (C2C) where in there are many offerings </a:t>
            </a:r>
            <a:r>
              <a:rPr lang="en-US" sz="2600" dirty="0" smtClean="0">
                <a:solidFill>
                  <a:schemeClr val="tx1"/>
                </a:solidFill>
              </a:rPr>
              <a:t>made, options </a:t>
            </a:r>
            <a:r>
              <a:rPr lang="en-US" sz="2600" dirty="0">
                <a:solidFill>
                  <a:schemeClr val="tx1"/>
                </a:solidFill>
              </a:rPr>
              <a:t>and forums where individuals can buy and sell things through online payment </a:t>
            </a:r>
            <a:r>
              <a:rPr lang="en-US" sz="2600" dirty="0" smtClean="0">
                <a:solidFill>
                  <a:schemeClr val="tx1"/>
                </a:solidFill>
              </a:rPr>
              <a:t>systems like </a:t>
            </a:r>
            <a:r>
              <a:rPr lang="en-US" sz="2600" dirty="0" err="1" smtClean="0">
                <a:solidFill>
                  <a:schemeClr val="tx1"/>
                </a:solidFill>
              </a:rPr>
              <a:t>Paypal</a:t>
            </a:r>
            <a:r>
              <a:rPr lang="en-US" sz="2600" dirty="0" smtClean="0">
                <a:solidFill>
                  <a:schemeClr val="tx1"/>
                </a:solidFill>
              </a:rPr>
              <a:t> </a:t>
            </a:r>
            <a:r>
              <a:rPr lang="en-US" sz="2600" dirty="0">
                <a:solidFill>
                  <a:schemeClr val="tx1"/>
                </a:solidFill>
              </a:rPr>
              <a:t>etc. </a:t>
            </a:r>
            <a:endParaRPr lang="en-US" sz="2600" dirty="0" smtClean="0">
              <a:solidFill>
                <a:schemeClr val="tx1"/>
              </a:solidFill>
            </a:endParaRPr>
          </a:p>
        </p:txBody>
      </p:sp>
      <p:pic>
        <p:nvPicPr>
          <p:cNvPr id="146434" name="Picture 2" descr="C:\Users\User\Desktop\Screenshot_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581128"/>
            <a:ext cx="8064896" cy="15811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5CBD5AE-1409-4FE5-9216-7CCA7A10F595}" type="slidenum">
              <a:rPr lang="es-ES" smtClean="0"/>
              <a:pPr/>
              <a:t>13</a:t>
            </a:fld>
            <a:endParaRPr lang="es-ES"/>
          </a:p>
        </p:txBody>
      </p:sp>
    </p:spTree>
    <p:extLst>
      <p:ext uri="{BB962C8B-B14F-4D97-AF65-F5344CB8AC3E}">
        <p14:creationId xmlns:p14="http://schemas.microsoft.com/office/powerpoint/2010/main" val="2961376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548680"/>
            <a:ext cx="8229600" cy="981075"/>
          </a:xfrm>
        </p:spPr>
        <p:txBody>
          <a:bodyPr/>
          <a:lstStyle/>
          <a:p>
            <a:r>
              <a:rPr lang="en-US" dirty="0" smtClean="0">
                <a:solidFill>
                  <a:schemeClr val="bg1"/>
                </a:solidFill>
              </a:rPr>
              <a:t>How does OLX </a:t>
            </a:r>
            <a:br>
              <a:rPr lang="en-US" dirty="0" smtClean="0">
                <a:solidFill>
                  <a:schemeClr val="bg1"/>
                </a:solidFill>
              </a:rPr>
            </a:br>
            <a:r>
              <a:rPr lang="en-US" dirty="0" smtClean="0">
                <a:solidFill>
                  <a:schemeClr val="bg1"/>
                </a:solidFill>
              </a:rPr>
              <a:t>make money ?</a:t>
            </a:r>
            <a:endParaRPr lang="en-US" dirty="0">
              <a:solidFill>
                <a:schemeClr val="bg1"/>
              </a:solidFill>
            </a:endParaRPr>
          </a:p>
        </p:txBody>
      </p:sp>
      <p:sp>
        <p:nvSpPr>
          <p:cNvPr id="106499" name="Rectangle 3"/>
          <p:cNvSpPr>
            <a:spLocks noGrp="1" noChangeArrowheads="1"/>
          </p:cNvSpPr>
          <p:nvPr>
            <p:ph type="body" idx="1"/>
          </p:nvPr>
        </p:nvSpPr>
        <p:spPr>
          <a:xfrm>
            <a:off x="467544" y="2492896"/>
            <a:ext cx="8229600" cy="4525962"/>
          </a:xfrm>
        </p:spPr>
        <p:txBody>
          <a:bodyPr/>
          <a:lstStyle/>
          <a:p>
            <a:r>
              <a:rPr lang="en-US" dirty="0" smtClean="0"/>
              <a:t>The prime source of revenue for </a:t>
            </a:r>
            <a:r>
              <a:rPr lang="en-US" dirty="0" smtClean="0">
                <a:solidFill>
                  <a:srgbClr val="C00000"/>
                </a:solidFill>
              </a:rPr>
              <a:t>OLX</a:t>
            </a:r>
            <a:r>
              <a:rPr lang="en-US" dirty="0" smtClean="0"/>
              <a:t> is through </a:t>
            </a:r>
          </a:p>
          <a:p>
            <a:pPr lvl="1"/>
            <a:r>
              <a:rPr lang="en-US" dirty="0" smtClean="0">
                <a:solidFill>
                  <a:srgbClr val="C00000"/>
                </a:solidFill>
              </a:rPr>
              <a:t>Google </a:t>
            </a:r>
            <a:r>
              <a:rPr lang="en-US" dirty="0" err="1" smtClean="0">
                <a:solidFill>
                  <a:srgbClr val="C00000"/>
                </a:solidFill>
              </a:rPr>
              <a:t>Adsense</a:t>
            </a:r>
            <a:r>
              <a:rPr lang="en-US" dirty="0" smtClean="0"/>
              <a:t> </a:t>
            </a:r>
          </a:p>
          <a:p>
            <a:pPr lvl="1"/>
            <a:r>
              <a:rPr lang="en-US" dirty="0" smtClean="0">
                <a:solidFill>
                  <a:srgbClr val="C00000"/>
                </a:solidFill>
              </a:rPr>
              <a:t>Google Custom Search Engine</a:t>
            </a:r>
            <a:endParaRPr lang="en-US" dirty="0" smtClean="0"/>
          </a:p>
          <a:p>
            <a:pPr lvl="1"/>
            <a:r>
              <a:rPr lang="en-US" dirty="0" smtClean="0">
                <a:solidFill>
                  <a:srgbClr val="C00000"/>
                </a:solidFill>
              </a:rPr>
              <a:t>Featured Listings</a:t>
            </a:r>
            <a:endParaRPr lang="en-US" dirty="0">
              <a:solidFill>
                <a:srgbClr val="C00000"/>
              </a:solidFill>
            </a:endParaRPr>
          </a:p>
        </p:txBody>
      </p:sp>
      <p:pic>
        <p:nvPicPr>
          <p:cNvPr id="5122" name="Picture 2" descr="C:\Users\User\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3284984"/>
            <a:ext cx="1919796" cy="201622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5CBD5AE-1409-4FE5-9216-7CCA7A10F595}" type="slidenum">
              <a:rPr lang="es-ES" smtClean="0"/>
              <a:pPr/>
              <a:t>14</a:t>
            </a:fld>
            <a:endParaRPr lang="es-ES"/>
          </a:p>
        </p:txBody>
      </p:sp>
    </p:spTree>
    <p:extLst>
      <p:ext uri="{BB962C8B-B14F-4D97-AF65-F5344CB8AC3E}">
        <p14:creationId xmlns:p14="http://schemas.microsoft.com/office/powerpoint/2010/main" val="1034110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548680"/>
            <a:ext cx="8229600" cy="981075"/>
          </a:xfrm>
        </p:spPr>
        <p:txBody>
          <a:bodyPr/>
          <a:lstStyle/>
          <a:p>
            <a:r>
              <a:rPr lang="en-US" dirty="0" smtClean="0">
                <a:solidFill>
                  <a:schemeClr val="bg1"/>
                </a:solidFill>
              </a:rPr>
              <a:t>How does OLX </a:t>
            </a:r>
            <a:br>
              <a:rPr lang="en-US" dirty="0" smtClean="0">
                <a:solidFill>
                  <a:schemeClr val="bg1"/>
                </a:solidFill>
              </a:rPr>
            </a:br>
            <a:r>
              <a:rPr lang="en-US" dirty="0" smtClean="0">
                <a:solidFill>
                  <a:schemeClr val="bg1"/>
                </a:solidFill>
              </a:rPr>
              <a:t>make money ?</a:t>
            </a:r>
            <a:endParaRPr lang="en-US" dirty="0">
              <a:solidFill>
                <a:schemeClr val="bg1"/>
              </a:solidFill>
            </a:endParaRPr>
          </a:p>
        </p:txBody>
      </p:sp>
      <p:sp>
        <p:nvSpPr>
          <p:cNvPr id="106499" name="Rectangle 3"/>
          <p:cNvSpPr>
            <a:spLocks noGrp="1" noChangeArrowheads="1"/>
          </p:cNvSpPr>
          <p:nvPr>
            <p:ph type="body" idx="1"/>
          </p:nvPr>
        </p:nvSpPr>
        <p:spPr>
          <a:xfrm>
            <a:off x="457200" y="2492474"/>
            <a:ext cx="8229600" cy="4320902"/>
          </a:xfrm>
        </p:spPr>
        <p:txBody>
          <a:bodyPr/>
          <a:lstStyle/>
          <a:p>
            <a:r>
              <a:rPr lang="en-US" sz="3000" dirty="0" smtClean="0">
                <a:solidFill>
                  <a:srgbClr val="C00000"/>
                </a:solidFill>
              </a:rPr>
              <a:t>Google </a:t>
            </a:r>
            <a:r>
              <a:rPr lang="en-US" sz="3000" dirty="0" err="1" smtClean="0">
                <a:solidFill>
                  <a:srgbClr val="C00000"/>
                </a:solidFill>
              </a:rPr>
              <a:t>Adsense</a:t>
            </a:r>
            <a:endParaRPr lang="en-US" sz="3000" dirty="0" smtClean="0">
              <a:solidFill>
                <a:srgbClr val="C00000"/>
              </a:solidFill>
            </a:endParaRPr>
          </a:p>
          <a:p>
            <a:pPr lvl="1"/>
            <a:r>
              <a:rPr lang="en-US" sz="2600" dirty="0" smtClean="0"/>
              <a:t>A major part of OLX’s revenue comes from Google </a:t>
            </a:r>
            <a:r>
              <a:rPr lang="en-US" sz="2600" dirty="0" err="1" smtClean="0"/>
              <a:t>Adsense</a:t>
            </a:r>
            <a:r>
              <a:rPr lang="en-US" sz="2600" dirty="0" smtClean="0"/>
              <a:t> Monetization. </a:t>
            </a:r>
          </a:p>
          <a:p>
            <a:pPr lvl="1"/>
            <a:r>
              <a:rPr lang="en-US" sz="2600" dirty="0" smtClean="0">
                <a:solidFill>
                  <a:srgbClr val="C00000"/>
                </a:solidFill>
              </a:rPr>
              <a:t>Google </a:t>
            </a:r>
            <a:r>
              <a:rPr lang="en-US" sz="2600" dirty="0" err="1" smtClean="0">
                <a:solidFill>
                  <a:srgbClr val="C00000"/>
                </a:solidFill>
              </a:rPr>
              <a:t>Adsense</a:t>
            </a:r>
            <a:r>
              <a:rPr lang="en-US" sz="2600" dirty="0" smtClean="0">
                <a:solidFill>
                  <a:srgbClr val="C00000"/>
                </a:solidFill>
              </a:rPr>
              <a:t> </a:t>
            </a:r>
            <a:r>
              <a:rPr lang="en-US" sz="2600" dirty="0" smtClean="0"/>
              <a:t>is an advertisement placement service by Google which lets publishers like OLX to serve media advertisements.</a:t>
            </a:r>
            <a:endParaRPr lang="en-US" sz="2600" dirty="0"/>
          </a:p>
        </p:txBody>
      </p:sp>
      <p:sp>
        <p:nvSpPr>
          <p:cNvPr id="2" name="Slide Number Placeholder 1"/>
          <p:cNvSpPr>
            <a:spLocks noGrp="1"/>
          </p:cNvSpPr>
          <p:nvPr>
            <p:ph type="sldNum" sz="quarter" idx="12"/>
          </p:nvPr>
        </p:nvSpPr>
        <p:spPr/>
        <p:txBody>
          <a:bodyPr/>
          <a:lstStyle/>
          <a:p>
            <a:fld id="{45CBD5AE-1409-4FE5-9216-7CCA7A10F595}" type="slidenum">
              <a:rPr lang="es-ES" smtClean="0"/>
              <a:pPr/>
              <a:t>15</a:t>
            </a:fld>
            <a:endParaRPr lang="es-ES"/>
          </a:p>
        </p:txBody>
      </p:sp>
    </p:spTree>
    <p:extLst>
      <p:ext uri="{BB962C8B-B14F-4D97-AF65-F5344CB8AC3E}">
        <p14:creationId xmlns:p14="http://schemas.microsoft.com/office/powerpoint/2010/main" val="1631568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431701"/>
            <a:ext cx="8229600" cy="981075"/>
          </a:xfrm>
        </p:spPr>
        <p:txBody>
          <a:bodyPr/>
          <a:lstStyle/>
          <a:p>
            <a:r>
              <a:rPr lang="en-US" dirty="0" smtClean="0">
                <a:solidFill>
                  <a:schemeClr val="bg1"/>
                </a:solidFill>
              </a:rPr>
              <a:t>How does OLX </a:t>
            </a:r>
            <a:br>
              <a:rPr lang="en-US" dirty="0" smtClean="0">
                <a:solidFill>
                  <a:schemeClr val="bg1"/>
                </a:solidFill>
              </a:rPr>
            </a:br>
            <a:r>
              <a:rPr lang="en-US" dirty="0" smtClean="0">
                <a:solidFill>
                  <a:schemeClr val="bg1"/>
                </a:solidFill>
              </a:rPr>
              <a:t>make money ?</a:t>
            </a:r>
            <a:endParaRPr lang="en-US" dirty="0">
              <a:solidFill>
                <a:schemeClr val="bg1"/>
              </a:solidFill>
            </a:endParaRPr>
          </a:p>
        </p:txBody>
      </p:sp>
      <p:sp>
        <p:nvSpPr>
          <p:cNvPr id="106499" name="Rectangle 3"/>
          <p:cNvSpPr>
            <a:spLocks noGrp="1" noChangeArrowheads="1"/>
          </p:cNvSpPr>
          <p:nvPr>
            <p:ph type="body" idx="1"/>
          </p:nvPr>
        </p:nvSpPr>
        <p:spPr>
          <a:xfrm>
            <a:off x="457200" y="2287414"/>
            <a:ext cx="8229600" cy="4525962"/>
          </a:xfrm>
        </p:spPr>
        <p:txBody>
          <a:bodyPr/>
          <a:lstStyle/>
          <a:p>
            <a:r>
              <a:rPr lang="en-US" sz="3000" dirty="0" smtClean="0">
                <a:solidFill>
                  <a:srgbClr val="C00000"/>
                </a:solidFill>
              </a:rPr>
              <a:t>Google Custom search engine</a:t>
            </a:r>
            <a:endParaRPr lang="en-US" sz="3000" dirty="0">
              <a:solidFill>
                <a:srgbClr val="C00000"/>
              </a:solidFill>
            </a:endParaRPr>
          </a:p>
          <a:p>
            <a:pPr lvl="1"/>
            <a:r>
              <a:rPr lang="en-US" sz="2600" dirty="0" smtClean="0"/>
              <a:t>The OLX page has a search bar for customers to look up products. </a:t>
            </a:r>
          </a:p>
          <a:p>
            <a:pPr lvl="1"/>
            <a:r>
              <a:rPr lang="en-US" sz="2600" dirty="0" smtClean="0"/>
              <a:t>When they perform any search, the results obtained are an optimization with the </a:t>
            </a:r>
            <a:r>
              <a:rPr lang="en-US" sz="2600" dirty="0" smtClean="0">
                <a:solidFill>
                  <a:srgbClr val="C00000"/>
                </a:solidFill>
              </a:rPr>
              <a:t>Google Custom search engine</a:t>
            </a:r>
            <a:r>
              <a:rPr lang="en-US" sz="2600" dirty="0" smtClean="0"/>
              <a:t> monetization of </a:t>
            </a:r>
            <a:r>
              <a:rPr lang="en-US" sz="2600" dirty="0" err="1" smtClean="0"/>
              <a:t>Adsense</a:t>
            </a:r>
            <a:r>
              <a:rPr lang="en-US" sz="2600" dirty="0" smtClean="0"/>
              <a:t>, wherein the first two-three results are from Google.</a:t>
            </a:r>
            <a:endParaRPr lang="en-US" sz="2600" dirty="0"/>
          </a:p>
        </p:txBody>
      </p:sp>
      <p:sp>
        <p:nvSpPr>
          <p:cNvPr id="2" name="Slide Number Placeholder 1"/>
          <p:cNvSpPr>
            <a:spLocks noGrp="1"/>
          </p:cNvSpPr>
          <p:nvPr>
            <p:ph type="sldNum" sz="quarter" idx="12"/>
          </p:nvPr>
        </p:nvSpPr>
        <p:spPr/>
        <p:txBody>
          <a:bodyPr/>
          <a:lstStyle/>
          <a:p>
            <a:fld id="{45CBD5AE-1409-4FE5-9216-7CCA7A10F595}" type="slidenum">
              <a:rPr lang="es-ES" smtClean="0"/>
              <a:pPr/>
              <a:t>16</a:t>
            </a:fld>
            <a:endParaRPr lang="es-ES"/>
          </a:p>
        </p:txBody>
      </p:sp>
    </p:spTree>
    <p:extLst>
      <p:ext uri="{BB962C8B-B14F-4D97-AF65-F5344CB8AC3E}">
        <p14:creationId xmlns:p14="http://schemas.microsoft.com/office/powerpoint/2010/main" val="916316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431701"/>
            <a:ext cx="8229600" cy="981075"/>
          </a:xfrm>
        </p:spPr>
        <p:txBody>
          <a:bodyPr/>
          <a:lstStyle/>
          <a:p>
            <a:r>
              <a:rPr lang="en-US" dirty="0" smtClean="0">
                <a:solidFill>
                  <a:schemeClr val="bg1"/>
                </a:solidFill>
              </a:rPr>
              <a:t>How does OLX </a:t>
            </a:r>
            <a:br>
              <a:rPr lang="en-US" dirty="0" smtClean="0">
                <a:solidFill>
                  <a:schemeClr val="bg1"/>
                </a:solidFill>
              </a:rPr>
            </a:br>
            <a:r>
              <a:rPr lang="en-US" dirty="0" smtClean="0">
                <a:solidFill>
                  <a:schemeClr val="bg1"/>
                </a:solidFill>
              </a:rPr>
              <a:t>make money ?</a:t>
            </a:r>
            <a:endParaRPr lang="en-US" dirty="0">
              <a:solidFill>
                <a:schemeClr val="bg1"/>
              </a:solidFill>
            </a:endParaRPr>
          </a:p>
        </p:txBody>
      </p:sp>
      <p:sp>
        <p:nvSpPr>
          <p:cNvPr id="106499" name="Rectangle 3"/>
          <p:cNvSpPr>
            <a:spLocks noGrp="1" noChangeArrowheads="1"/>
          </p:cNvSpPr>
          <p:nvPr>
            <p:ph type="body" idx="1"/>
          </p:nvPr>
        </p:nvSpPr>
        <p:spPr>
          <a:xfrm>
            <a:off x="457200" y="2359422"/>
            <a:ext cx="8229600" cy="4525962"/>
          </a:xfrm>
        </p:spPr>
        <p:txBody>
          <a:bodyPr/>
          <a:lstStyle/>
          <a:p>
            <a:r>
              <a:rPr lang="en-US" sz="3000" dirty="0" smtClean="0">
                <a:solidFill>
                  <a:srgbClr val="C00000"/>
                </a:solidFill>
              </a:rPr>
              <a:t>Featured Listings</a:t>
            </a:r>
          </a:p>
          <a:p>
            <a:pPr lvl="1"/>
            <a:r>
              <a:rPr lang="en-US" sz="2200" dirty="0" smtClean="0"/>
              <a:t>If a seller, for example, has posted a classifieds listing of a refrigerator he wishes to sell. After some time, the product is bound to go further below more recent listings, and would now appear on the second or third page and so on. To make it still appear on the top, the seller can pay to OLX to ‘feature’ his listing on the top of the site. </a:t>
            </a:r>
          </a:p>
          <a:p>
            <a:pPr lvl="1"/>
            <a:r>
              <a:rPr lang="en-US" sz="2200" dirty="0" smtClean="0"/>
              <a:t>This featured listings is a source of profit to both the seller as well as OLX.</a:t>
            </a:r>
            <a:endParaRPr lang="en-US" sz="2200" dirty="0"/>
          </a:p>
        </p:txBody>
      </p:sp>
      <p:sp>
        <p:nvSpPr>
          <p:cNvPr id="2" name="Slide Number Placeholder 1"/>
          <p:cNvSpPr>
            <a:spLocks noGrp="1"/>
          </p:cNvSpPr>
          <p:nvPr>
            <p:ph type="sldNum" sz="quarter" idx="12"/>
          </p:nvPr>
        </p:nvSpPr>
        <p:spPr/>
        <p:txBody>
          <a:bodyPr/>
          <a:lstStyle/>
          <a:p>
            <a:fld id="{45CBD5AE-1409-4FE5-9216-7CCA7A10F595}" type="slidenum">
              <a:rPr lang="es-ES" smtClean="0"/>
              <a:pPr/>
              <a:t>17</a:t>
            </a:fld>
            <a:endParaRPr lang="es-ES"/>
          </a:p>
        </p:txBody>
      </p:sp>
    </p:spTree>
    <p:extLst>
      <p:ext uri="{BB962C8B-B14F-4D97-AF65-F5344CB8AC3E}">
        <p14:creationId xmlns:p14="http://schemas.microsoft.com/office/powerpoint/2010/main" val="128252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18864" y="908720"/>
            <a:ext cx="8229600" cy="981075"/>
          </a:xfrm>
        </p:spPr>
        <p:txBody>
          <a:bodyPr/>
          <a:lstStyle/>
          <a:p>
            <a:r>
              <a:rPr lang="en-US" dirty="0" smtClean="0">
                <a:solidFill>
                  <a:schemeClr val="bg1"/>
                </a:solidFill>
              </a:rPr>
              <a:t>Screenshot</a:t>
            </a:r>
            <a:endParaRPr lang="en-US" dirty="0">
              <a:solidFill>
                <a:schemeClr val="bg1"/>
              </a:solidFill>
            </a:endParaRPr>
          </a:p>
        </p:txBody>
      </p:sp>
      <p:pic>
        <p:nvPicPr>
          <p:cNvPr id="145410" name="Picture 2" descr="C:\Users\User\Desktop\Screenshot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204567"/>
            <a:ext cx="6055415" cy="432077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5CBD5AE-1409-4FE5-9216-7CCA7A10F595}" type="slidenum">
              <a:rPr lang="es-ES" smtClean="0"/>
              <a:pPr/>
              <a:t>18</a:t>
            </a:fld>
            <a:endParaRPr lang="es-ES"/>
          </a:p>
        </p:txBody>
      </p:sp>
    </p:spTree>
    <p:extLst>
      <p:ext uri="{BB962C8B-B14F-4D97-AF65-F5344CB8AC3E}">
        <p14:creationId xmlns:p14="http://schemas.microsoft.com/office/powerpoint/2010/main" val="2380069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791741"/>
            <a:ext cx="8229600" cy="981075"/>
          </a:xfrm>
        </p:spPr>
        <p:txBody>
          <a:bodyPr/>
          <a:lstStyle/>
          <a:p>
            <a:r>
              <a:rPr lang="en-US" dirty="0" smtClean="0">
                <a:solidFill>
                  <a:schemeClr val="bg1"/>
                </a:solidFill>
              </a:rPr>
              <a:t>Any Questions ? </a:t>
            </a:r>
            <a:endParaRPr lang="en-US" dirty="0">
              <a:solidFill>
                <a:schemeClr val="bg1"/>
              </a:solidFill>
            </a:endParaRPr>
          </a:p>
        </p:txBody>
      </p:sp>
      <p:pic>
        <p:nvPicPr>
          <p:cNvPr id="147458" name="Picture 2" descr="C:\Users\User\Desktop\ANYQUESTION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2305630"/>
            <a:ext cx="5688632" cy="414914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5CBD5AE-1409-4FE5-9216-7CCA7A10F595}" type="slidenum">
              <a:rPr lang="es-ES" smtClean="0"/>
              <a:pPr/>
              <a:t>19</a:t>
            </a:fld>
            <a:endParaRPr lang="es-ES"/>
          </a:p>
        </p:txBody>
      </p:sp>
    </p:spTree>
    <p:extLst>
      <p:ext uri="{BB962C8B-B14F-4D97-AF65-F5344CB8AC3E}">
        <p14:creationId xmlns:p14="http://schemas.microsoft.com/office/powerpoint/2010/main" val="1295396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719733"/>
            <a:ext cx="8229600" cy="981075"/>
          </a:xfrm>
        </p:spPr>
        <p:txBody>
          <a:bodyPr/>
          <a:lstStyle/>
          <a:p>
            <a:r>
              <a:rPr lang="en-US" dirty="0" smtClean="0">
                <a:solidFill>
                  <a:schemeClr val="bg1"/>
                </a:solidFill>
              </a:rPr>
              <a:t>Members</a:t>
            </a:r>
            <a:endParaRPr lang="en-US" dirty="0">
              <a:solidFill>
                <a:schemeClr val="bg1"/>
              </a:solidFill>
            </a:endParaRPr>
          </a:p>
        </p:txBody>
      </p:sp>
      <p:sp>
        <p:nvSpPr>
          <p:cNvPr id="106499" name="Rectangle 3"/>
          <p:cNvSpPr>
            <a:spLocks noGrp="1" noChangeArrowheads="1"/>
          </p:cNvSpPr>
          <p:nvPr>
            <p:ph type="body" idx="1"/>
          </p:nvPr>
        </p:nvSpPr>
        <p:spPr>
          <a:xfrm>
            <a:off x="1166936" y="2348880"/>
            <a:ext cx="8229600" cy="4525962"/>
          </a:xfrm>
        </p:spPr>
        <p:txBody>
          <a:bodyPr/>
          <a:lstStyle/>
          <a:p>
            <a:r>
              <a:rPr lang="en-US" dirty="0" smtClean="0"/>
              <a:t>Indira </a:t>
            </a:r>
            <a:r>
              <a:rPr lang="en-US" dirty="0" err="1" smtClean="0"/>
              <a:t>Songmi</a:t>
            </a:r>
            <a:r>
              <a:rPr lang="en-US" dirty="0" smtClean="0"/>
              <a:t> </a:t>
            </a:r>
            <a:r>
              <a:rPr lang="en-US" dirty="0" smtClean="0">
                <a:solidFill>
                  <a:srgbClr val="C00000"/>
                </a:solidFill>
              </a:rPr>
              <a:t>(Leader)</a:t>
            </a:r>
          </a:p>
          <a:p>
            <a:r>
              <a:rPr lang="en-US" dirty="0" smtClean="0"/>
              <a:t>Amir Maharjan</a:t>
            </a:r>
          </a:p>
          <a:p>
            <a:r>
              <a:rPr lang="en-US" dirty="0" smtClean="0"/>
              <a:t>Ashok </a:t>
            </a:r>
            <a:r>
              <a:rPr lang="en-US" dirty="0" err="1" smtClean="0"/>
              <a:t>Chhetri</a:t>
            </a:r>
            <a:endParaRPr lang="en-US" dirty="0" smtClean="0"/>
          </a:p>
          <a:p>
            <a:r>
              <a:rPr lang="en-US" dirty="0" err="1" smtClean="0"/>
              <a:t>Durpin</a:t>
            </a:r>
            <a:r>
              <a:rPr lang="en-US" dirty="0" smtClean="0"/>
              <a:t> </a:t>
            </a:r>
            <a:r>
              <a:rPr lang="en-US" dirty="0" err="1" smtClean="0"/>
              <a:t>Thapa</a:t>
            </a:r>
            <a:r>
              <a:rPr lang="en-US" dirty="0" smtClean="0"/>
              <a:t> </a:t>
            </a:r>
            <a:r>
              <a:rPr lang="en-US" dirty="0" err="1" smtClean="0"/>
              <a:t>Magar</a:t>
            </a:r>
            <a:endParaRPr lang="en-US" dirty="0" smtClean="0"/>
          </a:p>
          <a:p>
            <a:endParaRPr lang="en-US" dirty="0"/>
          </a:p>
        </p:txBody>
      </p:sp>
      <p:pic>
        <p:nvPicPr>
          <p:cNvPr id="2051" name="Picture 3" descr="C:\Users\User\Desktop\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924944"/>
            <a:ext cx="2342678" cy="152526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5CBD5AE-1409-4FE5-9216-7CCA7A10F595}" type="slidenum">
              <a:rPr lang="es-ES" smtClean="0"/>
              <a:pPr/>
              <a:t>2</a:t>
            </a:fld>
            <a:endParaRPr lang="es-ES"/>
          </a:p>
        </p:txBody>
      </p:sp>
    </p:spTree>
    <p:extLst>
      <p:ext uri="{BB962C8B-B14F-4D97-AF65-F5344CB8AC3E}">
        <p14:creationId xmlns:p14="http://schemas.microsoft.com/office/powerpoint/2010/main" val="1243122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791741"/>
            <a:ext cx="8229600" cy="981075"/>
          </a:xfrm>
        </p:spPr>
        <p:txBody>
          <a:bodyPr/>
          <a:lstStyle/>
          <a:p>
            <a:r>
              <a:rPr lang="en-US" dirty="0" smtClean="0">
                <a:solidFill>
                  <a:schemeClr val="bg1"/>
                </a:solidFill>
              </a:rPr>
              <a:t>Thank You</a:t>
            </a:r>
            <a:endParaRPr lang="en-US" dirty="0">
              <a:solidFill>
                <a:schemeClr val="bg1"/>
              </a:solidFill>
            </a:endParaRPr>
          </a:p>
        </p:txBody>
      </p:sp>
      <p:pic>
        <p:nvPicPr>
          <p:cNvPr id="148482" name="Picture 2" descr="C:\Users\User\Desktop\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326400"/>
            <a:ext cx="5015383" cy="389429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5CBD5AE-1409-4FE5-9216-7CCA7A10F595}" type="slidenum">
              <a:rPr lang="es-ES" smtClean="0"/>
              <a:pPr/>
              <a:t>20</a:t>
            </a:fld>
            <a:endParaRPr lang="es-ES"/>
          </a:p>
        </p:txBody>
      </p:sp>
    </p:spTree>
    <p:extLst>
      <p:ext uri="{BB962C8B-B14F-4D97-AF65-F5344CB8AC3E}">
        <p14:creationId xmlns:p14="http://schemas.microsoft.com/office/powerpoint/2010/main" val="999137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791741"/>
            <a:ext cx="8229600" cy="981075"/>
          </a:xfrm>
        </p:spPr>
        <p:txBody>
          <a:bodyPr/>
          <a:lstStyle/>
          <a:p>
            <a:r>
              <a:rPr lang="en-US" dirty="0" smtClean="0">
                <a:solidFill>
                  <a:schemeClr val="bg1"/>
                </a:solidFill>
              </a:rPr>
              <a:t>Topics</a:t>
            </a:r>
            <a:endParaRPr lang="en-US" dirty="0">
              <a:solidFill>
                <a:schemeClr val="bg1"/>
              </a:solidFill>
            </a:endParaRPr>
          </a:p>
        </p:txBody>
      </p:sp>
      <p:sp>
        <p:nvSpPr>
          <p:cNvPr id="106499" name="Rectangle 3"/>
          <p:cNvSpPr>
            <a:spLocks noGrp="1" noChangeArrowheads="1"/>
          </p:cNvSpPr>
          <p:nvPr>
            <p:ph type="body" idx="1"/>
          </p:nvPr>
        </p:nvSpPr>
        <p:spPr>
          <a:xfrm>
            <a:off x="457200" y="2359422"/>
            <a:ext cx="8229600" cy="4525962"/>
          </a:xfrm>
        </p:spPr>
        <p:txBody>
          <a:bodyPr/>
          <a:lstStyle/>
          <a:p>
            <a:r>
              <a:rPr lang="en-US" dirty="0" smtClean="0"/>
              <a:t>Introduction</a:t>
            </a:r>
          </a:p>
          <a:p>
            <a:r>
              <a:rPr lang="en-US" dirty="0" smtClean="0"/>
              <a:t>History</a:t>
            </a:r>
          </a:p>
          <a:p>
            <a:r>
              <a:rPr lang="en-US" dirty="0" smtClean="0"/>
              <a:t>How OLX Works?</a:t>
            </a:r>
          </a:p>
          <a:p>
            <a:r>
              <a:rPr lang="en-US" dirty="0"/>
              <a:t>OLX Business </a:t>
            </a:r>
            <a:r>
              <a:rPr lang="en-US" dirty="0" smtClean="0"/>
              <a:t>Model</a:t>
            </a:r>
          </a:p>
          <a:p>
            <a:r>
              <a:rPr lang="en-US" dirty="0"/>
              <a:t>How does </a:t>
            </a:r>
            <a:r>
              <a:rPr lang="en-US" dirty="0" smtClean="0"/>
              <a:t>OLX make money?</a:t>
            </a:r>
          </a:p>
          <a:p>
            <a:r>
              <a:rPr lang="en-US" dirty="0" smtClean="0"/>
              <a:t>Screenshot</a:t>
            </a:r>
          </a:p>
          <a:p>
            <a:endParaRPr lang="en-US" dirty="0"/>
          </a:p>
        </p:txBody>
      </p:sp>
      <p:pic>
        <p:nvPicPr>
          <p:cNvPr id="3074" name="Picture 2" descr="C:\Users\User\Desktop\220px-Logo_of_OLX.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2420888"/>
            <a:ext cx="2095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5CBD5AE-1409-4FE5-9216-7CCA7A10F595}" type="slidenum">
              <a:rPr lang="es-ES" smtClean="0"/>
              <a:pPr/>
              <a:t>3</a:t>
            </a:fld>
            <a:endParaRPr lang="es-ES"/>
          </a:p>
        </p:txBody>
      </p:sp>
    </p:spTree>
    <p:extLst>
      <p:ext uri="{BB962C8B-B14F-4D97-AF65-F5344CB8AC3E}">
        <p14:creationId xmlns:p14="http://schemas.microsoft.com/office/powerpoint/2010/main" val="3803927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620688"/>
            <a:ext cx="8229600" cy="981075"/>
          </a:xfrm>
        </p:spPr>
        <p:txBody>
          <a:bodyPr/>
          <a:lstStyle/>
          <a:p>
            <a:r>
              <a:rPr lang="en-US" dirty="0" smtClean="0">
                <a:solidFill>
                  <a:schemeClr val="bg1">
                    <a:lumMod val="95000"/>
                  </a:schemeClr>
                </a:solidFill>
              </a:rPr>
              <a:t>Introduction</a:t>
            </a:r>
            <a:endParaRPr lang="en-US" dirty="0">
              <a:solidFill>
                <a:schemeClr val="bg1">
                  <a:lumMod val="95000"/>
                </a:schemeClr>
              </a:solidFill>
            </a:endParaRPr>
          </a:p>
        </p:txBody>
      </p:sp>
      <p:sp>
        <p:nvSpPr>
          <p:cNvPr id="106499" name="Rectangle 3"/>
          <p:cNvSpPr>
            <a:spLocks noGrp="1" noChangeArrowheads="1"/>
          </p:cNvSpPr>
          <p:nvPr>
            <p:ph type="body" idx="1"/>
          </p:nvPr>
        </p:nvSpPr>
        <p:spPr>
          <a:xfrm>
            <a:off x="457200" y="2420888"/>
            <a:ext cx="8229600" cy="4525962"/>
          </a:xfrm>
        </p:spPr>
        <p:txBody>
          <a:bodyPr/>
          <a:lstStyle/>
          <a:p>
            <a:r>
              <a:rPr lang="en-US" sz="2600" b="1" dirty="0" smtClean="0">
                <a:solidFill>
                  <a:srgbClr val="C00000"/>
                </a:solidFill>
              </a:rPr>
              <a:t>OLX</a:t>
            </a:r>
            <a:r>
              <a:rPr lang="en-US" sz="2600" dirty="0" smtClean="0">
                <a:solidFill>
                  <a:srgbClr val="C00000"/>
                </a:solidFill>
              </a:rPr>
              <a:t> </a:t>
            </a:r>
            <a:r>
              <a:rPr lang="en-US" sz="2600" dirty="0" smtClean="0"/>
              <a:t>is a global online marketplace.</a:t>
            </a:r>
          </a:p>
          <a:p>
            <a:r>
              <a:rPr lang="en-US" sz="2600" dirty="0" smtClean="0"/>
              <a:t>It is short for </a:t>
            </a:r>
            <a:r>
              <a:rPr lang="en-US" sz="2600" dirty="0" smtClean="0">
                <a:solidFill>
                  <a:srgbClr val="C00000"/>
                </a:solidFill>
              </a:rPr>
              <a:t>Online Exchange</a:t>
            </a:r>
            <a:r>
              <a:rPr lang="en-US" sz="2600" dirty="0" smtClean="0"/>
              <a:t>.</a:t>
            </a:r>
          </a:p>
          <a:p>
            <a:r>
              <a:rPr lang="en-US" sz="2600" dirty="0" smtClean="0"/>
              <a:t>It is headquartered in</a:t>
            </a:r>
            <a:r>
              <a:rPr lang="en-US" sz="2600" dirty="0" smtClean="0">
                <a:solidFill>
                  <a:srgbClr val="C00000"/>
                </a:solidFill>
              </a:rPr>
              <a:t> Amsterdam</a:t>
            </a:r>
            <a:r>
              <a:rPr lang="en-US" sz="2600" dirty="0" smtClean="0"/>
              <a:t>, and owned by </a:t>
            </a:r>
            <a:r>
              <a:rPr lang="en-US" sz="2600" dirty="0" smtClean="0">
                <a:solidFill>
                  <a:srgbClr val="C00000"/>
                </a:solidFill>
              </a:rPr>
              <a:t>South African </a:t>
            </a:r>
            <a:r>
              <a:rPr lang="en-US" sz="2600" dirty="0" smtClean="0"/>
              <a:t>media and technology group </a:t>
            </a:r>
            <a:r>
              <a:rPr lang="en-US" sz="2600" dirty="0" smtClean="0">
                <a:solidFill>
                  <a:srgbClr val="C00000"/>
                </a:solidFill>
              </a:rPr>
              <a:t>Naspers</a:t>
            </a:r>
            <a:r>
              <a:rPr lang="en-US" sz="2600" dirty="0" smtClean="0"/>
              <a:t>.</a:t>
            </a:r>
          </a:p>
          <a:p>
            <a:r>
              <a:rPr lang="en-US" sz="2600" dirty="0" smtClean="0"/>
              <a:t>It is operating in 45 countries.</a:t>
            </a:r>
          </a:p>
          <a:p>
            <a:r>
              <a:rPr lang="en-US" sz="2600" dirty="0" smtClean="0"/>
              <a:t>It was founded in 2006. </a:t>
            </a:r>
          </a:p>
          <a:p>
            <a:r>
              <a:rPr lang="en-US" sz="2600" dirty="0" smtClean="0"/>
              <a:t>It is the largest </a:t>
            </a:r>
            <a:r>
              <a:rPr lang="en-US" sz="2600" dirty="0" smtClean="0">
                <a:solidFill>
                  <a:srgbClr val="C00000"/>
                </a:solidFill>
              </a:rPr>
              <a:t>online classified </a:t>
            </a:r>
            <a:r>
              <a:rPr lang="en-US" sz="2600" dirty="0" smtClean="0"/>
              <a:t>ads company in Pakistan, Brazil, India, Bulgaria, Poland, Portugal and Ukraine</a:t>
            </a:r>
            <a:endParaRPr lang="en-US" sz="2600" dirty="0"/>
          </a:p>
        </p:txBody>
      </p:sp>
      <p:pic>
        <p:nvPicPr>
          <p:cNvPr id="1026" name="Picture 2" descr="C:\Users\User\Desktop\OLX-IN-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1772816"/>
            <a:ext cx="1872208" cy="170809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5CBD5AE-1409-4FE5-9216-7CCA7A10F595}" type="slidenum">
              <a:rPr lang="es-ES" smtClean="0"/>
              <a:pPr/>
              <a:t>4</a:t>
            </a:fld>
            <a:endParaRPr lang="es-E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791741"/>
            <a:ext cx="8229600" cy="981075"/>
          </a:xfrm>
        </p:spPr>
        <p:txBody>
          <a:bodyPr/>
          <a:lstStyle/>
          <a:p>
            <a:r>
              <a:rPr lang="en-US" dirty="0" smtClean="0">
                <a:solidFill>
                  <a:schemeClr val="bg1"/>
                </a:solidFill>
              </a:rPr>
              <a:t>History</a:t>
            </a:r>
            <a:endParaRPr lang="en-US" dirty="0">
              <a:solidFill>
                <a:schemeClr val="bg1"/>
              </a:solidFill>
            </a:endParaRPr>
          </a:p>
        </p:txBody>
      </p:sp>
      <p:sp>
        <p:nvSpPr>
          <p:cNvPr id="106499" name="Rectangle 3"/>
          <p:cNvSpPr>
            <a:spLocks noGrp="1" noChangeArrowheads="1"/>
          </p:cNvSpPr>
          <p:nvPr>
            <p:ph type="body" idx="1"/>
          </p:nvPr>
        </p:nvSpPr>
        <p:spPr>
          <a:xfrm>
            <a:off x="539552" y="2132856"/>
            <a:ext cx="8229600" cy="4525962"/>
          </a:xfrm>
        </p:spPr>
        <p:txBody>
          <a:bodyPr/>
          <a:lstStyle/>
          <a:p>
            <a:pPr marL="0" indent="0">
              <a:buNone/>
            </a:pPr>
            <a:endParaRPr lang="en-US" dirty="0" smtClean="0"/>
          </a:p>
          <a:p>
            <a:pPr marL="0" indent="0">
              <a:buNone/>
            </a:pPr>
            <a:r>
              <a:rPr lang="en-US" dirty="0" smtClean="0"/>
              <a:t>2006</a:t>
            </a:r>
            <a:endParaRPr lang="en-US" dirty="0"/>
          </a:p>
          <a:p>
            <a:r>
              <a:rPr lang="en-US" sz="2600" dirty="0">
                <a:solidFill>
                  <a:srgbClr val="C00000"/>
                </a:solidFill>
              </a:rPr>
              <a:t>Fabrice </a:t>
            </a:r>
            <a:r>
              <a:rPr lang="en-US" sz="2600" dirty="0" err="1" smtClean="0">
                <a:solidFill>
                  <a:srgbClr val="C00000"/>
                </a:solidFill>
              </a:rPr>
              <a:t>Grinda</a:t>
            </a:r>
            <a:r>
              <a:rPr lang="en-US" sz="2600" dirty="0" smtClean="0">
                <a:solidFill>
                  <a:srgbClr val="C00000"/>
                </a:solidFill>
              </a:rPr>
              <a:t> </a:t>
            </a:r>
            <a:r>
              <a:rPr lang="en-US" sz="2600" dirty="0"/>
              <a:t>and </a:t>
            </a:r>
            <a:r>
              <a:rPr lang="en-US" sz="2600" dirty="0">
                <a:solidFill>
                  <a:srgbClr val="C00000"/>
                </a:solidFill>
              </a:rPr>
              <a:t>Alec</a:t>
            </a:r>
            <a:r>
              <a:rPr lang="en-US" sz="2600" dirty="0">
                <a:solidFill>
                  <a:srgbClr val="FF0000"/>
                </a:solidFill>
              </a:rPr>
              <a:t> </a:t>
            </a:r>
            <a:r>
              <a:rPr lang="en-US" sz="2600" dirty="0" err="1">
                <a:solidFill>
                  <a:srgbClr val="C00000"/>
                </a:solidFill>
              </a:rPr>
              <a:t>Oxenford</a:t>
            </a:r>
            <a:r>
              <a:rPr lang="en-US" sz="2600" dirty="0">
                <a:solidFill>
                  <a:srgbClr val="C00000"/>
                </a:solidFill>
              </a:rPr>
              <a:t> </a:t>
            </a:r>
            <a:r>
              <a:rPr lang="en-US" sz="2600" dirty="0"/>
              <a:t>started the company as a Craigslist </a:t>
            </a:r>
            <a:r>
              <a:rPr lang="en-US" sz="2600" dirty="0" smtClean="0"/>
              <a:t>alternative.</a:t>
            </a:r>
          </a:p>
          <a:p>
            <a:r>
              <a:rPr lang="en-US" sz="2600" dirty="0"/>
              <a:t>A</a:t>
            </a:r>
            <a:r>
              <a:rPr lang="en-US" sz="2600" dirty="0" smtClean="0"/>
              <a:t>cquired </a:t>
            </a:r>
            <a:r>
              <a:rPr lang="en-US" sz="2600" dirty="0" smtClean="0">
                <a:solidFill>
                  <a:srgbClr val="C00000"/>
                </a:solidFill>
              </a:rPr>
              <a:t>Mundoanuncio.com</a:t>
            </a:r>
            <a:endParaRPr lang="en-US" sz="2600" dirty="0">
              <a:solidFill>
                <a:srgbClr val="C00000"/>
              </a:solidFill>
            </a:endParaRPr>
          </a:p>
          <a:p>
            <a:pPr marL="0" indent="0">
              <a:buNone/>
            </a:pPr>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fld id="{45CBD5AE-1409-4FE5-9216-7CCA7A10F595}" type="slidenum">
              <a:rPr lang="es-ES" smtClean="0"/>
              <a:pPr/>
              <a:t>5</a:t>
            </a:fld>
            <a:endParaRPr lang="es-ES"/>
          </a:p>
        </p:txBody>
      </p:sp>
    </p:spTree>
    <p:extLst>
      <p:ext uri="{BB962C8B-B14F-4D97-AF65-F5344CB8AC3E}">
        <p14:creationId xmlns:p14="http://schemas.microsoft.com/office/powerpoint/2010/main" val="440154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791741"/>
            <a:ext cx="8229600" cy="981075"/>
          </a:xfrm>
        </p:spPr>
        <p:txBody>
          <a:bodyPr/>
          <a:lstStyle/>
          <a:p>
            <a:r>
              <a:rPr lang="en-US" dirty="0" smtClean="0">
                <a:solidFill>
                  <a:schemeClr val="bg1"/>
                </a:solidFill>
              </a:rPr>
              <a:t>History</a:t>
            </a:r>
            <a:endParaRPr lang="en-US" dirty="0">
              <a:solidFill>
                <a:schemeClr val="bg1"/>
              </a:solidFill>
            </a:endParaRPr>
          </a:p>
        </p:txBody>
      </p:sp>
      <p:sp>
        <p:nvSpPr>
          <p:cNvPr id="106499" name="Rectangle 3"/>
          <p:cNvSpPr>
            <a:spLocks noGrp="1" noChangeArrowheads="1"/>
          </p:cNvSpPr>
          <p:nvPr>
            <p:ph type="body" idx="1"/>
          </p:nvPr>
        </p:nvSpPr>
        <p:spPr>
          <a:xfrm>
            <a:off x="457200" y="1855788"/>
            <a:ext cx="8229600" cy="4525962"/>
          </a:xfrm>
        </p:spPr>
        <p:txBody>
          <a:bodyPr/>
          <a:lstStyle/>
          <a:p>
            <a:pPr marL="0" indent="0">
              <a:buNone/>
            </a:pPr>
            <a:endParaRPr lang="en-US" dirty="0" smtClean="0"/>
          </a:p>
          <a:p>
            <a:pPr marL="0" indent="0">
              <a:buNone/>
            </a:pPr>
            <a:r>
              <a:rPr lang="en-US" dirty="0" smtClean="0"/>
              <a:t>2007</a:t>
            </a:r>
            <a:endParaRPr lang="en-US" dirty="0"/>
          </a:p>
          <a:p>
            <a:r>
              <a:rPr lang="en-US" sz="2600" dirty="0"/>
              <a:t>It made an investment Chinese classifieds site in </a:t>
            </a:r>
            <a:r>
              <a:rPr lang="en-US" sz="2600" dirty="0" smtClean="0">
                <a:solidFill>
                  <a:srgbClr val="C00000"/>
                </a:solidFill>
              </a:rPr>
              <a:t>Edeng.cn</a:t>
            </a:r>
          </a:p>
          <a:p>
            <a:pPr marL="0" indent="0">
              <a:buNone/>
            </a:pPr>
            <a:endParaRPr lang="en-US" sz="2600" dirty="0">
              <a:solidFill>
                <a:srgbClr val="C00000"/>
              </a:solidFill>
            </a:endParaRPr>
          </a:p>
          <a:p>
            <a:pPr marL="0" indent="0">
              <a:buNone/>
            </a:pPr>
            <a:r>
              <a:rPr lang="en-US" dirty="0" smtClean="0"/>
              <a:t>2008</a:t>
            </a:r>
            <a:endParaRPr lang="en-US" dirty="0"/>
          </a:p>
          <a:p>
            <a:r>
              <a:rPr lang="en-US" sz="2600" dirty="0"/>
              <a:t> </a:t>
            </a:r>
            <a:r>
              <a:rPr lang="en-US" sz="2600" dirty="0" smtClean="0"/>
              <a:t>Its </a:t>
            </a:r>
            <a:r>
              <a:rPr lang="en-US" sz="2600" dirty="0"/>
              <a:t>growth in the </a:t>
            </a:r>
            <a:r>
              <a:rPr lang="en-US" sz="2600" dirty="0">
                <a:solidFill>
                  <a:srgbClr val="C00000"/>
                </a:solidFill>
              </a:rPr>
              <a:t>Philippines </a:t>
            </a:r>
            <a:r>
              <a:rPr lang="en-US" sz="2600" dirty="0"/>
              <a:t>was attributed to its partnership with </a:t>
            </a:r>
            <a:r>
              <a:rPr lang="en-US" sz="2600" dirty="0" smtClean="0">
                <a:solidFill>
                  <a:srgbClr val="C00000"/>
                </a:solidFill>
              </a:rPr>
              <a:t>Friendster.</a:t>
            </a:r>
            <a:endParaRPr lang="en-US" sz="2600" dirty="0">
              <a:solidFill>
                <a:srgbClr val="C00000"/>
              </a:solidFill>
            </a:endParaRPr>
          </a:p>
          <a:p>
            <a:r>
              <a:rPr lang="en-US" sz="2600" dirty="0"/>
              <a:t>The company invested in "</a:t>
            </a:r>
            <a:r>
              <a:rPr lang="en-US" sz="2600" dirty="0">
                <a:solidFill>
                  <a:srgbClr val="C00000"/>
                </a:solidFill>
              </a:rPr>
              <a:t>Web</a:t>
            </a:r>
            <a:r>
              <a:rPr lang="en-US" sz="2600" dirty="0">
                <a:solidFill>
                  <a:srgbClr val="FF0000"/>
                </a:solidFill>
              </a:rPr>
              <a:t> </a:t>
            </a:r>
            <a:r>
              <a:rPr lang="en-US" sz="2600" dirty="0">
                <a:solidFill>
                  <a:srgbClr val="C00000"/>
                </a:solidFill>
              </a:rPr>
              <a:t>2.0</a:t>
            </a:r>
            <a:r>
              <a:rPr lang="en-US" sz="2600" dirty="0"/>
              <a:t>" </a:t>
            </a:r>
          </a:p>
        </p:txBody>
      </p:sp>
      <p:sp>
        <p:nvSpPr>
          <p:cNvPr id="2" name="Slide Number Placeholder 1"/>
          <p:cNvSpPr>
            <a:spLocks noGrp="1"/>
          </p:cNvSpPr>
          <p:nvPr>
            <p:ph type="sldNum" sz="quarter" idx="12"/>
          </p:nvPr>
        </p:nvSpPr>
        <p:spPr/>
        <p:txBody>
          <a:bodyPr/>
          <a:lstStyle/>
          <a:p>
            <a:fld id="{45CBD5AE-1409-4FE5-9216-7CCA7A10F595}" type="slidenum">
              <a:rPr lang="es-ES" smtClean="0"/>
              <a:pPr/>
              <a:t>6</a:t>
            </a:fld>
            <a:endParaRPr lang="es-ES"/>
          </a:p>
        </p:txBody>
      </p:sp>
    </p:spTree>
    <p:extLst>
      <p:ext uri="{BB962C8B-B14F-4D97-AF65-F5344CB8AC3E}">
        <p14:creationId xmlns:p14="http://schemas.microsoft.com/office/powerpoint/2010/main" val="4161879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791741"/>
            <a:ext cx="8229600" cy="981075"/>
          </a:xfrm>
        </p:spPr>
        <p:txBody>
          <a:bodyPr/>
          <a:lstStyle/>
          <a:p>
            <a:r>
              <a:rPr lang="en-US" dirty="0" smtClean="0">
                <a:solidFill>
                  <a:schemeClr val="bg1"/>
                </a:solidFill>
              </a:rPr>
              <a:t>History</a:t>
            </a:r>
            <a:endParaRPr lang="en-US" dirty="0">
              <a:solidFill>
                <a:schemeClr val="bg1"/>
              </a:solidFill>
            </a:endParaRPr>
          </a:p>
        </p:txBody>
      </p:sp>
      <p:sp>
        <p:nvSpPr>
          <p:cNvPr id="106499" name="Rectangle 3"/>
          <p:cNvSpPr>
            <a:spLocks noGrp="1" noChangeArrowheads="1"/>
          </p:cNvSpPr>
          <p:nvPr>
            <p:ph type="body" idx="1"/>
          </p:nvPr>
        </p:nvSpPr>
        <p:spPr>
          <a:xfrm>
            <a:off x="457200" y="1855788"/>
            <a:ext cx="8229600" cy="4525962"/>
          </a:xfrm>
        </p:spPr>
        <p:txBody>
          <a:bodyPr/>
          <a:lstStyle/>
          <a:p>
            <a:pPr marL="0" indent="0">
              <a:buNone/>
            </a:pPr>
            <a:r>
              <a:rPr lang="en-US" dirty="0"/>
              <a:t> </a:t>
            </a:r>
            <a:endParaRPr lang="en-US" dirty="0" smtClean="0"/>
          </a:p>
          <a:p>
            <a:pPr marL="0" indent="0">
              <a:buNone/>
            </a:pPr>
            <a:r>
              <a:rPr lang="en-US" dirty="0" smtClean="0"/>
              <a:t>2009</a:t>
            </a:r>
            <a:endParaRPr lang="en-US" dirty="0"/>
          </a:p>
          <a:p>
            <a:r>
              <a:rPr lang="en-US" sz="2600" dirty="0" smtClean="0"/>
              <a:t>The </a:t>
            </a:r>
            <a:r>
              <a:rPr lang="en-US" sz="2600" dirty="0"/>
              <a:t>company partnered with </a:t>
            </a:r>
            <a:r>
              <a:rPr lang="en-US" sz="2600" dirty="0" smtClean="0">
                <a:solidFill>
                  <a:srgbClr val="C00000"/>
                </a:solidFill>
              </a:rPr>
              <a:t>Hi5</a:t>
            </a:r>
            <a:r>
              <a:rPr lang="en-US" sz="2600" dirty="0" smtClean="0"/>
              <a:t>, </a:t>
            </a:r>
            <a:r>
              <a:rPr lang="en-US" sz="2600" dirty="0"/>
              <a:t>a social network, </a:t>
            </a:r>
            <a:r>
              <a:rPr lang="en-US" sz="2600" dirty="0" smtClean="0"/>
              <a:t>which implemented </a:t>
            </a:r>
            <a:r>
              <a:rPr lang="en-US" sz="2600" dirty="0"/>
              <a:t>OLX features, such as displaying ads and sharing ads with friends, and OLX enabled video, image and mobile features, in 39 languages and 90 countries.</a:t>
            </a:r>
          </a:p>
        </p:txBody>
      </p:sp>
      <p:sp>
        <p:nvSpPr>
          <p:cNvPr id="2" name="Slide Number Placeholder 1"/>
          <p:cNvSpPr>
            <a:spLocks noGrp="1"/>
          </p:cNvSpPr>
          <p:nvPr>
            <p:ph type="sldNum" sz="quarter" idx="12"/>
          </p:nvPr>
        </p:nvSpPr>
        <p:spPr/>
        <p:txBody>
          <a:bodyPr/>
          <a:lstStyle/>
          <a:p>
            <a:fld id="{45CBD5AE-1409-4FE5-9216-7CCA7A10F595}" type="slidenum">
              <a:rPr lang="es-ES" smtClean="0"/>
              <a:pPr/>
              <a:t>7</a:t>
            </a:fld>
            <a:endParaRPr lang="es-ES"/>
          </a:p>
        </p:txBody>
      </p:sp>
    </p:spTree>
    <p:extLst>
      <p:ext uri="{BB962C8B-B14F-4D97-AF65-F5344CB8AC3E}">
        <p14:creationId xmlns:p14="http://schemas.microsoft.com/office/powerpoint/2010/main" val="4213792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791741"/>
            <a:ext cx="8229600" cy="981075"/>
          </a:xfrm>
        </p:spPr>
        <p:txBody>
          <a:bodyPr/>
          <a:lstStyle/>
          <a:p>
            <a:r>
              <a:rPr lang="en-US" dirty="0" smtClean="0">
                <a:solidFill>
                  <a:schemeClr val="bg1"/>
                </a:solidFill>
              </a:rPr>
              <a:t>History</a:t>
            </a:r>
            <a:endParaRPr lang="en-US" dirty="0">
              <a:solidFill>
                <a:schemeClr val="bg1"/>
              </a:solidFill>
            </a:endParaRPr>
          </a:p>
        </p:txBody>
      </p:sp>
      <p:sp>
        <p:nvSpPr>
          <p:cNvPr id="106499" name="Rectangle 3"/>
          <p:cNvSpPr>
            <a:spLocks noGrp="1" noChangeArrowheads="1"/>
          </p:cNvSpPr>
          <p:nvPr>
            <p:ph type="body" idx="1"/>
          </p:nvPr>
        </p:nvSpPr>
        <p:spPr>
          <a:xfrm>
            <a:off x="457200" y="1855788"/>
            <a:ext cx="8229600" cy="4525962"/>
          </a:xfrm>
        </p:spPr>
        <p:txBody>
          <a:bodyPr/>
          <a:lstStyle/>
          <a:p>
            <a:pPr marL="0" indent="0">
              <a:buNone/>
            </a:pPr>
            <a:endParaRPr lang="en-US" dirty="0" smtClean="0"/>
          </a:p>
          <a:p>
            <a:pPr marL="0" indent="0">
              <a:buNone/>
            </a:pPr>
            <a:r>
              <a:rPr lang="en-US" dirty="0" smtClean="0"/>
              <a:t>2010</a:t>
            </a:r>
            <a:endParaRPr lang="en-US" dirty="0"/>
          </a:p>
          <a:p>
            <a:r>
              <a:rPr lang="en-US" sz="2600" dirty="0" smtClean="0"/>
              <a:t>South </a:t>
            </a:r>
            <a:r>
              <a:rPr lang="en-US" sz="2600" dirty="0"/>
              <a:t>African media group </a:t>
            </a:r>
            <a:r>
              <a:rPr lang="en-US" sz="2600" dirty="0" smtClean="0">
                <a:solidFill>
                  <a:srgbClr val="C00000"/>
                </a:solidFill>
              </a:rPr>
              <a:t>Naspers</a:t>
            </a:r>
            <a:r>
              <a:rPr lang="en-US" sz="2600" dirty="0" smtClean="0"/>
              <a:t>, bought </a:t>
            </a:r>
            <a:r>
              <a:rPr lang="en-US" sz="2600" dirty="0"/>
              <a:t>out the existing </a:t>
            </a:r>
            <a:r>
              <a:rPr lang="en-US" sz="2600" dirty="0" smtClean="0"/>
              <a:t>investors.</a:t>
            </a:r>
          </a:p>
          <a:p>
            <a:pPr marL="0" indent="0">
              <a:buNone/>
            </a:pPr>
            <a:endParaRPr lang="en-US" sz="2600" dirty="0"/>
          </a:p>
          <a:p>
            <a:pPr marL="0" indent="0">
              <a:buNone/>
            </a:pPr>
            <a:r>
              <a:rPr lang="en-US" dirty="0" smtClean="0"/>
              <a:t> </a:t>
            </a:r>
            <a:r>
              <a:rPr lang="en-US" dirty="0"/>
              <a:t>2014</a:t>
            </a:r>
          </a:p>
          <a:p>
            <a:r>
              <a:rPr lang="en-US" sz="2600" dirty="0"/>
              <a:t>OLX's global traffic was </a:t>
            </a:r>
            <a:r>
              <a:rPr lang="en-US" sz="2600" dirty="0">
                <a:solidFill>
                  <a:srgbClr val="C00000"/>
                </a:solidFill>
              </a:rPr>
              <a:t>240 million unique monthly visits</a:t>
            </a:r>
            <a:r>
              <a:rPr lang="en-US" sz="2600" dirty="0"/>
              <a:t>, </a:t>
            </a:r>
            <a:r>
              <a:rPr lang="en-US" sz="2600" dirty="0">
                <a:solidFill>
                  <a:srgbClr val="C00000"/>
                </a:solidFill>
              </a:rPr>
              <a:t>54% </a:t>
            </a:r>
            <a:r>
              <a:rPr lang="en-US" sz="2600" dirty="0"/>
              <a:t>of which came from </a:t>
            </a:r>
            <a:r>
              <a:rPr lang="en-US" sz="2600" dirty="0" smtClean="0">
                <a:solidFill>
                  <a:srgbClr val="C00000"/>
                </a:solidFill>
              </a:rPr>
              <a:t>mobile.</a:t>
            </a:r>
            <a:endParaRPr lang="en-US" sz="2600" dirty="0">
              <a:solidFill>
                <a:srgbClr val="C00000"/>
              </a:solidFill>
            </a:endParaRPr>
          </a:p>
          <a:p>
            <a:endParaRPr lang="en-US" dirty="0"/>
          </a:p>
        </p:txBody>
      </p:sp>
      <p:sp>
        <p:nvSpPr>
          <p:cNvPr id="2" name="Slide Number Placeholder 1"/>
          <p:cNvSpPr>
            <a:spLocks noGrp="1"/>
          </p:cNvSpPr>
          <p:nvPr>
            <p:ph type="sldNum" sz="quarter" idx="12"/>
          </p:nvPr>
        </p:nvSpPr>
        <p:spPr/>
        <p:txBody>
          <a:bodyPr/>
          <a:lstStyle/>
          <a:p>
            <a:fld id="{45CBD5AE-1409-4FE5-9216-7CCA7A10F595}" type="slidenum">
              <a:rPr lang="es-ES" smtClean="0"/>
              <a:pPr/>
              <a:t>8</a:t>
            </a:fld>
            <a:endParaRPr lang="es-ES"/>
          </a:p>
        </p:txBody>
      </p:sp>
    </p:spTree>
    <p:extLst>
      <p:ext uri="{BB962C8B-B14F-4D97-AF65-F5344CB8AC3E}">
        <p14:creationId xmlns:p14="http://schemas.microsoft.com/office/powerpoint/2010/main" val="3210452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791741"/>
            <a:ext cx="8229600" cy="981075"/>
          </a:xfrm>
        </p:spPr>
        <p:txBody>
          <a:bodyPr/>
          <a:lstStyle/>
          <a:p>
            <a:r>
              <a:rPr lang="en-US" dirty="0" smtClean="0">
                <a:solidFill>
                  <a:schemeClr val="bg1"/>
                </a:solidFill>
              </a:rPr>
              <a:t>History</a:t>
            </a:r>
            <a:endParaRPr lang="en-US" dirty="0">
              <a:solidFill>
                <a:schemeClr val="bg1"/>
              </a:solidFill>
            </a:endParaRPr>
          </a:p>
        </p:txBody>
      </p:sp>
      <p:sp>
        <p:nvSpPr>
          <p:cNvPr id="106499" name="Rectangle 3"/>
          <p:cNvSpPr>
            <a:spLocks noGrp="1" noChangeArrowheads="1"/>
          </p:cNvSpPr>
          <p:nvPr>
            <p:ph type="body" idx="1"/>
          </p:nvPr>
        </p:nvSpPr>
        <p:spPr>
          <a:xfrm>
            <a:off x="457200" y="1855788"/>
            <a:ext cx="8229600" cy="4525962"/>
          </a:xfrm>
        </p:spPr>
        <p:txBody>
          <a:bodyPr/>
          <a:lstStyle/>
          <a:p>
            <a:pPr marL="0" indent="0">
              <a:buNone/>
            </a:pPr>
            <a:endParaRPr lang="en-US" dirty="0" smtClean="0"/>
          </a:p>
          <a:p>
            <a:pPr marL="0" indent="0">
              <a:buNone/>
            </a:pPr>
            <a:r>
              <a:rPr lang="en-US" dirty="0" smtClean="0"/>
              <a:t>2016</a:t>
            </a:r>
            <a:endParaRPr lang="en-US" dirty="0"/>
          </a:p>
          <a:p>
            <a:r>
              <a:rPr lang="en-US" sz="2600" dirty="0"/>
              <a:t> L</a:t>
            </a:r>
            <a:r>
              <a:rPr lang="en-US" sz="2600" dirty="0" smtClean="0"/>
              <a:t>aunched </a:t>
            </a:r>
            <a:r>
              <a:rPr lang="en-US" sz="2600" dirty="0" err="1">
                <a:solidFill>
                  <a:srgbClr val="C00000"/>
                </a:solidFill>
              </a:rPr>
              <a:t>Tradus</a:t>
            </a:r>
            <a:r>
              <a:rPr lang="en-US" sz="2600" dirty="0">
                <a:solidFill>
                  <a:srgbClr val="C00000"/>
                </a:solidFill>
              </a:rPr>
              <a:t> </a:t>
            </a:r>
            <a:r>
              <a:rPr lang="en-US" sz="2600" dirty="0"/>
              <a:t>as a heavy machinery classifieds </a:t>
            </a:r>
            <a:r>
              <a:rPr lang="en-US" sz="2600" dirty="0" smtClean="0"/>
              <a:t>site which listed </a:t>
            </a:r>
            <a:r>
              <a:rPr lang="en-US" sz="2600" dirty="0"/>
              <a:t>ads for used, heavy machinery and </a:t>
            </a:r>
            <a:r>
              <a:rPr lang="en-US" sz="2600" dirty="0" smtClean="0"/>
              <a:t>vehicles.</a:t>
            </a:r>
          </a:p>
          <a:p>
            <a:pPr marL="0" indent="0">
              <a:buNone/>
            </a:pPr>
            <a:endParaRPr lang="en-US" dirty="0"/>
          </a:p>
          <a:p>
            <a:pPr marL="0" indent="0">
              <a:buNone/>
            </a:pPr>
            <a:r>
              <a:rPr lang="en-US" dirty="0"/>
              <a:t>2018</a:t>
            </a:r>
          </a:p>
          <a:p>
            <a:r>
              <a:rPr lang="en-US" sz="2600" dirty="0"/>
              <a:t>OLX announced the </a:t>
            </a:r>
            <a:r>
              <a:rPr lang="en-US" sz="2600" dirty="0">
                <a:solidFill>
                  <a:srgbClr val="C00000"/>
                </a:solidFill>
              </a:rPr>
              <a:t>shut down</a:t>
            </a:r>
            <a:r>
              <a:rPr lang="en-US" sz="2600" dirty="0">
                <a:solidFill>
                  <a:srgbClr val="FF0000"/>
                </a:solidFill>
              </a:rPr>
              <a:t> </a:t>
            </a:r>
            <a:r>
              <a:rPr lang="en-US" sz="2600" dirty="0"/>
              <a:t>of its </a:t>
            </a:r>
            <a:r>
              <a:rPr lang="en-US" sz="2600" dirty="0">
                <a:solidFill>
                  <a:srgbClr val="C00000"/>
                </a:solidFill>
              </a:rPr>
              <a:t>Nigerian office </a:t>
            </a:r>
            <a:r>
              <a:rPr lang="en-US" sz="2600" dirty="0"/>
              <a:t>and a complete </a:t>
            </a:r>
            <a:r>
              <a:rPr lang="en-US" sz="2600" dirty="0">
                <a:solidFill>
                  <a:srgbClr val="C00000"/>
                </a:solidFill>
              </a:rPr>
              <a:t>pullout </a:t>
            </a:r>
            <a:r>
              <a:rPr lang="en-US" sz="2600" dirty="0"/>
              <a:t>from </a:t>
            </a:r>
            <a:r>
              <a:rPr lang="en-US" sz="2600" dirty="0" smtClean="0"/>
              <a:t>Nigeria.</a:t>
            </a:r>
            <a:endParaRPr lang="en-US" sz="2600" dirty="0"/>
          </a:p>
          <a:p>
            <a:endParaRPr lang="en-US" dirty="0"/>
          </a:p>
        </p:txBody>
      </p:sp>
      <p:sp>
        <p:nvSpPr>
          <p:cNvPr id="2" name="Slide Number Placeholder 1"/>
          <p:cNvSpPr>
            <a:spLocks noGrp="1"/>
          </p:cNvSpPr>
          <p:nvPr>
            <p:ph type="sldNum" sz="quarter" idx="12"/>
          </p:nvPr>
        </p:nvSpPr>
        <p:spPr/>
        <p:txBody>
          <a:bodyPr/>
          <a:lstStyle/>
          <a:p>
            <a:fld id="{45CBD5AE-1409-4FE5-9216-7CCA7A10F595}" type="slidenum">
              <a:rPr lang="es-ES" smtClean="0"/>
              <a:pPr/>
              <a:t>9</a:t>
            </a:fld>
            <a:endParaRPr lang="es-ES"/>
          </a:p>
        </p:txBody>
      </p:sp>
    </p:spTree>
    <p:extLst>
      <p:ext uri="{BB962C8B-B14F-4D97-AF65-F5344CB8AC3E}">
        <p14:creationId xmlns:p14="http://schemas.microsoft.com/office/powerpoint/2010/main" val="2268256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4296</TotalTime>
  <Words>719</Words>
  <Application>Microsoft Office PowerPoint</Application>
  <PresentationFormat>On-screen Show (4:3)</PresentationFormat>
  <Paragraphs>132</Paragraphs>
  <Slides>20</Slides>
  <Notes>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Diseño predeterminado</vt:lpstr>
      <vt:lpstr>OLX</vt:lpstr>
      <vt:lpstr>Members</vt:lpstr>
      <vt:lpstr>Topics</vt:lpstr>
      <vt:lpstr>Introduction</vt:lpstr>
      <vt:lpstr>History</vt:lpstr>
      <vt:lpstr>History</vt:lpstr>
      <vt:lpstr>History</vt:lpstr>
      <vt:lpstr>History</vt:lpstr>
      <vt:lpstr>History</vt:lpstr>
      <vt:lpstr>History</vt:lpstr>
      <vt:lpstr>How OLX Works?</vt:lpstr>
      <vt:lpstr>How OLX Works?</vt:lpstr>
      <vt:lpstr>OLX Business Model</vt:lpstr>
      <vt:lpstr>How does OLX  make money ?</vt:lpstr>
      <vt:lpstr>How does OLX  make money ?</vt:lpstr>
      <vt:lpstr>How does OLX  make money ?</vt:lpstr>
      <vt:lpstr>How does OLX  make money ?</vt:lpstr>
      <vt:lpstr>Screenshot</vt:lpstr>
      <vt:lpstr>Any Questions ? </vt:lpstr>
      <vt:lpstr>Thank You</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User</cp:lastModifiedBy>
  <cp:revision>592</cp:revision>
  <dcterms:created xsi:type="dcterms:W3CDTF">2010-05-23T14:28:12Z</dcterms:created>
  <dcterms:modified xsi:type="dcterms:W3CDTF">2018-09-06T13:42:39Z</dcterms:modified>
</cp:coreProperties>
</file>