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64" r:id="rId2"/>
    <p:sldId id="256" r:id="rId3"/>
    <p:sldId id="257" r:id="rId4"/>
    <p:sldId id="260" r:id="rId5"/>
    <p:sldId id="266" r:id="rId6"/>
    <p:sldId id="262" r:id="rId7"/>
    <p:sldId id="263" r:id="rId8"/>
    <p:sldId id="259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4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820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2242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120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844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66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3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2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3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3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5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0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8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Asian School of Management &amp; Technology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Group II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67184" y="4430332"/>
            <a:ext cx="4524816" cy="1856703"/>
          </a:xfrm>
        </p:spPr>
        <p:txBody>
          <a:bodyPr>
            <a:normAutofit/>
          </a:bodyPr>
          <a:lstStyle/>
          <a:p>
            <a:r>
              <a:rPr lang="en-US" dirty="0" smtClean="0"/>
              <a:t>Anil Mahajan</a:t>
            </a:r>
          </a:p>
          <a:p>
            <a:r>
              <a:rPr lang="en-US" dirty="0" smtClean="0"/>
              <a:t>Bandana Adhikari</a:t>
            </a:r>
          </a:p>
          <a:p>
            <a:r>
              <a:rPr lang="en-US" dirty="0" smtClean="0"/>
              <a:t>Rakshya Niraula</a:t>
            </a:r>
          </a:p>
          <a:p>
            <a:r>
              <a:rPr lang="en-US" dirty="0" smtClean="0"/>
              <a:t>Siraj Lama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  <a:ea typeface="ＭＳ Ｐゴシック" pitchFamily="34" charset="-128"/>
              </a:rPr>
              <a:t>Even though Wal-Mart is the pioneer of its industry with about one-hundred million customers entering its stores each week it still continues to rise even further above its competition.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  <a:ea typeface="ＭＳ Ｐゴシック" pitchFamily="34" charset="-128"/>
              </a:rPr>
              <a:t>Many still consider Wal-Mart's pioneering, IT-driven supply chain to be the world's most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  <a:ea typeface="ＭＳ Ｐゴシック" pitchFamily="34" charset="-128"/>
              </a:rPr>
              <a:t>The technology aspect of the retail giant has kept Wal-Mart's prices lower than its competition.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  <a:ea typeface="ＭＳ Ｐゴシック" pitchFamily="34" charset="-128"/>
              </a:rPr>
              <a:t>Business intelligence helped Wal-Mart  cut cost at every stage and achieve their goal of providing their customers with the ability to, “Save money, Live better.”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670" y="103031"/>
            <a:ext cx="8617179" cy="17629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Walmart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1" y="183993"/>
            <a:ext cx="4765183" cy="31807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3445715"/>
            <a:ext cx="4596241" cy="3079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19" y="3628981"/>
            <a:ext cx="4139355" cy="31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3663"/>
            <a:ext cx="8596668" cy="4587700"/>
          </a:xfrm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900" dirty="0"/>
              <a:t>A</a:t>
            </a:r>
            <a:r>
              <a:rPr lang="en-US" sz="2900" dirty="0" smtClean="0"/>
              <a:t>n </a:t>
            </a:r>
            <a:r>
              <a:rPr lang="en-US" sz="2900" dirty="0"/>
              <a:t>American multinational retail </a:t>
            </a:r>
            <a:r>
              <a:rPr lang="en-US" sz="2900" dirty="0" smtClean="0"/>
              <a:t>corporation</a:t>
            </a:r>
            <a:r>
              <a:rPr lang="en-US" sz="2900" dirty="0"/>
              <a:t> </a:t>
            </a:r>
            <a:r>
              <a:rPr lang="en-US" sz="2900" dirty="0" smtClean="0"/>
              <a:t>that </a:t>
            </a:r>
            <a:r>
              <a:rPr lang="en-US" sz="2900" dirty="0"/>
              <a:t>operates </a:t>
            </a:r>
            <a:r>
              <a:rPr lang="en-US" sz="2900" dirty="0" smtClean="0"/>
              <a:t>                        a</a:t>
            </a:r>
            <a:r>
              <a:rPr lang="en-US" sz="2900" dirty="0"/>
              <a:t> </a:t>
            </a:r>
            <a:r>
              <a:rPr lang="en-US" sz="2900" dirty="0" smtClean="0"/>
              <a:t> chain</a:t>
            </a:r>
            <a:r>
              <a:rPr lang="en-US" sz="2900" dirty="0"/>
              <a:t> of </a:t>
            </a:r>
            <a:r>
              <a:rPr lang="en-US" sz="2900" dirty="0" smtClean="0"/>
              <a:t>hypermarkets</a:t>
            </a:r>
            <a:r>
              <a:rPr lang="en-US" sz="2900" dirty="0"/>
              <a:t>, </a:t>
            </a:r>
            <a:r>
              <a:rPr lang="en-US" sz="2900" dirty="0" smtClean="0"/>
              <a:t>discount department stores </a:t>
            </a:r>
            <a:r>
              <a:rPr lang="en-US" sz="2900" dirty="0"/>
              <a:t>and grocery </a:t>
            </a:r>
            <a:r>
              <a:rPr lang="en-US" sz="2900" dirty="0" smtClean="0"/>
              <a:t>stores.</a:t>
            </a:r>
          </a:p>
          <a:p>
            <a:pPr>
              <a:buFont typeface="Arial" pitchFamily="34" charset="0"/>
              <a:buChar char="•"/>
            </a:pPr>
            <a:r>
              <a:rPr lang="en-US" sz="2900" dirty="0" smtClean="0"/>
              <a:t>World’s largest public corporation by revenue.</a:t>
            </a:r>
          </a:p>
          <a:p>
            <a:pPr>
              <a:buFont typeface="Arial" pitchFamily="34" charset="0"/>
              <a:buChar char="•"/>
            </a:pPr>
            <a:r>
              <a:rPr lang="en-US" sz="2900" dirty="0" smtClean="0"/>
              <a:t>Largest private employer in the world.</a:t>
            </a:r>
          </a:p>
          <a:p>
            <a:pPr>
              <a:buFont typeface="Arial" pitchFamily="34" charset="0"/>
              <a:buChar char="•"/>
            </a:pPr>
            <a:r>
              <a:rPr lang="en-US" sz="2900" dirty="0" smtClean="0"/>
              <a:t>Fourth largest utility or commercial employer.</a:t>
            </a:r>
          </a:p>
          <a:p>
            <a:pPr>
              <a:buFont typeface="Arial" pitchFamily="34" charset="0"/>
              <a:buChar char="•"/>
            </a:pPr>
            <a:r>
              <a:rPr lang="en-US" sz="2900" dirty="0" smtClean="0"/>
              <a:t>Largest grocery retailer in United States(20%).</a:t>
            </a:r>
          </a:p>
          <a:p>
            <a:pPr>
              <a:buFont typeface="Arial" pitchFamily="34" charset="0"/>
              <a:buChar char="•"/>
            </a:pPr>
            <a:r>
              <a:rPr lang="en-US" sz="2900" dirty="0" smtClean="0"/>
              <a:t>Largest toy seller in United States(22%).</a:t>
            </a:r>
          </a:p>
          <a:p>
            <a:pPr>
              <a:buFont typeface="Arial" pitchFamily="34" charset="0"/>
              <a:buChar char="•"/>
            </a:pPr>
            <a:r>
              <a:rPr lang="en-US" sz="2900" dirty="0" smtClean="0"/>
              <a:t>World’s biggest retailer</a:t>
            </a:r>
          </a:p>
          <a:p>
            <a:pPr>
              <a:buFont typeface="Arial" pitchFamily="34" charset="0"/>
              <a:buChar char="•"/>
            </a:pPr>
            <a:r>
              <a:rPr lang="en-US" sz="2900" dirty="0"/>
              <a:t>Walmart sold same products as their competitors but kept prices lower by </a:t>
            </a:r>
            <a:r>
              <a:rPr lang="en-US" sz="2900" dirty="0" smtClean="0"/>
              <a:t>reducing profit margin . Walton’s EDLP strategy help to remain the foundation of Walmart.</a:t>
            </a:r>
          </a:p>
          <a:p>
            <a:pPr>
              <a:buFont typeface="Arial" pitchFamily="34" charset="0"/>
              <a:buChar char="•"/>
            </a:pPr>
            <a:r>
              <a:rPr lang="en-US" sz="2900" dirty="0" smtClean="0"/>
              <a:t>Walmart thrives on 3 basic beliefs and values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1.respect for each individuals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2.service to our customer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3.striving for excellence</a:t>
            </a:r>
            <a:endParaRPr lang="en-US" sz="29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81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6698" y="4497873"/>
            <a:ext cx="67184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itchFamily="34" charset="0"/>
              <a:buChar char="•"/>
            </a:pPr>
            <a:r>
              <a:rPr lang="en-US" dirty="0"/>
              <a:t>On July 2, 1962, Walton opened the first </a:t>
            </a:r>
            <a:r>
              <a:rPr lang="en-US" b="1" dirty="0"/>
              <a:t>Walmart</a:t>
            </a:r>
            <a:r>
              <a:rPr lang="en-US" dirty="0"/>
              <a:t> Discount City store at 719 W. Walnut Street in Rogers, Arkansas. Number of locations: ‎11,718 stores worldwide ...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Owner‎: ‎Walton family‎ (51%)</a:t>
            </a:r>
          </a:p>
          <a:p>
            <a:pPr marL="285750" indent="-285750" fontAlgn="t">
              <a:buFont typeface="Arial" pitchFamily="34" charset="0"/>
              <a:buChar char="•"/>
            </a:pPr>
            <a:r>
              <a:rPr lang="en-US" dirty="0"/>
              <a:t>Number of employees: ‎: 2.3 million, Worldwide ...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/>
              <a:t>Operating income</a:t>
            </a:r>
            <a:r>
              <a:rPr lang="en-US" dirty="0"/>
              <a:t>‎: ‎US$20.437 billion (2018)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670" y="166283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History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627948"/>
            <a:ext cx="4749992" cy="2672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19" y="270756"/>
            <a:ext cx="5557771" cy="41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5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follows </a:t>
            </a:r>
            <a:r>
              <a:rPr lang="en-US" sz="2000" dirty="0" smtClean="0"/>
              <a:t>affiliate </a:t>
            </a:r>
            <a:r>
              <a:rPr lang="en-US" sz="2000" dirty="0"/>
              <a:t>model as it pays affiliate if one places product banners or links on their website to refer users to </a:t>
            </a:r>
            <a:r>
              <a:rPr lang="en-US" sz="2000" dirty="0" smtClean="0"/>
              <a:t>walmart.com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follows </a:t>
            </a:r>
            <a:r>
              <a:rPr lang="en-US" sz="2000" dirty="0" smtClean="0"/>
              <a:t>advertisement </a:t>
            </a:r>
            <a:r>
              <a:rPr lang="en-US" sz="2000" dirty="0"/>
              <a:t>model as it allows sellers to place their ad in their </a:t>
            </a:r>
            <a:r>
              <a:rPr lang="en-US" sz="2000" dirty="0" smtClean="0"/>
              <a:t>site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walmart.com is committed to providing low prices every day, on </a:t>
            </a:r>
            <a:r>
              <a:rPr lang="en-US" sz="2000" dirty="0" smtClean="0"/>
              <a:t>everything. So </a:t>
            </a:r>
            <a:r>
              <a:rPr lang="en-US" sz="2000" dirty="0"/>
              <a:t>if one finds a lower price from an online retailer on an identical, in-stock product, they'll match it</a:t>
            </a:r>
            <a:r>
              <a:rPr lang="en-US" sz="2000" dirty="0" smtClean="0"/>
              <a:t>. </a:t>
            </a:r>
            <a:r>
              <a:rPr lang="en-US" sz="2000" dirty="0"/>
              <a:t>Additionally, if one recently bought something from Walmart.com and it is now listed at a lower price, then they will match that price and return the extra </a:t>
            </a:r>
            <a:r>
              <a:rPr lang="en-US" sz="2000" dirty="0" smtClean="0"/>
              <a:t>money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75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countries have walmart stores?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94334"/>
              </p:ext>
            </p:extLst>
          </p:nvPr>
        </p:nvGraphicFramePr>
        <p:xfrm>
          <a:off x="1199662" y="1488831"/>
          <a:ext cx="8127999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85578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Walmart operates more than	10,000 stores under 71 banners in 27 countries.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Argentina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Guatemala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Nicaragua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Botswana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Honduras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Nigeria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 Africa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Swaziland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Lesotho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Uganda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United Kingdom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Costa 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Mexico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States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 Salvador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Mozambique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Zambia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Namibia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Tanzania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Detail information regarding walmart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900448"/>
              </p:ext>
            </p:extLst>
          </p:nvPr>
        </p:nvGraphicFramePr>
        <p:xfrm>
          <a:off x="849038" y="1655210"/>
          <a:ext cx="8947150" cy="332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979"/>
                <a:gridCol w="4517171"/>
              </a:tblGrid>
              <a:tr h="311214"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US$ 476.294 billion(2014)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4459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US$ 26.872 billion(2014)</a:t>
                      </a:r>
                    </a:p>
                  </a:txBody>
                  <a:tcPr/>
                </a:tc>
              </a:tr>
              <a:tr h="444591">
                <a:tc>
                  <a:txBody>
                    <a:bodyPr/>
                    <a:lstStyle/>
                    <a:p>
                      <a:r>
                        <a:rPr lang="en-US" dirty="0" smtClean="0"/>
                        <a:t>Net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US$ 16.022 billion(2014)</a:t>
                      </a:r>
                    </a:p>
                  </a:txBody>
                  <a:tcPr/>
                </a:tc>
              </a:tr>
              <a:tr h="54893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US$ 204.751 billion(2014)</a:t>
                      </a:r>
                    </a:p>
                  </a:txBody>
                  <a:tcPr/>
                </a:tc>
              </a:tr>
              <a:tr h="51940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equity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US$ 81.339 billion(2014)</a:t>
                      </a:r>
                    </a:p>
                  </a:txBody>
                  <a:tcPr/>
                </a:tc>
              </a:tr>
              <a:tr h="180306">
                <a:tc>
                  <a:txBody>
                    <a:bodyPr/>
                    <a:lstStyle/>
                    <a:p>
                      <a:r>
                        <a:rPr lang="en-US" dirty="0" smtClean="0"/>
                        <a:t>Owner(s)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Walton family</a:t>
                      </a:r>
                      <a:endParaRPr lang="en-US" dirty="0"/>
                    </a:p>
                  </a:txBody>
                  <a:tcPr/>
                </a:tc>
              </a:tr>
              <a:tr h="180306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 million</a:t>
                      </a:r>
                      <a:r>
                        <a:rPr lang="en-US" baseline="0" dirty="0" smtClean="0"/>
                        <a:t> (2013)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6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3924" y="656492"/>
            <a:ext cx="3620176" cy="1066799"/>
          </a:xfrm>
        </p:spPr>
        <p:txBody>
          <a:bodyPr>
            <a:normAutofit/>
          </a:bodyPr>
          <a:lstStyle/>
          <a:p>
            <a:pPr algn="ctr" fontAlgn="base"/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 rot="10800000" flipV="1">
            <a:off x="199293" y="1905192"/>
            <a:ext cx="9929613" cy="3224727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Setting </a:t>
            </a:r>
            <a:r>
              <a:rPr lang="en-US" sz="2400" dirty="0"/>
              <a:t>strong expectations for suppliers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Establishing </a:t>
            </a:r>
            <a:r>
              <a:rPr lang="en-US" sz="2400" dirty="0"/>
              <a:t>accountability through the adults and other tools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Building capacity within the supply chain through training and worker well-being </a:t>
            </a:r>
            <a:r>
              <a:rPr lang="en-US" sz="2400" dirty="0" smtClean="0"/>
              <a:t>programs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Collaborating with industry stakeholders to promote supply chain responsibility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381" y="386861"/>
            <a:ext cx="8596668" cy="1875693"/>
          </a:xfrm>
        </p:spPr>
        <p:txBody>
          <a:bodyPr/>
          <a:lstStyle/>
          <a:p>
            <a:pPr algn="ctr"/>
            <a:r>
              <a:rPr lang="en-US" dirty="0"/>
              <a:t>Overview of </a:t>
            </a:r>
            <a:r>
              <a:rPr lang="en-US" dirty="0" err="1"/>
              <a:t>walmart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946031"/>
            <a:ext cx="8596668" cy="40953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Physical sales of approximately $466billion in 2013 </a:t>
            </a:r>
          </a:p>
          <a:p>
            <a:endParaRPr lang="en-US" sz="2800" dirty="0">
              <a:latin typeface="Baskerville Old Face" panose="020206020805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Retail stores in 27 countries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Baskerville Old Face" panose="020206020805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Old Face" panose="02020602080505020303" pitchFamily="18" charset="0"/>
              </a:rPr>
              <a:t>Ecommerce website in 10 of the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376</Words>
  <Application>Microsoft Office PowerPoint</Application>
  <PresentationFormat>Custom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Asian School of Management &amp; Technology  Group II</vt:lpstr>
      <vt:lpstr>Walmart</vt:lpstr>
      <vt:lpstr>Introduction </vt:lpstr>
      <vt:lpstr>PowerPoint Presentation</vt:lpstr>
      <vt:lpstr>Business Model</vt:lpstr>
      <vt:lpstr>What countries have walmart stores?</vt:lpstr>
      <vt:lpstr>Detail information regarding walmart</vt:lpstr>
      <vt:lpstr>Features</vt:lpstr>
      <vt:lpstr>Overview of walmart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acer</dc:creator>
  <cp:lastModifiedBy>Rakshya</cp:lastModifiedBy>
  <cp:revision>29</cp:revision>
  <dcterms:created xsi:type="dcterms:W3CDTF">2018-08-22T07:09:54Z</dcterms:created>
  <dcterms:modified xsi:type="dcterms:W3CDTF">2018-08-23T23:22:35Z</dcterms:modified>
</cp:coreProperties>
</file>