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71" r:id="rId5"/>
    <p:sldId id="285" r:id="rId6"/>
    <p:sldId id="281" r:id="rId7"/>
    <p:sldId id="289" r:id="rId8"/>
    <p:sldId id="29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01C"/>
    <a:srgbClr val="35A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1" autoAdjust="0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dirty="0"/>
              <a:t>SNS</a:t>
            </a:r>
            <a:r>
              <a:rPr lang="en-US" altLang="ko-KR" sz="1200" baseline="0" dirty="0"/>
              <a:t> </a:t>
            </a:r>
            <a:r>
              <a:rPr lang="ko-KR" altLang="en-US" sz="1200" baseline="0" dirty="0"/>
              <a:t>사용 유무에 따른 서비스 사용 의향</a:t>
            </a:r>
            <a:endParaRPr lang="ko-KR" alt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076785808165423"/>
          <c:y val="0.25614891169499687"/>
          <c:w val="0.86458875798632917"/>
          <c:h val="0.51812227099988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2-4DA5-ADE0-737117A7DE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F2-4DA5-ADE0-737117A7DE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F2-4DA5-ADE0-737117A7DE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F2-4DA5-ADE0-737117A7DE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5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F2-4DA5-ADE0-737117A7D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342704"/>
        <c:axId val="474336144"/>
      </c:barChart>
      <c:catAx>
        <c:axId val="474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336144"/>
        <c:crosses val="autoZero"/>
        <c:auto val="1"/>
        <c:lblAlgn val="ctr"/>
        <c:lblOffset val="100"/>
        <c:noMultiLvlLbl val="0"/>
      </c:catAx>
      <c:valAx>
        <c:axId val="4743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dirty="0"/>
              <a:t>사진을 짤 찍고 싶은 이유</a:t>
            </a:r>
            <a:endParaRPr lang="en-US" altLang="ko-KR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사진을 짤 찍고 싶은 이유?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F9-403B-AF5C-154D392A7B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F9-403B-AF5C-154D392A7B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F9-403B-AF5C-154D392A7B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F9-403B-AF5C-154D392A7B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SNS에 올리고 소통하기 위해서</c:v>
                </c:pt>
                <c:pt idx="1">
                  <c:v>가족,애인이 잘 찍어달라고 하기 때문에</c:v>
                </c:pt>
                <c:pt idx="2">
                  <c:v>추억으로 남기기 위해서</c:v>
                </c:pt>
                <c:pt idx="3">
                  <c:v>특별한 이유가 없음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96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F9-403B-AF5C-154D392A7B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95B00-E054-4B6E-B6A7-03FAF5A92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17086-DE5C-42BF-A570-15005B601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17086-DE5C-42BF-A570-15005B601F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7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F5CEE0-3572-41A0-99A4-0AD7D452280E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8EDDD-08AB-456E-B214-235A6E39A5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49A871-7C49-4590-8373-173FF9841AE7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27F96B-65BC-4933-BF25-DDEB61107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745DB2-3984-4A89-BDE5-559354A13C29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E9B581-28B2-415D-82AC-70270418E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BC74ED-9869-4B0C-819C-732CF9152363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FA6D85-EF86-4B1D-9D48-84AB9096AA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2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BBC90-99E2-4CD0-A915-89EAAF709B3B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647A5F-3A76-43DA-9018-0574FE6DD4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37C86-58D0-4264-B0E6-81BBA3E74AE4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BBC19-9B2C-48B8-B068-1C33FEDBEB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5AA2A-582E-4B79-9878-3AAA013B0D03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F8A6EA-E614-4BE2-A433-AF9D76DBF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D2752D-C08B-484B-A3AE-A0BA14F56337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9849B6-E798-4C66-8F32-4CBFBE8F9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A1BCC6-6009-4116-BF1C-0DA0D2C30413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5BE75-7DA0-4757-BB4B-4DC5FBA521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C52A4-3B21-4C85-AA15-CA1A1231C325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C5E403-FA46-4844-B384-67CC3B4DC3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C7C8F0-814E-411D-BD8B-A1A1AB5EA18C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6F33B2-E912-4364-B765-1CA637EFEA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DF40C42F-35FC-45C9-BC6D-86265B1116F2}" type="datetime1">
              <a:rPr lang="en-US"/>
              <a:pPr lvl="0"/>
              <a:t>4/19/2017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C5AA0199-8AAA-43D9-BFB0-D764D12F41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ko-KR" sz="32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.kr/url?sa=i&amp;rct=j&amp;q=&amp;esrc=s&amp;source=images&amp;cd=&amp;cad=rja&amp;uact=8&amp;ved=0ahUKEwiS2cvO0dbSAhUEwLwKHUXaBVMQjRwIBw&amp;url=http://www.sfasu.edu/oip/84.asp&amp;bvm=bv.149397726,d.dGc&amp;psig=AFQjCNHpaamtiqdfeSi0932ob9oCAxrEZg&amp;ust=148960294899848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4365104"/>
            <a:ext cx="9144000" cy="2497586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3" name="직사각형 5"/>
          <p:cNvSpPr/>
          <p:nvPr/>
        </p:nvSpPr>
        <p:spPr>
          <a:xfrm>
            <a:off x="251524" y="1268803"/>
            <a:ext cx="4248476" cy="359999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2017</a:t>
            </a:r>
            <a:r>
              <a:rPr lang="ko-KR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년 봄학기</a:t>
            </a:r>
            <a:r>
              <a:rPr lang="en-US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TIM61101 </a:t>
            </a:r>
            <a:r>
              <a:rPr lang="ko-KR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빅데이터와 신제품 개발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251524" y="1628802"/>
            <a:ext cx="4320475" cy="144015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맑은 고딕" pitchFamily="34"/>
              </a:rPr>
              <a:t>Progress presentation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sz="2800" dirty="0">
              <a:solidFill>
                <a:srgbClr val="000000"/>
              </a:solidFill>
              <a:ea typeface="맑은 고딕" pitchFamily="34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ko-KR" sz="3600" b="1" dirty="0">
                <a:solidFill>
                  <a:srgbClr val="000000"/>
                </a:solidFill>
                <a:ea typeface="맑은 고딕" pitchFamily="34"/>
              </a:rPr>
              <a:t>여기</a:t>
            </a:r>
            <a:r>
              <a:rPr lang="en-US" altLang="ko-KR" sz="3600" b="1" dirty="0">
                <a:solidFill>
                  <a:srgbClr val="000000"/>
                </a:solidFill>
                <a:ea typeface="맑은 고딕" pitchFamily="34"/>
              </a:rPr>
              <a:t> </a:t>
            </a:r>
            <a:r>
              <a:rPr lang="ko-KR" altLang="ko-KR" sz="3600" b="1" dirty="0">
                <a:solidFill>
                  <a:srgbClr val="000000"/>
                </a:solidFill>
                <a:ea typeface="맑은 고딕" pitchFamily="34"/>
              </a:rPr>
              <a:t>서봐</a:t>
            </a:r>
            <a:endParaRPr lang="en-US" altLang="ko-KR" sz="2800" b="1" dirty="0">
              <a:solidFill>
                <a:srgbClr val="000000"/>
              </a:solidFill>
              <a:ea typeface="맑은 고딕" pitchFamily="34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4572000" y="6165342"/>
            <a:ext cx="4320475" cy="359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양지은 이정민 장진규</a:t>
            </a:r>
            <a:r>
              <a:rPr lang="en-US" sz="16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sz="1600" kern="0" dirty="0" err="1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차욱현</a:t>
            </a:r>
            <a:endParaRPr lang="en-US" sz="1600" kern="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3"/>
          <p:cNvSpPr/>
          <p:nvPr/>
        </p:nvSpPr>
        <p:spPr>
          <a:xfrm rot="5400013">
            <a:off x="-1719063" y="1719063"/>
            <a:ext cx="6858000" cy="341987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1"/>
              <a:gd name="f8" fmla="+- 0 0 -360"/>
              <a:gd name="f9" fmla="*/ f3 1 5"/>
              <a:gd name="f10" fmla="*/ f4 1 5"/>
              <a:gd name="f11" fmla="val f5"/>
              <a:gd name="f12" fmla="val f6"/>
              <a:gd name="f13" fmla="*/ f8 f0 1"/>
              <a:gd name="f14" fmla="+- f12 0 f11"/>
              <a:gd name="f15" fmla="*/ f13 1 f2"/>
              <a:gd name="f16" fmla="*/ f14 1 5"/>
              <a:gd name="f17" fmla="*/ f14 1 10"/>
              <a:gd name="f18" fmla="*/ f14 1 2"/>
              <a:gd name="f19" fmla="+- f15 0 f1"/>
              <a:gd name="f20" fmla="+- f11 f18 0"/>
              <a:gd name="f21" fmla="*/ f17 1 f16"/>
              <a:gd name="f22" fmla="*/ f11 1 f16"/>
              <a:gd name="f23" fmla="*/ f12 1 f16"/>
              <a:gd name="f24" fmla="*/ f16 1 f16"/>
              <a:gd name="f25" fmla="*/ f20 1 f16"/>
              <a:gd name="f26" fmla="*/ f22 f9 1"/>
              <a:gd name="f27" fmla="*/ f23 f9 1"/>
              <a:gd name="f28" fmla="*/ f23 f10 1"/>
              <a:gd name="f29" fmla="*/ f24 f10 1"/>
              <a:gd name="f30" fmla="*/ f21 f10 1"/>
              <a:gd name="f31" fmla="*/ f25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">
                <a:pos x="f31" y="f30"/>
              </a:cxn>
            </a:cxnLst>
            <a:rect l="f26" t="f29" r="f27" b="f28"/>
            <a:pathLst>
              <a:path w="5" h="5">
                <a:moveTo>
                  <a:pt x="f5" y="f7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4572000" y="6165342"/>
            <a:ext cx="4320475" cy="359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제안자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 : </a:t>
            </a:r>
            <a:r>
              <a:rPr lang="ko-KR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양지은 이정민 장진규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 </a:t>
            </a:r>
            <a:r>
              <a:rPr lang="ko-KR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차욱현</a:t>
            </a: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08서울남산체 B" pitchFamily="18"/>
              <a:ea typeface="08서울남산체 B" pitchFamily="18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3923928" y="1700162"/>
            <a:ext cx="5220071" cy="288096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목차</a:t>
            </a:r>
            <a:endParaRPr lang="en-US" sz="2400" kern="0" dirty="0">
              <a:solidFill>
                <a:srgbClr val="000000"/>
              </a:solidFill>
              <a:latin typeface="맑은 고딕"/>
              <a:ea typeface="맑은 고딕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kern="0" dirty="0">
              <a:solidFill>
                <a:srgbClr val="000000"/>
              </a:solidFill>
              <a:latin typeface="맑은 고딕"/>
              <a:ea typeface="맑은 고딕" pitchFamily="34"/>
            </a:endParaRP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1.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프로젝트 목표</a:t>
            </a:r>
            <a:endParaRPr lang="en-US" sz="2400" kern="0" dirty="0">
              <a:solidFill>
                <a:srgbClr val="000000"/>
              </a:solidFill>
              <a:latin typeface="맑은 고딕"/>
              <a:ea typeface="맑은 고딕" pitchFamily="34"/>
            </a:endParaRP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2.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설문 조사 결과</a:t>
            </a:r>
            <a:endParaRPr lang="en-US" altLang="ko-KR" sz="2400" kern="0" dirty="0">
              <a:solidFill>
                <a:srgbClr val="000000"/>
              </a:solidFill>
              <a:latin typeface="맑은 고딕"/>
              <a:ea typeface="맑은 고딕" pitchFamily="34"/>
            </a:endParaRP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3.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/>
                <a:ea typeface="맑은 고딕" pitchFamily="34"/>
              </a:rPr>
              <a:t>현재 진행 상황 및 문제점</a:t>
            </a:r>
            <a:endParaRPr lang="en-US" sz="2400" kern="0" dirty="0">
              <a:solidFill>
                <a:srgbClr val="000000"/>
              </a:solidFill>
              <a:latin typeface="맑은 고딕"/>
              <a:ea typeface="맑은 고딕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800" kern="0" dirty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서비스 특징</a:t>
            </a:r>
            <a:endParaRPr lang="en-US" sz="2800" kern="0" dirty="0">
              <a:solidFill>
                <a:srgbClr val="00B0F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323528" y="2010307"/>
            <a:ext cx="5544616" cy="1477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나도 몰랐던 나의 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사진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취향 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분석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dirty="0">
              <a:solidFill>
                <a:srgbClr val="0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여행지에서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나의 취향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맞는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사진 추천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</a:t>
            </a: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맘에 쏙</a:t>
            </a: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드는 사진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찍도록 도와주는 어플</a:t>
            </a:r>
            <a:r>
              <a:rPr lang="ko-KR" altLang="en-US" kern="0" dirty="0">
                <a:solidFill>
                  <a:srgbClr val="0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790" y="188640"/>
            <a:ext cx="6192545" cy="6208579"/>
            <a:chOff x="3923999" y="-427583"/>
            <a:chExt cx="6192545" cy="6188503"/>
          </a:xfrm>
        </p:grpSpPr>
        <p:pic>
          <p:nvPicPr>
            <p:cNvPr id="3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3999" y="-427583"/>
              <a:ext cx="6192545" cy="61885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/>
          </p:nvGrpSpPr>
          <p:grpSpPr>
            <a:xfrm>
              <a:off x="5817627" y="502424"/>
              <a:ext cx="2405288" cy="4328488"/>
              <a:chOff x="5543171" y="1432432"/>
              <a:chExt cx="2405288" cy="432848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094"/>
              <a:stretch/>
            </p:blipFill>
            <p:spPr bwMode="auto">
              <a:xfrm>
                <a:off x="5543172" y="1432432"/>
                <a:ext cx="2405287" cy="103286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5543171" y="1924783"/>
                <a:ext cx="2405287" cy="383613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603794" y="1628800"/>
                <a:ext cx="33635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여기</a:t>
                </a:r>
                <a:endParaRPr lang="en-US" altLang="ko-KR" sz="700" b="1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  <a:p>
                <a:pPr algn="ctr"/>
                <a:r>
                  <a:rPr lang="ko-KR" altLang="en-US" sz="700" b="1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서봐</a:t>
                </a:r>
                <a:endParaRPr lang="en-US" altLang="ko-KR" sz="700" b="1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72200" y="1645151"/>
                <a:ext cx="1296144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위치검색</a:t>
                </a:r>
              </a:p>
            </p:txBody>
          </p:sp>
          <p:sp>
            <p:nvSpPr>
              <p:cNvPr id="6" name="TextBox 7"/>
              <p:cNvSpPr txBox="1"/>
              <p:nvPr/>
            </p:nvSpPr>
            <p:spPr>
              <a:xfrm>
                <a:off x="5561641" y="2337261"/>
                <a:ext cx="2360441" cy="3000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지금 제주도 사려니숲길이세요</a:t>
                </a:r>
                <a:r>
                  <a:rPr lang="en-US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?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해질녘 이런 </a:t>
                </a:r>
                <a:r>
                  <a:rPr lang="ko-KR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사진은 어떠세요</a:t>
                </a:r>
                <a:r>
                  <a:rPr lang="en-US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?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endParaRPr lang="en-US" sz="900" b="0" i="0" u="none" strike="noStrike" kern="1200" cap="none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7" name="그림 13"/>
              <p:cNvPicPr>
                <a:picLocks noChangeAspect="1"/>
              </p:cNvPicPr>
              <p:nvPr/>
            </p:nvPicPr>
            <p:blipFill>
              <a:blip r:embed="rId4"/>
              <a:srcRect l="8058" t="24134" r="8256" b="16770"/>
              <a:stretch>
                <a:fillRect/>
              </a:stretch>
            </p:blipFill>
            <p:spPr>
              <a:xfrm>
                <a:off x="5617441" y="2780928"/>
                <a:ext cx="2256748" cy="28859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" name="직선 연결선 16"/>
              <p:cNvCxnSpPr/>
              <p:nvPr/>
            </p:nvCxnSpPr>
            <p:spPr>
              <a:xfrm>
                <a:off x="5543172" y="1928707"/>
                <a:ext cx="23973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>
                <a:off x="5603794" y="1988840"/>
                <a:ext cx="33635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1" u="sng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추천</a:t>
                </a:r>
                <a:endParaRPr lang="en-US" altLang="ko-KR" sz="800" b="1" u="sng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084168" y="1988840"/>
                <a:ext cx="179002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인기     주변      카메라연결       </a:t>
                </a:r>
                <a:endPara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</p:grpSp>
      </p:grp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프로젝트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4130113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#2030</a:t>
            </a:r>
            <a:r>
              <a:rPr lang="ko-KR" altLang="en-US" sz="2000" dirty="0"/>
              <a:t>  </a:t>
            </a:r>
            <a:r>
              <a:rPr lang="en-US" altLang="ko-KR" sz="2000" dirty="0"/>
              <a:t>#</a:t>
            </a:r>
            <a:r>
              <a:rPr lang="ko-KR" altLang="en-US" sz="2000" dirty="0"/>
              <a:t>여행  </a:t>
            </a:r>
            <a:r>
              <a:rPr lang="en-US" altLang="ko-KR" sz="2000" dirty="0"/>
              <a:t>#SNS  #</a:t>
            </a:r>
            <a:r>
              <a:rPr lang="ko-KR" altLang="en-US" sz="2000" dirty="0" err="1"/>
              <a:t>트렌디</a:t>
            </a:r>
            <a:r>
              <a:rPr lang="ko-KR" altLang="en-US" sz="2000" dirty="0"/>
              <a:t>  </a:t>
            </a:r>
            <a:r>
              <a:rPr lang="en-US" altLang="ko-KR" sz="2000" dirty="0"/>
              <a:t>#</a:t>
            </a:r>
            <a:r>
              <a:rPr lang="ko-KR" altLang="en-US" sz="2000" dirty="0" err="1"/>
              <a:t>인생샷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0228" y="1978649"/>
            <a:ext cx="1224000" cy="1620000"/>
            <a:chOff x="755576" y="3501008"/>
            <a:chExt cx="1291500" cy="1706706"/>
          </a:xfrm>
        </p:grpSpPr>
        <p:sp>
          <p:nvSpPr>
            <p:cNvPr id="5" name="TextBox 4"/>
            <p:cNvSpPr txBox="1"/>
            <p:nvPr/>
          </p:nvSpPr>
          <p:spPr>
            <a:xfrm>
              <a:off x="1079612" y="4869160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kern="0" dirty="0">
                  <a:solidFill>
                    <a:srgbClr val="00B0F0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App</a:t>
              </a:r>
              <a:endParaRPr lang="ko-KR" altLang="en-US" sz="1600" b="1" kern="0" dirty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501008"/>
              <a:ext cx="1291500" cy="1260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53683" y="4180307"/>
            <a:ext cx="1170545" cy="1562690"/>
            <a:chOff x="107507" y="1628800"/>
            <a:chExt cx="1170545" cy="1562690"/>
          </a:xfrm>
        </p:grpSpPr>
        <p:pic>
          <p:nvPicPr>
            <p:cNvPr id="16" name="Picture 2" descr="9 ways to thrill your mobile app user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8" r="16413"/>
            <a:stretch/>
          </p:blipFill>
          <p:spPr bwMode="auto">
            <a:xfrm>
              <a:off x="107507" y="1628800"/>
              <a:ext cx="1170545" cy="1188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7" name="TextBox 16"/>
            <p:cNvSpPr txBox="1"/>
            <p:nvPr/>
          </p:nvSpPr>
          <p:spPr>
            <a:xfrm>
              <a:off x="395536" y="285293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kern="0" dirty="0">
                  <a:solidFill>
                    <a:srgbClr val="00B0F0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User</a:t>
              </a:r>
              <a:endParaRPr lang="ko-KR" altLang="en-US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41445" y="3995143"/>
            <a:ext cx="7329213" cy="1879712"/>
            <a:chOff x="1849497" y="587617"/>
            <a:chExt cx="7120900" cy="1879712"/>
          </a:xfrm>
        </p:grpSpPr>
        <p:sp>
          <p:nvSpPr>
            <p:cNvPr id="43" name="자유형: 도형 42"/>
            <p:cNvSpPr/>
            <p:nvPr/>
          </p:nvSpPr>
          <p:spPr>
            <a:xfrm>
              <a:off x="1909831" y="587617"/>
              <a:ext cx="1145189" cy="503642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5344" tIns="85344" rIns="85344" bIns="230885" numCol="1" spcCol="1270" anchor="t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초기개인설정</a:t>
              </a:r>
              <a:endParaRPr lang="ko-KR" altLang="en-US" sz="1100" kern="12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1849497" y="965453"/>
              <a:ext cx="1726114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회원 가입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(SNS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연동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)</a:t>
              </a:r>
            </a:p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제공 된 여러 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Sample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사진 중 선호하는 선택</a:t>
              </a:r>
              <a:endParaRPr lang="en-US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어떤 특징의 사진을 좋아하는지 응답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</a:t>
              </a:r>
            </a:p>
            <a:p>
              <a:pPr marL="0" lvl="1" defTabSz="444500"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(#</a:t>
              </a:r>
              <a:r>
                <a:rPr lang="ko-KR" altLang="en-US" sz="1100" dirty="0" err="1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생기있는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#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사랑스러운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#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발랄한 등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)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 </a:t>
              </a:r>
              <a:endParaRPr lang="en-US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3228551" y="630246"/>
              <a:ext cx="367884" cy="285071"/>
            </a:xfrm>
            <a:custGeom>
              <a:avLst/>
              <a:gdLst>
                <a:gd name="connsiteX0" fmla="*/ 0 w 367884"/>
                <a:gd name="connsiteY0" fmla="*/ 57014 h 285071"/>
                <a:gd name="connsiteX1" fmla="*/ 225349 w 367884"/>
                <a:gd name="connsiteY1" fmla="*/ 57014 h 285071"/>
                <a:gd name="connsiteX2" fmla="*/ 225349 w 367884"/>
                <a:gd name="connsiteY2" fmla="*/ 0 h 285071"/>
                <a:gd name="connsiteX3" fmla="*/ 367884 w 367884"/>
                <a:gd name="connsiteY3" fmla="*/ 142536 h 285071"/>
                <a:gd name="connsiteX4" fmla="*/ 225349 w 367884"/>
                <a:gd name="connsiteY4" fmla="*/ 285071 h 285071"/>
                <a:gd name="connsiteX5" fmla="*/ 225349 w 367884"/>
                <a:gd name="connsiteY5" fmla="*/ 228057 h 285071"/>
                <a:gd name="connsiteX6" fmla="*/ 0 w 367884"/>
                <a:gd name="connsiteY6" fmla="*/ 228057 h 285071"/>
                <a:gd name="connsiteX7" fmla="*/ 0 w 367884"/>
                <a:gd name="connsiteY7" fmla="*/ 57014 h 2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84" h="285071">
                  <a:moveTo>
                    <a:pt x="0" y="57014"/>
                  </a:moveTo>
                  <a:lnTo>
                    <a:pt x="225349" y="57014"/>
                  </a:lnTo>
                  <a:lnTo>
                    <a:pt x="225349" y="0"/>
                  </a:lnTo>
                  <a:lnTo>
                    <a:pt x="367884" y="142536"/>
                  </a:lnTo>
                  <a:lnTo>
                    <a:pt x="225349" y="285071"/>
                  </a:lnTo>
                  <a:lnTo>
                    <a:pt x="225349" y="228057"/>
                  </a:lnTo>
                  <a:lnTo>
                    <a:pt x="0" y="228057"/>
                  </a:lnTo>
                  <a:lnTo>
                    <a:pt x="0" y="57014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7014" rIns="85521" bIns="57014" numCol="1" spcCol="1270" anchor="ctr" anchorCtr="0">
              <a:noAutofit/>
            </a:bodyPr>
            <a:lstStyle/>
            <a:p>
              <a:pPr marL="0" lvl="0" indent="0" algn="ctr" defTabSz="177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" kern="120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749142" y="587617"/>
              <a:ext cx="1145189" cy="555496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dk1"/>
            </a:fontRef>
          </p:style>
          <p:txBody>
            <a:bodyPr spcFirstLastPara="0" vert="horz" wrap="square" lIns="85344" tIns="85344" rIns="85344" bIns="230885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위치서비스 </a:t>
              </a:r>
              <a:endParaRPr lang="en-US" altLang="ko-KR" sz="1200" kern="12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706761" y="965453"/>
              <a:ext cx="1717784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위치 서비스 기반으로 검색된 관광지 중 내가 있는 장소를 선택</a:t>
              </a:r>
              <a:endParaRPr lang="en-US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pPr marL="0" lvl="1" defTabSz="444500">
                <a:spcBef>
                  <a:spcPct val="0"/>
                </a:spcBef>
                <a:spcAft>
                  <a:spcPct val="15000"/>
                </a:spcAft>
              </a:pPr>
              <a:endParaRPr lang="ko-KR" altLang="en-US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5067862" y="630246"/>
              <a:ext cx="367884" cy="285071"/>
            </a:xfrm>
            <a:custGeom>
              <a:avLst/>
              <a:gdLst>
                <a:gd name="connsiteX0" fmla="*/ 0 w 367884"/>
                <a:gd name="connsiteY0" fmla="*/ 57014 h 285071"/>
                <a:gd name="connsiteX1" fmla="*/ 225349 w 367884"/>
                <a:gd name="connsiteY1" fmla="*/ 57014 h 285071"/>
                <a:gd name="connsiteX2" fmla="*/ 225349 w 367884"/>
                <a:gd name="connsiteY2" fmla="*/ 0 h 285071"/>
                <a:gd name="connsiteX3" fmla="*/ 367884 w 367884"/>
                <a:gd name="connsiteY3" fmla="*/ 142536 h 285071"/>
                <a:gd name="connsiteX4" fmla="*/ 225349 w 367884"/>
                <a:gd name="connsiteY4" fmla="*/ 285071 h 285071"/>
                <a:gd name="connsiteX5" fmla="*/ 225349 w 367884"/>
                <a:gd name="connsiteY5" fmla="*/ 228057 h 285071"/>
                <a:gd name="connsiteX6" fmla="*/ 0 w 367884"/>
                <a:gd name="connsiteY6" fmla="*/ 228057 h 285071"/>
                <a:gd name="connsiteX7" fmla="*/ 0 w 367884"/>
                <a:gd name="connsiteY7" fmla="*/ 57014 h 2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84" h="285071">
                  <a:moveTo>
                    <a:pt x="0" y="57014"/>
                  </a:moveTo>
                  <a:lnTo>
                    <a:pt x="225349" y="57014"/>
                  </a:lnTo>
                  <a:lnTo>
                    <a:pt x="225349" y="0"/>
                  </a:lnTo>
                  <a:lnTo>
                    <a:pt x="367884" y="142536"/>
                  </a:lnTo>
                  <a:lnTo>
                    <a:pt x="225349" y="285071"/>
                  </a:lnTo>
                  <a:lnTo>
                    <a:pt x="225349" y="228057"/>
                  </a:lnTo>
                  <a:lnTo>
                    <a:pt x="0" y="228057"/>
                  </a:lnTo>
                  <a:lnTo>
                    <a:pt x="0" y="57014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187556"/>
                <a:satOff val="-3464"/>
                <a:lumOff val="16063"/>
                <a:alphaOff val="0"/>
              </a:schemeClr>
            </a:lnRef>
            <a:fillRef idx="2">
              <a:schemeClr val="accent1">
                <a:shade val="90000"/>
                <a:hueOff val="187556"/>
                <a:satOff val="-3464"/>
                <a:lumOff val="16063"/>
                <a:alphaOff val="0"/>
              </a:schemeClr>
            </a:fillRef>
            <a:effectRef idx="1">
              <a:schemeClr val="accent1">
                <a:shade val="90000"/>
                <a:hueOff val="187556"/>
                <a:satOff val="-3464"/>
                <a:lumOff val="1606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7014" rIns="85521" bIns="57014" numCol="1" spcCol="1270" anchor="ctr" anchorCtr="0">
              <a:noAutofit/>
            </a:bodyPr>
            <a:lstStyle/>
            <a:p>
              <a:pPr marL="0" lvl="0" indent="0" algn="ctr" defTabSz="177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" kern="120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5588453" y="587617"/>
              <a:ext cx="1145189" cy="555496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dk1"/>
            </a:fontRef>
          </p:style>
          <p:txBody>
            <a:bodyPr spcFirstLastPara="0" vert="horz" wrap="square" lIns="85344" tIns="85344" rIns="85344" bIns="230885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추천 사진 확인</a:t>
              </a:r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5555695" y="965453"/>
              <a:ext cx="1737091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추천 되는 사진들을 확인하고 마음에 드는 사진을 선택</a:t>
              </a:r>
              <a:endParaRPr lang="en-US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6907173" y="630246"/>
              <a:ext cx="367884" cy="285071"/>
            </a:xfrm>
            <a:custGeom>
              <a:avLst/>
              <a:gdLst>
                <a:gd name="connsiteX0" fmla="*/ 0 w 367884"/>
                <a:gd name="connsiteY0" fmla="*/ 57014 h 285071"/>
                <a:gd name="connsiteX1" fmla="*/ 225349 w 367884"/>
                <a:gd name="connsiteY1" fmla="*/ 57014 h 285071"/>
                <a:gd name="connsiteX2" fmla="*/ 225349 w 367884"/>
                <a:gd name="connsiteY2" fmla="*/ 0 h 285071"/>
                <a:gd name="connsiteX3" fmla="*/ 367884 w 367884"/>
                <a:gd name="connsiteY3" fmla="*/ 142536 h 285071"/>
                <a:gd name="connsiteX4" fmla="*/ 225349 w 367884"/>
                <a:gd name="connsiteY4" fmla="*/ 285071 h 285071"/>
                <a:gd name="connsiteX5" fmla="*/ 225349 w 367884"/>
                <a:gd name="connsiteY5" fmla="*/ 228057 h 285071"/>
                <a:gd name="connsiteX6" fmla="*/ 0 w 367884"/>
                <a:gd name="connsiteY6" fmla="*/ 228057 h 285071"/>
                <a:gd name="connsiteX7" fmla="*/ 0 w 367884"/>
                <a:gd name="connsiteY7" fmla="*/ 57014 h 2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84" h="285071">
                  <a:moveTo>
                    <a:pt x="0" y="57014"/>
                  </a:moveTo>
                  <a:lnTo>
                    <a:pt x="225349" y="57014"/>
                  </a:lnTo>
                  <a:lnTo>
                    <a:pt x="225349" y="0"/>
                  </a:lnTo>
                  <a:lnTo>
                    <a:pt x="367884" y="142536"/>
                  </a:lnTo>
                  <a:lnTo>
                    <a:pt x="225349" y="285071"/>
                  </a:lnTo>
                  <a:lnTo>
                    <a:pt x="225349" y="228057"/>
                  </a:lnTo>
                  <a:lnTo>
                    <a:pt x="0" y="228057"/>
                  </a:lnTo>
                  <a:lnTo>
                    <a:pt x="0" y="57014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375112"/>
                <a:satOff val="-6927"/>
                <a:lumOff val="32127"/>
                <a:alphaOff val="0"/>
              </a:schemeClr>
            </a:lnRef>
            <a:fillRef idx="2">
              <a:schemeClr val="accent1">
                <a:shade val="90000"/>
                <a:hueOff val="375112"/>
                <a:satOff val="-6927"/>
                <a:lumOff val="32127"/>
                <a:alphaOff val="0"/>
              </a:schemeClr>
            </a:fillRef>
            <a:effectRef idx="1">
              <a:schemeClr val="accent1">
                <a:shade val="90000"/>
                <a:hueOff val="375112"/>
                <a:satOff val="-6927"/>
                <a:lumOff val="3212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7014" rIns="85521" bIns="57014" numCol="1" spcCol="1270" anchor="ctr" anchorCtr="0">
              <a:noAutofit/>
            </a:bodyPr>
            <a:lstStyle/>
            <a:p>
              <a:pPr marL="0" lvl="0" indent="0" algn="ctr" defTabSz="177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" kern="120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7427763" y="587617"/>
              <a:ext cx="1145189" cy="555496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78232" tIns="78232" rIns="78232" bIns="227075" numCol="1" spcCol="1270" anchor="t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사진 찍기</a:t>
              </a:r>
              <a:endParaRPr lang="ko-KR" altLang="en-US" sz="1200" kern="12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7402377" y="965453"/>
              <a:ext cx="1568020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제공된 정보를 참고해서 나만의 예쁜 사진 찍기</a:t>
              </a:r>
            </a:p>
            <a:p>
              <a:pPr marL="57150" lvl="1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비슷한 장소에서 찍은 다른 사진들을 보면서 다른 촬영 장소 확인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641445" y="1831442"/>
            <a:ext cx="7329213" cy="1892780"/>
            <a:chOff x="1849497" y="587617"/>
            <a:chExt cx="7120900" cy="1892780"/>
          </a:xfrm>
        </p:grpSpPr>
        <p:sp>
          <p:nvSpPr>
            <p:cNvPr id="55" name="자유형: 도형 54"/>
            <p:cNvSpPr/>
            <p:nvPr/>
          </p:nvSpPr>
          <p:spPr>
            <a:xfrm>
              <a:off x="1909831" y="587617"/>
              <a:ext cx="1145189" cy="503642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5344" tIns="85344" rIns="85344" bIns="230885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데이터 확보</a:t>
              </a:r>
              <a:endParaRPr lang="ko-KR" altLang="en-US" sz="1100" kern="12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1849497" y="978521"/>
              <a:ext cx="1726114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공공데이터를 통해 주요 관광지 목록 확보</a:t>
              </a:r>
              <a:endParaRPr lang="en-US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SNS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사진 데이터에서 태그 기반으로 좋은 반응을 얻은 사진 추출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(Like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수 활용 등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)</a:t>
              </a:r>
              <a:endParaRPr lang="ko-KR" altLang="en-US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3228551" y="630246"/>
              <a:ext cx="367884" cy="285071"/>
            </a:xfrm>
            <a:custGeom>
              <a:avLst/>
              <a:gdLst>
                <a:gd name="connsiteX0" fmla="*/ 0 w 367884"/>
                <a:gd name="connsiteY0" fmla="*/ 57014 h 285071"/>
                <a:gd name="connsiteX1" fmla="*/ 225349 w 367884"/>
                <a:gd name="connsiteY1" fmla="*/ 57014 h 285071"/>
                <a:gd name="connsiteX2" fmla="*/ 225349 w 367884"/>
                <a:gd name="connsiteY2" fmla="*/ 0 h 285071"/>
                <a:gd name="connsiteX3" fmla="*/ 367884 w 367884"/>
                <a:gd name="connsiteY3" fmla="*/ 142536 h 285071"/>
                <a:gd name="connsiteX4" fmla="*/ 225349 w 367884"/>
                <a:gd name="connsiteY4" fmla="*/ 285071 h 285071"/>
                <a:gd name="connsiteX5" fmla="*/ 225349 w 367884"/>
                <a:gd name="connsiteY5" fmla="*/ 228057 h 285071"/>
                <a:gd name="connsiteX6" fmla="*/ 0 w 367884"/>
                <a:gd name="connsiteY6" fmla="*/ 228057 h 285071"/>
                <a:gd name="connsiteX7" fmla="*/ 0 w 367884"/>
                <a:gd name="connsiteY7" fmla="*/ 57014 h 2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84" h="285071">
                  <a:moveTo>
                    <a:pt x="0" y="57014"/>
                  </a:moveTo>
                  <a:lnTo>
                    <a:pt x="225349" y="57014"/>
                  </a:lnTo>
                  <a:lnTo>
                    <a:pt x="225349" y="0"/>
                  </a:lnTo>
                  <a:lnTo>
                    <a:pt x="367884" y="142536"/>
                  </a:lnTo>
                  <a:lnTo>
                    <a:pt x="225349" y="285071"/>
                  </a:lnTo>
                  <a:lnTo>
                    <a:pt x="225349" y="228057"/>
                  </a:lnTo>
                  <a:lnTo>
                    <a:pt x="0" y="228057"/>
                  </a:lnTo>
                  <a:lnTo>
                    <a:pt x="0" y="57014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7014" rIns="85521" bIns="57014" numCol="1" spcCol="1270" anchor="ctr" anchorCtr="0">
              <a:noAutofit/>
            </a:bodyPr>
            <a:lstStyle/>
            <a:p>
              <a:pPr marL="0" lvl="0" indent="0" algn="ctr" defTabSz="177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" kern="120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3749142" y="587617"/>
              <a:ext cx="1145189" cy="555496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dk1"/>
            </a:fontRef>
          </p:style>
          <p:txBody>
            <a:bodyPr spcFirstLastPara="0" vert="horz" wrap="square" lIns="85344" tIns="85344" rIns="85344" bIns="230885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분석</a:t>
              </a:r>
              <a:r>
                <a:rPr lang="ko-KR" altLang="en-US" sz="1200" kern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</a:t>
              </a:r>
              <a:endParaRPr lang="en-US" altLang="ko-KR" sz="1200" kern="12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3706761" y="978521"/>
              <a:ext cx="1717784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algn="l" defTabSz="444500" latinLnBrk="1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추출된 사진의 여러 특징 파악 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(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위치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시간대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함께 있는 사람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구도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계절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날씨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연령대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Tag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키워드 등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)</a:t>
              </a:r>
            </a:p>
            <a:p>
              <a:pPr marL="57150" lvl="1" indent="-57150" algn="l" defTabSz="444500" latinLnBrk="1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파악한 특징을 축적</a:t>
              </a:r>
              <a:endParaRPr lang="ru-RU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067862" y="630246"/>
              <a:ext cx="367884" cy="285071"/>
            </a:xfrm>
            <a:custGeom>
              <a:avLst/>
              <a:gdLst>
                <a:gd name="connsiteX0" fmla="*/ 0 w 367884"/>
                <a:gd name="connsiteY0" fmla="*/ 57014 h 285071"/>
                <a:gd name="connsiteX1" fmla="*/ 225349 w 367884"/>
                <a:gd name="connsiteY1" fmla="*/ 57014 h 285071"/>
                <a:gd name="connsiteX2" fmla="*/ 225349 w 367884"/>
                <a:gd name="connsiteY2" fmla="*/ 0 h 285071"/>
                <a:gd name="connsiteX3" fmla="*/ 367884 w 367884"/>
                <a:gd name="connsiteY3" fmla="*/ 142536 h 285071"/>
                <a:gd name="connsiteX4" fmla="*/ 225349 w 367884"/>
                <a:gd name="connsiteY4" fmla="*/ 285071 h 285071"/>
                <a:gd name="connsiteX5" fmla="*/ 225349 w 367884"/>
                <a:gd name="connsiteY5" fmla="*/ 228057 h 285071"/>
                <a:gd name="connsiteX6" fmla="*/ 0 w 367884"/>
                <a:gd name="connsiteY6" fmla="*/ 228057 h 285071"/>
                <a:gd name="connsiteX7" fmla="*/ 0 w 367884"/>
                <a:gd name="connsiteY7" fmla="*/ 57014 h 2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84" h="285071">
                  <a:moveTo>
                    <a:pt x="0" y="57014"/>
                  </a:moveTo>
                  <a:lnTo>
                    <a:pt x="225349" y="57014"/>
                  </a:lnTo>
                  <a:lnTo>
                    <a:pt x="225349" y="0"/>
                  </a:lnTo>
                  <a:lnTo>
                    <a:pt x="367884" y="142536"/>
                  </a:lnTo>
                  <a:lnTo>
                    <a:pt x="225349" y="285071"/>
                  </a:lnTo>
                  <a:lnTo>
                    <a:pt x="225349" y="228057"/>
                  </a:lnTo>
                  <a:lnTo>
                    <a:pt x="0" y="228057"/>
                  </a:lnTo>
                  <a:lnTo>
                    <a:pt x="0" y="57014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187556"/>
                <a:satOff val="-3464"/>
                <a:lumOff val="16063"/>
                <a:alphaOff val="0"/>
              </a:schemeClr>
            </a:lnRef>
            <a:fillRef idx="2">
              <a:schemeClr val="accent1">
                <a:shade val="90000"/>
                <a:hueOff val="187556"/>
                <a:satOff val="-3464"/>
                <a:lumOff val="16063"/>
                <a:alphaOff val="0"/>
              </a:schemeClr>
            </a:fillRef>
            <a:effectRef idx="1">
              <a:schemeClr val="accent1">
                <a:shade val="90000"/>
                <a:hueOff val="187556"/>
                <a:satOff val="-3464"/>
                <a:lumOff val="1606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7014" rIns="85521" bIns="57014" numCol="1" spcCol="1270" anchor="ctr" anchorCtr="0">
              <a:noAutofit/>
            </a:bodyPr>
            <a:lstStyle/>
            <a:p>
              <a:pPr marL="0" lvl="0" indent="0" algn="ctr" defTabSz="177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" kern="120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5588453" y="587617"/>
              <a:ext cx="1145189" cy="555496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dk1"/>
            </a:fontRef>
          </p:style>
          <p:txBody>
            <a:bodyPr spcFirstLastPara="0" vert="horz" wrap="square" lIns="85344" tIns="85344" rIns="85344" bIns="230885" numCol="1" spcCol="1270" anchor="t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000" kern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이용자 특성 파악</a:t>
              </a: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555695" y="978521"/>
              <a:ext cx="1737091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Sample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사진을 제공하고 사용자가 선택하게 하여 개인 선호 사진 특징 및 취향 파악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(1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차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)</a:t>
              </a:r>
            </a:p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SNS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계정 연동을 통해 선호 사진 특징 및 취향 파악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(2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차</a:t>
              </a: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)</a:t>
              </a:r>
              <a:endParaRPr lang="ko-KR" altLang="en-US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6907173" y="630246"/>
              <a:ext cx="367884" cy="285071"/>
            </a:xfrm>
            <a:custGeom>
              <a:avLst/>
              <a:gdLst>
                <a:gd name="connsiteX0" fmla="*/ 0 w 367884"/>
                <a:gd name="connsiteY0" fmla="*/ 57014 h 285071"/>
                <a:gd name="connsiteX1" fmla="*/ 225349 w 367884"/>
                <a:gd name="connsiteY1" fmla="*/ 57014 h 285071"/>
                <a:gd name="connsiteX2" fmla="*/ 225349 w 367884"/>
                <a:gd name="connsiteY2" fmla="*/ 0 h 285071"/>
                <a:gd name="connsiteX3" fmla="*/ 367884 w 367884"/>
                <a:gd name="connsiteY3" fmla="*/ 142536 h 285071"/>
                <a:gd name="connsiteX4" fmla="*/ 225349 w 367884"/>
                <a:gd name="connsiteY4" fmla="*/ 285071 h 285071"/>
                <a:gd name="connsiteX5" fmla="*/ 225349 w 367884"/>
                <a:gd name="connsiteY5" fmla="*/ 228057 h 285071"/>
                <a:gd name="connsiteX6" fmla="*/ 0 w 367884"/>
                <a:gd name="connsiteY6" fmla="*/ 228057 h 285071"/>
                <a:gd name="connsiteX7" fmla="*/ 0 w 367884"/>
                <a:gd name="connsiteY7" fmla="*/ 57014 h 2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84" h="285071">
                  <a:moveTo>
                    <a:pt x="0" y="57014"/>
                  </a:moveTo>
                  <a:lnTo>
                    <a:pt x="225349" y="57014"/>
                  </a:lnTo>
                  <a:lnTo>
                    <a:pt x="225349" y="0"/>
                  </a:lnTo>
                  <a:lnTo>
                    <a:pt x="367884" y="142536"/>
                  </a:lnTo>
                  <a:lnTo>
                    <a:pt x="225349" y="285071"/>
                  </a:lnTo>
                  <a:lnTo>
                    <a:pt x="225349" y="228057"/>
                  </a:lnTo>
                  <a:lnTo>
                    <a:pt x="0" y="228057"/>
                  </a:lnTo>
                  <a:lnTo>
                    <a:pt x="0" y="57014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375112"/>
                <a:satOff val="-6927"/>
                <a:lumOff val="32127"/>
                <a:alphaOff val="0"/>
              </a:schemeClr>
            </a:lnRef>
            <a:fillRef idx="2">
              <a:schemeClr val="accent1">
                <a:shade val="90000"/>
                <a:hueOff val="375112"/>
                <a:satOff val="-6927"/>
                <a:lumOff val="32127"/>
                <a:alphaOff val="0"/>
              </a:schemeClr>
            </a:fillRef>
            <a:effectRef idx="1">
              <a:schemeClr val="accent1">
                <a:shade val="90000"/>
                <a:hueOff val="375112"/>
                <a:satOff val="-6927"/>
                <a:lumOff val="3212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7014" rIns="85521" bIns="57014" numCol="1" spcCol="1270" anchor="ctr" anchorCtr="0">
              <a:noAutofit/>
            </a:bodyPr>
            <a:lstStyle/>
            <a:p>
              <a:pPr marL="0" lvl="0" indent="0" algn="ctr" defTabSz="177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" kern="120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7427763" y="587617"/>
              <a:ext cx="1145189" cy="555496"/>
            </a:xfrm>
            <a:custGeom>
              <a:avLst/>
              <a:gdLst>
                <a:gd name="connsiteX0" fmla="*/ 0 w 1145189"/>
                <a:gd name="connsiteY0" fmla="*/ 55550 h 555496"/>
                <a:gd name="connsiteX1" fmla="*/ 55550 w 1145189"/>
                <a:gd name="connsiteY1" fmla="*/ 0 h 555496"/>
                <a:gd name="connsiteX2" fmla="*/ 1089639 w 1145189"/>
                <a:gd name="connsiteY2" fmla="*/ 0 h 555496"/>
                <a:gd name="connsiteX3" fmla="*/ 1145189 w 1145189"/>
                <a:gd name="connsiteY3" fmla="*/ 55550 h 555496"/>
                <a:gd name="connsiteX4" fmla="*/ 1145189 w 1145189"/>
                <a:gd name="connsiteY4" fmla="*/ 499946 h 555496"/>
                <a:gd name="connsiteX5" fmla="*/ 1089639 w 1145189"/>
                <a:gd name="connsiteY5" fmla="*/ 555496 h 555496"/>
                <a:gd name="connsiteX6" fmla="*/ 55550 w 1145189"/>
                <a:gd name="connsiteY6" fmla="*/ 555496 h 555496"/>
                <a:gd name="connsiteX7" fmla="*/ 0 w 1145189"/>
                <a:gd name="connsiteY7" fmla="*/ 499946 h 555496"/>
                <a:gd name="connsiteX8" fmla="*/ 0 w 1145189"/>
                <a:gd name="connsiteY8" fmla="*/ 55550 h 5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555496">
                  <a:moveTo>
                    <a:pt x="0" y="55550"/>
                  </a:moveTo>
                  <a:cubicBezTo>
                    <a:pt x="0" y="24871"/>
                    <a:pt x="24871" y="0"/>
                    <a:pt x="55550" y="0"/>
                  </a:cubicBezTo>
                  <a:lnTo>
                    <a:pt x="1089639" y="0"/>
                  </a:lnTo>
                  <a:cubicBezTo>
                    <a:pt x="1120318" y="0"/>
                    <a:pt x="1145189" y="24871"/>
                    <a:pt x="1145189" y="55550"/>
                  </a:cubicBezTo>
                  <a:lnTo>
                    <a:pt x="1145189" y="499946"/>
                  </a:lnTo>
                  <a:cubicBezTo>
                    <a:pt x="1145189" y="530625"/>
                    <a:pt x="1120318" y="555496"/>
                    <a:pt x="1089639" y="555496"/>
                  </a:cubicBezTo>
                  <a:lnTo>
                    <a:pt x="55550" y="555496"/>
                  </a:lnTo>
                  <a:cubicBezTo>
                    <a:pt x="24871" y="555496"/>
                    <a:pt x="0" y="530625"/>
                    <a:pt x="0" y="499946"/>
                  </a:cubicBezTo>
                  <a:lnTo>
                    <a:pt x="0" y="555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78232" tIns="78232" rIns="78232" bIns="227075" numCol="1" spcCol="1270" anchor="t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사진 추천</a:t>
              </a:r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7402377" y="978521"/>
              <a:ext cx="1568020" cy="1501876"/>
            </a:xfrm>
            <a:custGeom>
              <a:avLst/>
              <a:gdLst>
                <a:gd name="connsiteX0" fmla="*/ 0 w 1145189"/>
                <a:gd name="connsiteY0" fmla="*/ 114519 h 1501876"/>
                <a:gd name="connsiteX1" fmla="*/ 114519 w 1145189"/>
                <a:gd name="connsiteY1" fmla="*/ 0 h 1501876"/>
                <a:gd name="connsiteX2" fmla="*/ 1030670 w 1145189"/>
                <a:gd name="connsiteY2" fmla="*/ 0 h 1501876"/>
                <a:gd name="connsiteX3" fmla="*/ 1145189 w 1145189"/>
                <a:gd name="connsiteY3" fmla="*/ 114519 h 1501876"/>
                <a:gd name="connsiteX4" fmla="*/ 1145189 w 1145189"/>
                <a:gd name="connsiteY4" fmla="*/ 1387357 h 1501876"/>
                <a:gd name="connsiteX5" fmla="*/ 1030670 w 1145189"/>
                <a:gd name="connsiteY5" fmla="*/ 1501876 h 1501876"/>
                <a:gd name="connsiteX6" fmla="*/ 114519 w 1145189"/>
                <a:gd name="connsiteY6" fmla="*/ 1501876 h 1501876"/>
                <a:gd name="connsiteX7" fmla="*/ 0 w 1145189"/>
                <a:gd name="connsiteY7" fmla="*/ 1387357 h 1501876"/>
                <a:gd name="connsiteX8" fmla="*/ 0 w 1145189"/>
                <a:gd name="connsiteY8" fmla="*/ 114519 h 150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5189" h="1501876">
                  <a:moveTo>
                    <a:pt x="0" y="114519"/>
                  </a:moveTo>
                  <a:cubicBezTo>
                    <a:pt x="0" y="51272"/>
                    <a:pt x="51272" y="0"/>
                    <a:pt x="114519" y="0"/>
                  </a:cubicBezTo>
                  <a:lnTo>
                    <a:pt x="1030670" y="0"/>
                  </a:lnTo>
                  <a:cubicBezTo>
                    <a:pt x="1093917" y="0"/>
                    <a:pt x="1145189" y="51272"/>
                    <a:pt x="1145189" y="114519"/>
                  </a:cubicBezTo>
                  <a:lnTo>
                    <a:pt x="1145189" y="1387357"/>
                  </a:lnTo>
                  <a:cubicBezTo>
                    <a:pt x="1145189" y="1450604"/>
                    <a:pt x="1093917" y="1501876"/>
                    <a:pt x="1030670" y="1501876"/>
                  </a:cubicBezTo>
                  <a:lnTo>
                    <a:pt x="114519" y="1501876"/>
                  </a:lnTo>
                  <a:cubicBezTo>
                    <a:pt x="51272" y="1501876"/>
                    <a:pt x="0" y="1450604"/>
                    <a:pt x="0" y="1387357"/>
                  </a:cubicBezTo>
                  <a:lnTo>
                    <a:pt x="0" y="114519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61" tIns="104661" rIns="104661" bIns="104661" numCol="1" spcCol="1270" anchor="t" anchorCtr="0">
              <a:noAutofit/>
            </a:bodyPr>
            <a:lstStyle/>
            <a:p>
              <a:pPr marL="57150" lvl="1" indent="-57150" algn="l" defTabSz="444500" latinLnBrk="1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100" kern="12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이용자가 선호하는 사진 특징을 바탕으로 사진 추천 및 촬영 위치 안내</a:t>
              </a:r>
              <a:endParaRPr lang="en-US" altLang="ko-KR" sz="11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pPr marL="57150" lvl="1" indent="-57150" algn="l" defTabSz="444500" latinLnBrk="1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 </a:t>
              </a:r>
              <a:r>
                <a:rPr lang="ko-KR" altLang="en-US" sz="11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추천한 사진 중 사용자가 선택한 사진 정보 입력</a:t>
              </a:r>
              <a:endParaRPr lang="en-US" altLang="ko-KR" sz="1100" kern="12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sp>
        <p:nvSpPr>
          <p:cNvPr id="66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800" kern="0" dirty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서비스 특징</a:t>
            </a:r>
            <a:endParaRPr lang="en-US" sz="2800" kern="0" dirty="0">
              <a:solidFill>
                <a:srgbClr val="00B0F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9751" y="32138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프로젝트 목표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8" name="직사각형 3"/>
          <p:cNvSpPr/>
          <p:nvPr/>
        </p:nvSpPr>
        <p:spPr>
          <a:xfrm>
            <a:off x="434647" y="92551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400" kern="0" dirty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시장성 조사</a:t>
            </a:r>
            <a:endParaRPr lang="en-US" sz="2400" kern="0" dirty="0">
              <a:solidFill>
                <a:srgbClr val="00B0F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751" y="32138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설문조사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567" y="5226872"/>
            <a:ext cx="849694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‘</a:t>
            </a:r>
            <a:r>
              <a:rPr lang="ko-KR" altLang="en-US" sz="1600" dirty="0"/>
              <a:t>더 예쁜 추억을 만들기 위한 서비스</a:t>
            </a:r>
            <a:r>
              <a:rPr lang="en-US" altLang="ko-KR" sz="1600" dirty="0"/>
              <a:t>’ </a:t>
            </a:r>
            <a:r>
              <a:rPr lang="ko-KR" altLang="en-US" sz="1600" dirty="0"/>
              <a:t>방향으로 접근 해야 될 것으로 판단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응답자의 대부분이 </a:t>
            </a:r>
            <a:r>
              <a:rPr lang="en-US" altLang="ko-KR" sz="1600" dirty="0"/>
              <a:t>‘</a:t>
            </a:r>
            <a:r>
              <a:rPr lang="ko-KR" altLang="en-US" sz="1600" dirty="0"/>
              <a:t>여기 서봐</a:t>
            </a:r>
            <a:r>
              <a:rPr lang="en-US" altLang="ko-KR" sz="1600" dirty="0"/>
              <a:t>’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사용 의향을 묻는 질문에 긍정적으로 답변</a:t>
            </a:r>
            <a:r>
              <a:rPr lang="en-US" altLang="ko-KR" sz="1600" dirty="0"/>
              <a:t>(74%)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 의향 질문에 부정적인 대답을 한 응답자는 대체로 개성 문제를 언급</a:t>
            </a: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898633595"/>
              </p:ext>
            </p:extLst>
          </p:nvPr>
        </p:nvGraphicFramePr>
        <p:xfrm>
          <a:off x="4572000" y="1484784"/>
          <a:ext cx="4032516" cy="339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668344" y="2060848"/>
            <a:ext cx="763497" cy="264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</a:t>
            </a:r>
            <a:r>
              <a:rPr lang="en-US" altLang="ko-KR" sz="11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</a:t>
            </a: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970896400"/>
              </p:ext>
            </p:extLst>
          </p:nvPr>
        </p:nvGraphicFramePr>
        <p:xfrm>
          <a:off x="469567" y="1484784"/>
          <a:ext cx="3744416" cy="380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676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3"/>
          <p:cNvSpPr/>
          <p:nvPr/>
        </p:nvSpPr>
        <p:spPr>
          <a:xfrm>
            <a:off x="434647" y="92551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400" kern="0" dirty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진행 상황</a:t>
            </a:r>
            <a:endParaRPr lang="en-US" sz="2400" kern="0" dirty="0">
              <a:solidFill>
                <a:srgbClr val="00B0F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751" y="321388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현재 진행 상황 및 문제점</a:t>
            </a:r>
          </a:p>
        </p:txBody>
      </p:sp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" r="21011"/>
          <a:stretch/>
        </p:blipFill>
        <p:spPr>
          <a:xfrm>
            <a:off x="251520" y="1844824"/>
            <a:ext cx="8755458" cy="25922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43608" y="479715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계절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테마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 여러 기준에 따라 어울리는 대표 관광지 목록 작성 중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(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공공데이터 및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SNS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활용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629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95736" y="4242283"/>
            <a:ext cx="6768752" cy="157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한번에 수집 하는 사진의 수를 늘리는 방법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현재 </a:t>
            </a:r>
            <a:r>
              <a:rPr lang="ko-KR" altLang="en-US" sz="16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태그별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50~100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건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수집한 사진에서 관련 없는 사진을 걸러낼 수 있는 방법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수집한 사진에서 원하는 특징을 추출하는 방법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</p:txBody>
      </p:sp>
      <p:pic>
        <p:nvPicPr>
          <p:cNvPr id="7" name="Picture 4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4186575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52" y="1641955"/>
            <a:ext cx="4220210" cy="2164950"/>
          </a:xfrm>
          <a:prstGeom prst="rect">
            <a:avLst/>
          </a:prstGeom>
        </p:spPr>
      </p:pic>
      <p:sp>
        <p:nvSpPr>
          <p:cNvPr id="12" name="직사각형 3"/>
          <p:cNvSpPr/>
          <p:nvPr/>
        </p:nvSpPr>
        <p:spPr>
          <a:xfrm>
            <a:off x="434647" y="92551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400" kern="0" dirty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문제점</a:t>
            </a:r>
            <a:endParaRPr lang="en-US" sz="2400" kern="0" dirty="0">
              <a:solidFill>
                <a:srgbClr val="00B0F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751" y="321388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현재 진행 상황 및 문제점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215" y="3848333"/>
            <a:ext cx="340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인스타그램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websta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해시 태그 기반 </a:t>
            </a:r>
            <a:r>
              <a:rPr lang="ko-KR" altLang="en-US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크롤러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707022" y="1654598"/>
            <a:ext cx="4185315" cy="2105805"/>
            <a:chOff x="22147" y="1700809"/>
            <a:chExt cx="5629973" cy="244827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69" t="8059" r="64574" b="58678"/>
            <a:stretch/>
          </p:blipFill>
          <p:spPr bwMode="auto">
            <a:xfrm>
              <a:off x="22147" y="1700809"/>
              <a:ext cx="4189813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" t="46913" r="89338" b="6278"/>
            <a:stretch/>
          </p:blipFill>
          <p:spPr bwMode="auto">
            <a:xfrm>
              <a:off x="4717863" y="1710727"/>
              <a:ext cx="934257" cy="2403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오른쪽 화살표 6"/>
            <p:cNvSpPr/>
            <p:nvPr/>
          </p:nvSpPr>
          <p:spPr>
            <a:xfrm>
              <a:off x="4355976" y="2636912"/>
              <a:ext cx="308571" cy="30993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56490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810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415</Words>
  <Application>Microsoft Office PowerPoint</Application>
  <PresentationFormat>화면 슬라이드 쇼(4:3)</PresentationFormat>
  <Paragraphs>94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08서울남산체 B</vt:lpstr>
      <vt:lpstr>맑은 고딕</vt:lpstr>
      <vt:lpstr>서울남산체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Lee</dc:creator>
  <cp:lastModifiedBy>장진규 (융합경영대학원)</cp:lastModifiedBy>
  <cp:revision>67</cp:revision>
  <dcterms:created xsi:type="dcterms:W3CDTF">2017-03-14T18:04:12Z</dcterms:created>
  <dcterms:modified xsi:type="dcterms:W3CDTF">2017-04-19T08:34:49Z</dcterms:modified>
</cp:coreProperties>
</file>