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7"/>
  </p:notesMasterIdLst>
  <p:sldIdLst>
    <p:sldId id="256" r:id="rId2"/>
    <p:sldId id="287" r:id="rId3"/>
    <p:sldId id="288" r:id="rId4"/>
    <p:sldId id="289" r:id="rId5"/>
    <p:sldId id="290" r:id="rId6"/>
    <p:sldId id="291" r:id="rId7"/>
    <p:sldId id="293" r:id="rId8"/>
    <p:sldId id="294" r:id="rId9"/>
    <p:sldId id="292" r:id="rId10"/>
    <p:sldId id="296" r:id="rId11"/>
    <p:sldId id="295" r:id="rId12"/>
    <p:sldId id="298" r:id="rId13"/>
    <p:sldId id="299" r:id="rId14"/>
    <p:sldId id="300" r:id="rId15"/>
    <p:sldId id="301" r:id="rId16"/>
    <p:sldId id="302" r:id="rId17"/>
    <p:sldId id="303" r:id="rId18"/>
    <p:sldId id="297" r:id="rId19"/>
    <p:sldId id="305" r:id="rId20"/>
    <p:sldId id="306" r:id="rId21"/>
    <p:sldId id="307" r:id="rId22"/>
    <p:sldId id="308" r:id="rId23"/>
    <p:sldId id="309" r:id="rId24"/>
    <p:sldId id="310" r:id="rId25"/>
    <p:sldId id="311" r:id="rId26"/>
  </p:sldIdLst>
  <p:sldSz cx="9144000" cy="5143500" type="screen16x9"/>
  <p:notesSz cx="6858000" cy="9144000"/>
  <p:embeddedFontLst>
    <p:embeddedFont>
      <p:font typeface="Amatic SC" panose="020B0604020202020204" charset="-79"/>
      <p:regular r:id="rId28"/>
      <p:bold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Nunito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D9A4"/>
    <a:srgbClr val="AEE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AAC33-794D-4ED7-8730-546966D8D98C}">
  <a:tblStyle styleId="{95EAAC33-794D-4ED7-8730-546966D8D9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50" autoAdjust="0"/>
  </p:normalViewPr>
  <p:slideViewPr>
    <p:cSldViewPr snapToGrid="0">
      <p:cViewPr varScale="1">
        <p:scale>
          <a:sx n="65" d="100"/>
          <a:sy n="65" d="100"/>
        </p:scale>
        <p:origin x="1248" y="44"/>
      </p:cViewPr>
      <p:guideLst/>
    </p:cSldViewPr>
  </p:slideViewPr>
  <p:notesTextViewPr>
    <p:cViewPr>
      <p:scale>
        <a:sx n="1" d="1"/>
        <a:sy n="1" d="1"/>
      </p:scale>
      <p:origin x="0" y="-5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152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740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879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847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617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936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341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675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008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71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96830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234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3727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4841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520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85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935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293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081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a3991dd81d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a3991dd81d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1) The homepage where a user can login, register, view requests of others or create a request.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2) The user clicks on the register or login link in the homepage and is redirected to the registration or login page respectively.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3) The user clicks on a request in the homepage or creates a request and is redirected to a page that renders a request’s details. If the request was not created by the user, the user can accept the request. If the request was created by the user, the user can cancel the request.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4) The user decides to accept the request and is now a helper of that request.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5) After shipping the product, the helper updates the status of the request on the app.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6) After receiving the product, the requester updates the status of </a:t>
            </a:r>
            <a:r>
              <a:rPr lang="en-SG"/>
              <a:t>the request </a:t>
            </a:r>
            <a:r>
              <a:rPr lang="en-SG" dirty="0"/>
              <a:t>to complete the whole process.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6505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570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519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775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05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avLst/>
            <a:gdLst/>
            <a:ahLst/>
            <a:cxnLst/>
            <a:rect l="l" t="t" r="r" b="b"/>
            <a:pathLst>
              <a:path w="3592202" h="1831582" extrusionOk="0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avLst/>
            <a:gdLst/>
            <a:ahLst/>
            <a:cxnLst/>
            <a:rect l="l" t="t" r="r" b="b"/>
            <a:pathLst>
              <a:path w="584559" h="658270" extrusionOk="0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-898861">
            <a:off x="739797" y="433628"/>
            <a:ext cx="1461825" cy="1605908"/>
          </a:xfrm>
          <a:custGeom>
            <a:avLst/>
            <a:gdLst/>
            <a:ahLst/>
            <a:cxnLst/>
            <a:rect l="l" t="t" r="r" b="b"/>
            <a:pathLst>
              <a:path w="462239" h="507799" extrusionOk="0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4673461">
            <a:off x="7546626" y="3625444"/>
            <a:ext cx="814039" cy="102220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4673461">
            <a:off x="7996900" y="4294821"/>
            <a:ext cx="185670" cy="33573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167633">
            <a:off x="338201" y="3492220"/>
            <a:ext cx="831049" cy="96136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5167633">
            <a:off x="614037" y="2873277"/>
            <a:ext cx="278340" cy="43095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5262249" y="462245"/>
            <a:ext cx="681049" cy="214332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2829661" y="4511611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309554" y="454497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7710737" y="66712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865454" y="61702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marL="914400" lvl="1" indent="-368300" rtl="0">
              <a:spcBef>
                <a:spcPts val="1000"/>
              </a:spcBef>
              <a:spcAft>
                <a:spcPts val="0"/>
              </a:spcAft>
              <a:buSzPts val="2200"/>
              <a:buChar char="✗"/>
              <a:defRPr/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215361" y="371192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695254" y="40455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44743" y="409436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8578274" y="29574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4853896" y="4607301"/>
            <a:ext cx="851649" cy="15516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_AND_BODY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chemeClr val="lt1"/>
              </a:gs>
              <a:gs pos="4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 rot="10800000">
            <a:off x="478120" y="499499"/>
            <a:ext cx="3891580" cy="4389451"/>
          </a:xfrm>
          <a:custGeom>
            <a:avLst/>
            <a:gdLst/>
            <a:ahLst/>
            <a:cxnLst/>
            <a:rect l="l" t="t" r="r" b="b"/>
            <a:pathLst>
              <a:path w="873041" h="513236" extrusionOk="0">
                <a:moveTo>
                  <a:pt x="807026" y="87874"/>
                </a:moveTo>
                <a:cubicBezTo>
                  <a:pt x="687888" y="-12496"/>
                  <a:pt x="94894" y="-27493"/>
                  <a:pt x="35062" y="46020"/>
                </a:cubicBezTo>
                <a:cubicBezTo>
                  <a:pt x="-6967" y="97718"/>
                  <a:pt x="2767" y="252111"/>
                  <a:pt x="1233" y="323344"/>
                </a:cubicBezTo>
                <a:cubicBezTo>
                  <a:pt x="-5849" y="404706"/>
                  <a:pt x="16010" y="492163"/>
                  <a:pt x="108027" y="508036"/>
                </a:cubicBezTo>
                <a:cubicBezTo>
                  <a:pt x="181211" y="520007"/>
                  <a:pt x="256478" y="507488"/>
                  <a:pt x="330298" y="508036"/>
                </a:cubicBezTo>
                <a:cubicBezTo>
                  <a:pt x="482038" y="490497"/>
                  <a:pt x="728667" y="541318"/>
                  <a:pt x="831077" y="410055"/>
                </a:cubicBezTo>
                <a:cubicBezTo>
                  <a:pt x="891479" y="316196"/>
                  <a:pt x="889396" y="168425"/>
                  <a:pt x="807026" y="878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359638" y="371200"/>
            <a:ext cx="3869146" cy="4400299"/>
          </a:xfrm>
          <a:custGeom>
            <a:avLst/>
            <a:gdLst/>
            <a:ahLst/>
            <a:cxnLst/>
            <a:rect l="l" t="t" r="r" b="b"/>
            <a:pathLst>
              <a:path w="1717712" h="1953518" extrusionOk="0">
                <a:moveTo>
                  <a:pt x="1717677" y="1051758"/>
                </a:moveTo>
                <a:cubicBezTo>
                  <a:pt x="1717041" y="813899"/>
                  <a:pt x="1713292" y="575995"/>
                  <a:pt x="1710661" y="338136"/>
                </a:cubicBezTo>
                <a:cubicBezTo>
                  <a:pt x="1721382" y="143007"/>
                  <a:pt x="1668478" y="-11692"/>
                  <a:pt x="1396636" y="695"/>
                </a:cubicBezTo>
                <a:cubicBezTo>
                  <a:pt x="1075945" y="147"/>
                  <a:pt x="626492" y="30556"/>
                  <a:pt x="313102" y="62895"/>
                </a:cubicBezTo>
                <a:cubicBezTo>
                  <a:pt x="228254" y="71248"/>
                  <a:pt x="127029" y="84929"/>
                  <a:pt x="80877" y="166423"/>
                </a:cubicBezTo>
                <a:cubicBezTo>
                  <a:pt x="57506" y="207641"/>
                  <a:pt x="52222" y="256313"/>
                  <a:pt x="47991" y="302574"/>
                </a:cubicBezTo>
                <a:cubicBezTo>
                  <a:pt x="26527" y="536443"/>
                  <a:pt x="5742" y="770773"/>
                  <a:pt x="765" y="1005673"/>
                </a:cubicBezTo>
                <a:cubicBezTo>
                  <a:pt x="-2436" y="1229303"/>
                  <a:pt x="2826" y="1455674"/>
                  <a:pt x="47355" y="1675512"/>
                </a:cubicBezTo>
                <a:cubicBezTo>
                  <a:pt x="105433" y="1930275"/>
                  <a:pt x="294247" y="1910587"/>
                  <a:pt x="507266" y="1924377"/>
                </a:cubicBezTo>
                <a:cubicBezTo>
                  <a:pt x="802152" y="1942663"/>
                  <a:pt x="1097629" y="1958514"/>
                  <a:pt x="1393172" y="1952046"/>
                </a:cubicBezTo>
                <a:cubicBezTo>
                  <a:pt x="1441055" y="1950775"/>
                  <a:pt x="1490210" y="1947420"/>
                  <a:pt x="1535440" y="1930429"/>
                </a:cubicBezTo>
                <a:cubicBezTo>
                  <a:pt x="1677402" y="1878007"/>
                  <a:pt x="1689065" y="1706645"/>
                  <a:pt x="1699874" y="1577005"/>
                </a:cubicBezTo>
                <a:cubicBezTo>
                  <a:pt x="1715068" y="1402398"/>
                  <a:pt x="1718093" y="1226979"/>
                  <a:pt x="1717677" y="1051758"/>
                </a:cubicBezTo>
                <a:close/>
                <a:moveTo>
                  <a:pt x="1684308" y="1587616"/>
                </a:moveTo>
                <a:cubicBezTo>
                  <a:pt x="1671833" y="1818701"/>
                  <a:pt x="1618008" y="1947946"/>
                  <a:pt x="1360789" y="1937861"/>
                </a:cubicBezTo>
                <a:cubicBezTo>
                  <a:pt x="1016574" y="1942663"/>
                  <a:pt x="672358" y="1921374"/>
                  <a:pt x="329042" y="1897608"/>
                </a:cubicBezTo>
                <a:cubicBezTo>
                  <a:pt x="86951" y="1886316"/>
                  <a:pt x="53428" y="1699979"/>
                  <a:pt x="34726" y="1498208"/>
                </a:cubicBezTo>
                <a:cubicBezTo>
                  <a:pt x="-9452" y="1099970"/>
                  <a:pt x="26790" y="698817"/>
                  <a:pt x="62702" y="301390"/>
                </a:cubicBezTo>
                <a:cubicBezTo>
                  <a:pt x="68753" y="111151"/>
                  <a:pt x="183835" y="84798"/>
                  <a:pt x="348357" y="74011"/>
                </a:cubicBezTo>
                <a:cubicBezTo>
                  <a:pt x="645698" y="44939"/>
                  <a:pt x="1089889" y="7404"/>
                  <a:pt x="1389160" y="15363"/>
                </a:cubicBezTo>
                <a:cubicBezTo>
                  <a:pt x="1422529" y="16262"/>
                  <a:pt x="1545876" y="-5817"/>
                  <a:pt x="1635416" y="89906"/>
                </a:cubicBezTo>
                <a:cubicBezTo>
                  <a:pt x="1708337" y="167848"/>
                  <a:pt x="1693692" y="282645"/>
                  <a:pt x="1696388" y="380999"/>
                </a:cubicBezTo>
                <a:cubicBezTo>
                  <a:pt x="1696805" y="783117"/>
                  <a:pt x="1718115" y="1186353"/>
                  <a:pt x="1684242" y="15876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1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6"/>
          <p:cNvSpPr/>
          <p:nvPr/>
        </p:nvSpPr>
        <p:spPr>
          <a:xfrm rot="5400000">
            <a:off x="3614542" y="2581686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/>
          <p:nvPr/>
        </p:nvSpPr>
        <p:spPr>
          <a:xfrm rot="5400000">
            <a:off x="4155556" y="352287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/>
          <p:nvPr/>
        </p:nvSpPr>
        <p:spPr>
          <a:xfrm rot="10800000">
            <a:off x="542537" y="4490175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6"/>
          <p:cNvSpPr/>
          <p:nvPr/>
        </p:nvSpPr>
        <p:spPr>
          <a:xfrm rot="5130764">
            <a:off x="247642" y="411835"/>
            <a:ext cx="745888" cy="775329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6"/>
          <p:cNvSpPr/>
          <p:nvPr/>
        </p:nvSpPr>
        <p:spPr>
          <a:xfrm>
            <a:off x="2994774" y="300554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1495696" y="4628071"/>
            <a:ext cx="851649" cy="15516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6"/>
          <p:cNvSpPr/>
          <p:nvPr/>
        </p:nvSpPr>
        <p:spPr>
          <a:xfrm rot="10800000">
            <a:off x="545766" y="4680253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8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body" idx="2"/>
          </p:nvPr>
        </p:nvSpPr>
        <p:spPr>
          <a:xfrm>
            <a:off x="3400388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4" name="Google Shape;104;p8"/>
          <p:cNvSpPr txBox="1">
            <a:spLocks noGrp="1"/>
          </p:cNvSpPr>
          <p:nvPr>
            <p:ph type="body" idx="3"/>
          </p:nvPr>
        </p:nvSpPr>
        <p:spPr>
          <a:xfrm>
            <a:off x="5612601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5" name="Google Shape;105;p8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8"/>
          <p:cNvSpPr/>
          <p:nvPr/>
        </p:nvSpPr>
        <p:spPr>
          <a:xfrm rot="10338673">
            <a:off x="8747978" y="1166276"/>
            <a:ext cx="113410" cy="95472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 rot="10338673">
            <a:off x="8873347" y="1615232"/>
            <a:ext cx="80494" cy="39932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3152266" y="381106"/>
            <a:ext cx="888148" cy="61490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4094271" y="411908"/>
            <a:ext cx="86890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4264152" y="411573"/>
            <a:ext cx="299728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 rot="5534346">
            <a:off x="22341" y="3409311"/>
            <a:ext cx="681569" cy="214495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6092030" y="4766054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6467384" y="4872362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-5673298">
            <a:off x="2374092" y="4308014"/>
            <a:ext cx="113285" cy="95367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673298">
            <a:off x="2213926" y="4684679"/>
            <a:ext cx="80405" cy="39888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5590150" y="299125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331162" y="1999469"/>
            <a:ext cx="211591" cy="2679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8564788" y="35845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5069525">
            <a:off x="7853134" y="3741816"/>
            <a:ext cx="814157" cy="1022353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5400000">
            <a:off x="30541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USTOM_4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683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7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ctrTitle"/>
          </p:nvPr>
        </p:nvSpPr>
        <p:spPr>
          <a:xfrm>
            <a:off x="1867950" y="2718702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Frieght buddy</a:t>
            </a:r>
            <a:endParaRPr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8B43D91-DE10-4A39-A78A-0BF89D2E9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3583" y="1159521"/>
            <a:ext cx="1777888" cy="17778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C83B6F0-297A-4C86-A7DC-D00FFFDB3126}"/>
              </a:ext>
            </a:extLst>
          </p:cNvPr>
          <p:cNvGrpSpPr/>
          <p:nvPr/>
        </p:nvGrpSpPr>
        <p:grpSpPr>
          <a:xfrm>
            <a:off x="7062935" y="3493961"/>
            <a:ext cx="720000" cy="1155102"/>
            <a:chOff x="7774172" y="1842588"/>
            <a:chExt cx="720000" cy="115510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2FFFFAC-5C86-45D0-B8A2-64DF16401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4172" y="1842588"/>
              <a:ext cx="720000" cy="7200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Product</a:t>
              </a:r>
            </a:p>
            <a:p>
              <a:pPr algn="ctr"/>
              <a:r>
                <a:rPr lang="en-SG" sz="1200" dirty="0"/>
                <a:t>photo</a:t>
              </a:r>
              <a:endParaRPr lang="en-GB" sz="1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4B90FC-9EBB-4B4D-84BC-F2D3F13BF0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4172" y="2562588"/>
              <a:ext cx="720000" cy="435102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Description</a:t>
              </a:r>
            </a:p>
            <a:p>
              <a:pPr algn="ctr"/>
              <a:r>
                <a:rPr lang="en-SG" sz="800" dirty="0"/>
                <a:t>Price</a:t>
              </a:r>
            </a:p>
            <a:p>
              <a:pPr algn="ctr"/>
              <a:r>
                <a:rPr lang="en-SG" sz="800" dirty="0"/>
                <a:t>Country</a:t>
              </a:r>
              <a:endParaRPr lang="en-GB" sz="8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B1D0ABE-FE53-4FAB-97AE-F60C70C4C2B5}"/>
              </a:ext>
            </a:extLst>
          </p:cNvPr>
          <p:cNvGrpSpPr/>
          <p:nvPr/>
        </p:nvGrpSpPr>
        <p:grpSpPr>
          <a:xfrm>
            <a:off x="6110531" y="3493961"/>
            <a:ext cx="720000" cy="1155102"/>
            <a:chOff x="7774172" y="1842588"/>
            <a:chExt cx="720000" cy="115510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361C799-A505-48BB-9A24-D510D32452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4172" y="1842588"/>
              <a:ext cx="720000" cy="7200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Product</a:t>
              </a:r>
            </a:p>
            <a:p>
              <a:pPr algn="ctr"/>
              <a:r>
                <a:rPr lang="en-SG" sz="1200" dirty="0"/>
                <a:t>photo</a:t>
              </a:r>
              <a:endParaRPr lang="en-GB" sz="1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6A896DF-C579-48EC-9894-F675C1F76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4172" y="2562588"/>
              <a:ext cx="720000" cy="435102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Description</a:t>
              </a:r>
            </a:p>
            <a:p>
              <a:pPr algn="ctr"/>
              <a:r>
                <a:rPr lang="en-SG" sz="800" dirty="0"/>
                <a:t>Price</a:t>
              </a:r>
            </a:p>
            <a:p>
              <a:pPr algn="ctr"/>
              <a:r>
                <a:rPr lang="en-SG" sz="800" dirty="0"/>
                <a:t>Country</a:t>
              </a:r>
              <a:endParaRPr lang="en-GB" sz="800" dirty="0"/>
            </a:p>
          </p:txBody>
        </p:sp>
      </p:grpSp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883375" y="1224444"/>
            <a:ext cx="2879400" cy="95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 page (see all requests)</a:t>
            </a:r>
            <a:endParaRPr dirty="0"/>
          </a:p>
        </p:txBody>
      </p:sp>
      <p:sp>
        <p:nvSpPr>
          <p:cNvPr id="264" name="Google Shape;264;p24"/>
          <p:cNvSpPr txBox="1">
            <a:spLocks noGrp="1"/>
          </p:cNvSpPr>
          <p:nvPr>
            <p:ph type="body" idx="1"/>
          </p:nvPr>
        </p:nvSpPr>
        <p:spPr>
          <a:xfrm>
            <a:off x="883524" y="2261293"/>
            <a:ext cx="3231275" cy="206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List of all requests</a:t>
            </a: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Vertical scrolling</a:t>
            </a: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Filter by country and category</a:t>
            </a: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Sort by price or date posted</a:t>
            </a: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lang="en" dirty="0"/>
          </a:p>
        </p:txBody>
      </p:sp>
      <p:sp>
        <p:nvSpPr>
          <p:cNvPr id="265" name="Google Shape;265;p2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5" name="Google Shape;376;p34">
            <a:extLst>
              <a:ext uri="{FF2B5EF4-FFF2-40B4-BE49-F238E27FC236}">
                <a16:creationId xmlns:a16="http://schemas.microsoft.com/office/drawing/2014/main" id="{4B740B17-1635-4A6C-A636-DD20C11191D5}"/>
              </a:ext>
            </a:extLst>
          </p:cNvPr>
          <p:cNvGrpSpPr/>
          <p:nvPr/>
        </p:nvGrpSpPr>
        <p:grpSpPr>
          <a:xfrm>
            <a:off x="5696794" y="250600"/>
            <a:ext cx="2498880" cy="4642300"/>
            <a:chOff x="2547150" y="238125"/>
            <a:chExt cx="2525675" cy="5238750"/>
          </a:xfrm>
        </p:grpSpPr>
        <p:sp>
          <p:nvSpPr>
            <p:cNvPr id="6" name="Google Shape;377;p34">
              <a:extLst>
                <a:ext uri="{FF2B5EF4-FFF2-40B4-BE49-F238E27FC236}">
                  <a16:creationId xmlns:a16="http://schemas.microsoft.com/office/drawing/2014/main" id="{F4CD7746-DD00-42DB-925A-2ECBC37CD062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78;p34">
              <a:extLst>
                <a:ext uri="{FF2B5EF4-FFF2-40B4-BE49-F238E27FC236}">
                  <a16:creationId xmlns:a16="http://schemas.microsoft.com/office/drawing/2014/main" id="{F211C308-094C-4FCD-9876-7C5178E01802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79;p34">
              <a:extLst>
                <a:ext uri="{FF2B5EF4-FFF2-40B4-BE49-F238E27FC236}">
                  <a16:creationId xmlns:a16="http://schemas.microsoft.com/office/drawing/2014/main" id="{D6F8AC8B-3D0A-462E-ADED-14758E09E4D0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0;p34">
              <a:extLst>
                <a:ext uri="{FF2B5EF4-FFF2-40B4-BE49-F238E27FC236}">
                  <a16:creationId xmlns:a16="http://schemas.microsoft.com/office/drawing/2014/main" id="{54D96F36-0A57-44CC-95FF-39CA12363C0F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5A01404-066D-47A9-9C65-F224D2AE2673}"/>
              </a:ext>
            </a:extLst>
          </p:cNvPr>
          <p:cNvSpPr/>
          <p:nvPr/>
        </p:nvSpPr>
        <p:spPr>
          <a:xfrm>
            <a:off x="5762846" y="667333"/>
            <a:ext cx="2363785" cy="33765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navbar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FA6BB1-0C13-429C-9FC5-FD4C4145236B}"/>
              </a:ext>
            </a:extLst>
          </p:cNvPr>
          <p:cNvSpPr/>
          <p:nvPr/>
        </p:nvSpPr>
        <p:spPr>
          <a:xfrm>
            <a:off x="5779698" y="1378472"/>
            <a:ext cx="942754" cy="337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Requests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987B04-0DCA-47E1-8AEA-AC17E325C277}"/>
              </a:ext>
            </a:extLst>
          </p:cNvPr>
          <p:cNvGrpSpPr/>
          <p:nvPr/>
        </p:nvGrpSpPr>
        <p:grpSpPr>
          <a:xfrm>
            <a:off x="6088628" y="2040962"/>
            <a:ext cx="720000" cy="1155102"/>
            <a:chOff x="5869172" y="1848938"/>
            <a:chExt cx="720000" cy="115510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BDD765-794F-4920-A29A-12D14297CE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9172" y="1848938"/>
              <a:ext cx="720000" cy="7200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Product</a:t>
              </a:r>
            </a:p>
            <a:p>
              <a:pPr algn="ctr"/>
              <a:r>
                <a:rPr lang="en-SG" sz="1200" dirty="0"/>
                <a:t>photo</a:t>
              </a:r>
              <a:endParaRPr lang="en-GB" sz="12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08A85F-C435-4DB2-8FCB-8A58DC75C1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9172" y="2568938"/>
              <a:ext cx="720000" cy="435102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Description</a:t>
              </a:r>
            </a:p>
            <a:p>
              <a:pPr algn="ctr"/>
              <a:r>
                <a:rPr lang="en-SG" sz="800" dirty="0"/>
                <a:t>Price</a:t>
              </a:r>
            </a:p>
            <a:p>
              <a:pPr algn="ctr"/>
              <a:r>
                <a:rPr lang="en-SG" sz="800" dirty="0"/>
                <a:t>Country</a:t>
              </a:r>
              <a:endParaRPr lang="en-GB" sz="8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CB550F-B483-4454-BC39-815E25F7BA26}"/>
              </a:ext>
            </a:extLst>
          </p:cNvPr>
          <p:cNvGrpSpPr/>
          <p:nvPr/>
        </p:nvGrpSpPr>
        <p:grpSpPr>
          <a:xfrm>
            <a:off x="7053828" y="2034612"/>
            <a:ext cx="720000" cy="1155102"/>
            <a:chOff x="6834372" y="1842588"/>
            <a:chExt cx="720000" cy="115510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BECE36D-63D7-41A3-AA37-F30F4BB57B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4372" y="1842588"/>
              <a:ext cx="720000" cy="7200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Product</a:t>
              </a:r>
            </a:p>
            <a:p>
              <a:pPr algn="ctr"/>
              <a:r>
                <a:rPr lang="en-SG" sz="1200" dirty="0"/>
                <a:t>photo</a:t>
              </a:r>
              <a:endParaRPr lang="en-GB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A48800-B672-4E2A-971F-69883ACF4C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4372" y="2562588"/>
              <a:ext cx="720000" cy="435102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Description</a:t>
              </a:r>
            </a:p>
            <a:p>
              <a:pPr algn="ctr"/>
              <a:r>
                <a:rPr lang="en-SG" sz="800" dirty="0"/>
                <a:t>Price</a:t>
              </a:r>
            </a:p>
            <a:p>
              <a:pPr algn="ctr"/>
              <a:r>
                <a:rPr lang="en-SG" sz="800" dirty="0"/>
                <a:t>Country</a:t>
              </a:r>
              <a:endParaRPr lang="en-GB" sz="800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A953F546-832D-4FE3-A187-B6D1D3C1343F}"/>
              </a:ext>
            </a:extLst>
          </p:cNvPr>
          <p:cNvSpPr/>
          <p:nvPr/>
        </p:nvSpPr>
        <p:spPr>
          <a:xfrm>
            <a:off x="5762847" y="4139127"/>
            <a:ext cx="1141847" cy="328733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filter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8BD535-414C-4A74-A49A-33E8A3E2D1E7}"/>
              </a:ext>
            </a:extLst>
          </p:cNvPr>
          <p:cNvSpPr/>
          <p:nvPr/>
        </p:nvSpPr>
        <p:spPr>
          <a:xfrm>
            <a:off x="6909813" y="4139127"/>
            <a:ext cx="1216818" cy="328733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/>
              <a:t>sort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5160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a request</a:t>
            </a:r>
            <a:endParaRPr dirty="0"/>
          </a:p>
        </p:txBody>
      </p:sp>
      <p:sp>
        <p:nvSpPr>
          <p:cNvPr id="264" name="Google Shape;264;p24"/>
          <p:cNvSpPr txBox="1">
            <a:spLocks noGrp="1"/>
          </p:cNvSpPr>
          <p:nvPr>
            <p:ph type="body" idx="1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SG" dirty="0"/>
              <a:t>Product Link: a reference URL of where to purchase the product</a:t>
            </a:r>
            <a:endParaRPr dirty="0"/>
          </a:p>
        </p:txBody>
      </p:sp>
      <p:sp>
        <p:nvSpPr>
          <p:cNvPr id="265" name="Google Shape;265;p2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5" name="Google Shape;376;p34">
            <a:extLst>
              <a:ext uri="{FF2B5EF4-FFF2-40B4-BE49-F238E27FC236}">
                <a16:creationId xmlns:a16="http://schemas.microsoft.com/office/drawing/2014/main" id="{4B740B17-1635-4A6C-A636-DD20C11191D5}"/>
              </a:ext>
            </a:extLst>
          </p:cNvPr>
          <p:cNvGrpSpPr/>
          <p:nvPr/>
        </p:nvGrpSpPr>
        <p:grpSpPr>
          <a:xfrm>
            <a:off x="5696794" y="250600"/>
            <a:ext cx="2498880" cy="4642300"/>
            <a:chOff x="2547150" y="238125"/>
            <a:chExt cx="2525675" cy="5238750"/>
          </a:xfrm>
        </p:grpSpPr>
        <p:sp>
          <p:nvSpPr>
            <p:cNvPr id="6" name="Google Shape;377;p34">
              <a:extLst>
                <a:ext uri="{FF2B5EF4-FFF2-40B4-BE49-F238E27FC236}">
                  <a16:creationId xmlns:a16="http://schemas.microsoft.com/office/drawing/2014/main" id="{F4CD7746-DD00-42DB-925A-2ECBC37CD062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78;p34">
              <a:extLst>
                <a:ext uri="{FF2B5EF4-FFF2-40B4-BE49-F238E27FC236}">
                  <a16:creationId xmlns:a16="http://schemas.microsoft.com/office/drawing/2014/main" id="{F211C308-094C-4FCD-9876-7C5178E01802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79;p34">
              <a:extLst>
                <a:ext uri="{FF2B5EF4-FFF2-40B4-BE49-F238E27FC236}">
                  <a16:creationId xmlns:a16="http://schemas.microsoft.com/office/drawing/2014/main" id="{D6F8AC8B-3D0A-462E-ADED-14758E09E4D0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0;p34">
              <a:extLst>
                <a:ext uri="{FF2B5EF4-FFF2-40B4-BE49-F238E27FC236}">
                  <a16:creationId xmlns:a16="http://schemas.microsoft.com/office/drawing/2014/main" id="{54D96F36-0A57-44CC-95FF-39CA12363C0F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2ACB2D5-3C8E-4076-A395-A0673DFEA4E5}"/>
              </a:ext>
            </a:extLst>
          </p:cNvPr>
          <p:cNvSpPr/>
          <p:nvPr/>
        </p:nvSpPr>
        <p:spPr>
          <a:xfrm>
            <a:off x="5762846" y="667333"/>
            <a:ext cx="2363785" cy="33765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navbar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C9E7D5-55EA-4025-B98E-15AAE423A701}"/>
              </a:ext>
            </a:extLst>
          </p:cNvPr>
          <p:cNvSpPr/>
          <p:nvPr/>
        </p:nvSpPr>
        <p:spPr>
          <a:xfrm>
            <a:off x="6231922" y="1084066"/>
            <a:ext cx="1425632" cy="337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Create Request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2D90F3-693B-4A87-88BA-0E774DA193AE}"/>
              </a:ext>
            </a:extLst>
          </p:cNvPr>
          <p:cNvSpPr/>
          <p:nvPr/>
        </p:nvSpPr>
        <p:spPr>
          <a:xfrm>
            <a:off x="5838516" y="1480938"/>
            <a:ext cx="1221503" cy="420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Product Name</a:t>
            </a:r>
          </a:p>
          <a:p>
            <a:r>
              <a:rPr lang="en-SG" sz="1200" dirty="0">
                <a:solidFill>
                  <a:schemeClr val="tx1"/>
                </a:solidFill>
              </a:rPr>
              <a:t>___________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2F2142-6DF6-4558-AA1D-75B1E312293D}"/>
              </a:ext>
            </a:extLst>
          </p:cNvPr>
          <p:cNvSpPr/>
          <p:nvPr/>
        </p:nvSpPr>
        <p:spPr>
          <a:xfrm>
            <a:off x="5838517" y="1893206"/>
            <a:ext cx="1356141" cy="253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Photos (up to 3)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DA81C8-CCBD-495B-A4A9-234E47A5BC45}"/>
              </a:ext>
            </a:extLst>
          </p:cNvPr>
          <p:cNvSpPr/>
          <p:nvPr/>
        </p:nvSpPr>
        <p:spPr>
          <a:xfrm>
            <a:off x="5989673" y="2197399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tx1"/>
                </a:solidFill>
              </a:rPr>
              <a:t>photo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529118-749F-473A-9978-C33EB994284B}"/>
              </a:ext>
            </a:extLst>
          </p:cNvPr>
          <p:cNvSpPr/>
          <p:nvPr/>
        </p:nvSpPr>
        <p:spPr>
          <a:xfrm>
            <a:off x="6507652" y="2197399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tx1"/>
                </a:solidFill>
              </a:rPr>
              <a:t>photo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382DB-CB08-46F2-B58A-4E35E345D17D}"/>
              </a:ext>
            </a:extLst>
          </p:cNvPr>
          <p:cNvSpPr/>
          <p:nvPr/>
        </p:nvSpPr>
        <p:spPr>
          <a:xfrm>
            <a:off x="7014658" y="2193423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tx1"/>
                </a:solidFill>
              </a:rPr>
              <a:t>photo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F469E3-827F-44F4-976B-D4CB482E2F98}"/>
              </a:ext>
            </a:extLst>
          </p:cNvPr>
          <p:cNvSpPr/>
          <p:nvPr/>
        </p:nvSpPr>
        <p:spPr>
          <a:xfrm>
            <a:off x="5905835" y="2625996"/>
            <a:ext cx="1108823" cy="384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Product Link</a:t>
            </a:r>
          </a:p>
          <a:p>
            <a:r>
              <a:rPr lang="en-SG" sz="1200" dirty="0">
                <a:solidFill>
                  <a:schemeClr val="tx1"/>
                </a:solidFill>
              </a:rPr>
              <a:t>___________</a:t>
            </a:r>
            <a:endParaRPr lang="en-GB" sz="1200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ED9C11-474A-4171-AA78-E441D21FCDAC}"/>
              </a:ext>
            </a:extLst>
          </p:cNvPr>
          <p:cNvGrpSpPr/>
          <p:nvPr/>
        </p:nvGrpSpPr>
        <p:grpSpPr>
          <a:xfrm>
            <a:off x="5998430" y="3553502"/>
            <a:ext cx="961817" cy="250960"/>
            <a:chOff x="5905835" y="3489842"/>
            <a:chExt cx="961817" cy="2509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7019410-65E2-48C0-A786-E28B1723BD42}"/>
                </a:ext>
              </a:extLst>
            </p:cNvPr>
            <p:cNvSpPr/>
            <p:nvPr/>
          </p:nvSpPr>
          <p:spPr>
            <a:xfrm>
              <a:off x="5905835" y="3489842"/>
              <a:ext cx="961817" cy="250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58D9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dirty="0">
                  <a:solidFill>
                    <a:schemeClr val="tx1"/>
                  </a:solidFill>
                </a:rPr>
                <a:t>Category</a:t>
              </a:r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B587EA9B-1C0B-4137-80D1-D77704F7C009}"/>
                </a:ext>
              </a:extLst>
            </p:cNvPr>
            <p:cNvSpPr/>
            <p:nvPr/>
          </p:nvSpPr>
          <p:spPr>
            <a:xfrm rot="10800000">
              <a:off x="6678594" y="3582810"/>
              <a:ext cx="162421" cy="99239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4B686DA-D2B4-4DD7-9AAF-E148756BE780}"/>
              </a:ext>
            </a:extLst>
          </p:cNvPr>
          <p:cNvGrpSpPr/>
          <p:nvPr/>
        </p:nvGrpSpPr>
        <p:grpSpPr>
          <a:xfrm>
            <a:off x="5993729" y="3143158"/>
            <a:ext cx="1709224" cy="250960"/>
            <a:chOff x="5905835" y="3489842"/>
            <a:chExt cx="961817" cy="2509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62533-72CA-4D61-9844-C4D82AD297EB}"/>
                </a:ext>
              </a:extLst>
            </p:cNvPr>
            <p:cNvSpPr/>
            <p:nvPr/>
          </p:nvSpPr>
          <p:spPr>
            <a:xfrm>
              <a:off x="5905835" y="3489842"/>
              <a:ext cx="961817" cy="250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58D9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dirty="0">
                  <a:solidFill>
                    <a:schemeClr val="tx1"/>
                  </a:solidFill>
                </a:rPr>
                <a:t>Country of purchase</a:t>
              </a: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E611762-C034-465B-A75A-69571EF7ACA9}"/>
                </a:ext>
              </a:extLst>
            </p:cNvPr>
            <p:cNvSpPr/>
            <p:nvPr/>
          </p:nvSpPr>
          <p:spPr>
            <a:xfrm rot="10800000">
              <a:off x="6767125" y="3559222"/>
              <a:ext cx="74980" cy="123774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88075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a request</a:t>
            </a:r>
            <a:endParaRPr dirty="0"/>
          </a:p>
        </p:txBody>
      </p:sp>
      <p:sp>
        <p:nvSpPr>
          <p:cNvPr id="264" name="Google Shape;264;p24"/>
          <p:cNvSpPr txBox="1">
            <a:spLocks noGrp="1"/>
          </p:cNvSpPr>
          <p:nvPr>
            <p:ph type="body" idx="1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SG" sz="1600" dirty="0"/>
              <a:t>Continued…</a:t>
            </a: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SG" sz="1600" dirty="0"/>
              <a:t>Attached payment slip: User has to do a wire transfer of the offered price to the app before making a request </a:t>
            </a: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SG" sz="1600" dirty="0"/>
              <a:t>Clicking on ? symbol will show wire transfer instructions</a:t>
            </a:r>
            <a:endParaRPr sz="1600" dirty="0"/>
          </a:p>
        </p:txBody>
      </p:sp>
      <p:sp>
        <p:nvSpPr>
          <p:cNvPr id="265" name="Google Shape;265;p2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5" name="Google Shape;376;p34">
            <a:extLst>
              <a:ext uri="{FF2B5EF4-FFF2-40B4-BE49-F238E27FC236}">
                <a16:creationId xmlns:a16="http://schemas.microsoft.com/office/drawing/2014/main" id="{4B740B17-1635-4A6C-A636-DD20C11191D5}"/>
              </a:ext>
            </a:extLst>
          </p:cNvPr>
          <p:cNvGrpSpPr/>
          <p:nvPr/>
        </p:nvGrpSpPr>
        <p:grpSpPr>
          <a:xfrm>
            <a:off x="5696794" y="250600"/>
            <a:ext cx="2498880" cy="4642300"/>
            <a:chOff x="2547150" y="238125"/>
            <a:chExt cx="2525675" cy="5238750"/>
          </a:xfrm>
        </p:grpSpPr>
        <p:sp>
          <p:nvSpPr>
            <p:cNvPr id="6" name="Google Shape;377;p34">
              <a:extLst>
                <a:ext uri="{FF2B5EF4-FFF2-40B4-BE49-F238E27FC236}">
                  <a16:creationId xmlns:a16="http://schemas.microsoft.com/office/drawing/2014/main" id="{F4CD7746-DD00-42DB-925A-2ECBC37CD062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78;p34">
              <a:extLst>
                <a:ext uri="{FF2B5EF4-FFF2-40B4-BE49-F238E27FC236}">
                  <a16:creationId xmlns:a16="http://schemas.microsoft.com/office/drawing/2014/main" id="{F211C308-094C-4FCD-9876-7C5178E01802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79;p34">
              <a:extLst>
                <a:ext uri="{FF2B5EF4-FFF2-40B4-BE49-F238E27FC236}">
                  <a16:creationId xmlns:a16="http://schemas.microsoft.com/office/drawing/2014/main" id="{D6F8AC8B-3D0A-462E-ADED-14758E09E4D0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0;p34">
              <a:extLst>
                <a:ext uri="{FF2B5EF4-FFF2-40B4-BE49-F238E27FC236}">
                  <a16:creationId xmlns:a16="http://schemas.microsoft.com/office/drawing/2014/main" id="{54D96F36-0A57-44CC-95FF-39CA12363C0F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2ACB2D5-3C8E-4076-A395-A0673DFEA4E5}"/>
              </a:ext>
            </a:extLst>
          </p:cNvPr>
          <p:cNvSpPr/>
          <p:nvPr/>
        </p:nvSpPr>
        <p:spPr>
          <a:xfrm>
            <a:off x="5762846" y="667333"/>
            <a:ext cx="2363785" cy="33765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navbar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C9E7D5-55EA-4025-B98E-15AAE423A701}"/>
              </a:ext>
            </a:extLst>
          </p:cNvPr>
          <p:cNvSpPr/>
          <p:nvPr/>
        </p:nvSpPr>
        <p:spPr>
          <a:xfrm>
            <a:off x="6231922" y="1084066"/>
            <a:ext cx="1425632" cy="337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Create Request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2D90F3-693B-4A87-88BA-0E774DA193AE}"/>
              </a:ext>
            </a:extLst>
          </p:cNvPr>
          <p:cNvSpPr/>
          <p:nvPr/>
        </p:nvSpPr>
        <p:spPr>
          <a:xfrm>
            <a:off x="5838516" y="1480938"/>
            <a:ext cx="1221503" cy="420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Offered Price</a:t>
            </a:r>
          </a:p>
          <a:p>
            <a:r>
              <a:rPr lang="en-SG" sz="1200" dirty="0">
                <a:solidFill>
                  <a:schemeClr val="tx1"/>
                </a:solidFill>
              </a:rPr>
              <a:t>___________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2F2142-6DF6-4558-AA1D-75B1E312293D}"/>
              </a:ext>
            </a:extLst>
          </p:cNvPr>
          <p:cNvSpPr/>
          <p:nvPr/>
        </p:nvSpPr>
        <p:spPr>
          <a:xfrm>
            <a:off x="5838516" y="2446294"/>
            <a:ext cx="1754979" cy="300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Attached payment slip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DA81C8-CCBD-495B-A4A9-234E47A5BC45}"/>
              </a:ext>
            </a:extLst>
          </p:cNvPr>
          <p:cNvSpPr/>
          <p:nvPr/>
        </p:nvSpPr>
        <p:spPr>
          <a:xfrm>
            <a:off x="5911954" y="2794491"/>
            <a:ext cx="53137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tx1"/>
                </a:solidFill>
              </a:rPr>
              <a:t>photo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CD706E-69B4-4288-8B47-E99B2C1EAB8F}"/>
              </a:ext>
            </a:extLst>
          </p:cNvPr>
          <p:cNvSpPr/>
          <p:nvPr/>
        </p:nvSpPr>
        <p:spPr>
          <a:xfrm>
            <a:off x="5838516" y="1936776"/>
            <a:ext cx="1425632" cy="420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Delivery Address</a:t>
            </a:r>
          </a:p>
          <a:p>
            <a:r>
              <a:rPr lang="en-SG" sz="1200" dirty="0">
                <a:solidFill>
                  <a:schemeClr val="tx1"/>
                </a:solidFill>
              </a:rPr>
              <a:t>___________</a:t>
            </a:r>
            <a:endParaRPr lang="en-GB" sz="1200" dirty="0">
              <a:solidFill>
                <a:schemeClr val="tx1"/>
              </a:solidFill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3A06C324-0CCE-4EFC-8596-AE48EDB69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2133" y="2529041"/>
            <a:ext cx="150475" cy="15047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7658D53-17C5-46BD-A904-9662DE83CD86}"/>
              </a:ext>
            </a:extLst>
          </p:cNvPr>
          <p:cNvSpPr/>
          <p:nvPr/>
        </p:nvSpPr>
        <p:spPr>
          <a:xfrm>
            <a:off x="6780013" y="3552952"/>
            <a:ext cx="1129547" cy="33765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create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E138CB-CA2E-4868-9D3F-8A706A23EFC7}"/>
              </a:ext>
            </a:extLst>
          </p:cNvPr>
          <p:cNvSpPr/>
          <p:nvPr/>
        </p:nvSpPr>
        <p:spPr>
          <a:xfrm>
            <a:off x="6609737" y="2887417"/>
            <a:ext cx="937633" cy="214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tx1"/>
                </a:solidFill>
              </a:rPr>
              <a:t>Upload slip</a:t>
            </a:r>
            <a:endParaRPr lang="en-GB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223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a request</a:t>
            </a:r>
            <a:endParaRPr dirty="0"/>
          </a:p>
        </p:txBody>
      </p:sp>
      <p:sp>
        <p:nvSpPr>
          <p:cNvPr id="264" name="Google Shape;264;p24"/>
          <p:cNvSpPr txBox="1">
            <a:spLocks noGrp="1"/>
          </p:cNvSpPr>
          <p:nvPr>
            <p:ph type="body" idx="1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SG" dirty="0"/>
              <a:t>Show a confirmation modal after creation of request</a:t>
            </a: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SG" dirty="0"/>
              <a:t>Clicking OK shows the created request</a:t>
            </a:r>
          </a:p>
        </p:txBody>
      </p:sp>
      <p:sp>
        <p:nvSpPr>
          <p:cNvPr id="265" name="Google Shape;265;p2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5" name="Google Shape;376;p34">
            <a:extLst>
              <a:ext uri="{FF2B5EF4-FFF2-40B4-BE49-F238E27FC236}">
                <a16:creationId xmlns:a16="http://schemas.microsoft.com/office/drawing/2014/main" id="{4B740B17-1635-4A6C-A636-DD20C11191D5}"/>
              </a:ext>
            </a:extLst>
          </p:cNvPr>
          <p:cNvGrpSpPr/>
          <p:nvPr/>
        </p:nvGrpSpPr>
        <p:grpSpPr>
          <a:xfrm>
            <a:off x="5696794" y="250600"/>
            <a:ext cx="2498880" cy="4642300"/>
            <a:chOff x="2547150" y="238125"/>
            <a:chExt cx="2525675" cy="5238750"/>
          </a:xfrm>
        </p:grpSpPr>
        <p:sp>
          <p:nvSpPr>
            <p:cNvPr id="6" name="Google Shape;377;p34">
              <a:extLst>
                <a:ext uri="{FF2B5EF4-FFF2-40B4-BE49-F238E27FC236}">
                  <a16:creationId xmlns:a16="http://schemas.microsoft.com/office/drawing/2014/main" id="{F4CD7746-DD00-42DB-925A-2ECBC37CD062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78;p34">
              <a:extLst>
                <a:ext uri="{FF2B5EF4-FFF2-40B4-BE49-F238E27FC236}">
                  <a16:creationId xmlns:a16="http://schemas.microsoft.com/office/drawing/2014/main" id="{F211C308-094C-4FCD-9876-7C5178E01802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79;p34">
              <a:extLst>
                <a:ext uri="{FF2B5EF4-FFF2-40B4-BE49-F238E27FC236}">
                  <a16:creationId xmlns:a16="http://schemas.microsoft.com/office/drawing/2014/main" id="{D6F8AC8B-3D0A-462E-ADED-14758E09E4D0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0;p34">
              <a:extLst>
                <a:ext uri="{FF2B5EF4-FFF2-40B4-BE49-F238E27FC236}">
                  <a16:creationId xmlns:a16="http://schemas.microsoft.com/office/drawing/2014/main" id="{54D96F36-0A57-44CC-95FF-39CA12363C0F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2ACB2D5-3C8E-4076-A395-A0673DFEA4E5}"/>
              </a:ext>
            </a:extLst>
          </p:cNvPr>
          <p:cNvSpPr/>
          <p:nvPr/>
        </p:nvSpPr>
        <p:spPr>
          <a:xfrm>
            <a:off x="5762846" y="667333"/>
            <a:ext cx="2363785" cy="33765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navbar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C9E7D5-55EA-4025-B98E-15AAE423A701}"/>
              </a:ext>
            </a:extLst>
          </p:cNvPr>
          <p:cNvSpPr/>
          <p:nvPr/>
        </p:nvSpPr>
        <p:spPr>
          <a:xfrm>
            <a:off x="6231922" y="1099857"/>
            <a:ext cx="1425632" cy="337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Create Request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658D53-17C5-46BD-A904-9662DE83CD86}"/>
              </a:ext>
            </a:extLst>
          </p:cNvPr>
          <p:cNvSpPr/>
          <p:nvPr/>
        </p:nvSpPr>
        <p:spPr>
          <a:xfrm>
            <a:off x="6025766" y="1885938"/>
            <a:ext cx="1837944" cy="169348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45EBBC-3219-4EA1-9198-BFC232EE4D47}"/>
              </a:ext>
            </a:extLst>
          </p:cNvPr>
          <p:cNvSpPr/>
          <p:nvPr/>
        </p:nvSpPr>
        <p:spPr>
          <a:xfrm>
            <a:off x="6411983" y="3136392"/>
            <a:ext cx="1041854" cy="329184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OK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D76F8E-A8C9-408B-93A7-839A31EBFF80}"/>
              </a:ext>
            </a:extLst>
          </p:cNvPr>
          <p:cNvSpPr/>
          <p:nvPr/>
        </p:nvSpPr>
        <p:spPr>
          <a:xfrm>
            <a:off x="6201939" y="1989680"/>
            <a:ext cx="1425632" cy="448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Request Created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E07171-FF42-4BAF-994A-8173238626D2}"/>
              </a:ext>
            </a:extLst>
          </p:cNvPr>
          <p:cNvSpPr/>
          <p:nvPr/>
        </p:nvSpPr>
        <p:spPr>
          <a:xfrm>
            <a:off x="6220094" y="2497791"/>
            <a:ext cx="1425632" cy="448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Req. Id: </a:t>
            </a:r>
            <a:r>
              <a:rPr lang="en-SG" dirty="0" err="1">
                <a:solidFill>
                  <a:schemeClr val="tx1"/>
                </a:solidFill>
              </a:rPr>
              <a:t>xxxxx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670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883375" y="905256"/>
            <a:ext cx="2879400" cy="61272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viewing a request (requester view)</a:t>
            </a:r>
            <a:endParaRPr sz="2400" dirty="0"/>
          </a:p>
        </p:txBody>
      </p:sp>
      <p:sp>
        <p:nvSpPr>
          <p:cNvPr id="264" name="Google Shape;264;p24"/>
          <p:cNvSpPr txBox="1">
            <a:spLocks noGrp="1"/>
          </p:cNvSpPr>
          <p:nvPr>
            <p:ph type="body" idx="1"/>
          </p:nvPr>
        </p:nvSpPr>
        <p:spPr>
          <a:xfrm>
            <a:off x="883524" y="1639501"/>
            <a:ext cx="3039251" cy="26816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SG" dirty="0"/>
              <a:t>Helper: user can click on helper’s name to view helper’s profile</a:t>
            </a: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SG" dirty="0"/>
              <a:t>Edit button: only show when status is requested</a:t>
            </a: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SG" dirty="0"/>
              <a:t>Confirm delivery: only show when status is sent out for shipping. Changes status to completed</a:t>
            </a: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lang="en-SG" dirty="0"/>
          </a:p>
        </p:txBody>
      </p:sp>
      <p:sp>
        <p:nvSpPr>
          <p:cNvPr id="265" name="Google Shape;265;p2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5" name="Google Shape;376;p34">
            <a:extLst>
              <a:ext uri="{FF2B5EF4-FFF2-40B4-BE49-F238E27FC236}">
                <a16:creationId xmlns:a16="http://schemas.microsoft.com/office/drawing/2014/main" id="{4B740B17-1635-4A6C-A636-DD20C11191D5}"/>
              </a:ext>
            </a:extLst>
          </p:cNvPr>
          <p:cNvGrpSpPr/>
          <p:nvPr/>
        </p:nvGrpSpPr>
        <p:grpSpPr>
          <a:xfrm>
            <a:off x="5696794" y="250600"/>
            <a:ext cx="2498880" cy="4642300"/>
            <a:chOff x="2547150" y="238125"/>
            <a:chExt cx="2525675" cy="5238750"/>
          </a:xfrm>
        </p:grpSpPr>
        <p:sp>
          <p:nvSpPr>
            <p:cNvPr id="6" name="Google Shape;377;p34">
              <a:extLst>
                <a:ext uri="{FF2B5EF4-FFF2-40B4-BE49-F238E27FC236}">
                  <a16:creationId xmlns:a16="http://schemas.microsoft.com/office/drawing/2014/main" id="{F4CD7746-DD00-42DB-925A-2ECBC37CD062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78;p34">
              <a:extLst>
                <a:ext uri="{FF2B5EF4-FFF2-40B4-BE49-F238E27FC236}">
                  <a16:creationId xmlns:a16="http://schemas.microsoft.com/office/drawing/2014/main" id="{F211C308-094C-4FCD-9876-7C5178E01802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79;p34">
              <a:extLst>
                <a:ext uri="{FF2B5EF4-FFF2-40B4-BE49-F238E27FC236}">
                  <a16:creationId xmlns:a16="http://schemas.microsoft.com/office/drawing/2014/main" id="{D6F8AC8B-3D0A-462E-ADED-14758E09E4D0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0;p34">
              <a:extLst>
                <a:ext uri="{FF2B5EF4-FFF2-40B4-BE49-F238E27FC236}">
                  <a16:creationId xmlns:a16="http://schemas.microsoft.com/office/drawing/2014/main" id="{54D96F36-0A57-44CC-95FF-39CA12363C0F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2ACB2D5-3C8E-4076-A395-A0673DFEA4E5}"/>
              </a:ext>
            </a:extLst>
          </p:cNvPr>
          <p:cNvSpPr/>
          <p:nvPr/>
        </p:nvSpPr>
        <p:spPr>
          <a:xfrm>
            <a:off x="5762846" y="667333"/>
            <a:ext cx="2363785" cy="33765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navbar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C9E7D5-55EA-4025-B98E-15AAE423A701}"/>
              </a:ext>
            </a:extLst>
          </p:cNvPr>
          <p:cNvSpPr/>
          <p:nvPr/>
        </p:nvSpPr>
        <p:spPr>
          <a:xfrm>
            <a:off x="6139637" y="1115901"/>
            <a:ext cx="1577054" cy="253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Request id: </a:t>
            </a:r>
            <a:r>
              <a:rPr lang="en-SG" dirty="0" err="1">
                <a:solidFill>
                  <a:schemeClr val="tx1"/>
                </a:solidFill>
              </a:rPr>
              <a:t>xxxxx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2D90F3-693B-4A87-88BA-0E774DA193AE}"/>
              </a:ext>
            </a:extLst>
          </p:cNvPr>
          <p:cNvSpPr/>
          <p:nvPr/>
        </p:nvSpPr>
        <p:spPr>
          <a:xfrm>
            <a:off x="5838517" y="1408937"/>
            <a:ext cx="1221503" cy="420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Product Name</a:t>
            </a:r>
          </a:p>
          <a:p>
            <a:r>
              <a:rPr lang="en-SG" sz="1200" dirty="0">
                <a:solidFill>
                  <a:schemeClr val="tx1"/>
                </a:solidFill>
              </a:rPr>
              <a:t>___________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2F2142-6DF6-4558-AA1D-75B1E312293D}"/>
              </a:ext>
            </a:extLst>
          </p:cNvPr>
          <p:cNvSpPr/>
          <p:nvPr/>
        </p:nvSpPr>
        <p:spPr>
          <a:xfrm>
            <a:off x="5838517" y="1820054"/>
            <a:ext cx="1356141" cy="253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Photos (up to 3)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DA81C8-CCBD-495B-A4A9-234E47A5BC45}"/>
              </a:ext>
            </a:extLst>
          </p:cNvPr>
          <p:cNvSpPr/>
          <p:nvPr/>
        </p:nvSpPr>
        <p:spPr>
          <a:xfrm>
            <a:off x="5989673" y="2124247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tx1"/>
                </a:solidFill>
              </a:rPr>
              <a:t>photo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529118-749F-473A-9978-C33EB994284B}"/>
              </a:ext>
            </a:extLst>
          </p:cNvPr>
          <p:cNvSpPr/>
          <p:nvPr/>
        </p:nvSpPr>
        <p:spPr>
          <a:xfrm>
            <a:off x="6507652" y="2124247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tx1"/>
                </a:solidFill>
              </a:rPr>
              <a:t>photo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382DB-CB08-46F2-B58A-4E35E345D17D}"/>
              </a:ext>
            </a:extLst>
          </p:cNvPr>
          <p:cNvSpPr/>
          <p:nvPr/>
        </p:nvSpPr>
        <p:spPr>
          <a:xfrm>
            <a:off x="7014658" y="212027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tx1"/>
                </a:solidFill>
              </a:rPr>
              <a:t>photo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F469E3-827F-44F4-976B-D4CB482E2F98}"/>
              </a:ext>
            </a:extLst>
          </p:cNvPr>
          <p:cNvSpPr/>
          <p:nvPr/>
        </p:nvSpPr>
        <p:spPr>
          <a:xfrm>
            <a:off x="5856053" y="2535226"/>
            <a:ext cx="1108823" cy="384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(etc)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9EF8A6-64E4-4E48-A144-F7B47F7C138E}"/>
              </a:ext>
            </a:extLst>
          </p:cNvPr>
          <p:cNvSpPr/>
          <p:nvPr/>
        </p:nvSpPr>
        <p:spPr>
          <a:xfrm>
            <a:off x="5859591" y="2882818"/>
            <a:ext cx="1221503" cy="420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Status</a:t>
            </a:r>
          </a:p>
          <a:p>
            <a:r>
              <a:rPr lang="en-SG" sz="1200" dirty="0">
                <a:solidFill>
                  <a:schemeClr val="tx1"/>
                </a:solidFill>
              </a:rPr>
              <a:t>___________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244521-0E41-4E63-A807-60F7839CCA61}"/>
              </a:ext>
            </a:extLst>
          </p:cNvPr>
          <p:cNvSpPr/>
          <p:nvPr/>
        </p:nvSpPr>
        <p:spPr>
          <a:xfrm>
            <a:off x="5905835" y="3341439"/>
            <a:ext cx="1221503" cy="420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Helper</a:t>
            </a:r>
          </a:p>
          <a:p>
            <a:r>
              <a:rPr lang="en-SG" sz="1200" u="sng" dirty="0" err="1">
                <a:solidFill>
                  <a:srgbClr val="0070C0"/>
                </a:solidFill>
              </a:rPr>
              <a:t>xxxxx</a:t>
            </a:r>
            <a:endParaRPr lang="en-GB" sz="1200" u="sng" dirty="0">
              <a:solidFill>
                <a:srgbClr val="0070C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CBFDFC-9BD9-4BB2-B29A-2A27EA1B6572}"/>
              </a:ext>
            </a:extLst>
          </p:cNvPr>
          <p:cNvSpPr/>
          <p:nvPr/>
        </p:nvSpPr>
        <p:spPr>
          <a:xfrm>
            <a:off x="5905835" y="3920592"/>
            <a:ext cx="2138171" cy="38426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Edit / Confirm Delivery</a:t>
            </a:r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61CE25-DB2F-463F-9664-4E50B49561E9}"/>
              </a:ext>
            </a:extLst>
          </p:cNvPr>
          <p:cNvSpPr/>
          <p:nvPr/>
        </p:nvSpPr>
        <p:spPr>
          <a:xfrm>
            <a:off x="7201743" y="1445027"/>
            <a:ext cx="842263" cy="42035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Cancel request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28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883375" y="905256"/>
            <a:ext cx="2879400" cy="61272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viewing a request (Helper view)</a:t>
            </a:r>
            <a:endParaRPr sz="2400" dirty="0"/>
          </a:p>
        </p:txBody>
      </p:sp>
      <p:sp>
        <p:nvSpPr>
          <p:cNvPr id="264" name="Google Shape;264;p24"/>
          <p:cNvSpPr txBox="1">
            <a:spLocks noGrp="1"/>
          </p:cNvSpPr>
          <p:nvPr>
            <p:ph type="body" idx="1"/>
          </p:nvPr>
        </p:nvSpPr>
        <p:spPr>
          <a:xfrm>
            <a:off x="883525" y="1639501"/>
            <a:ext cx="2879400" cy="26816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SG" dirty="0"/>
              <a:t>Offer help button: only show when status is requested. Changes status to accepted.</a:t>
            </a: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SG" dirty="0"/>
              <a:t>Sent for Shipping button: only show when status is accepted. Changes status to shipped.</a:t>
            </a: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lang="en-SG" dirty="0"/>
          </a:p>
        </p:txBody>
      </p:sp>
      <p:sp>
        <p:nvSpPr>
          <p:cNvPr id="265" name="Google Shape;265;p2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5" name="Google Shape;376;p34">
            <a:extLst>
              <a:ext uri="{FF2B5EF4-FFF2-40B4-BE49-F238E27FC236}">
                <a16:creationId xmlns:a16="http://schemas.microsoft.com/office/drawing/2014/main" id="{4B740B17-1635-4A6C-A636-DD20C11191D5}"/>
              </a:ext>
            </a:extLst>
          </p:cNvPr>
          <p:cNvGrpSpPr/>
          <p:nvPr/>
        </p:nvGrpSpPr>
        <p:grpSpPr>
          <a:xfrm>
            <a:off x="5696794" y="250600"/>
            <a:ext cx="2498880" cy="4642300"/>
            <a:chOff x="2547150" y="238125"/>
            <a:chExt cx="2525675" cy="5238750"/>
          </a:xfrm>
        </p:grpSpPr>
        <p:sp>
          <p:nvSpPr>
            <p:cNvPr id="6" name="Google Shape;377;p34">
              <a:extLst>
                <a:ext uri="{FF2B5EF4-FFF2-40B4-BE49-F238E27FC236}">
                  <a16:creationId xmlns:a16="http://schemas.microsoft.com/office/drawing/2014/main" id="{F4CD7746-DD00-42DB-925A-2ECBC37CD062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78;p34">
              <a:extLst>
                <a:ext uri="{FF2B5EF4-FFF2-40B4-BE49-F238E27FC236}">
                  <a16:creationId xmlns:a16="http://schemas.microsoft.com/office/drawing/2014/main" id="{F211C308-094C-4FCD-9876-7C5178E01802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79;p34">
              <a:extLst>
                <a:ext uri="{FF2B5EF4-FFF2-40B4-BE49-F238E27FC236}">
                  <a16:creationId xmlns:a16="http://schemas.microsoft.com/office/drawing/2014/main" id="{D6F8AC8B-3D0A-462E-ADED-14758E09E4D0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0;p34">
              <a:extLst>
                <a:ext uri="{FF2B5EF4-FFF2-40B4-BE49-F238E27FC236}">
                  <a16:creationId xmlns:a16="http://schemas.microsoft.com/office/drawing/2014/main" id="{54D96F36-0A57-44CC-95FF-39CA12363C0F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2ACB2D5-3C8E-4076-A395-A0673DFEA4E5}"/>
              </a:ext>
            </a:extLst>
          </p:cNvPr>
          <p:cNvSpPr/>
          <p:nvPr/>
        </p:nvSpPr>
        <p:spPr>
          <a:xfrm>
            <a:off x="5762846" y="667333"/>
            <a:ext cx="2363785" cy="33765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navbar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C9E7D5-55EA-4025-B98E-15AAE423A701}"/>
              </a:ext>
            </a:extLst>
          </p:cNvPr>
          <p:cNvSpPr/>
          <p:nvPr/>
        </p:nvSpPr>
        <p:spPr>
          <a:xfrm>
            <a:off x="6139637" y="1115901"/>
            <a:ext cx="1577054" cy="253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Request id: </a:t>
            </a:r>
            <a:r>
              <a:rPr lang="en-SG" dirty="0" err="1">
                <a:solidFill>
                  <a:schemeClr val="tx1"/>
                </a:solidFill>
              </a:rPr>
              <a:t>xxxxx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2D90F3-693B-4A87-88BA-0E774DA193AE}"/>
              </a:ext>
            </a:extLst>
          </p:cNvPr>
          <p:cNvSpPr/>
          <p:nvPr/>
        </p:nvSpPr>
        <p:spPr>
          <a:xfrm>
            <a:off x="5838517" y="1408937"/>
            <a:ext cx="1221503" cy="420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Product Name</a:t>
            </a:r>
          </a:p>
          <a:p>
            <a:r>
              <a:rPr lang="en-SG" sz="1200" dirty="0">
                <a:solidFill>
                  <a:schemeClr val="tx1"/>
                </a:solidFill>
              </a:rPr>
              <a:t>___________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2F2142-6DF6-4558-AA1D-75B1E312293D}"/>
              </a:ext>
            </a:extLst>
          </p:cNvPr>
          <p:cNvSpPr/>
          <p:nvPr/>
        </p:nvSpPr>
        <p:spPr>
          <a:xfrm>
            <a:off x="5838517" y="1820054"/>
            <a:ext cx="1356141" cy="253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Photos (up to 3)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DA81C8-CCBD-495B-A4A9-234E47A5BC45}"/>
              </a:ext>
            </a:extLst>
          </p:cNvPr>
          <p:cNvSpPr/>
          <p:nvPr/>
        </p:nvSpPr>
        <p:spPr>
          <a:xfrm>
            <a:off x="5989673" y="2124247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tx1"/>
                </a:solidFill>
              </a:rPr>
              <a:t>photo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529118-749F-473A-9978-C33EB994284B}"/>
              </a:ext>
            </a:extLst>
          </p:cNvPr>
          <p:cNvSpPr/>
          <p:nvPr/>
        </p:nvSpPr>
        <p:spPr>
          <a:xfrm>
            <a:off x="6507652" y="2124247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tx1"/>
                </a:solidFill>
              </a:rPr>
              <a:t>photo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382DB-CB08-46F2-B58A-4E35E345D17D}"/>
              </a:ext>
            </a:extLst>
          </p:cNvPr>
          <p:cNvSpPr/>
          <p:nvPr/>
        </p:nvSpPr>
        <p:spPr>
          <a:xfrm>
            <a:off x="7014658" y="212027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tx1"/>
                </a:solidFill>
              </a:rPr>
              <a:t>photo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F469E3-827F-44F4-976B-D4CB482E2F98}"/>
              </a:ext>
            </a:extLst>
          </p:cNvPr>
          <p:cNvSpPr/>
          <p:nvPr/>
        </p:nvSpPr>
        <p:spPr>
          <a:xfrm>
            <a:off x="5856053" y="2535226"/>
            <a:ext cx="1108823" cy="384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chemeClr val="tx1"/>
                </a:solidFill>
              </a:rPr>
              <a:t>(etc)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9EF8A6-64E4-4E48-A144-F7B47F7C138E}"/>
              </a:ext>
            </a:extLst>
          </p:cNvPr>
          <p:cNvSpPr/>
          <p:nvPr/>
        </p:nvSpPr>
        <p:spPr>
          <a:xfrm>
            <a:off x="5859591" y="2882818"/>
            <a:ext cx="1221503" cy="420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Status</a:t>
            </a:r>
          </a:p>
          <a:p>
            <a:r>
              <a:rPr lang="en-SG" sz="1200" dirty="0">
                <a:solidFill>
                  <a:schemeClr val="tx1"/>
                </a:solidFill>
              </a:rPr>
              <a:t>___________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244521-0E41-4E63-A807-60F7839CCA61}"/>
              </a:ext>
            </a:extLst>
          </p:cNvPr>
          <p:cNvSpPr/>
          <p:nvPr/>
        </p:nvSpPr>
        <p:spPr>
          <a:xfrm>
            <a:off x="5905835" y="3341439"/>
            <a:ext cx="1221503" cy="420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Helper</a:t>
            </a:r>
          </a:p>
          <a:p>
            <a:r>
              <a:rPr lang="en-SG" sz="1200" u="sng" dirty="0" err="1">
                <a:solidFill>
                  <a:srgbClr val="0070C0"/>
                </a:solidFill>
              </a:rPr>
              <a:t>xxxxx</a:t>
            </a:r>
            <a:endParaRPr lang="en-GB" sz="1200" u="sng" dirty="0">
              <a:solidFill>
                <a:srgbClr val="0070C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CBFDFC-9BD9-4BB2-B29A-2A27EA1B6572}"/>
              </a:ext>
            </a:extLst>
          </p:cNvPr>
          <p:cNvSpPr/>
          <p:nvPr/>
        </p:nvSpPr>
        <p:spPr>
          <a:xfrm>
            <a:off x="5905835" y="3920592"/>
            <a:ext cx="2138171" cy="42035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Offer Help / </a:t>
            </a:r>
          </a:p>
          <a:p>
            <a:pPr algn="ctr"/>
            <a:r>
              <a:rPr lang="en-SG" dirty="0"/>
              <a:t>Sent for Shipping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8656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</a:t>
            </a:r>
            <a:r>
              <a:rPr lang="en" dirty="0"/>
              <a:t>equest Statuses</a:t>
            </a:r>
            <a:endParaRPr dirty="0"/>
          </a:p>
        </p:txBody>
      </p:sp>
      <p:sp>
        <p:nvSpPr>
          <p:cNvPr id="354" name="Google Shape;354;p32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2001900" cy="134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/>
              <a:t>Requested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dirty="0"/>
              <a:t>After a request is created and waiting for a helper to accept the request.</a:t>
            </a:r>
            <a:endParaRPr sz="1200" dirty="0"/>
          </a:p>
        </p:txBody>
      </p:sp>
      <p:sp>
        <p:nvSpPr>
          <p:cNvPr id="355" name="Google Shape;355;p32"/>
          <p:cNvSpPr txBox="1">
            <a:spLocks noGrp="1"/>
          </p:cNvSpPr>
          <p:nvPr>
            <p:ph type="body" idx="2"/>
          </p:nvPr>
        </p:nvSpPr>
        <p:spPr>
          <a:xfrm>
            <a:off x="3400388" y="1506350"/>
            <a:ext cx="2001900" cy="134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Accepted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dirty="0"/>
              <a:t>After a helper has offered help.</a:t>
            </a:r>
            <a:endParaRPr sz="1200" dirty="0"/>
          </a:p>
        </p:txBody>
      </p:sp>
      <p:sp>
        <p:nvSpPr>
          <p:cNvPr id="356" name="Google Shape;356;p32"/>
          <p:cNvSpPr txBox="1">
            <a:spLocks noGrp="1"/>
          </p:cNvSpPr>
          <p:nvPr>
            <p:ph type="body" idx="3"/>
          </p:nvPr>
        </p:nvSpPr>
        <p:spPr>
          <a:xfrm>
            <a:off x="5612600" y="1506350"/>
            <a:ext cx="2001900" cy="134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Shipped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SG" sz="1200" dirty="0"/>
              <a:t>After the helper has sent the product for shipment.</a:t>
            </a: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357" name="Google Shape;357;p3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58" name="Google Shape;358;p32"/>
          <p:cNvSpPr/>
          <p:nvPr/>
        </p:nvSpPr>
        <p:spPr>
          <a:xfrm rot="1085481">
            <a:off x="7856433" y="3637885"/>
            <a:ext cx="707279" cy="1144863"/>
          </a:xfrm>
          <a:custGeom>
            <a:avLst/>
            <a:gdLst/>
            <a:ahLst/>
            <a:cxnLst/>
            <a:rect l="l" t="t" r="r" b="b"/>
            <a:pathLst>
              <a:path w="335318" h="542775" extrusionOk="0">
                <a:moveTo>
                  <a:pt x="198455" y="462598"/>
                </a:moveTo>
                <a:cubicBezTo>
                  <a:pt x="175566" y="459603"/>
                  <a:pt x="152479" y="458139"/>
                  <a:pt x="129393" y="458213"/>
                </a:cubicBezTo>
                <a:cubicBezTo>
                  <a:pt x="120097" y="458213"/>
                  <a:pt x="120294" y="473012"/>
                  <a:pt x="130007" y="473012"/>
                </a:cubicBezTo>
                <a:cubicBezTo>
                  <a:pt x="151843" y="473003"/>
                  <a:pt x="173658" y="474468"/>
                  <a:pt x="195298" y="477397"/>
                </a:cubicBezTo>
                <a:cubicBezTo>
                  <a:pt x="204396" y="478493"/>
                  <a:pt x="208014" y="463870"/>
                  <a:pt x="198455" y="462598"/>
                </a:cubicBezTo>
                <a:close/>
                <a:moveTo>
                  <a:pt x="138667" y="86153"/>
                </a:moveTo>
                <a:cubicBezTo>
                  <a:pt x="147963" y="86153"/>
                  <a:pt x="147787" y="71354"/>
                  <a:pt x="138075" y="71354"/>
                </a:cubicBezTo>
                <a:cubicBezTo>
                  <a:pt x="128844" y="71267"/>
                  <a:pt x="128954" y="86153"/>
                  <a:pt x="138667" y="86153"/>
                </a:cubicBezTo>
                <a:close/>
                <a:moveTo>
                  <a:pt x="94335" y="528021"/>
                </a:moveTo>
                <a:cubicBezTo>
                  <a:pt x="74866" y="526552"/>
                  <a:pt x="54038" y="524294"/>
                  <a:pt x="37638" y="512674"/>
                </a:cubicBezTo>
                <a:cubicBezTo>
                  <a:pt x="20098" y="500221"/>
                  <a:pt x="16723" y="481146"/>
                  <a:pt x="14771" y="460976"/>
                </a:cubicBezTo>
                <a:cubicBezTo>
                  <a:pt x="13850" y="451263"/>
                  <a:pt x="-839" y="453171"/>
                  <a:pt x="38" y="462445"/>
                </a:cubicBezTo>
                <a:cubicBezTo>
                  <a:pt x="3107" y="520632"/>
                  <a:pt x="37112" y="539422"/>
                  <a:pt x="91200" y="542754"/>
                </a:cubicBezTo>
                <a:cubicBezTo>
                  <a:pt x="100343" y="543412"/>
                  <a:pt x="103938" y="528766"/>
                  <a:pt x="94335" y="528021"/>
                </a:cubicBezTo>
                <a:close/>
                <a:moveTo>
                  <a:pt x="158377" y="85145"/>
                </a:moveTo>
                <a:cubicBezTo>
                  <a:pt x="163990" y="85954"/>
                  <a:pt x="169668" y="86311"/>
                  <a:pt x="175346" y="86219"/>
                </a:cubicBezTo>
                <a:cubicBezTo>
                  <a:pt x="184664" y="85211"/>
                  <a:pt x="184884" y="71223"/>
                  <a:pt x="174732" y="71442"/>
                </a:cubicBezTo>
                <a:cubicBezTo>
                  <a:pt x="170326" y="71457"/>
                  <a:pt x="165941" y="71133"/>
                  <a:pt x="161578" y="70477"/>
                </a:cubicBezTo>
                <a:cubicBezTo>
                  <a:pt x="152435" y="69074"/>
                  <a:pt x="148818" y="83720"/>
                  <a:pt x="158377" y="85101"/>
                </a:cubicBezTo>
                <a:close/>
                <a:moveTo>
                  <a:pt x="111765" y="143026"/>
                </a:moveTo>
                <a:cubicBezTo>
                  <a:pt x="100978" y="154089"/>
                  <a:pt x="93107" y="167647"/>
                  <a:pt x="88854" y="182490"/>
                </a:cubicBezTo>
                <a:cubicBezTo>
                  <a:pt x="86070" y="191918"/>
                  <a:pt x="100627" y="193803"/>
                  <a:pt x="103259" y="184836"/>
                </a:cubicBezTo>
                <a:cubicBezTo>
                  <a:pt x="106920" y="172574"/>
                  <a:pt x="113563" y="161416"/>
                  <a:pt x="122618" y="152366"/>
                </a:cubicBezTo>
                <a:cubicBezTo>
                  <a:pt x="129436" y="145438"/>
                  <a:pt x="118562" y="136054"/>
                  <a:pt x="111765" y="142982"/>
                </a:cubicBezTo>
                <a:close/>
                <a:moveTo>
                  <a:pt x="122727" y="167011"/>
                </a:moveTo>
                <a:cubicBezTo>
                  <a:pt x="118036" y="175382"/>
                  <a:pt x="114396" y="184299"/>
                  <a:pt x="111897" y="193562"/>
                </a:cubicBezTo>
                <a:cubicBezTo>
                  <a:pt x="109288" y="203055"/>
                  <a:pt x="123802" y="204941"/>
                  <a:pt x="126301" y="195908"/>
                </a:cubicBezTo>
                <a:cubicBezTo>
                  <a:pt x="128516" y="187927"/>
                  <a:pt x="131739" y="180254"/>
                  <a:pt x="135838" y="173062"/>
                </a:cubicBezTo>
                <a:cubicBezTo>
                  <a:pt x="140596" y="164446"/>
                  <a:pt x="127354" y="158658"/>
                  <a:pt x="122640" y="166967"/>
                </a:cubicBezTo>
                <a:close/>
                <a:moveTo>
                  <a:pt x="287929" y="26584"/>
                </a:moveTo>
                <a:cubicBezTo>
                  <a:pt x="267211" y="9308"/>
                  <a:pt x="235661" y="10558"/>
                  <a:pt x="210272" y="7817"/>
                </a:cubicBezTo>
                <a:cubicBezTo>
                  <a:pt x="201174" y="6830"/>
                  <a:pt x="197534" y="21454"/>
                  <a:pt x="207115" y="22485"/>
                </a:cubicBezTo>
                <a:cubicBezTo>
                  <a:pt x="270696" y="25686"/>
                  <a:pt x="294199" y="30969"/>
                  <a:pt x="302969" y="99681"/>
                </a:cubicBezTo>
                <a:cubicBezTo>
                  <a:pt x="304395" y="109284"/>
                  <a:pt x="319062" y="107420"/>
                  <a:pt x="317702" y="98234"/>
                </a:cubicBezTo>
                <a:cubicBezTo>
                  <a:pt x="313756" y="72495"/>
                  <a:pt x="308954" y="44146"/>
                  <a:pt x="287841" y="26541"/>
                </a:cubicBezTo>
                <a:close/>
                <a:moveTo>
                  <a:pt x="309152" y="1284"/>
                </a:moveTo>
                <a:cubicBezTo>
                  <a:pt x="301500" y="-3825"/>
                  <a:pt x="291459" y="7620"/>
                  <a:pt x="299154" y="12772"/>
                </a:cubicBezTo>
                <a:cubicBezTo>
                  <a:pt x="314063" y="22726"/>
                  <a:pt x="322745" y="39367"/>
                  <a:pt x="320400" y="57432"/>
                </a:cubicBezTo>
                <a:cubicBezTo>
                  <a:pt x="319128" y="67123"/>
                  <a:pt x="333554" y="69140"/>
                  <a:pt x="334804" y="59756"/>
                </a:cubicBezTo>
                <a:cubicBezTo>
                  <a:pt x="337676" y="36867"/>
                  <a:pt x="328468" y="14263"/>
                  <a:pt x="309064" y="1240"/>
                </a:cubicBezTo>
                <a:close/>
                <a:moveTo>
                  <a:pt x="280124" y="211145"/>
                </a:moveTo>
                <a:cubicBezTo>
                  <a:pt x="280124" y="205642"/>
                  <a:pt x="279948" y="200183"/>
                  <a:pt x="279839" y="194746"/>
                </a:cubicBezTo>
                <a:cubicBezTo>
                  <a:pt x="282382" y="193985"/>
                  <a:pt x="284136" y="191690"/>
                  <a:pt x="284224" y="189045"/>
                </a:cubicBezTo>
                <a:lnTo>
                  <a:pt x="288609" y="138751"/>
                </a:lnTo>
                <a:cubicBezTo>
                  <a:pt x="289025" y="134519"/>
                  <a:pt x="285912" y="130761"/>
                  <a:pt x="281680" y="130356"/>
                </a:cubicBezTo>
                <a:cubicBezTo>
                  <a:pt x="280716" y="130261"/>
                  <a:pt x="279751" y="130351"/>
                  <a:pt x="278830" y="130617"/>
                </a:cubicBezTo>
                <a:cubicBezTo>
                  <a:pt x="278830" y="125881"/>
                  <a:pt x="278764" y="121327"/>
                  <a:pt x="278633" y="116957"/>
                </a:cubicBezTo>
                <a:cubicBezTo>
                  <a:pt x="272692" y="22901"/>
                  <a:pt x="251798" y="47172"/>
                  <a:pt x="174118" y="40967"/>
                </a:cubicBezTo>
                <a:cubicBezTo>
                  <a:pt x="133405" y="44672"/>
                  <a:pt x="34152" y="22331"/>
                  <a:pt x="29176" y="81418"/>
                </a:cubicBezTo>
                <a:cubicBezTo>
                  <a:pt x="17490" y="212066"/>
                  <a:pt x="35753" y="344512"/>
                  <a:pt x="36805" y="475555"/>
                </a:cubicBezTo>
                <a:cubicBezTo>
                  <a:pt x="37003" y="509166"/>
                  <a:pt x="80413" y="511424"/>
                  <a:pt x="105977" y="511336"/>
                </a:cubicBezTo>
                <a:lnTo>
                  <a:pt x="211215" y="513025"/>
                </a:lnTo>
                <a:cubicBezTo>
                  <a:pt x="290889" y="523855"/>
                  <a:pt x="285583" y="477529"/>
                  <a:pt x="283917" y="405419"/>
                </a:cubicBezTo>
                <a:cubicBezTo>
                  <a:pt x="283785" y="404608"/>
                  <a:pt x="282580" y="345718"/>
                  <a:pt x="281330" y="277270"/>
                </a:cubicBezTo>
                <a:cubicBezTo>
                  <a:pt x="285627" y="277035"/>
                  <a:pt x="289113" y="273720"/>
                  <a:pt x="289573" y="269443"/>
                </a:cubicBezTo>
                <a:cubicBezTo>
                  <a:pt x="290736" y="252087"/>
                  <a:pt x="290626" y="234668"/>
                  <a:pt x="289244" y="217328"/>
                </a:cubicBezTo>
                <a:cubicBezTo>
                  <a:pt x="289069" y="213531"/>
                  <a:pt x="285846" y="210597"/>
                  <a:pt x="282053" y="210777"/>
                </a:cubicBezTo>
                <a:cubicBezTo>
                  <a:pt x="281396" y="210808"/>
                  <a:pt x="280738" y="210933"/>
                  <a:pt x="280124" y="211145"/>
                </a:cubicBezTo>
                <a:close/>
                <a:moveTo>
                  <a:pt x="262343" y="485926"/>
                </a:moveTo>
                <a:cubicBezTo>
                  <a:pt x="249561" y="505373"/>
                  <a:pt x="221563" y="498423"/>
                  <a:pt x="201985" y="498094"/>
                </a:cubicBezTo>
                <a:lnTo>
                  <a:pt x="122574" y="496822"/>
                </a:lnTo>
                <a:cubicBezTo>
                  <a:pt x="100891" y="496450"/>
                  <a:pt x="59782" y="502523"/>
                  <a:pt x="50486" y="476147"/>
                </a:cubicBezTo>
                <a:cubicBezTo>
                  <a:pt x="47351" y="346113"/>
                  <a:pt x="32552" y="214478"/>
                  <a:pt x="41234" y="84421"/>
                </a:cubicBezTo>
                <a:cubicBezTo>
                  <a:pt x="43602" y="54889"/>
                  <a:pt x="77410" y="55920"/>
                  <a:pt x="97229" y="55920"/>
                </a:cubicBezTo>
                <a:cubicBezTo>
                  <a:pt x="145463" y="55064"/>
                  <a:pt x="194202" y="54494"/>
                  <a:pt x="242348" y="58945"/>
                </a:cubicBezTo>
                <a:cubicBezTo>
                  <a:pt x="254319" y="60436"/>
                  <a:pt x="258572" y="66794"/>
                  <a:pt x="260480" y="79642"/>
                </a:cubicBezTo>
                <a:cubicBezTo>
                  <a:pt x="271968" y="193540"/>
                  <a:pt x="272976" y="469724"/>
                  <a:pt x="262343" y="485926"/>
                </a:cubicBezTo>
                <a:close/>
                <a:moveTo>
                  <a:pt x="238993" y="117593"/>
                </a:moveTo>
                <a:cubicBezTo>
                  <a:pt x="242808" y="113493"/>
                  <a:pt x="241010" y="104746"/>
                  <a:pt x="233512" y="104855"/>
                </a:cubicBezTo>
                <a:lnTo>
                  <a:pt x="72301" y="107245"/>
                </a:lnTo>
                <a:cubicBezTo>
                  <a:pt x="70218" y="107216"/>
                  <a:pt x="68267" y="108166"/>
                  <a:pt x="66995" y="109810"/>
                </a:cubicBezTo>
                <a:cubicBezTo>
                  <a:pt x="64321" y="111073"/>
                  <a:pt x="62545" y="113682"/>
                  <a:pt x="62347" y="116629"/>
                </a:cubicBezTo>
                <a:cubicBezTo>
                  <a:pt x="57173" y="221143"/>
                  <a:pt x="55047" y="329099"/>
                  <a:pt x="72630" y="431816"/>
                </a:cubicBezTo>
                <a:cubicBezTo>
                  <a:pt x="73858" y="434276"/>
                  <a:pt x="76467" y="435736"/>
                  <a:pt x="79208" y="435499"/>
                </a:cubicBezTo>
                <a:cubicBezTo>
                  <a:pt x="135093" y="433833"/>
                  <a:pt x="190409" y="445475"/>
                  <a:pt x="246338" y="442822"/>
                </a:cubicBezTo>
                <a:cubicBezTo>
                  <a:pt x="253442" y="442493"/>
                  <a:pt x="254998" y="433723"/>
                  <a:pt x="250964" y="429843"/>
                </a:cubicBezTo>
                <a:cubicBezTo>
                  <a:pt x="247018" y="325745"/>
                  <a:pt x="243028" y="221647"/>
                  <a:pt x="238993" y="117549"/>
                </a:cubicBezTo>
                <a:close/>
                <a:moveTo>
                  <a:pt x="84425" y="420613"/>
                </a:moveTo>
                <a:cubicBezTo>
                  <a:pt x="73156" y="321483"/>
                  <a:pt x="70569" y="221560"/>
                  <a:pt x="76664" y="121978"/>
                </a:cubicBezTo>
                <a:lnTo>
                  <a:pt x="224282" y="119786"/>
                </a:lnTo>
                <a:cubicBezTo>
                  <a:pt x="228207" y="222640"/>
                  <a:pt x="232131" y="325489"/>
                  <a:pt x="236077" y="428330"/>
                </a:cubicBezTo>
                <a:cubicBezTo>
                  <a:pt x="185410" y="429317"/>
                  <a:pt x="135115" y="419867"/>
                  <a:pt x="84425" y="42056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2"/>
          <p:cNvSpPr txBox="1">
            <a:spLocks noGrp="1"/>
          </p:cNvSpPr>
          <p:nvPr>
            <p:ph type="body" idx="1"/>
          </p:nvPr>
        </p:nvSpPr>
        <p:spPr>
          <a:xfrm>
            <a:off x="1188175" y="3030350"/>
            <a:ext cx="2001900" cy="134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/>
              <a:t>Completed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SG" sz="1200" dirty="0"/>
              <a:t>When the requester has received the product.</a:t>
            </a:r>
            <a:endParaRPr sz="1200" dirty="0"/>
          </a:p>
        </p:txBody>
      </p:sp>
      <p:sp>
        <p:nvSpPr>
          <p:cNvPr id="360" name="Google Shape;360;p32"/>
          <p:cNvSpPr txBox="1">
            <a:spLocks noGrp="1"/>
          </p:cNvSpPr>
          <p:nvPr>
            <p:ph type="body" idx="2"/>
          </p:nvPr>
        </p:nvSpPr>
        <p:spPr>
          <a:xfrm>
            <a:off x="3400388" y="3030350"/>
            <a:ext cx="2001900" cy="134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Cancelled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dirty="0"/>
              <a:t>When the requester decides to cancel the request before it is accepted by a helper.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303389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editing a request</a:t>
            </a:r>
            <a:endParaRPr dirty="0"/>
          </a:p>
        </p:txBody>
      </p:sp>
      <p:sp>
        <p:nvSpPr>
          <p:cNvPr id="265" name="Google Shape;265;p2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5" name="Google Shape;376;p34">
            <a:extLst>
              <a:ext uri="{FF2B5EF4-FFF2-40B4-BE49-F238E27FC236}">
                <a16:creationId xmlns:a16="http://schemas.microsoft.com/office/drawing/2014/main" id="{4B740B17-1635-4A6C-A636-DD20C11191D5}"/>
              </a:ext>
            </a:extLst>
          </p:cNvPr>
          <p:cNvGrpSpPr/>
          <p:nvPr/>
        </p:nvGrpSpPr>
        <p:grpSpPr>
          <a:xfrm>
            <a:off x="5696794" y="250600"/>
            <a:ext cx="2498880" cy="4642300"/>
            <a:chOff x="2547150" y="238125"/>
            <a:chExt cx="2525675" cy="5238750"/>
          </a:xfrm>
        </p:grpSpPr>
        <p:sp>
          <p:nvSpPr>
            <p:cNvPr id="6" name="Google Shape;377;p34">
              <a:extLst>
                <a:ext uri="{FF2B5EF4-FFF2-40B4-BE49-F238E27FC236}">
                  <a16:creationId xmlns:a16="http://schemas.microsoft.com/office/drawing/2014/main" id="{F4CD7746-DD00-42DB-925A-2ECBC37CD062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78;p34">
              <a:extLst>
                <a:ext uri="{FF2B5EF4-FFF2-40B4-BE49-F238E27FC236}">
                  <a16:creationId xmlns:a16="http://schemas.microsoft.com/office/drawing/2014/main" id="{F211C308-094C-4FCD-9876-7C5178E01802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79;p34">
              <a:extLst>
                <a:ext uri="{FF2B5EF4-FFF2-40B4-BE49-F238E27FC236}">
                  <a16:creationId xmlns:a16="http://schemas.microsoft.com/office/drawing/2014/main" id="{D6F8AC8B-3D0A-462E-ADED-14758E09E4D0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0;p34">
              <a:extLst>
                <a:ext uri="{FF2B5EF4-FFF2-40B4-BE49-F238E27FC236}">
                  <a16:creationId xmlns:a16="http://schemas.microsoft.com/office/drawing/2014/main" id="{54D96F36-0A57-44CC-95FF-39CA12363C0F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2ACB2D5-3C8E-4076-A395-A0673DFEA4E5}"/>
              </a:ext>
            </a:extLst>
          </p:cNvPr>
          <p:cNvSpPr/>
          <p:nvPr/>
        </p:nvSpPr>
        <p:spPr>
          <a:xfrm>
            <a:off x="5762846" y="667333"/>
            <a:ext cx="2363785" cy="33765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navbar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C9E7D5-55EA-4025-B98E-15AAE423A701}"/>
              </a:ext>
            </a:extLst>
          </p:cNvPr>
          <p:cNvSpPr/>
          <p:nvPr/>
        </p:nvSpPr>
        <p:spPr>
          <a:xfrm>
            <a:off x="6231922" y="1084066"/>
            <a:ext cx="1425632" cy="337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Edit Request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2D90F3-693B-4A87-88BA-0E774DA193AE}"/>
              </a:ext>
            </a:extLst>
          </p:cNvPr>
          <p:cNvSpPr/>
          <p:nvPr/>
        </p:nvSpPr>
        <p:spPr>
          <a:xfrm>
            <a:off x="5838516" y="1480938"/>
            <a:ext cx="1221503" cy="420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Product Name</a:t>
            </a:r>
          </a:p>
          <a:p>
            <a:r>
              <a:rPr lang="en-SG" sz="1200" dirty="0">
                <a:solidFill>
                  <a:schemeClr val="tx1"/>
                </a:solidFill>
              </a:rPr>
              <a:t>___________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2F2142-6DF6-4558-AA1D-75B1E312293D}"/>
              </a:ext>
            </a:extLst>
          </p:cNvPr>
          <p:cNvSpPr/>
          <p:nvPr/>
        </p:nvSpPr>
        <p:spPr>
          <a:xfrm>
            <a:off x="5838517" y="1893206"/>
            <a:ext cx="1356141" cy="253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Photos (up to 3)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DA81C8-CCBD-495B-A4A9-234E47A5BC45}"/>
              </a:ext>
            </a:extLst>
          </p:cNvPr>
          <p:cNvSpPr/>
          <p:nvPr/>
        </p:nvSpPr>
        <p:spPr>
          <a:xfrm>
            <a:off x="5989673" y="2197399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tx1"/>
                </a:solidFill>
              </a:rPr>
              <a:t>photo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529118-749F-473A-9978-C33EB994284B}"/>
              </a:ext>
            </a:extLst>
          </p:cNvPr>
          <p:cNvSpPr/>
          <p:nvPr/>
        </p:nvSpPr>
        <p:spPr>
          <a:xfrm>
            <a:off x="6507652" y="2197399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tx1"/>
                </a:solidFill>
              </a:rPr>
              <a:t>photo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382DB-CB08-46F2-B58A-4E35E345D17D}"/>
              </a:ext>
            </a:extLst>
          </p:cNvPr>
          <p:cNvSpPr/>
          <p:nvPr/>
        </p:nvSpPr>
        <p:spPr>
          <a:xfrm>
            <a:off x="7014658" y="2193423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tx1"/>
                </a:solidFill>
              </a:rPr>
              <a:t>photo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F469E3-827F-44F4-976B-D4CB482E2F98}"/>
              </a:ext>
            </a:extLst>
          </p:cNvPr>
          <p:cNvSpPr/>
          <p:nvPr/>
        </p:nvSpPr>
        <p:spPr>
          <a:xfrm>
            <a:off x="5905835" y="2625996"/>
            <a:ext cx="1108823" cy="384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Product Link</a:t>
            </a:r>
          </a:p>
          <a:p>
            <a:r>
              <a:rPr lang="en-SG" sz="1200" dirty="0">
                <a:solidFill>
                  <a:schemeClr val="tx1"/>
                </a:solidFill>
              </a:rPr>
              <a:t>___________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6DFCC0-4A16-4A7E-BFC9-59F02D4E0D2E}"/>
              </a:ext>
            </a:extLst>
          </p:cNvPr>
          <p:cNvSpPr/>
          <p:nvPr/>
        </p:nvSpPr>
        <p:spPr>
          <a:xfrm>
            <a:off x="5951196" y="3061684"/>
            <a:ext cx="1108823" cy="384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chemeClr val="tx1"/>
                </a:solidFill>
              </a:rPr>
              <a:t>(etc)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2B6F12-5705-479E-9452-ECE1404FE689}"/>
              </a:ext>
            </a:extLst>
          </p:cNvPr>
          <p:cNvSpPr/>
          <p:nvPr/>
        </p:nvSpPr>
        <p:spPr>
          <a:xfrm>
            <a:off x="5951197" y="3538888"/>
            <a:ext cx="1967508" cy="42035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Save Changes</a:t>
            </a:r>
            <a:endParaRPr lang="en-GB" dirty="0"/>
          </a:p>
        </p:txBody>
      </p:sp>
      <p:sp>
        <p:nvSpPr>
          <p:cNvPr id="19" name="Google Shape;264;p24">
            <a:extLst>
              <a:ext uri="{FF2B5EF4-FFF2-40B4-BE49-F238E27FC236}">
                <a16:creationId xmlns:a16="http://schemas.microsoft.com/office/drawing/2014/main" id="{1C684FBC-9557-461C-BC2E-C34F21852F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78114" y="2019813"/>
            <a:ext cx="2879400" cy="26816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SG" dirty="0"/>
              <a:t>Save changes: save changes and show the edited request </a:t>
            </a: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4370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Profile </a:t>
            </a:r>
            <a:endParaRPr dirty="0"/>
          </a:p>
        </p:txBody>
      </p:sp>
      <p:sp>
        <p:nvSpPr>
          <p:cNvPr id="264" name="Google Shape;264;p24"/>
          <p:cNvSpPr txBox="1">
            <a:spLocks noGrp="1"/>
          </p:cNvSpPr>
          <p:nvPr>
            <p:ph type="body" idx="1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SG" dirty="0"/>
              <a:t>Requests button: shows a list of requests created by user</a:t>
            </a: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SG" dirty="0"/>
              <a:t>Favours button: shows a list of favours created by user</a:t>
            </a:r>
            <a:endParaRPr dirty="0"/>
          </a:p>
        </p:txBody>
      </p:sp>
      <p:sp>
        <p:nvSpPr>
          <p:cNvPr id="265" name="Google Shape;265;p2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5" name="Google Shape;376;p34">
            <a:extLst>
              <a:ext uri="{FF2B5EF4-FFF2-40B4-BE49-F238E27FC236}">
                <a16:creationId xmlns:a16="http://schemas.microsoft.com/office/drawing/2014/main" id="{4B740B17-1635-4A6C-A636-DD20C11191D5}"/>
              </a:ext>
            </a:extLst>
          </p:cNvPr>
          <p:cNvGrpSpPr/>
          <p:nvPr/>
        </p:nvGrpSpPr>
        <p:grpSpPr>
          <a:xfrm>
            <a:off x="5696794" y="250600"/>
            <a:ext cx="2498880" cy="4642300"/>
            <a:chOff x="2547150" y="238125"/>
            <a:chExt cx="2525675" cy="5238750"/>
          </a:xfrm>
        </p:grpSpPr>
        <p:sp>
          <p:nvSpPr>
            <p:cNvPr id="6" name="Google Shape;377;p34">
              <a:extLst>
                <a:ext uri="{FF2B5EF4-FFF2-40B4-BE49-F238E27FC236}">
                  <a16:creationId xmlns:a16="http://schemas.microsoft.com/office/drawing/2014/main" id="{F4CD7746-DD00-42DB-925A-2ECBC37CD062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78;p34">
              <a:extLst>
                <a:ext uri="{FF2B5EF4-FFF2-40B4-BE49-F238E27FC236}">
                  <a16:creationId xmlns:a16="http://schemas.microsoft.com/office/drawing/2014/main" id="{F211C308-094C-4FCD-9876-7C5178E01802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79;p34">
              <a:extLst>
                <a:ext uri="{FF2B5EF4-FFF2-40B4-BE49-F238E27FC236}">
                  <a16:creationId xmlns:a16="http://schemas.microsoft.com/office/drawing/2014/main" id="{D6F8AC8B-3D0A-462E-ADED-14758E09E4D0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0;p34">
              <a:extLst>
                <a:ext uri="{FF2B5EF4-FFF2-40B4-BE49-F238E27FC236}">
                  <a16:creationId xmlns:a16="http://schemas.microsoft.com/office/drawing/2014/main" id="{54D96F36-0A57-44CC-95FF-39CA12363C0F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E93565F-676F-40B0-8B24-2B37FBA1267C}"/>
              </a:ext>
            </a:extLst>
          </p:cNvPr>
          <p:cNvSpPr/>
          <p:nvPr/>
        </p:nvSpPr>
        <p:spPr>
          <a:xfrm>
            <a:off x="5762846" y="667333"/>
            <a:ext cx="2363785" cy="33765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navbar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6C5958-F7C8-4C69-B96F-3B793631385A}"/>
              </a:ext>
            </a:extLst>
          </p:cNvPr>
          <p:cNvSpPr/>
          <p:nvPr/>
        </p:nvSpPr>
        <p:spPr>
          <a:xfrm>
            <a:off x="5911701" y="1179294"/>
            <a:ext cx="900000" cy="8991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Profile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photo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1FF5CE-132A-4C5D-9258-E56B47215710}"/>
              </a:ext>
            </a:extLst>
          </p:cNvPr>
          <p:cNvSpPr/>
          <p:nvPr/>
        </p:nvSpPr>
        <p:spPr>
          <a:xfrm>
            <a:off x="7098623" y="1433923"/>
            <a:ext cx="744279" cy="388498"/>
          </a:xfrm>
          <a:prstGeom prst="rect">
            <a:avLst/>
          </a:prstGeom>
          <a:noFill/>
          <a:ln>
            <a:solidFill>
              <a:srgbClr val="58D9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Edit profile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F6EE87-B3BC-4FAD-871C-EEDC9F339348}"/>
              </a:ext>
            </a:extLst>
          </p:cNvPr>
          <p:cNvSpPr/>
          <p:nvPr/>
        </p:nvSpPr>
        <p:spPr>
          <a:xfrm>
            <a:off x="5911701" y="2183252"/>
            <a:ext cx="1221503" cy="38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Name</a:t>
            </a:r>
          </a:p>
          <a:p>
            <a:r>
              <a:rPr lang="en-SG" sz="1200" dirty="0">
                <a:solidFill>
                  <a:schemeClr val="tx1"/>
                </a:solidFill>
              </a:rPr>
              <a:t>___________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B7585F-77CF-4DEF-A6B0-76176933D6A2}"/>
              </a:ext>
            </a:extLst>
          </p:cNvPr>
          <p:cNvSpPr/>
          <p:nvPr/>
        </p:nvSpPr>
        <p:spPr>
          <a:xfrm>
            <a:off x="5928179" y="2595860"/>
            <a:ext cx="1221503" cy="38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About</a:t>
            </a:r>
          </a:p>
          <a:p>
            <a:r>
              <a:rPr lang="en-SG" sz="1200" dirty="0">
                <a:solidFill>
                  <a:schemeClr val="tx1"/>
                </a:solidFill>
              </a:rPr>
              <a:t>___________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737195-EAC5-4202-9312-B37124BD849A}"/>
              </a:ext>
            </a:extLst>
          </p:cNvPr>
          <p:cNvSpPr/>
          <p:nvPr/>
        </p:nvSpPr>
        <p:spPr>
          <a:xfrm>
            <a:off x="5989561" y="3591961"/>
            <a:ext cx="957044" cy="281875"/>
          </a:xfrm>
          <a:prstGeom prst="rect">
            <a:avLst/>
          </a:prstGeom>
          <a:noFill/>
          <a:ln>
            <a:solidFill>
              <a:srgbClr val="58D9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Requests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E12AC6-E8C4-4017-8191-0A8CD1E31A5D}"/>
              </a:ext>
            </a:extLst>
          </p:cNvPr>
          <p:cNvSpPr/>
          <p:nvPr/>
        </p:nvSpPr>
        <p:spPr>
          <a:xfrm>
            <a:off x="5987694" y="3996852"/>
            <a:ext cx="957044" cy="281875"/>
          </a:xfrm>
          <a:prstGeom prst="rect">
            <a:avLst/>
          </a:prstGeom>
          <a:noFill/>
          <a:ln>
            <a:solidFill>
              <a:srgbClr val="58D9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Favours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5DDE18-7BF9-48C2-BA89-A4EDA57F16E4}"/>
              </a:ext>
            </a:extLst>
          </p:cNvPr>
          <p:cNvSpPr/>
          <p:nvPr/>
        </p:nvSpPr>
        <p:spPr>
          <a:xfrm>
            <a:off x="5928418" y="3062428"/>
            <a:ext cx="1221503" cy="38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>
                <a:solidFill>
                  <a:schemeClr val="tx1"/>
                </a:solidFill>
              </a:rPr>
              <a:t>Country</a:t>
            </a:r>
          </a:p>
          <a:p>
            <a:r>
              <a:rPr lang="en-SG" sz="1200">
                <a:solidFill>
                  <a:schemeClr val="tx1"/>
                </a:solidFill>
              </a:rPr>
              <a:t>___________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850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FBDC9A-84DF-43F2-B3BB-5058E4FF14D6}"/>
              </a:ext>
            </a:extLst>
          </p:cNvPr>
          <p:cNvSpPr/>
          <p:nvPr/>
        </p:nvSpPr>
        <p:spPr>
          <a:xfrm>
            <a:off x="5941749" y="4239390"/>
            <a:ext cx="1739904" cy="38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Address</a:t>
            </a:r>
          </a:p>
          <a:p>
            <a:r>
              <a:rPr lang="en-SG" sz="1200" dirty="0">
                <a:solidFill>
                  <a:schemeClr val="tx1"/>
                </a:solidFill>
              </a:rPr>
              <a:t>___________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</a:t>
            </a:r>
            <a:r>
              <a:rPr lang="en" dirty="0"/>
              <a:t>dit Profile </a:t>
            </a:r>
            <a:endParaRPr dirty="0"/>
          </a:p>
        </p:txBody>
      </p:sp>
      <p:sp>
        <p:nvSpPr>
          <p:cNvPr id="264" name="Google Shape;264;p24"/>
          <p:cNvSpPr txBox="1">
            <a:spLocks noGrp="1"/>
          </p:cNvSpPr>
          <p:nvPr>
            <p:ph type="body" idx="1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SG" dirty="0"/>
              <a:t>Page 1</a:t>
            </a:r>
            <a:endParaRPr dirty="0"/>
          </a:p>
        </p:txBody>
      </p:sp>
      <p:sp>
        <p:nvSpPr>
          <p:cNvPr id="265" name="Google Shape;265;p2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5" name="Google Shape;376;p34">
            <a:extLst>
              <a:ext uri="{FF2B5EF4-FFF2-40B4-BE49-F238E27FC236}">
                <a16:creationId xmlns:a16="http://schemas.microsoft.com/office/drawing/2014/main" id="{4B740B17-1635-4A6C-A636-DD20C11191D5}"/>
              </a:ext>
            </a:extLst>
          </p:cNvPr>
          <p:cNvGrpSpPr/>
          <p:nvPr/>
        </p:nvGrpSpPr>
        <p:grpSpPr>
          <a:xfrm>
            <a:off x="5696794" y="250600"/>
            <a:ext cx="2498880" cy="4642300"/>
            <a:chOff x="2547150" y="238125"/>
            <a:chExt cx="2525675" cy="5238750"/>
          </a:xfrm>
        </p:grpSpPr>
        <p:sp>
          <p:nvSpPr>
            <p:cNvPr id="6" name="Google Shape;377;p34">
              <a:extLst>
                <a:ext uri="{FF2B5EF4-FFF2-40B4-BE49-F238E27FC236}">
                  <a16:creationId xmlns:a16="http://schemas.microsoft.com/office/drawing/2014/main" id="{F4CD7746-DD00-42DB-925A-2ECBC37CD062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78;p34">
              <a:extLst>
                <a:ext uri="{FF2B5EF4-FFF2-40B4-BE49-F238E27FC236}">
                  <a16:creationId xmlns:a16="http://schemas.microsoft.com/office/drawing/2014/main" id="{F211C308-094C-4FCD-9876-7C5178E01802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79;p34">
              <a:extLst>
                <a:ext uri="{FF2B5EF4-FFF2-40B4-BE49-F238E27FC236}">
                  <a16:creationId xmlns:a16="http://schemas.microsoft.com/office/drawing/2014/main" id="{D6F8AC8B-3D0A-462E-ADED-14758E09E4D0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0;p34">
              <a:extLst>
                <a:ext uri="{FF2B5EF4-FFF2-40B4-BE49-F238E27FC236}">
                  <a16:creationId xmlns:a16="http://schemas.microsoft.com/office/drawing/2014/main" id="{54D96F36-0A57-44CC-95FF-39CA12363C0F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E93565F-676F-40B0-8B24-2B37FBA1267C}"/>
              </a:ext>
            </a:extLst>
          </p:cNvPr>
          <p:cNvSpPr/>
          <p:nvPr/>
        </p:nvSpPr>
        <p:spPr>
          <a:xfrm>
            <a:off x="5762846" y="667333"/>
            <a:ext cx="2363785" cy="33765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navbar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6C5958-F7C8-4C69-B96F-3B793631385A}"/>
              </a:ext>
            </a:extLst>
          </p:cNvPr>
          <p:cNvSpPr/>
          <p:nvPr/>
        </p:nvSpPr>
        <p:spPr>
          <a:xfrm>
            <a:off x="5911701" y="1085024"/>
            <a:ext cx="900000" cy="8991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Profile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photo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1FF5CE-132A-4C5D-9258-E56B47215710}"/>
              </a:ext>
            </a:extLst>
          </p:cNvPr>
          <p:cNvSpPr/>
          <p:nvPr/>
        </p:nvSpPr>
        <p:spPr>
          <a:xfrm>
            <a:off x="7098623" y="1292518"/>
            <a:ext cx="744279" cy="388498"/>
          </a:xfrm>
          <a:prstGeom prst="rect">
            <a:avLst/>
          </a:prstGeom>
          <a:noFill/>
          <a:ln>
            <a:solidFill>
              <a:srgbClr val="58D9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choose photo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F6EE87-B3BC-4FAD-871C-EEDC9F339348}"/>
              </a:ext>
            </a:extLst>
          </p:cNvPr>
          <p:cNvSpPr/>
          <p:nvPr/>
        </p:nvSpPr>
        <p:spPr>
          <a:xfrm>
            <a:off x="5911701" y="2041848"/>
            <a:ext cx="1221503" cy="38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Name</a:t>
            </a:r>
          </a:p>
          <a:p>
            <a:r>
              <a:rPr lang="en-SG" sz="1200" dirty="0">
                <a:solidFill>
                  <a:schemeClr val="tx1"/>
                </a:solidFill>
              </a:rPr>
              <a:t>___________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B7585F-77CF-4DEF-A6B0-76176933D6A2}"/>
              </a:ext>
            </a:extLst>
          </p:cNvPr>
          <p:cNvSpPr/>
          <p:nvPr/>
        </p:nvSpPr>
        <p:spPr>
          <a:xfrm>
            <a:off x="5928179" y="2454456"/>
            <a:ext cx="1221503" cy="38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About</a:t>
            </a:r>
          </a:p>
          <a:p>
            <a:r>
              <a:rPr lang="en-SG" sz="1200" dirty="0">
                <a:solidFill>
                  <a:schemeClr val="tx1"/>
                </a:solidFill>
              </a:rPr>
              <a:t>___________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41AD62-9D24-4EED-8338-2B268FC960CD}"/>
              </a:ext>
            </a:extLst>
          </p:cNvPr>
          <p:cNvSpPr/>
          <p:nvPr/>
        </p:nvSpPr>
        <p:spPr>
          <a:xfrm>
            <a:off x="5928179" y="2889501"/>
            <a:ext cx="1221503" cy="38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Email</a:t>
            </a:r>
          </a:p>
          <a:p>
            <a:r>
              <a:rPr lang="en-SG" sz="1200" dirty="0">
                <a:solidFill>
                  <a:schemeClr val="tx1"/>
                </a:solidFill>
              </a:rPr>
              <a:t>___________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6E78A5-6F8D-42A5-9AB3-D57C48529EB0}"/>
              </a:ext>
            </a:extLst>
          </p:cNvPr>
          <p:cNvSpPr/>
          <p:nvPr/>
        </p:nvSpPr>
        <p:spPr>
          <a:xfrm>
            <a:off x="5929040" y="3465950"/>
            <a:ext cx="1221503" cy="38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Password</a:t>
            </a:r>
          </a:p>
          <a:p>
            <a:r>
              <a:rPr lang="en-SG" sz="1200" dirty="0">
                <a:solidFill>
                  <a:schemeClr val="tx1"/>
                </a:solidFill>
              </a:rPr>
              <a:t>___________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E86E68-B30F-4432-BD95-4E93316B9F7D}"/>
              </a:ext>
            </a:extLst>
          </p:cNvPr>
          <p:cNvSpPr/>
          <p:nvPr/>
        </p:nvSpPr>
        <p:spPr>
          <a:xfrm>
            <a:off x="5928179" y="3802860"/>
            <a:ext cx="1739904" cy="38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Country of residence</a:t>
            </a:r>
          </a:p>
          <a:p>
            <a:r>
              <a:rPr lang="en-SG" sz="1200" dirty="0">
                <a:solidFill>
                  <a:schemeClr val="tx1"/>
                </a:solidFill>
              </a:rPr>
              <a:t>___________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EB217F-4D8F-4FD9-8266-28846598AEF7}"/>
              </a:ext>
            </a:extLst>
          </p:cNvPr>
          <p:cNvSpPr/>
          <p:nvPr/>
        </p:nvSpPr>
        <p:spPr>
          <a:xfrm>
            <a:off x="5928179" y="3323288"/>
            <a:ext cx="1221503" cy="38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Password</a:t>
            </a:r>
          </a:p>
          <a:p>
            <a:r>
              <a:rPr lang="en-SG" sz="1200" dirty="0">
                <a:solidFill>
                  <a:schemeClr val="tx1"/>
                </a:solidFill>
              </a:rPr>
              <a:t>___________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37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Description</a:t>
            </a:r>
            <a:endParaRPr dirty="0"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000" dirty="0"/>
              <a:t>An app that allows people to help people (requesters) from overseas buy local products and ship them to the requesters. </a:t>
            </a:r>
          </a:p>
          <a:p>
            <a:pPr marL="88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lang="en-US" sz="2000" dirty="0"/>
          </a:p>
          <a:p>
            <a:pPr marL="88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000" dirty="0"/>
              <a:t>Target products are small volume purchases where the store selling the products do not offer shipping services to the requester's country.</a:t>
            </a:r>
            <a:endParaRPr sz="2000" dirty="0"/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9856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</a:t>
            </a:r>
            <a:r>
              <a:rPr lang="en" dirty="0"/>
              <a:t>dit Profile </a:t>
            </a:r>
            <a:endParaRPr dirty="0"/>
          </a:p>
        </p:txBody>
      </p:sp>
      <p:sp>
        <p:nvSpPr>
          <p:cNvPr id="264" name="Google Shape;264;p24"/>
          <p:cNvSpPr txBox="1">
            <a:spLocks noGrp="1"/>
          </p:cNvSpPr>
          <p:nvPr>
            <p:ph type="body" idx="1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SG" dirty="0"/>
              <a:t>Page 2</a:t>
            </a: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65" name="Google Shape;265;p2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5" name="Google Shape;376;p34">
            <a:extLst>
              <a:ext uri="{FF2B5EF4-FFF2-40B4-BE49-F238E27FC236}">
                <a16:creationId xmlns:a16="http://schemas.microsoft.com/office/drawing/2014/main" id="{4B740B17-1635-4A6C-A636-DD20C11191D5}"/>
              </a:ext>
            </a:extLst>
          </p:cNvPr>
          <p:cNvGrpSpPr/>
          <p:nvPr/>
        </p:nvGrpSpPr>
        <p:grpSpPr>
          <a:xfrm>
            <a:off x="5696794" y="250600"/>
            <a:ext cx="2498880" cy="4642300"/>
            <a:chOff x="2547150" y="238125"/>
            <a:chExt cx="2525675" cy="5238750"/>
          </a:xfrm>
        </p:grpSpPr>
        <p:sp>
          <p:nvSpPr>
            <p:cNvPr id="6" name="Google Shape;377;p34">
              <a:extLst>
                <a:ext uri="{FF2B5EF4-FFF2-40B4-BE49-F238E27FC236}">
                  <a16:creationId xmlns:a16="http://schemas.microsoft.com/office/drawing/2014/main" id="{F4CD7746-DD00-42DB-925A-2ECBC37CD062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78;p34">
              <a:extLst>
                <a:ext uri="{FF2B5EF4-FFF2-40B4-BE49-F238E27FC236}">
                  <a16:creationId xmlns:a16="http://schemas.microsoft.com/office/drawing/2014/main" id="{F211C308-094C-4FCD-9876-7C5178E01802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79;p34">
              <a:extLst>
                <a:ext uri="{FF2B5EF4-FFF2-40B4-BE49-F238E27FC236}">
                  <a16:creationId xmlns:a16="http://schemas.microsoft.com/office/drawing/2014/main" id="{D6F8AC8B-3D0A-462E-ADED-14758E09E4D0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0;p34">
              <a:extLst>
                <a:ext uri="{FF2B5EF4-FFF2-40B4-BE49-F238E27FC236}">
                  <a16:creationId xmlns:a16="http://schemas.microsoft.com/office/drawing/2014/main" id="{54D96F36-0A57-44CC-95FF-39CA12363C0F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E93565F-676F-40B0-8B24-2B37FBA1267C}"/>
              </a:ext>
            </a:extLst>
          </p:cNvPr>
          <p:cNvSpPr/>
          <p:nvPr/>
        </p:nvSpPr>
        <p:spPr>
          <a:xfrm>
            <a:off x="5762846" y="667333"/>
            <a:ext cx="2363785" cy="33765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navbar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F6EE87-B3BC-4FAD-871C-EEDC9F339348}"/>
              </a:ext>
            </a:extLst>
          </p:cNvPr>
          <p:cNvSpPr/>
          <p:nvPr/>
        </p:nvSpPr>
        <p:spPr>
          <a:xfrm>
            <a:off x="5928178" y="1632033"/>
            <a:ext cx="1221503" cy="38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Bank Name</a:t>
            </a:r>
          </a:p>
          <a:p>
            <a:r>
              <a:rPr lang="en-SG" sz="1200" dirty="0">
                <a:solidFill>
                  <a:schemeClr val="tx1"/>
                </a:solidFill>
              </a:rPr>
              <a:t>___________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41AD62-9D24-4EED-8338-2B268FC960CD}"/>
              </a:ext>
            </a:extLst>
          </p:cNvPr>
          <p:cNvSpPr/>
          <p:nvPr/>
        </p:nvSpPr>
        <p:spPr>
          <a:xfrm>
            <a:off x="5928177" y="2186096"/>
            <a:ext cx="1221503" cy="38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Account No.</a:t>
            </a:r>
          </a:p>
          <a:p>
            <a:r>
              <a:rPr lang="en-SG" sz="1200" dirty="0">
                <a:solidFill>
                  <a:schemeClr val="tx1"/>
                </a:solidFill>
              </a:rPr>
              <a:t>___________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AAA06C-E3D7-40EA-A454-7D0C7261C91E}"/>
              </a:ext>
            </a:extLst>
          </p:cNvPr>
          <p:cNvSpPr/>
          <p:nvPr/>
        </p:nvSpPr>
        <p:spPr>
          <a:xfrm>
            <a:off x="5928177" y="1144500"/>
            <a:ext cx="1707991" cy="38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u="sng" dirty="0">
                <a:solidFill>
                  <a:schemeClr val="tx1"/>
                </a:solidFill>
              </a:rPr>
              <a:t>Payment Methods</a:t>
            </a:r>
            <a:endParaRPr lang="en-GB" u="sng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2AF2DD-1F6F-4FF0-B283-9307CEF1EC7E}"/>
              </a:ext>
            </a:extLst>
          </p:cNvPr>
          <p:cNvSpPr/>
          <p:nvPr/>
        </p:nvSpPr>
        <p:spPr>
          <a:xfrm>
            <a:off x="6035041" y="2824451"/>
            <a:ext cx="1837944" cy="388498"/>
          </a:xfrm>
          <a:prstGeom prst="rect">
            <a:avLst/>
          </a:prstGeom>
          <a:noFill/>
          <a:ln>
            <a:solidFill>
              <a:srgbClr val="58D9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Save profile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9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611A739-8D72-4B09-B8A8-C6E0347CA2D2}"/>
              </a:ext>
            </a:extLst>
          </p:cNvPr>
          <p:cNvGrpSpPr/>
          <p:nvPr/>
        </p:nvGrpSpPr>
        <p:grpSpPr>
          <a:xfrm>
            <a:off x="5762846" y="3944209"/>
            <a:ext cx="2363786" cy="720000"/>
            <a:chOff x="5762846" y="1731361"/>
            <a:chExt cx="2363786" cy="720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3A2FA3-5103-424E-9025-DFC76CE9BE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2846" y="1731361"/>
              <a:ext cx="760935" cy="7200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Product</a:t>
              </a:r>
            </a:p>
            <a:p>
              <a:pPr algn="ctr"/>
              <a:r>
                <a:rPr lang="en-SG" sz="1200" dirty="0"/>
                <a:t>photo</a:t>
              </a:r>
              <a:endParaRPr lang="en-GB" sz="12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052B9F2-605B-491E-9832-61B8CA19C5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3782" y="1731361"/>
              <a:ext cx="1602850" cy="7200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SG" sz="1100" dirty="0"/>
                <a:t>Product name</a:t>
              </a:r>
            </a:p>
            <a:p>
              <a:r>
                <a:rPr lang="en-SG" sz="1100" dirty="0"/>
                <a:t>Status</a:t>
              </a:r>
            </a:p>
            <a:p>
              <a:r>
                <a:rPr lang="en-SG" sz="1100" dirty="0"/>
                <a:t>Helper</a:t>
              </a:r>
              <a:endParaRPr lang="en-GB" sz="11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BDCFFAD-EB51-40EF-9092-B1BB83A6ADB2}"/>
                </a:ext>
              </a:extLst>
            </p:cNvPr>
            <p:cNvSpPr/>
            <p:nvPr/>
          </p:nvSpPr>
          <p:spPr>
            <a:xfrm>
              <a:off x="7479792" y="2176272"/>
              <a:ext cx="557784" cy="201168"/>
            </a:xfrm>
            <a:prstGeom prst="rect">
              <a:avLst/>
            </a:prstGeom>
            <a:noFill/>
            <a:ln>
              <a:solidFill>
                <a:srgbClr val="58D9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View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883375" y="895260"/>
            <a:ext cx="2879400" cy="95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User’s Requests</a:t>
            </a:r>
            <a:endParaRPr dirty="0"/>
          </a:p>
        </p:txBody>
      </p:sp>
      <p:sp>
        <p:nvSpPr>
          <p:cNvPr id="264" name="Google Shape;264;p24"/>
          <p:cNvSpPr txBox="1">
            <a:spLocks noGrp="1"/>
          </p:cNvSpPr>
          <p:nvPr>
            <p:ph type="body" idx="1"/>
          </p:nvPr>
        </p:nvSpPr>
        <p:spPr>
          <a:xfrm>
            <a:off x="883525" y="1932109"/>
            <a:ext cx="2879400" cy="206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Clicking on a request redirects user to that request</a:t>
            </a: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Sorted from newest to oldest</a:t>
            </a:r>
          </a:p>
        </p:txBody>
      </p:sp>
      <p:sp>
        <p:nvSpPr>
          <p:cNvPr id="265" name="Google Shape;265;p2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5" name="Google Shape;376;p34">
            <a:extLst>
              <a:ext uri="{FF2B5EF4-FFF2-40B4-BE49-F238E27FC236}">
                <a16:creationId xmlns:a16="http://schemas.microsoft.com/office/drawing/2014/main" id="{4B740B17-1635-4A6C-A636-DD20C11191D5}"/>
              </a:ext>
            </a:extLst>
          </p:cNvPr>
          <p:cNvGrpSpPr/>
          <p:nvPr/>
        </p:nvGrpSpPr>
        <p:grpSpPr>
          <a:xfrm>
            <a:off x="5696794" y="250600"/>
            <a:ext cx="2498880" cy="4642300"/>
            <a:chOff x="2547150" y="238125"/>
            <a:chExt cx="2525675" cy="5238750"/>
          </a:xfrm>
        </p:grpSpPr>
        <p:sp>
          <p:nvSpPr>
            <p:cNvPr id="6" name="Google Shape;377;p34">
              <a:extLst>
                <a:ext uri="{FF2B5EF4-FFF2-40B4-BE49-F238E27FC236}">
                  <a16:creationId xmlns:a16="http://schemas.microsoft.com/office/drawing/2014/main" id="{F4CD7746-DD00-42DB-925A-2ECBC37CD062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78;p34">
              <a:extLst>
                <a:ext uri="{FF2B5EF4-FFF2-40B4-BE49-F238E27FC236}">
                  <a16:creationId xmlns:a16="http://schemas.microsoft.com/office/drawing/2014/main" id="{F211C308-094C-4FCD-9876-7C5178E01802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79;p34">
              <a:extLst>
                <a:ext uri="{FF2B5EF4-FFF2-40B4-BE49-F238E27FC236}">
                  <a16:creationId xmlns:a16="http://schemas.microsoft.com/office/drawing/2014/main" id="{D6F8AC8B-3D0A-462E-ADED-14758E09E4D0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0;p34">
              <a:extLst>
                <a:ext uri="{FF2B5EF4-FFF2-40B4-BE49-F238E27FC236}">
                  <a16:creationId xmlns:a16="http://schemas.microsoft.com/office/drawing/2014/main" id="{54D96F36-0A57-44CC-95FF-39CA12363C0F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5A01404-066D-47A9-9C65-F224D2AE2673}"/>
              </a:ext>
            </a:extLst>
          </p:cNvPr>
          <p:cNvSpPr/>
          <p:nvPr/>
        </p:nvSpPr>
        <p:spPr>
          <a:xfrm>
            <a:off x="5762846" y="667333"/>
            <a:ext cx="2363785" cy="33765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navbar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FA6BB1-0C13-429C-9FC5-FD4C4145236B}"/>
              </a:ext>
            </a:extLst>
          </p:cNvPr>
          <p:cNvSpPr/>
          <p:nvPr/>
        </p:nvSpPr>
        <p:spPr>
          <a:xfrm>
            <a:off x="5779698" y="1176327"/>
            <a:ext cx="1050870" cy="326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Requests</a:t>
            </a:r>
            <a:endParaRPr lang="en-GB" sz="160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CAFE53-4F31-4BF7-9491-1A6579C47E40}"/>
              </a:ext>
            </a:extLst>
          </p:cNvPr>
          <p:cNvGrpSpPr/>
          <p:nvPr/>
        </p:nvGrpSpPr>
        <p:grpSpPr>
          <a:xfrm>
            <a:off x="5762846" y="1731361"/>
            <a:ext cx="2363786" cy="720000"/>
            <a:chOff x="5762846" y="1731361"/>
            <a:chExt cx="2363786" cy="72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BDD765-794F-4920-A29A-12D14297CE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2846" y="1731361"/>
              <a:ext cx="760935" cy="7200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Product</a:t>
              </a:r>
            </a:p>
            <a:p>
              <a:pPr algn="ctr"/>
              <a:r>
                <a:rPr lang="en-SG" sz="1200" dirty="0"/>
                <a:t>photo</a:t>
              </a:r>
              <a:endParaRPr lang="en-GB" sz="12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08A85F-C435-4DB2-8FCB-8A58DC75C1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3782" y="1731361"/>
              <a:ext cx="1602850" cy="7200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SG" sz="1100" dirty="0"/>
                <a:t>Product name</a:t>
              </a:r>
            </a:p>
            <a:p>
              <a:r>
                <a:rPr lang="en-SG" sz="1100" dirty="0"/>
                <a:t>Status</a:t>
              </a:r>
            </a:p>
            <a:p>
              <a:r>
                <a:rPr lang="en-SG" sz="1100" dirty="0"/>
                <a:t>Helper</a:t>
              </a:r>
              <a:endParaRPr lang="en-GB" sz="1100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D51B4A-9CA0-4775-8DAB-5224D87D1D73}"/>
                </a:ext>
              </a:extLst>
            </p:cNvPr>
            <p:cNvSpPr/>
            <p:nvPr/>
          </p:nvSpPr>
          <p:spPr>
            <a:xfrm>
              <a:off x="7479792" y="2176272"/>
              <a:ext cx="557784" cy="201168"/>
            </a:xfrm>
            <a:prstGeom prst="rect">
              <a:avLst/>
            </a:prstGeom>
            <a:noFill/>
            <a:ln>
              <a:solidFill>
                <a:srgbClr val="58D9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View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5E0886-7810-4F27-8CD7-1D0955C40A6C}"/>
              </a:ext>
            </a:extLst>
          </p:cNvPr>
          <p:cNvGrpSpPr/>
          <p:nvPr/>
        </p:nvGrpSpPr>
        <p:grpSpPr>
          <a:xfrm>
            <a:off x="5759798" y="2468977"/>
            <a:ext cx="2363786" cy="720000"/>
            <a:chOff x="5762846" y="1731361"/>
            <a:chExt cx="2363786" cy="720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BF11326-1777-484B-A2CC-1D8ABA2008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2846" y="1731361"/>
              <a:ext cx="760935" cy="7200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Product</a:t>
              </a:r>
            </a:p>
            <a:p>
              <a:pPr algn="ctr"/>
              <a:r>
                <a:rPr lang="en-SG" sz="1200" dirty="0"/>
                <a:t>photo</a:t>
              </a:r>
              <a:endParaRPr lang="en-GB" sz="1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4C2575-10B7-4FB7-BBE5-78B6EB9EFD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3782" y="1731361"/>
              <a:ext cx="1602850" cy="7200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SG" sz="1100" dirty="0"/>
                <a:t>Product name</a:t>
              </a:r>
            </a:p>
            <a:p>
              <a:r>
                <a:rPr lang="en-SG" sz="1100" dirty="0"/>
                <a:t>Status</a:t>
              </a:r>
            </a:p>
            <a:p>
              <a:r>
                <a:rPr lang="en-SG" sz="1100" dirty="0"/>
                <a:t>Helper</a:t>
              </a:r>
              <a:endParaRPr lang="en-GB" sz="11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FE84425-0C1E-400B-A7B9-14B375610891}"/>
                </a:ext>
              </a:extLst>
            </p:cNvPr>
            <p:cNvSpPr/>
            <p:nvPr/>
          </p:nvSpPr>
          <p:spPr>
            <a:xfrm>
              <a:off x="7479792" y="2176272"/>
              <a:ext cx="557784" cy="201168"/>
            </a:xfrm>
            <a:prstGeom prst="rect">
              <a:avLst/>
            </a:prstGeom>
            <a:noFill/>
            <a:ln>
              <a:solidFill>
                <a:srgbClr val="58D9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View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AE22E4-EC3E-4DFA-8C39-63D7E301AD6D}"/>
              </a:ext>
            </a:extLst>
          </p:cNvPr>
          <p:cNvGrpSpPr/>
          <p:nvPr/>
        </p:nvGrpSpPr>
        <p:grpSpPr>
          <a:xfrm>
            <a:off x="5756750" y="3206593"/>
            <a:ext cx="2363786" cy="720000"/>
            <a:chOff x="5762846" y="1731361"/>
            <a:chExt cx="2363786" cy="72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A3B5AA-92CC-40DD-A3A8-747447BB07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2846" y="1731361"/>
              <a:ext cx="760935" cy="7200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Product</a:t>
              </a:r>
            </a:p>
            <a:p>
              <a:pPr algn="ctr"/>
              <a:r>
                <a:rPr lang="en-SG" sz="1200" dirty="0"/>
                <a:t>photo</a:t>
              </a:r>
              <a:endParaRPr lang="en-GB" sz="1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BEC178A-78C3-4FC7-824A-25E4A61BA7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3782" y="1731361"/>
              <a:ext cx="1602850" cy="7200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SG" sz="1100" dirty="0"/>
                <a:t>Product name</a:t>
              </a:r>
            </a:p>
            <a:p>
              <a:r>
                <a:rPr lang="en-SG" sz="1100" dirty="0"/>
                <a:t>Status</a:t>
              </a:r>
            </a:p>
            <a:p>
              <a:r>
                <a:rPr lang="en-SG" sz="1100" dirty="0"/>
                <a:t>Helper</a:t>
              </a:r>
              <a:endParaRPr lang="en-GB" sz="11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9519BCB-C5BF-4AD2-ACE3-28E26D2B799E}"/>
                </a:ext>
              </a:extLst>
            </p:cNvPr>
            <p:cNvSpPr/>
            <p:nvPr/>
          </p:nvSpPr>
          <p:spPr>
            <a:xfrm>
              <a:off x="7479792" y="2176272"/>
              <a:ext cx="557784" cy="201168"/>
            </a:xfrm>
            <a:prstGeom prst="rect">
              <a:avLst/>
            </a:prstGeom>
            <a:noFill/>
            <a:ln>
              <a:solidFill>
                <a:srgbClr val="58D9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View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0349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611A739-8D72-4B09-B8A8-C6E0347CA2D2}"/>
              </a:ext>
            </a:extLst>
          </p:cNvPr>
          <p:cNvGrpSpPr/>
          <p:nvPr/>
        </p:nvGrpSpPr>
        <p:grpSpPr>
          <a:xfrm>
            <a:off x="5762846" y="3944209"/>
            <a:ext cx="2363786" cy="720000"/>
            <a:chOff x="5762846" y="1731361"/>
            <a:chExt cx="2363786" cy="720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3A2FA3-5103-424E-9025-DFC76CE9BE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2846" y="1731361"/>
              <a:ext cx="760935" cy="7200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Product</a:t>
              </a:r>
            </a:p>
            <a:p>
              <a:pPr algn="ctr"/>
              <a:r>
                <a:rPr lang="en-SG" sz="1200" dirty="0"/>
                <a:t>photo</a:t>
              </a:r>
              <a:endParaRPr lang="en-GB" sz="12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052B9F2-605B-491E-9832-61B8CA19C5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3782" y="1731361"/>
              <a:ext cx="1602850" cy="7200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SG" sz="1100" dirty="0"/>
                <a:t>Product name</a:t>
              </a:r>
            </a:p>
            <a:p>
              <a:r>
                <a:rPr lang="en-SG" sz="1100" dirty="0"/>
                <a:t>Status</a:t>
              </a:r>
            </a:p>
            <a:p>
              <a:r>
                <a:rPr lang="en-GB" sz="1100" dirty="0"/>
                <a:t>Requester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BDCFFAD-EB51-40EF-9092-B1BB83A6ADB2}"/>
                </a:ext>
              </a:extLst>
            </p:cNvPr>
            <p:cNvSpPr/>
            <p:nvPr/>
          </p:nvSpPr>
          <p:spPr>
            <a:xfrm>
              <a:off x="7479792" y="2176272"/>
              <a:ext cx="557784" cy="201168"/>
            </a:xfrm>
            <a:prstGeom prst="rect">
              <a:avLst/>
            </a:prstGeom>
            <a:noFill/>
            <a:ln>
              <a:solidFill>
                <a:srgbClr val="58D9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View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883375" y="895260"/>
            <a:ext cx="2879400" cy="95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User’s favours</a:t>
            </a:r>
            <a:endParaRPr dirty="0"/>
          </a:p>
        </p:txBody>
      </p:sp>
      <p:sp>
        <p:nvSpPr>
          <p:cNvPr id="264" name="Google Shape;264;p24"/>
          <p:cNvSpPr txBox="1">
            <a:spLocks noGrp="1"/>
          </p:cNvSpPr>
          <p:nvPr>
            <p:ph type="body" idx="1"/>
          </p:nvPr>
        </p:nvSpPr>
        <p:spPr>
          <a:xfrm>
            <a:off x="883525" y="1932109"/>
            <a:ext cx="2879400" cy="206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Clicking on a request redirects user to that request</a:t>
            </a:r>
          </a:p>
        </p:txBody>
      </p:sp>
      <p:sp>
        <p:nvSpPr>
          <p:cNvPr id="265" name="Google Shape;265;p2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5" name="Google Shape;376;p34">
            <a:extLst>
              <a:ext uri="{FF2B5EF4-FFF2-40B4-BE49-F238E27FC236}">
                <a16:creationId xmlns:a16="http://schemas.microsoft.com/office/drawing/2014/main" id="{4B740B17-1635-4A6C-A636-DD20C11191D5}"/>
              </a:ext>
            </a:extLst>
          </p:cNvPr>
          <p:cNvGrpSpPr/>
          <p:nvPr/>
        </p:nvGrpSpPr>
        <p:grpSpPr>
          <a:xfrm>
            <a:off x="5696794" y="250600"/>
            <a:ext cx="2498880" cy="4642300"/>
            <a:chOff x="2547150" y="238125"/>
            <a:chExt cx="2525675" cy="5238750"/>
          </a:xfrm>
        </p:grpSpPr>
        <p:sp>
          <p:nvSpPr>
            <p:cNvPr id="6" name="Google Shape;377;p34">
              <a:extLst>
                <a:ext uri="{FF2B5EF4-FFF2-40B4-BE49-F238E27FC236}">
                  <a16:creationId xmlns:a16="http://schemas.microsoft.com/office/drawing/2014/main" id="{F4CD7746-DD00-42DB-925A-2ECBC37CD062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78;p34">
              <a:extLst>
                <a:ext uri="{FF2B5EF4-FFF2-40B4-BE49-F238E27FC236}">
                  <a16:creationId xmlns:a16="http://schemas.microsoft.com/office/drawing/2014/main" id="{F211C308-094C-4FCD-9876-7C5178E01802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79;p34">
              <a:extLst>
                <a:ext uri="{FF2B5EF4-FFF2-40B4-BE49-F238E27FC236}">
                  <a16:creationId xmlns:a16="http://schemas.microsoft.com/office/drawing/2014/main" id="{D6F8AC8B-3D0A-462E-ADED-14758E09E4D0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0;p34">
              <a:extLst>
                <a:ext uri="{FF2B5EF4-FFF2-40B4-BE49-F238E27FC236}">
                  <a16:creationId xmlns:a16="http://schemas.microsoft.com/office/drawing/2014/main" id="{54D96F36-0A57-44CC-95FF-39CA12363C0F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5A01404-066D-47A9-9C65-F224D2AE2673}"/>
              </a:ext>
            </a:extLst>
          </p:cNvPr>
          <p:cNvSpPr/>
          <p:nvPr/>
        </p:nvSpPr>
        <p:spPr>
          <a:xfrm>
            <a:off x="5762846" y="667333"/>
            <a:ext cx="2363785" cy="33765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navbar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FA6BB1-0C13-429C-9FC5-FD4C4145236B}"/>
              </a:ext>
            </a:extLst>
          </p:cNvPr>
          <p:cNvSpPr/>
          <p:nvPr/>
        </p:nvSpPr>
        <p:spPr>
          <a:xfrm>
            <a:off x="5779698" y="1167183"/>
            <a:ext cx="942754" cy="337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Favours</a:t>
            </a:r>
            <a:endParaRPr lang="en-GB" sz="160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CAFE53-4F31-4BF7-9491-1A6579C47E40}"/>
              </a:ext>
            </a:extLst>
          </p:cNvPr>
          <p:cNvGrpSpPr/>
          <p:nvPr/>
        </p:nvGrpSpPr>
        <p:grpSpPr>
          <a:xfrm>
            <a:off x="5762846" y="1731361"/>
            <a:ext cx="2363786" cy="720000"/>
            <a:chOff x="5762846" y="1731361"/>
            <a:chExt cx="2363786" cy="72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BDD765-794F-4920-A29A-12D14297CE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2846" y="1731361"/>
              <a:ext cx="760935" cy="7200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Product</a:t>
              </a:r>
            </a:p>
            <a:p>
              <a:pPr algn="ctr"/>
              <a:r>
                <a:rPr lang="en-SG" sz="1200" dirty="0"/>
                <a:t>photo</a:t>
              </a:r>
              <a:endParaRPr lang="en-GB" sz="12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08A85F-C435-4DB2-8FCB-8A58DC75C1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3782" y="1731361"/>
              <a:ext cx="1602850" cy="7200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SG" sz="1100" dirty="0"/>
                <a:t>Product name</a:t>
              </a:r>
            </a:p>
            <a:p>
              <a:r>
                <a:rPr lang="en-SG" sz="1100" dirty="0"/>
                <a:t>Status</a:t>
              </a:r>
            </a:p>
            <a:p>
              <a:r>
                <a:rPr lang="en-GB" sz="1100" dirty="0"/>
                <a:t>Requester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D51B4A-9CA0-4775-8DAB-5224D87D1D73}"/>
                </a:ext>
              </a:extLst>
            </p:cNvPr>
            <p:cNvSpPr/>
            <p:nvPr/>
          </p:nvSpPr>
          <p:spPr>
            <a:xfrm>
              <a:off x="7479792" y="2176272"/>
              <a:ext cx="557784" cy="201168"/>
            </a:xfrm>
            <a:prstGeom prst="rect">
              <a:avLst/>
            </a:prstGeom>
            <a:noFill/>
            <a:ln>
              <a:solidFill>
                <a:srgbClr val="58D9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View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5E0886-7810-4F27-8CD7-1D0955C40A6C}"/>
              </a:ext>
            </a:extLst>
          </p:cNvPr>
          <p:cNvGrpSpPr/>
          <p:nvPr/>
        </p:nvGrpSpPr>
        <p:grpSpPr>
          <a:xfrm>
            <a:off x="5759798" y="2468977"/>
            <a:ext cx="2363786" cy="720000"/>
            <a:chOff x="5762846" y="1731361"/>
            <a:chExt cx="2363786" cy="720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BF11326-1777-484B-A2CC-1D8ABA2008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2846" y="1731361"/>
              <a:ext cx="760935" cy="7200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Product</a:t>
              </a:r>
            </a:p>
            <a:p>
              <a:pPr algn="ctr"/>
              <a:r>
                <a:rPr lang="en-SG" sz="1200" dirty="0"/>
                <a:t>photo</a:t>
              </a:r>
              <a:endParaRPr lang="en-GB" sz="1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4C2575-10B7-4FB7-BBE5-78B6EB9EFD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3782" y="1731361"/>
              <a:ext cx="1602850" cy="7200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SG" sz="1100" dirty="0"/>
                <a:t>Product name</a:t>
              </a:r>
            </a:p>
            <a:p>
              <a:r>
                <a:rPr lang="en-SG" sz="1100" dirty="0"/>
                <a:t>Status</a:t>
              </a:r>
            </a:p>
            <a:p>
              <a:r>
                <a:rPr lang="en-GB" sz="1100" dirty="0"/>
                <a:t>Requester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FE84425-0C1E-400B-A7B9-14B375610891}"/>
                </a:ext>
              </a:extLst>
            </p:cNvPr>
            <p:cNvSpPr/>
            <p:nvPr/>
          </p:nvSpPr>
          <p:spPr>
            <a:xfrm>
              <a:off x="7479792" y="2176272"/>
              <a:ext cx="557784" cy="201168"/>
            </a:xfrm>
            <a:prstGeom prst="rect">
              <a:avLst/>
            </a:prstGeom>
            <a:noFill/>
            <a:ln>
              <a:solidFill>
                <a:srgbClr val="58D9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View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AE22E4-EC3E-4DFA-8C39-63D7E301AD6D}"/>
              </a:ext>
            </a:extLst>
          </p:cNvPr>
          <p:cNvGrpSpPr/>
          <p:nvPr/>
        </p:nvGrpSpPr>
        <p:grpSpPr>
          <a:xfrm>
            <a:off x="5756750" y="3206593"/>
            <a:ext cx="2363786" cy="720000"/>
            <a:chOff x="5762846" y="1731361"/>
            <a:chExt cx="2363786" cy="72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A3B5AA-92CC-40DD-A3A8-747447BB07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2846" y="1731361"/>
              <a:ext cx="760935" cy="7200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Product</a:t>
              </a:r>
            </a:p>
            <a:p>
              <a:pPr algn="ctr"/>
              <a:r>
                <a:rPr lang="en-SG" sz="1200" dirty="0"/>
                <a:t>photo</a:t>
              </a:r>
              <a:endParaRPr lang="en-GB" sz="1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BEC178A-78C3-4FC7-824A-25E4A61BA7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3782" y="1731361"/>
              <a:ext cx="1602850" cy="7200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SG" sz="1100" dirty="0"/>
                <a:t>Product name</a:t>
              </a:r>
            </a:p>
            <a:p>
              <a:r>
                <a:rPr lang="en-SG" sz="1100" dirty="0"/>
                <a:t>Status</a:t>
              </a:r>
            </a:p>
            <a:p>
              <a:r>
                <a:rPr lang="en-GB" sz="1100" dirty="0"/>
                <a:t>Requester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9519BCB-C5BF-4AD2-ACE3-28E26D2B799E}"/>
                </a:ext>
              </a:extLst>
            </p:cNvPr>
            <p:cNvSpPr/>
            <p:nvPr/>
          </p:nvSpPr>
          <p:spPr>
            <a:xfrm>
              <a:off x="7479792" y="2176272"/>
              <a:ext cx="557784" cy="201168"/>
            </a:xfrm>
            <a:prstGeom prst="rect">
              <a:avLst/>
            </a:prstGeom>
            <a:noFill/>
            <a:ln>
              <a:solidFill>
                <a:srgbClr val="58D9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View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4020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login</a:t>
            </a:r>
            <a:endParaRPr dirty="0"/>
          </a:p>
        </p:txBody>
      </p:sp>
      <p:sp>
        <p:nvSpPr>
          <p:cNvPr id="265" name="Google Shape;265;p2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5" name="Google Shape;376;p34">
            <a:extLst>
              <a:ext uri="{FF2B5EF4-FFF2-40B4-BE49-F238E27FC236}">
                <a16:creationId xmlns:a16="http://schemas.microsoft.com/office/drawing/2014/main" id="{4B740B17-1635-4A6C-A636-DD20C11191D5}"/>
              </a:ext>
            </a:extLst>
          </p:cNvPr>
          <p:cNvGrpSpPr/>
          <p:nvPr/>
        </p:nvGrpSpPr>
        <p:grpSpPr>
          <a:xfrm>
            <a:off x="5696794" y="250600"/>
            <a:ext cx="2498880" cy="4642300"/>
            <a:chOff x="2547150" y="238125"/>
            <a:chExt cx="2525675" cy="5238750"/>
          </a:xfrm>
        </p:grpSpPr>
        <p:sp>
          <p:nvSpPr>
            <p:cNvPr id="6" name="Google Shape;377;p34">
              <a:extLst>
                <a:ext uri="{FF2B5EF4-FFF2-40B4-BE49-F238E27FC236}">
                  <a16:creationId xmlns:a16="http://schemas.microsoft.com/office/drawing/2014/main" id="{F4CD7746-DD00-42DB-925A-2ECBC37CD062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78;p34">
              <a:extLst>
                <a:ext uri="{FF2B5EF4-FFF2-40B4-BE49-F238E27FC236}">
                  <a16:creationId xmlns:a16="http://schemas.microsoft.com/office/drawing/2014/main" id="{F211C308-094C-4FCD-9876-7C5178E01802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79;p34">
              <a:extLst>
                <a:ext uri="{FF2B5EF4-FFF2-40B4-BE49-F238E27FC236}">
                  <a16:creationId xmlns:a16="http://schemas.microsoft.com/office/drawing/2014/main" id="{D6F8AC8B-3D0A-462E-ADED-14758E09E4D0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0;p34">
              <a:extLst>
                <a:ext uri="{FF2B5EF4-FFF2-40B4-BE49-F238E27FC236}">
                  <a16:creationId xmlns:a16="http://schemas.microsoft.com/office/drawing/2014/main" id="{54D96F36-0A57-44CC-95FF-39CA12363C0F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5F6EE87-B3BC-4FAD-871C-EEDC9F339348}"/>
              </a:ext>
            </a:extLst>
          </p:cNvPr>
          <p:cNvSpPr/>
          <p:nvPr/>
        </p:nvSpPr>
        <p:spPr>
          <a:xfrm>
            <a:off x="5928178" y="1632033"/>
            <a:ext cx="1221503" cy="38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Email</a:t>
            </a:r>
          </a:p>
          <a:p>
            <a:r>
              <a:rPr lang="en-SG" sz="1200" dirty="0">
                <a:solidFill>
                  <a:schemeClr val="tx1"/>
                </a:solidFill>
              </a:rPr>
              <a:t>___________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41AD62-9D24-4EED-8338-2B268FC960CD}"/>
              </a:ext>
            </a:extLst>
          </p:cNvPr>
          <p:cNvSpPr/>
          <p:nvPr/>
        </p:nvSpPr>
        <p:spPr>
          <a:xfrm>
            <a:off x="5928177" y="2186096"/>
            <a:ext cx="1221503" cy="38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Password</a:t>
            </a:r>
          </a:p>
          <a:p>
            <a:r>
              <a:rPr lang="en-SG" sz="1200" dirty="0">
                <a:solidFill>
                  <a:schemeClr val="tx1"/>
                </a:solidFill>
              </a:rPr>
              <a:t>___________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AAA06C-E3D7-40EA-A454-7D0C7261C91E}"/>
              </a:ext>
            </a:extLst>
          </p:cNvPr>
          <p:cNvSpPr/>
          <p:nvPr/>
        </p:nvSpPr>
        <p:spPr>
          <a:xfrm>
            <a:off x="6100017" y="1138753"/>
            <a:ext cx="1707991" cy="38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u="sng" dirty="0">
                <a:solidFill>
                  <a:schemeClr val="tx1"/>
                </a:solidFill>
              </a:rPr>
              <a:t>Freight Buddy</a:t>
            </a:r>
            <a:endParaRPr lang="en-GB" u="sng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2AF2DD-1F6F-4FF0-B283-9307CEF1EC7E}"/>
              </a:ext>
            </a:extLst>
          </p:cNvPr>
          <p:cNvSpPr/>
          <p:nvPr/>
        </p:nvSpPr>
        <p:spPr>
          <a:xfrm>
            <a:off x="6035041" y="2824451"/>
            <a:ext cx="1837944" cy="388498"/>
          </a:xfrm>
          <a:prstGeom prst="rect">
            <a:avLst/>
          </a:prstGeom>
          <a:noFill/>
          <a:ln>
            <a:solidFill>
              <a:srgbClr val="58D9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Login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994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registration</a:t>
            </a:r>
            <a:endParaRPr dirty="0"/>
          </a:p>
        </p:txBody>
      </p:sp>
      <p:sp>
        <p:nvSpPr>
          <p:cNvPr id="264" name="Google Shape;264;p24"/>
          <p:cNvSpPr txBox="1">
            <a:spLocks noGrp="1"/>
          </p:cNvSpPr>
          <p:nvPr>
            <p:ph type="body" idx="1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SG" dirty="0"/>
              <a:t>Page 1</a:t>
            </a:r>
            <a:endParaRPr dirty="0"/>
          </a:p>
        </p:txBody>
      </p:sp>
      <p:sp>
        <p:nvSpPr>
          <p:cNvPr id="265" name="Google Shape;265;p2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5" name="Google Shape;376;p34">
            <a:extLst>
              <a:ext uri="{FF2B5EF4-FFF2-40B4-BE49-F238E27FC236}">
                <a16:creationId xmlns:a16="http://schemas.microsoft.com/office/drawing/2014/main" id="{4B740B17-1635-4A6C-A636-DD20C11191D5}"/>
              </a:ext>
            </a:extLst>
          </p:cNvPr>
          <p:cNvGrpSpPr/>
          <p:nvPr/>
        </p:nvGrpSpPr>
        <p:grpSpPr>
          <a:xfrm>
            <a:off x="5696794" y="250600"/>
            <a:ext cx="2498880" cy="4642300"/>
            <a:chOff x="2547150" y="238125"/>
            <a:chExt cx="2525675" cy="5238750"/>
          </a:xfrm>
        </p:grpSpPr>
        <p:sp>
          <p:nvSpPr>
            <p:cNvPr id="6" name="Google Shape;377;p34">
              <a:extLst>
                <a:ext uri="{FF2B5EF4-FFF2-40B4-BE49-F238E27FC236}">
                  <a16:creationId xmlns:a16="http://schemas.microsoft.com/office/drawing/2014/main" id="{F4CD7746-DD00-42DB-925A-2ECBC37CD062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78;p34">
              <a:extLst>
                <a:ext uri="{FF2B5EF4-FFF2-40B4-BE49-F238E27FC236}">
                  <a16:creationId xmlns:a16="http://schemas.microsoft.com/office/drawing/2014/main" id="{F211C308-094C-4FCD-9876-7C5178E01802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79;p34">
              <a:extLst>
                <a:ext uri="{FF2B5EF4-FFF2-40B4-BE49-F238E27FC236}">
                  <a16:creationId xmlns:a16="http://schemas.microsoft.com/office/drawing/2014/main" id="{D6F8AC8B-3D0A-462E-ADED-14758E09E4D0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0;p34">
              <a:extLst>
                <a:ext uri="{FF2B5EF4-FFF2-40B4-BE49-F238E27FC236}">
                  <a16:creationId xmlns:a16="http://schemas.microsoft.com/office/drawing/2014/main" id="{54D96F36-0A57-44CC-95FF-39CA12363C0F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CAAA06C-E3D7-40EA-A454-7D0C7261C91E}"/>
              </a:ext>
            </a:extLst>
          </p:cNvPr>
          <p:cNvSpPr/>
          <p:nvPr/>
        </p:nvSpPr>
        <p:spPr>
          <a:xfrm>
            <a:off x="6100017" y="921993"/>
            <a:ext cx="1707991" cy="38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u="sng" dirty="0">
                <a:solidFill>
                  <a:schemeClr val="tx1"/>
                </a:solidFill>
              </a:rPr>
              <a:t>Freight Buddy</a:t>
            </a:r>
            <a:endParaRPr lang="en-GB" u="sng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8D5B01-505B-49CA-94A6-CEDA45211F0D}"/>
              </a:ext>
            </a:extLst>
          </p:cNvPr>
          <p:cNvSpPr/>
          <p:nvPr/>
        </p:nvSpPr>
        <p:spPr>
          <a:xfrm>
            <a:off x="5968263" y="1429112"/>
            <a:ext cx="1221503" cy="38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Name</a:t>
            </a:r>
          </a:p>
          <a:p>
            <a:r>
              <a:rPr lang="en-SG" sz="1200" dirty="0">
                <a:solidFill>
                  <a:schemeClr val="tx1"/>
                </a:solidFill>
              </a:rPr>
              <a:t>___________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E50514-B558-4161-AA6D-68797D11E87F}"/>
              </a:ext>
            </a:extLst>
          </p:cNvPr>
          <p:cNvSpPr/>
          <p:nvPr/>
        </p:nvSpPr>
        <p:spPr>
          <a:xfrm>
            <a:off x="5984741" y="1841720"/>
            <a:ext cx="1221503" cy="38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About</a:t>
            </a:r>
          </a:p>
          <a:p>
            <a:r>
              <a:rPr lang="en-SG" sz="1200" dirty="0">
                <a:solidFill>
                  <a:schemeClr val="tx1"/>
                </a:solidFill>
              </a:rPr>
              <a:t>___________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B70A47-058D-4BF9-86D9-7EB8F66A4307}"/>
              </a:ext>
            </a:extLst>
          </p:cNvPr>
          <p:cNvSpPr/>
          <p:nvPr/>
        </p:nvSpPr>
        <p:spPr>
          <a:xfrm>
            <a:off x="5984741" y="2276765"/>
            <a:ext cx="1221503" cy="38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Email</a:t>
            </a:r>
          </a:p>
          <a:p>
            <a:r>
              <a:rPr lang="en-SG" sz="1200" dirty="0">
                <a:solidFill>
                  <a:schemeClr val="tx1"/>
                </a:solidFill>
              </a:rPr>
              <a:t>___________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DC4B50-9A95-4EA5-B0EB-0F6B79C905AA}"/>
              </a:ext>
            </a:extLst>
          </p:cNvPr>
          <p:cNvSpPr/>
          <p:nvPr/>
        </p:nvSpPr>
        <p:spPr>
          <a:xfrm>
            <a:off x="5984741" y="3190124"/>
            <a:ext cx="1739904" cy="38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Country of residence</a:t>
            </a:r>
          </a:p>
          <a:p>
            <a:r>
              <a:rPr lang="en-SG" sz="1200" dirty="0">
                <a:solidFill>
                  <a:schemeClr val="tx1"/>
                </a:solidFill>
              </a:rPr>
              <a:t>___________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322EE-91B1-490B-A971-0F8CE4775A23}"/>
              </a:ext>
            </a:extLst>
          </p:cNvPr>
          <p:cNvSpPr/>
          <p:nvPr/>
        </p:nvSpPr>
        <p:spPr>
          <a:xfrm>
            <a:off x="5984741" y="2710552"/>
            <a:ext cx="1221503" cy="38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Password</a:t>
            </a:r>
          </a:p>
          <a:p>
            <a:r>
              <a:rPr lang="en-SG" sz="1200" dirty="0">
                <a:solidFill>
                  <a:schemeClr val="tx1"/>
                </a:solidFill>
              </a:rPr>
              <a:t>___________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46DC94-2A17-4C7F-893F-283B8E58F2CF}"/>
              </a:ext>
            </a:extLst>
          </p:cNvPr>
          <p:cNvSpPr/>
          <p:nvPr/>
        </p:nvSpPr>
        <p:spPr>
          <a:xfrm>
            <a:off x="5968263" y="3695214"/>
            <a:ext cx="1739904" cy="38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Address</a:t>
            </a:r>
          </a:p>
          <a:p>
            <a:r>
              <a:rPr lang="en-SG" sz="1200" dirty="0">
                <a:solidFill>
                  <a:schemeClr val="tx1"/>
                </a:solidFill>
              </a:rPr>
              <a:t>___________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31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registration</a:t>
            </a:r>
            <a:endParaRPr dirty="0"/>
          </a:p>
        </p:txBody>
      </p:sp>
      <p:sp>
        <p:nvSpPr>
          <p:cNvPr id="264" name="Google Shape;264;p24"/>
          <p:cNvSpPr txBox="1">
            <a:spLocks noGrp="1"/>
          </p:cNvSpPr>
          <p:nvPr>
            <p:ph type="body" idx="1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SG" dirty="0"/>
              <a:t>Page 2</a:t>
            </a:r>
            <a:endParaRPr dirty="0"/>
          </a:p>
        </p:txBody>
      </p:sp>
      <p:sp>
        <p:nvSpPr>
          <p:cNvPr id="265" name="Google Shape;265;p2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5" name="Google Shape;376;p34">
            <a:extLst>
              <a:ext uri="{FF2B5EF4-FFF2-40B4-BE49-F238E27FC236}">
                <a16:creationId xmlns:a16="http://schemas.microsoft.com/office/drawing/2014/main" id="{4B740B17-1635-4A6C-A636-DD20C11191D5}"/>
              </a:ext>
            </a:extLst>
          </p:cNvPr>
          <p:cNvGrpSpPr/>
          <p:nvPr/>
        </p:nvGrpSpPr>
        <p:grpSpPr>
          <a:xfrm>
            <a:off x="5696794" y="250600"/>
            <a:ext cx="2498880" cy="4642300"/>
            <a:chOff x="2547150" y="238125"/>
            <a:chExt cx="2525675" cy="5238750"/>
          </a:xfrm>
        </p:grpSpPr>
        <p:sp>
          <p:nvSpPr>
            <p:cNvPr id="6" name="Google Shape;377;p34">
              <a:extLst>
                <a:ext uri="{FF2B5EF4-FFF2-40B4-BE49-F238E27FC236}">
                  <a16:creationId xmlns:a16="http://schemas.microsoft.com/office/drawing/2014/main" id="{F4CD7746-DD00-42DB-925A-2ECBC37CD062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78;p34">
              <a:extLst>
                <a:ext uri="{FF2B5EF4-FFF2-40B4-BE49-F238E27FC236}">
                  <a16:creationId xmlns:a16="http://schemas.microsoft.com/office/drawing/2014/main" id="{F211C308-094C-4FCD-9876-7C5178E01802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79;p34">
              <a:extLst>
                <a:ext uri="{FF2B5EF4-FFF2-40B4-BE49-F238E27FC236}">
                  <a16:creationId xmlns:a16="http://schemas.microsoft.com/office/drawing/2014/main" id="{D6F8AC8B-3D0A-462E-ADED-14758E09E4D0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0;p34">
              <a:extLst>
                <a:ext uri="{FF2B5EF4-FFF2-40B4-BE49-F238E27FC236}">
                  <a16:creationId xmlns:a16="http://schemas.microsoft.com/office/drawing/2014/main" id="{54D96F36-0A57-44CC-95FF-39CA12363C0F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CAAA06C-E3D7-40EA-A454-7D0C7261C91E}"/>
              </a:ext>
            </a:extLst>
          </p:cNvPr>
          <p:cNvSpPr/>
          <p:nvPr/>
        </p:nvSpPr>
        <p:spPr>
          <a:xfrm>
            <a:off x="6100017" y="950278"/>
            <a:ext cx="1707991" cy="38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u="sng" dirty="0">
                <a:solidFill>
                  <a:schemeClr val="tx1"/>
                </a:solidFill>
              </a:rPr>
              <a:t>Freight Buddy</a:t>
            </a:r>
            <a:endParaRPr lang="en-GB" u="sng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2AF2DD-1F6F-4FF0-B283-9307CEF1EC7E}"/>
              </a:ext>
            </a:extLst>
          </p:cNvPr>
          <p:cNvSpPr/>
          <p:nvPr/>
        </p:nvSpPr>
        <p:spPr>
          <a:xfrm>
            <a:off x="6035040" y="3944264"/>
            <a:ext cx="1837944" cy="388498"/>
          </a:xfrm>
          <a:prstGeom prst="rect">
            <a:avLst/>
          </a:prstGeom>
          <a:noFill/>
          <a:ln>
            <a:solidFill>
              <a:srgbClr val="58D9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register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795FDE-8AC3-4C41-9CC6-98BADDEFB615}"/>
              </a:ext>
            </a:extLst>
          </p:cNvPr>
          <p:cNvSpPr/>
          <p:nvPr/>
        </p:nvSpPr>
        <p:spPr>
          <a:xfrm>
            <a:off x="5973156" y="2165902"/>
            <a:ext cx="1221503" cy="38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Bank Name</a:t>
            </a:r>
          </a:p>
          <a:p>
            <a:r>
              <a:rPr lang="en-SG" sz="1200" dirty="0">
                <a:solidFill>
                  <a:schemeClr val="tx1"/>
                </a:solidFill>
              </a:rPr>
              <a:t>___________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2D6994-CC6E-49A0-A14C-2F65BBF30DA0}"/>
              </a:ext>
            </a:extLst>
          </p:cNvPr>
          <p:cNvSpPr/>
          <p:nvPr/>
        </p:nvSpPr>
        <p:spPr>
          <a:xfrm>
            <a:off x="5973155" y="2719965"/>
            <a:ext cx="1221503" cy="38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Account No.</a:t>
            </a:r>
          </a:p>
          <a:p>
            <a:r>
              <a:rPr lang="en-SG" sz="1200" dirty="0">
                <a:solidFill>
                  <a:schemeClr val="tx1"/>
                </a:solidFill>
              </a:rPr>
              <a:t>___________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553148-4622-486B-A0ED-2502463B8EAB}"/>
              </a:ext>
            </a:extLst>
          </p:cNvPr>
          <p:cNvSpPr/>
          <p:nvPr/>
        </p:nvSpPr>
        <p:spPr>
          <a:xfrm>
            <a:off x="5973155" y="1678369"/>
            <a:ext cx="1707991" cy="38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u="sng" dirty="0">
                <a:solidFill>
                  <a:schemeClr val="tx1"/>
                </a:solidFill>
              </a:rPr>
              <a:t>Payment Methods</a:t>
            </a:r>
            <a:endParaRPr lang="en-GB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39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Technologies</a:t>
            </a:r>
            <a:endParaRPr dirty="0"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✗"/>
            </a:pPr>
            <a:r>
              <a:rPr lang="en-US" sz="2000" dirty="0"/>
              <a:t>Database: PostgreSQL</a:t>
            </a:r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r>
              <a:rPr lang="en-US" sz="2000" dirty="0"/>
              <a:t>Back-end framework: Express (Node.js)</a:t>
            </a:r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r>
              <a:rPr lang="en-US" sz="2000" dirty="0"/>
              <a:t>Front-end framework: React</a:t>
            </a:r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r>
              <a:rPr lang="en-US" sz="2000" dirty="0"/>
              <a:t>AJAX: </a:t>
            </a:r>
            <a:r>
              <a:rPr lang="en-US" sz="2000" dirty="0" err="1"/>
              <a:t>Axios</a:t>
            </a:r>
            <a:endParaRPr lang="en-US" sz="2000" dirty="0"/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r>
              <a:rPr lang="en-US" sz="2000" dirty="0"/>
              <a:t>Other technologies: </a:t>
            </a:r>
            <a:r>
              <a:rPr lang="en-US" sz="2000" dirty="0" err="1"/>
              <a:t>Sequelize</a:t>
            </a:r>
            <a:r>
              <a:rPr lang="en-US" sz="2000" dirty="0"/>
              <a:t>, Webpack, </a:t>
            </a:r>
            <a:r>
              <a:rPr lang="en-US" sz="2000" dirty="0" err="1"/>
              <a:t>Github</a:t>
            </a:r>
            <a:r>
              <a:rPr lang="en-US" sz="2000" dirty="0"/>
              <a:t>, Heroku</a:t>
            </a: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361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</a:t>
            </a:r>
            <a:r>
              <a:rPr lang="en" dirty="0"/>
              <a:t>ser stories</a:t>
            </a:r>
            <a:endParaRPr dirty="0"/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1</a:t>
            </a: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1215518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777F482-C798-4364-98C0-46B835410F08}"/>
              </a:ext>
            </a:extLst>
          </p:cNvPr>
          <p:cNvSpPr/>
          <p:nvPr/>
        </p:nvSpPr>
        <p:spPr>
          <a:xfrm>
            <a:off x="3135665" y="938675"/>
            <a:ext cx="2132251" cy="7525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Home page where user can perform different actions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02701793-C07B-42F7-8A21-657DB22D18BF}"/>
              </a:ext>
            </a:extLst>
          </p:cNvPr>
          <p:cNvCxnSpPr>
            <a:cxnSpLocks/>
            <a:stCxn id="2" idx="3"/>
            <a:endCxn id="43" idx="0"/>
          </p:cNvCxnSpPr>
          <p:nvPr/>
        </p:nvCxnSpPr>
        <p:spPr>
          <a:xfrm>
            <a:off x="5267916" y="1314955"/>
            <a:ext cx="2620307" cy="20203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0AE5A54D-5C6B-439E-9632-26A2A8703182}"/>
              </a:ext>
            </a:extLst>
          </p:cNvPr>
          <p:cNvSpPr/>
          <p:nvPr/>
        </p:nvSpPr>
        <p:spPr>
          <a:xfrm>
            <a:off x="3876085" y="2382105"/>
            <a:ext cx="1428248" cy="63117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View requests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of others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20BF92-2156-47F3-87A4-4E073ED26CB4}"/>
              </a:ext>
            </a:extLst>
          </p:cNvPr>
          <p:cNvSpPr txBox="1"/>
          <p:nvPr/>
        </p:nvSpPr>
        <p:spPr>
          <a:xfrm>
            <a:off x="7156906" y="1999600"/>
            <a:ext cx="146263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Create request</a:t>
            </a:r>
            <a:endParaRPr lang="en-GB" sz="1200" dirty="0"/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965D052B-A321-401C-8613-468D79E27229}"/>
              </a:ext>
            </a:extLst>
          </p:cNvPr>
          <p:cNvSpPr/>
          <p:nvPr/>
        </p:nvSpPr>
        <p:spPr>
          <a:xfrm>
            <a:off x="7249456" y="3335284"/>
            <a:ext cx="1277533" cy="63117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View / Edit Cancel Request</a:t>
            </a:r>
          </a:p>
        </p:txBody>
      </p: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D1FDAAAB-6E0F-4C63-9CD2-1B503EBA63AB}"/>
              </a:ext>
            </a:extLst>
          </p:cNvPr>
          <p:cNvCxnSpPr/>
          <p:nvPr/>
        </p:nvCxnSpPr>
        <p:spPr>
          <a:xfrm>
            <a:off x="4572000" y="1700330"/>
            <a:ext cx="0" cy="690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Connector: Elbow 464">
            <a:extLst>
              <a:ext uri="{FF2B5EF4-FFF2-40B4-BE49-F238E27FC236}">
                <a16:creationId xmlns:a16="http://schemas.microsoft.com/office/drawing/2014/main" id="{611C9624-103A-4845-9AE7-761735C0CB9F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5304333" y="2697695"/>
            <a:ext cx="2266781" cy="622437"/>
          </a:xfrm>
          <a:prstGeom prst="bentConnector3">
            <a:avLst>
              <a:gd name="adj1" fmla="val 999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C20E88C-E255-45ED-89AB-EB3CA14F26BD}"/>
              </a:ext>
            </a:extLst>
          </p:cNvPr>
          <p:cNvSpPr txBox="1"/>
          <p:nvPr/>
        </p:nvSpPr>
        <p:spPr>
          <a:xfrm>
            <a:off x="5785805" y="2481262"/>
            <a:ext cx="85573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Selects a request</a:t>
            </a:r>
            <a:endParaRPr lang="en-GB" sz="1200" dirty="0"/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6BB6762C-4E97-4A55-B1E2-DF64D8A52219}"/>
              </a:ext>
            </a:extLst>
          </p:cNvPr>
          <p:cNvSpPr/>
          <p:nvPr/>
        </p:nvSpPr>
        <p:spPr>
          <a:xfrm>
            <a:off x="5054489" y="3345714"/>
            <a:ext cx="1124794" cy="63117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Accepted request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6FAD81B3-ED5A-4778-BDC5-6E3F28AF2820}"/>
              </a:ext>
            </a:extLst>
          </p:cNvPr>
          <p:cNvCxnSpPr>
            <a:cxnSpLocks/>
            <a:stCxn id="43" idx="1"/>
            <a:endCxn id="69" idx="3"/>
          </p:cNvCxnSpPr>
          <p:nvPr/>
        </p:nvCxnSpPr>
        <p:spPr>
          <a:xfrm flipH="1">
            <a:off x="6179283" y="3650874"/>
            <a:ext cx="1070173" cy="10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440C1A7-09D8-452B-87D2-50E89BA8DA26}"/>
              </a:ext>
            </a:extLst>
          </p:cNvPr>
          <p:cNvSpPr txBox="1"/>
          <p:nvPr/>
        </p:nvSpPr>
        <p:spPr>
          <a:xfrm>
            <a:off x="6392707" y="3227800"/>
            <a:ext cx="71413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Helper accepts the request</a:t>
            </a:r>
            <a:endParaRPr lang="en-GB" sz="1200" dirty="0"/>
          </a:p>
        </p:txBody>
      </p:sp>
      <p:sp>
        <p:nvSpPr>
          <p:cNvPr id="74" name="Flowchart: Alternate Process 73">
            <a:extLst>
              <a:ext uri="{FF2B5EF4-FFF2-40B4-BE49-F238E27FC236}">
                <a16:creationId xmlns:a16="http://schemas.microsoft.com/office/drawing/2014/main" id="{BD832C2B-0C1D-4D9F-89AF-666749D893AC}"/>
              </a:ext>
            </a:extLst>
          </p:cNvPr>
          <p:cNvSpPr/>
          <p:nvPr/>
        </p:nvSpPr>
        <p:spPr>
          <a:xfrm>
            <a:off x="2797820" y="3345713"/>
            <a:ext cx="1124794" cy="63117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Product on delivery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64BE551-DFF0-4753-B6C6-6BC9C352D064}"/>
              </a:ext>
            </a:extLst>
          </p:cNvPr>
          <p:cNvCxnSpPr>
            <a:cxnSpLocks/>
            <a:stCxn id="69" idx="1"/>
            <a:endCxn id="74" idx="3"/>
          </p:cNvCxnSpPr>
          <p:nvPr/>
        </p:nvCxnSpPr>
        <p:spPr>
          <a:xfrm flipH="1" flipV="1">
            <a:off x="3922614" y="3661303"/>
            <a:ext cx="11318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9FD4745-3C07-4B59-938B-CA1711B5AFCE}"/>
              </a:ext>
            </a:extLst>
          </p:cNvPr>
          <p:cNvSpPr txBox="1"/>
          <p:nvPr/>
        </p:nvSpPr>
        <p:spPr>
          <a:xfrm>
            <a:off x="4076365" y="3320132"/>
            <a:ext cx="85573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Helper ships the product</a:t>
            </a:r>
            <a:endParaRPr lang="en-GB" sz="1200" dirty="0"/>
          </a:p>
        </p:txBody>
      </p:sp>
      <p:sp>
        <p:nvSpPr>
          <p:cNvPr id="90" name="Flowchart: Alternate Process 89">
            <a:extLst>
              <a:ext uri="{FF2B5EF4-FFF2-40B4-BE49-F238E27FC236}">
                <a16:creationId xmlns:a16="http://schemas.microsoft.com/office/drawing/2014/main" id="{7645DAEB-6AEB-4249-A9C4-3696E14A82A5}"/>
              </a:ext>
            </a:extLst>
          </p:cNvPr>
          <p:cNvSpPr/>
          <p:nvPr/>
        </p:nvSpPr>
        <p:spPr>
          <a:xfrm>
            <a:off x="451130" y="3335284"/>
            <a:ext cx="1124794" cy="63117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Completed delivery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6DB8468-929C-4A50-BC1F-A70BB71DCD0C}"/>
              </a:ext>
            </a:extLst>
          </p:cNvPr>
          <p:cNvCxnSpPr>
            <a:cxnSpLocks/>
            <a:stCxn id="74" idx="1"/>
            <a:endCxn id="90" idx="3"/>
          </p:cNvCxnSpPr>
          <p:nvPr/>
        </p:nvCxnSpPr>
        <p:spPr>
          <a:xfrm flipH="1" flipV="1">
            <a:off x="1575924" y="3650874"/>
            <a:ext cx="1221896" cy="104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BED6EA1-1003-4349-B45B-7FF8D87736D6}"/>
              </a:ext>
            </a:extLst>
          </p:cNvPr>
          <p:cNvSpPr txBox="1"/>
          <p:nvPr/>
        </p:nvSpPr>
        <p:spPr>
          <a:xfrm>
            <a:off x="1771142" y="3327707"/>
            <a:ext cx="8972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Requester receives product</a:t>
            </a:r>
            <a:endParaRPr lang="en-GB" sz="1200" dirty="0"/>
          </a:p>
        </p:txBody>
      </p:sp>
      <p:sp>
        <p:nvSpPr>
          <p:cNvPr id="103" name="Flowchart: Alternate Process 102">
            <a:extLst>
              <a:ext uri="{FF2B5EF4-FFF2-40B4-BE49-F238E27FC236}">
                <a16:creationId xmlns:a16="http://schemas.microsoft.com/office/drawing/2014/main" id="{2AF70A89-C9D2-4A2F-962B-4D09AD4B736A}"/>
              </a:ext>
            </a:extLst>
          </p:cNvPr>
          <p:cNvSpPr/>
          <p:nvPr/>
        </p:nvSpPr>
        <p:spPr>
          <a:xfrm>
            <a:off x="2397527" y="2061470"/>
            <a:ext cx="1124794" cy="63117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Login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4" name="Flowchart: Alternate Process 103">
            <a:extLst>
              <a:ext uri="{FF2B5EF4-FFF2-40B4-BE49-F238E27FC236}">
                <a16:creationId xmlns:a16="http://schemas.microsoft.com/office/drawing/2014/main" id="{696C63B8-4B5C-4D12-9C0E-2C24755889ED}"/>
              </a:ext>
            </a:extLst>
          </p:cNvPr>
          <p:cNvSpPr/>
          <p:nvPr/>
        </p:nvSpPr>
        <p:spPr>
          <a:xfrm>
            <a:off x="792779" y="2061470"/>
            <a:ext cx="1124794" cy="63117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Register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738CA78-5C46-4749-BB77-2C930360EDBE}"/>
              </a:ext>
            </a:extLst>
          </p:cNvPr>
          <p:cNvCxnSpPr>
            <a:cxnSpLocks/>
            <a:endCxn id="103" idx="0"/>
          </p:cNvCxnSpPr>
          <p:nvPr/>
        </p:nvCxnSpPr>
        <p:spPr>
          <a:xfrm flipH="1">
            <a:off x="2959924" y="1706938"/>
            <a:ext cx="663960" cy="354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A68FEE-0C4D-46F9-9563-C6A872FDF014}"/>
              </a:ext>
            </a:extLst>
          </p:cNvPr>
          <p:cNvCxnSpPr>
            <a:endCxn id="104" idx="0"/>
          </p:cNvCxnSpPr>
          <p:nvPr/>
        </p:nvCxnSpPr>
        <p:spPr>
          <a:xfrm flipH="1">
            <a:off x="1355176" y="1577945"/>
            <a:ext cx="1780489" cy="48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D239121-D7DA-453B-B052-05E0803C9308}"/>
              </a:ext>
            </a:extLst>
          </p:cNvPr>
          <p:cNvCxnSpPr>
            <a:cxnSpLocks/>
          </p:cNvCxnSpPr>
          <p:nvPr/>
        </p:nvCxnSpPr>
        <p:spPr>
          <a:xfrm flipV="1">
            <a:off x="1013527" y="1173344"/>
            <a:ext cx="2122138" cy="872422"/>
          </a:xfrm>
          <a:prstGeom prst="bentConnector3">
            <a:avLst>
              <a:gd name="adj1" fmla="val -3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6801089D-BC6F-4D12-8721-4D22B2506DD3}"/>
              </a:ext>
            </a:extLst>
          </p:cNvPr>
          <p:cNvCxnSpPr>
            <a:cxnSpLocks/>
            <a:stCxn id="103" idx="1"/>
          </p:cNvCxnSpPr>
          <p:nvPr/>
        </p:nvCxnSpPr>
        <p:spPr>
          <a:xfrm rot="10800000" flipH="1">
            <a:off x="2397527" y="1407606"/>
            <a:ext cx="736792" cy="969455"/>
          </a:xfrm>
          <a:prstGeom prst="bentConnector4">
            <a:avLst>
              <a:gd name="adj1" fmla="val -31026"/>
              <a:gd name="adj2" fmla="val 996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4CD9FCA-9FD4-4228-985C-63D6D253C44E}"/>
              </a:ext>
            </a:extLst>
          </p:cNvPr>
          <p:cNvSpPr/>
          <p:nvPr/>
        </p:nvSpPr>
        <p:spPr>
          <a:xfrm>
            <a:off x="3023945" y="591148"/>
            <a:ext cx="220748" cy="2264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F99A2B9-F5FB-4294-8186-8FE26876B000}"/>
              </a:ext>
            </a:extLst>
          </p:cNvPr>
          <p:cNvSpPr/>
          <p:nvPr/>
        </p:nvSpPr>
        <p:spPr>
          <a:xfrm>
            <a:off x="2062482" y="2588361"/>
            <a:ext cx="220748" cy="2264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F5442F-9BA0-4546-B96A-BAAE0D66459A}"/>
              </a:ext>
            </a:extLst>
          </p:cNvPr>
          <p:cNvSpPr/>
          <p:nvPr/>
        </p:nvSpPr>
        <p:spPr>
          <a:xfrm>
            <a:off x="7215579" y="3030125"/>
            <a:ext cx="220748" cy="2264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FB080CB-29E3-475B-9FB8-81FCD3F4EDB8}"/>
              </a:ext>
            </a:extLst>
          </p:cNvPr>
          <p:cNvSpPr/>
          <p:nvPr/>
        </p:nvSpPr>
        <p:spPr>
          <a:xfrm>
            <a:off x="5533193" y="3047181"/>
            <a:ext cx="220748" cy="2264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64D1C72-7F53-4974-964D-5ECEE0CFB63E}"/>
              </a:ext>
            </a:extLst>
          </p:cNvPr>
          <p:cNvSpPr/>
          <p:nvPr/>
        </p:nvSpPr>
        <p:spPr>
          <a:xfrm>
            <a:off x="2939996" y="3047181"/>
            <a:ext cx="220748" cy="2264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32395D9-46C3-4B2E-BF8C-64B45BA7B2CC}"/>
              </a:ext>
            </a:extLst>
          </p:cNvPr>
          <p:cNvSpPr/>
          <p:nvPr/>
        </p:nvSpPr>
        <p:spPr>
          <a:xfrm>
            <a:off x="571006" y="3024254"/>
            <a:ext cx="220748" cy="2264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6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5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Wireframes</a:t>
            </a:r>
            <a:endParaRPr dirty="0"/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2</a:t>
            </a: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340118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883374" y="1004988"/>
            <a:ext cx="3075977" cy="95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Navbar (not logged-in)</a:t>
            </a:r>
            <a:endParaRPr dirty="0"/>
          </a:p>
        </p:txBody>
      </p:sp>
      <p:sp>
        <p:nvSpPr>
          <p:cNvPr id="264" name="Google Shape;264;p24"/>
          <p:cNvSpPr txBox="1">
            <a:spLocks noGrp="1"/>
          </p:cNvSpPr>
          <p:nvPr>
            <p:ph type="body" idx="1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SG" dirty="0"/>
              <a:t>Contains links to log into the an account or register </a:t>
            </a:r>
            <a:r>
              <a:rPr lang="en-SG"/>
              <a:t>for one</a:t>
            </a:r>
            <a:endParaRPr lang="en-SG" dirty="0"/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SG" dirty="0"/>
              <a:t>Clicking the icon redirects to the home page </a:t>
            </a:r>
            <a:endParaRPr dirty="0"/>
          </a:p>
        </p:txBody>
      </p:sp>
      <p:sp>
        <p:nvSpPr>
          <p:cNvPr id="265" name="Google Shape;265;p2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A9320CF2-07BC-4D61-8511-0F5573DF2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734" y="2154992"/>
            <a:ext cx="3833991" cy="60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0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Navbar (logged-in)</a:t>
            </a:r>
            <a:endParaRPr dirty="0"/>
          </a:p>
        </p:txBody>
      </p:sp>
      <p:sp>
        <p:nvSpPr>
          <p:cNvPr id="264" name="Google Shape;264;p24"/>
          <p:cNvSpPr txBox="1">
            <a:spLocks noGrp="1"/>
          </p:cNvSpPr>
          <p:nvPr>
            <p:ph type="body" idx="1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SG" dirty="0"/>
              <a:t>Requests: requests made by user</a:t>
            </a: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SG" dirty="0"/>
              <a:t>Favours: favours made by user</a:t>
            </a: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SG" dirty="0"/>
              <a:t>Make request: create a request form</a:t>
            </a:r>
            <a:endParaRPr dirty="0"/>
          </a:p>
        </p:txBody>
      </p:sp>
      <p:sp>
        <p:nvSpPr>
          <p:cNvPr id="265" name="Google Shape;265;p2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2" name="Picture 21" descr="A picture containing text&#10;&#10;Description automatically generated">
            <a:extLst>
              <a:ext uri="{FF2B5EF4-FFF2-40B4-BE49-F238E27FC236}">
                <a16:creationId xmlns:a16="http://schemas.microsoft.com/office/drawing/2014/main" id="{C9C75BF6-8232-448A-9634-28064CE2A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898" y="1712139"/>
            <a:ext cx="4163929" cy="17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5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B1D0ABE-FE53-4FAB-97AE-F60C70C4C2B5}"/>
              </a:ext>
            </a:extLst>
          </p:cNvPr>
          <p:cNvGrpSpPr/>
          <p:nvPr/>
        </p:nvGrpSpPr>
        <p:grpSpPr>
          <a:xfrm>
            <a:off x="7774172" y="1842588"/>
            <a:ext cx="720000" cy="1155102"/>
            <a:chOff x="7774172" y="1842588"/>
            <a:chExt cx="720000" cy="115510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361C799-A505-48BB-9A24-D510D32452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4172" y="1842588"/>
              <a:ext cx="720000" cy="7200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Product</a:t>
              </a:r>
            </a:p>
            <a:p>
              <a:pPr algn="ctr"/>
              <a:r>
                <a:rPr lang="en-SG" sz="1200" dirty="0"/>
                <a:t>photo</a:t>
              </a:r>
              <a:endParaRPr lang="en-GB" sz="1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6A896DF-C579-48EC-9894-F675C1F76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4172" y="2562588"/>
              <a:ext cx="720000" cy="435102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Description</a:t>
              </a:r>
            </a:p>
            <a:p>
              <a:pPr algn="ctr"/>
              <a:r>
                <a:rPr lang="en-SG" sz="800" dirty="0"/>
                <a:t>Price</a:t>
              </a:r>
            </a:p>
            <a:p>
              <a:pPr algn="ctr"/>
              <a:r>
                <a:rPr lang="en-SG" sz="800" dirty="0"/>
                <a:t>Country</a:t>
              </a:r>
              <a:endParaRPr lang="en-GB" sz="800" dirty="0"/>
            </a:p>
          </p:txBody>
        </p:sp>
      </p:grpSp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883375" y="895260"/>
            <a:ext cx="2879400" cy="95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 page</a:t>
            </a:r>
            <a:endParaRPr dirty="0"/>
          </a:p>
        </p:txBody>
      </p:sp>
      <p:sp>
        <p:nvSpPr>
          <p:cNvPr id="264" name="Google Shape;264;p24"/>
          <p:cNvSpPr txBox="1">
            <a:spLocks noGrp="1"/>
          </p:cNvSpPr>
          <p:nvPr>
            <p:ph type="body" idx="1"/>
          </p:nvPr>
        </p:nvSpPr>
        <p:spPr>
          <a:xfrm>
            <a:off x="883525" y="1932109"/>
            <a:ext cx="2879400" cy="206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Clicking on a card redirects user to that request</a:t>
            </a: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Horizontal Scrolling to see more requests</a:t>
            </a: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See all requests: shows a list of all requests</a:t>
            </a:r>
          </a:p>
        </p:txBody>
      </p:sp>
      <p:sp>
        <p:nvSpPr>
          <p:cNvPr id="265" name="Google Shape;265;p2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5" name="Google Shape;376;p34">
            <a:extLst>
              <a:ext uri="{FF2B5EF4-FFF2-40B4-BE49-F238E27FC236}">
                <a16:creationId xmlns:a16="http://schemas.microsoft.com/office/drawing/2014/main" id="{4B740B17-1635-4A6C-A636-DD20C11191D5}"/>
              </a:ext>
            </a:extLst>
          </p:cNvPr>
          <p:cNvGrpSpPr/>
          <p:nvPr/>
        </p:nvGrpSpPr>
        <p:grpSpPr>
          <a:xfrm>
            <a:off x="5696794" y="250600"/>
            <a:ext cx="2498880" cy="4642300"/>
            <a:chOff x="2547150" y="238125"/>
            <a:chExt cx="2525675" cy="5238750"/>
          </a:xfrm>
        </p:grpSpPr>
        <p:sp>
          <p:nvSpPr>
            <p:cNvPr id="6" name="Google Shape;377;p34">
              <a:extLst>
                <a:ext uri="{FF2B5EF4-FFF2-40B4-BE49-F238E27FC236}">
                  <a16:creationId xmlns:a16="http://schemas.microsoft.com/office/drawing/2014/main" id="{F4CD7746-DD00-42DB-925A-2ECBC37CD062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78;p34">
              <a:extLst>
                <a:ext uri="{FF2B5EF4-FFF2-40B4-BE49-F238E27FC236}">
                  <a16:creationId xmlns:a16="http://schemas.microsoft.com/office/drawing/2014/main" id="{F211C308-094C-4FCD-9876-7C5178E01802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79;p34">
              <a:extLst>
                <a:ext uri="{FF2B5EF4-FFF2-40B4-BE49-F238E27FC236}">
                  <a16:creationId xmlns:a16="http://schemas.microsoft.com/office/drawing/2014/main" id="{D6F8AC8B-3D0A-462E-ADED-14758E09E4D0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0;p34">
              <a:extLst>
                <a:ext uri="{FF2B5EF4-FFF2-40B4-BE49-F238E27FC236}">
                  <a16:creationId xmlns:a16="http://schemas.microsoft.com/office/drawing/2014/main" id="{54D96F36-0A57-44CC-95FF-39CA12363C0F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5A01404-066D-47A9-9C65-F224D2AE2673}"/>
              </a:ext>
            </a:extLst>
          </p:cNvPr>
          <p:cNvSpPr/>
          <p:nvPr/>
        </p:nvSpPr>
        <p:spPr>
          <a:xfrm>
            <a:off x="5762846" y="667333"/>
            <a:ext cx="2363785" cy="33765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navbar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FA6BB1-0C13-429C-9FC5-FD4C4145236B}"/>
              </a:ext>
            </a:extLst>
          </p:cNvPr>
          <p:cNvSpPr/>
          <p:nvPr/>
        </p:nvSpPr>
        <p:spPr>
          <a:xfrm>
            <a:off x="5779698" y="1378472"/>
            <a:ext cx="942754" cy="337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Requests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987B04-0DCA-47E1-8AEA-AC17E325C277}"/>
              </a:ext>
            </a:extLst>
          </p:cNvPr>
          <p:cNvGrpSpPr/>
          <p:nvPr/>
        </p:nvGrpSpPr>
        <p:grpSpPr>
          <a:xfrm>
            <a:off x="5869172" y="1848938"/>
            <a:ext cx="720000" cy="1155102"/>
            <a:chOff x="5869172" y="1848938"/>
            <a:chExt cx="720000" cy="115510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BDD765-794F-4920-A29A-12D14297CE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9172" y="1848938"/>
              <a:ext cx="720000" cy="7200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Product</a:t>
              </a:r>
            </a:p>
            <a:p>
              <a:pPr algn="ctr"/>
              <a:r>
                <a:rPr lang="en-SG" sz="1200" dirty="0"/>
                <a:t>photo</a:t>
              </a:r>
              <a:endParaRPr lang="en-GB" sz="12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08A85F-C435-4DB2-8FCB-8A58DC75C1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9172" y="2568938"/>
              <a:ext cx="720000" cy="435102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Description</a:t>
              </a:r>
            </a:p>
            <a:p>
              <a:pPr algn="ctr"/>
              <a:r>
                <a:rPr lang="en-SG" sz="800" dirty="0"/>
                <a:t>Price</a:t>
              </a:r>
            </a:p>
            <a:p>
              <a:pPr algn="ctr"/>
              <a:r>
                <a:rPr lang="en-SG" sz="800" dirty="0"/>
                <a:t>Country</a:t>
              </a:r>
              <a:endParaRPr lang="en-GB" sz="8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CB550F-B483-4454-BC39-815E25F7BA26}"/>
              </a:ext>
            </a:extLst>
          </p:cNvPr>
          <p:cNvGrpSpPr/>
          <p:nvPr/>
        </p:nvGrpSpPr>
        <p:grpSpPr>
          <a:xfrm>
            <a:off x="6834372" y="1842588"/>
            <a:ext cx="720000" cy="1155102"/>
            <a:chOff x="6834372" y="1842588"/>
            <a:chExt cx="720000" cy="115510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BECE36D-63D7-41A3-AA37-F30F4BB57B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4372" y="1842588"/>
              <a:ext cx="720000" cy="7200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Product</a:t>
              </a:r>
            </a:p>
            <a:p>
              <a:pPr algn="ctr"/>
              <a:r>
                <a:rPr lang="en-SG" sz="1200" dirty="0"/>
                <a:t>photo</a:t>
              </a:r>
              <a:endParaRPr lang="en-GB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A48800-B672-4E2A-971F-69883ACF4C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4372" y="2562588"/>
              <a:ext cx="720000" cy="435102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Description</a:t>
              </a:r>
            </a:p>
            <a:p>
              <a:pPr algn="ctr"/>
              <a:r>
                <a:rPr lang="en-SG" sz="800" dirty="0"/>
                <a:t>Price</a:t>
              </a:r>
            </a:p>
            <a:p>
              <a:pPr algn="ctr"/>
              <a:r>
                <a:rPr lang="en-SG" sz="800" dirty="0"/>
                <a:t>Country</a:t>
              </a:r>
              <a:endParaRPr lang="en-GB" sz="800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C23373F-296E-46B2-9223-68813078C6A6}"/>
              </a:ext>
            </a:extLst>
          </p:cNvPr>
          <p:cNvSpPr/>
          <p:nvPr/>
        </p:nvSpPr>
        <p:spPr>
          <a:xfrm>
            <a:off x="6779425" y="3174843"/>
            <a:ext cx="1354747" cy="3376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u="sng" dirty="0">
                <a:solidFill>
                  <a:srgbClr val="00B050"/>
                </a:solidFill>
              </a:rPr>
              <a:t>See all Requests</a:t>
            </a:r>
            <a:endParaRPr lang="en-GB" sz="1200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336517"/>
      </p:ext>
    </p:extLst>
  </p:cSld>
  <p:clrMapOvr>
    <a:masterClrMapping/>
  </p:clrMapOvr>
</p:sld>
</file>

<file path=ppt/theme/theme1.xml><?xml version="1.0" encoding="utf-8"?>
<a:theme xmlns:a="http://schemas.openxmlformats.org/drawingml/2006/main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1032</Words>
  <Application>Microsoft Office PowerPoint</Application>
  <PresentationFormat>On-screen Show (16:9)</PresentationFormat>
  <Paragraphs>351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Amatic SC</vt:lpstr>
      <vt:lpstr>Nunito</vt:lpstr>
      <vt:lpstr>Curio template</vt:lpstr>
      <vt:lpstr>Frieght buddy</vt:lpstr>
      <vt:lpstr>Description</vt:lpstr>
      <vt:lpstr>Key Technologies</vt:lpstr>
      <vt:lpstr>User stories</vt:lpstr>
      <vt:lpstr>PowerPoint Presentation</vt:lpstr>
      <vt:lpstr>Wireframes</vt:lpstr>
      <vt:lpstr>Navbar (not logged-in)</vt:lpstr>
      <vt:lpstr>Navbar (logged-in)</vt:lpstr>
      <vt:lpstr>Home page</vt:lpstr>
      <vt:lpstr>Home page (see all requests)</vt:lpstr>
      <vt:lpstr>Creating a request</vt:lpstr>
      <vt:lpstr>Creating a request</vt:lpstr>
      <vt:lpstr>Creating a request</vt:lpstr>
      <vt:lpstr>viewing a request (requester view)</vt:lpstr>
      <vt:lpstr>viewing a request (Helper view)</vt:lpstr>
      <vt:lpstr>Request Statuses</vt:lpstr>
      <vt:lpstr>editing a request</vt:lpstr>
      <vt:lpstr>Profile </vt:lpstr>
      <vt:lpstr>Edit Profile </vt:lpstr>
      <vt:lpstr>Edit Profile </vt:lpstr>
      <vt:lpstr>User’s Requests</vt:lpstr>
      <vt:lpstr>User’s favours</vt:lpstr>
      <vt:lpstr>login</vt:lpstr>
      <vt:lpstr>registration</vt:lpstr>
      <vt:lpstr>registration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Frieght buddy</dc:title>
  <dc:creator>Alvin Lim</dc:creator>
  <cp:lastModifiedBy>Alvin Lim</cp:lastModifiedBy>
  <cp:revision>53</cp:revision>
  <dcterms:modified xsi:type="dcterms:W3CDTF">2021-02-12T04:09:25Z</dcterms:modified>
</cp:coreProperties>
</file>