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2" r:id="rId2"/>
    <p:sldId id="284" r:id="rId3"/>
    <p:sldId id="293" r:id="rId4"/>
    <p:sldId id="256" r:id="rId5"/>
    <p:sldId id="257" r:id="rId6"/>
    <p:sldId id="286" r:id="rId7"/>
    <p:sldId id="294" r:id="rId8"/>
    <p:sldId id="260" r:id="rId9"/>
    <p:sldId id="267" r:id="rId10"/>
    <p:sldId id="290" r:id="rId11"/>
    <p:sldId id="295" r:id="rId12"/>
    <p:sldId id="272" r:id="rId13"/>
    <p:sldId id="273" r:id="rId14"/>
    <p:sldId id="275" r:id="rId15"/>
    <p:sldId id="276" r:id="rId16"/>
    <p:sldId id="296" r:id="rId17"/>
    <p:sldId id="291" r:id="rId18"/>
    <p:sldId id="297" r:id="rId19"/>
    <p:sldId id="264" r:id="rId20"/>
    <p:sldId id="298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868" autoAdjust="0"/>
  </p:normalViewPr>
  <p:slideViewPr>
    <p:cSldViewPr snapToGrid="0">
      <p:cViewPr varScale="1">
        <p:scale>
          <a:sx n="43" d="100"/>
          <a:sy n="43" d="100"/>
        </p:scale>
        <p:origin x="15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49EA5-EAB6-4D31-B38B-66109003E342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91C04-2F71-4B25-8815-BED608451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87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>
                <a:solidFill>
                  <a:srgbClr val="92D050"/>
                </a:solidFill>
                <a:highlight>
                  <a:srgbClr val="00FF00"/>
                </a:highlight>
              </a:rPr>
              <a:t>Login.ejs</a:t>
            </a:r>
            <a:r>
              <a:rPr lang="en-SG" dirty="0">
                <a:solidFill>
                  <a:srgbClr val="92D050"/>
                </a:solidFill>
                <a:highlight>
                  <a:srgbClr val="00FF00"/>
                </a:highlight>
              </a:rPr>
              <a:t>: </a:t>
            </a:r>
          </a:p>
          <a:p>
            <a:pPr marL="171450" indent="-171450">
              <a:buFontTx/>
              <a:buChar char="-"/>
            </a:pPr>
            <a:r>
              <a:rPr lang="en-SG" dirty="0"/>
              <a:t>Accepts POST request to login. Send response cookies for </a:t>
            </a:r>
            <a:r>
              <a:rPr lang="en-SG" dirty="0" err="1"/>
              <a:t>userId</a:t>
            </a:r>
            <a:r>
              <a:rPr lang="en-SG" dirty="0"/>
              <a:t> and </a:t>
            </a:r>
            <a:r>
              <a:rPr lang="en-SG" dirty="0" err="1"/>
              <a:t>loggedInHash</a:t>
            </a:r>
            <a:r>
              <a:rPr lang="en-SG" dirty="0"/>
              <a:t> and identity(patient or doctor).</a:t>
            </a:r>
          </a:p>
          <a:p>
            <a:pPr marL="0" indent="0">
              <a:buFontTx/>
              <a:buNone/>
            </a:pPr>
            <a:endParaRPr lang="en-SG" dirty="0"/>
          </a:p>
          <a:p>
            <a:r>
              <a:rPr lang="en-GB" dirty="0"/>
              <a:t>Login form</a:t>
            </a:r>
          </a:p>
          <a:p>
            <a:pPr marL="171450" indent="-171450">
              <a:buFontTx/>
              <a:buChar char="-"/>
            </a:pPr>
            <a:r>
              <a:rPr lang="en-GB" dirty="0"/>
              <a:t>Contains login button to send POST request to /. Request contents contain login details. 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Patient signup button</a:t>
            </a:r>
          </a:p>
          <a:p>
            <a:pPr marL="171450" indent="-171450">
              <a:buFontTx/>
              <a:buChar char="-"/>
            </a:pPr>
            <a:r>
              <a:rPr lang="en-GB" dirty="0"/>
              <a:t>Sends GET request to </a:t>
            </a: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GB" sz="1800" b="0" i="0" u="none" strike="noStrike" dirty="0" err="1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signup?identity</a:t>
            </a: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=patient</a:t>
            </a:r>
          </a:p>
          <a:p>
            <a:pPr marL="171450" indent="-171450">
              <a:buFontTx/>
              <a:buChar char="-"/>
            </a:pPr>
            <a:endParaRPr lang="en-GB" sz="1800" b="0" i="0" u="none" strike="noStrike" dirty="0">
              <a:solidFill>
                <a:srgbClr val="1D1C1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en-GB" dirty="0"/>
              <a:t>Doctor signup button</a:t>
            </a:r>
          </a:p>
          <a:p>
            <a:pPr marL="171450" indent="-171450">
              <a:buFontTx/>
              <a:buChar char="-"/>
            </a:pPr>
            <a:r>
              <a:rPr lang="en-GB" dirty="0"/>
              <a:t>Sends GET request to </a:t>
            </a: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GB" sz="1800" b="0" i="0" u="none" strike="noStrike" dirty="0" err="1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signup?identity</a:t>
            </a: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=doctor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91C04-2F71-4B25-8815-BED608451F3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925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Patient-</a:t>
            </a:r>
            <a:r>
              <a:rPr lang="en-GB" sz="1200" b="0" i="0" u="none" strike="noStrike" dirty="0" err="1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consultations.ejs</a:t>
            </a:r>
            <a:r>
              <a:rPr lang="en-GB" sz="12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/ doctor-</a:t>
            </a:r>
            <a:r>
              <a:rPr lang="en-GB" sz="1200" b="0" i="0" u="none" strike="noStrike" dirty="0" err="1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consultations.ejs</a:t>
            </a:r>
            <a:r>
              <a:rPr lang="en-GB" sz="12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r>
              <a:rPr lang="en-GB" sz="12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- Contains links to each consultation of that status. Each link is a GET request to </a:t>
            </a: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/consultation/:id</a:t>
            </a:r>
            <a:b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</a:b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- status can be requested, upcoming, ongoing or ended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91C04-2F71-4B25-8815-BED608451F3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720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Show-</a:t>
            </a:r>
            <a:r>
              <a:rPr lang="en-SG" dirty="0" err="1"/>
              <a:t>profile.ejs</a:t>
            </a:r>
            <a:r>
              <a:rPr lang="en-SG" dirty="0"/>
              <a:t>:</a:t>
            </a:r>
          </a:p>
          <a:p>
            <a:pPr marL="171450" indent="-171450">
              <a:buFontTx/>
              <a:buChar char="-"/>
            </a:pPr>
            <a:r>
              <a:rPr lang="en-SG" dirty="0"/>
              <a:t>Render doctor/patient profile.</a:t>
            </a:r>
          </a:p>
          <a:p>
            <a:pPr marL="0" indent="0">
              <a:buFontTx/>
              <a:buNone/>
            </a:pPr>
            <a:endParaRPr lang="en-SG" dirty="0"/>
          </a:p>
          <a:p>
            <a:pPr marL="0" indent="0">
              <a:buFontTx/>
              <a:buNone/>
            </a:pPr>
            <a:r>
              <a:rPr lang="en-SG" dirty="0"/>
              <a:t>Update button</a:t>
            </a:r>
          </a:p>
          <a:p>
            <a:pPr marL="171450" indent="-171450">
              <a:buFontTx/>
              <a:buChar char="-"/>
            </a:pPr>
            <a:r>
              <a:rPr lang="en-SG" dirty="0"/>
              <a:t>Sends a PUT request to /profile to edit the user’s profile.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91C04-2F71-4B25-8815-BED608451F3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105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Doctor-</a:t>
            </a:r>
            <a:r>
              <a:rPr lang="en-SG" dirty="0" err="1"/>
              <a:t>signup.ejs</a:t>
            </a:r>
            <a:r>
              <a:rPr lang="en-SG" dirty="0"/>
              <a:t>:</a:t>
            </a:r>
          </a:p>
          <a:p>
            <a:r>
              <a:rPr lang="en-SG" dirty="0"/>
              <a:t>- To render signup form and send POST request to /signup to create a doctor account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91C04-2F71-4B25-8815-BED608451F3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34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Doctor-</a:t>
            </a:r>
            <a:r>
              <a:rPr lang="en-SG" dirty="0" err="1"/>
              <a:t>dashboard.ejs</a:t>
            </a:r>
            <a:r>
              <a:rPr lang="en-GB" dirty="0"/>
              <a:t>:</a:t>
            </a:r>
          </a:p>
          <a:p>
            <a:pPr marL="171450" indent="-171450">
              <a:buFontTx/>
              <a:buChar char="-"/>
            </a:pPr>
            <a:r>
              <a:rPr lang="en-GB" dirty="0"/>
              <a:t>Render a doctor dashboard</a:t>
            </a:r>
          </a:p>
          <a:p>
            <a:pPr marL="171450" indent="-171450">
              <a:buFontTx/>
              <a:buChar char="-"/>
            </a:pPr>
            <a:r>
              <a:rPr lang="en-GB" dirty="0"/>
              <a:t>Contains list of consults containing links to individual consultations at /consultation/:id/edit (for ongoing) or /consultation/:id (for requested, upcoming and past)</a:t>
            </a:r>
          </a:p>
          <a:p>
            <a:pPr marL="171450" indent="-171450">
              <a:buFontTx/>
              <a:buChar char="-"/>
            </a:pPr>
            <a:r>
              <a:rPr lang="en-GB" dirty="0"/>
              <a:t>Each consultation should contain the patient’s profile photo, name and date.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Ongoing, requested, upcoming, past (ended) consults buttons</a:t>
            </a:r>
          </a:p>
          <a:p>
            <a:pPr marL="171450" indent="-171450">
              <a:buFontTx/>
              <a:buChar char="-"/>
            </a:pPr>
            <a:r>
              <a:rPr lang="en-GB" dirty="0"/>
              <a:t>Send a GET request to </a:t>
            </a:r>
            <a:r>
              <a:rPr lang="en-GB" sz="12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/doctor-consultations/:status</a:t>
            </a:r>
          </a:p>
          <a:p>
            <a:pPr marL="171450" indent="-171450">
              <a:buFontTx/>
              <a:buChar char="-"/>
            </a:pPr>
            <a:r>
              <a:rPr lang="en-GB" dirty="0"/>
              <a:t>Statuses are requested, upcoming, ongoing, ended and cancelled.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Navbar</a:t>
            </a:r>
          </a:p>
          <a:p>
            <a:pPr marL="171450" indent="-171450">
              <a:buFontTx/>
              <a:buChar char="-"/>
            </a:pPr>
            <a:r>
              <a:rPr lang="en-GB" dirty="0"/>
              <a:t>Doctor dashboard sends GET request to /doctor-dashboard (show this if user is a doctor)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/>
              <a:t>Patient dashboard sends GET request to /patient-dashboard (show this if user is a doctor)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/>
              <a:t>Dashboard sends GET request to /patient-dashboard (show this if user is a patient)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Navbar profile dropdown menu</a:t>
            </a:r>
          </a:p>
          <a:p>
            <a:pPr marL="171450" indent="-171450">
              <a:buFontTx/>
              <a:buChar char="-"/>
            </a:pPr>
            <a:r>
              <a:rPr lang="en-GB" dirty="0"/>
              <a:t>View sends GET request to /profile. User profile to render is based on </a:t>
            </a:r>
            <a:r>
              <a:rPr lang="en-GB" dirty="0" err="1"/>
              <a:t>request.cookies.userId</a:t>
            </a:r>
            <a:endParaRPr lang="en-GB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/>
              <a:t>Logout sends a DELETE request to /logout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91C04-2F71-4B25-8815-BED608451F3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65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Show-</a:t>
            </a:r>
            <a:r>
              <a:rPr lang="en-SG" dirty="0" err="1"/>
              <a:t>consultation.ejs</a:t>
            </a:r>
            <a:r>
              <a:rPr lang="en-SG" dirty="0"/>
              <a:t>:</a:t>
            </a:r>
          </a:p>
          <a:p>
            <a:pPr marL="171450" indent="-171450">
              <a:buFontTx/>
              <a:buChar char="-"/>
            </a:pPr>
            <a:r>
              <a:rPr lang="en-SG" dirty="0"/>
              <a:t>To render details of a consultation.</a:t>
            </a:r>
          </a:p>
          <a:p>
            <a:pPr marL="0" indent="0">
              <a:buFontTx/>
              <a:buNone/>
            </a:pPr>
            <a:endParaRPr lang="en-SG" dirty="0"/>
          </a:p>
          <a:p>
            <a:pPr marL="0" indent="0">
              <a:buFontTx/>
              <a:buNone/>
            </a:pPr>
            <a:r>
              <a:rPr lang="en-SG" dirty="0"/>
              <a:t>Accept and start consult buttons</a:t>
            </a:r>
          </a:p>
          <a:p>
            <a:pPr marL="171450" indent="-171450">
              <a:buFontTx/>
              <a:buChar char="-"/>
            </a:pPr>
            <a:r>
              <a:rPr lang="en-SG" dirty="0"/>
              <a:t>Send PUT request to /consultation/:id to update status of consultation.</a:t>
            </a:r>
          </a:p>
          <a:p>
            <a:pPr marL="171450" indent="-171450">
              <a:buFontTx/>
              <a:buChar char="-"/>
            </a:pPr>
            <a:r>
              <a:rPr lang="en-SG" dirty="0"/>
              <a:t>Show accept button only when status is requested.</a:t>
            </a:r>
          </a:p>
          <a:p>
            <a:pPr marL="171450" indent="-171450">
              <a:buFontTx/>
              <a:buChar char="-"/>
            </a:pPr>
            <a:r>
              <a:rPr lang="en-SG" dirty="0"/>
              <a:t>Show start button only when status is upcoming.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SG" dirty="0"/>
              <a:t>After clicking on accept consult button, redirect to /consultation/:id.</a:t>
            </a:r>
          </a:p>
          <a:p>
            <a:pPr marL="171450" indent="-171450">
              <a:buFontTx/>
              <a:buChar char="-"/>
            </a:pPr>
            <a:r>
              <a:rPr lang="en-SG" dirty="0"/>
              <a:t>After clicking on start consult button, redirect to /consultation/:id/edit.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91C04-2F71-4B25-8815-BED608451F3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734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SG" dirty="0"/>
              <a:t>Edit-</a:t>
            </a:r>
            <a:r>
              <a:rPr lang="en-SG" dirty="0" err="1"/>
              <a:t>consultation.ejs</a:t>
            </a:r>
            <a:r>
              <a:rPr lang="en-SG" dirty="0"/>
              <a:t>:</a:t>
            </a:r>
          </a:p>
          <a:p>
            <a:pPr marL="171450" indent="-171450">
              <a:buFontTx/>
              <a:buChar char="-"/>
            </a:pPr>
            <a:r>
              <a:rPr lang="en-SG" dirty="0"/>
              <a:t>To render consultation details form.</a:t>
            </a:r>
          </a:p>
          <a:p>
            <a:pPr marL="171450" indent="-171450">
              <a:buFontTx/>
              <a:buChar char="-"/>
            </a:pPr>
            <a:endParaRPr lang="en-SG" dirty="0"/>
          </a:p>
          <a:p>
            <a:pPr marL="0" indent="0">
              <a:buFontTx/>
              <a:buNone/>
            </a:pPr>
            <a:r>
              <a:rPr lang="en-SG" dirty="0"/>
              <a:t>End consult button</a:t>
            </a:r>
          </a:p>
          <a:p>
            <a:pPr marL="171450" indent="-171450">
              <a:buFontTx/>
              <a:buChar char="-"/>
            </a:pPr>
            <a:r>
              <a:rPr lang="en-SG" dirty="0"/>
              <a:t>Send a PUT request to /consultation/:id to update the status of consultation to ended.</a:t>
            </a:r>
          </a:p>
          <a:p>
            <a:pPr marL="0" indent="0">
              <a:buFontTx/>
              <a:buNone/>
            </a:pPr>
            <a:endParaRPr lang="en-SG" dirty="0"/>
          </a:p>
          <a:p>
            <a:pPr marL="0" indent="0">
              <a:buFontTx/>
              <a:buNone/>
            </a:pPr>
            <a:r>
              <a:rPr lang="en-SG" dirty="0"/>
              <a:t>Update button</a:t>
            </a:r>
          </a:p>
          <a:p>
            <a:pPr marL="171450" indent="-171450">
              <a:buFontTx/>
              <a:buChar char="-"/>
            </a:pPr>
            <a:r>
              <a:rPr lang="en-SG" dirty="0"/>
              <a:t>Send a PUT request to /consultation/:id/edit to update the consultation details. Then redirect back to /consultation/:id/edit.</a:t>
            </a:r>
          </a:p>
          <a:p>
            <a:pPr marL="0" indent="0">
              <a:buFontTx/>
              <a:buNone/>
            </a:pPr>
            <a:endParaRPr lang="en-SG" dirty="0"/>
          </a:p>
          <a:p>
            <a:pPr marL="0" indent="0">
              <a:buFontTx/>
              <a:buNone/>
            </a:pPr>
            <a:r>
              <a:rPr lang="en-SG" dirty="0"/>
              <a:t>Send message button</a:t>
            </a:r>
          </a:p>
          <a:p>
            <a:pPr marL="0" indent="0">
              <a:buFontTx/>
              <a:buNone/>
            </a:pPr>
            <a:r>
              <a:rPr lang="en-SG" dirty="0"/>
              <a:t>-  Send a POST request to /consultation/:id to post a message. Then redirect back to /consultation/:id/edit.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91C04-2F71-4B25-8815-BED608451F3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932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patient-</a:t>
            </a:r>
            <a:r>
              <a:rPr lang="en-SG" dirty="0" err="1"/>
              <a:t>dashboard.ejs</a:t>
            </a:r>
            <a:r>
              <a:rPr lang="en-GB" dirty="0"/>
              <a:t>:</a:t>
            </a:r>
          </a:p>
          <a:p>
            <a:pPr marL="171450" indent="-171450">
              <a:buFontTx/>
              <a:buChar char="-"/>
            </a:pPr>
            <a:r>
              <a:rPr lang="en-GB" dirty="0"/>
              <a:t>Render a patient dashboard</a:t>
            </a:r>
          </a:p>
          <a:p>
            <a:pPr marL="171450" indent="-171450">
              <a:buFontTx/>
              <a:buChar char="-"/>
            </a:pPr>
            <a:r>
              <a:rPr lang="en-GB" dirty="0"/>
              <a:t>Contains list of consults containing links to individual consultations at /consultation/:id/edit (for ongoing) or /consultation/:id (for requested, upcoming and past).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/>
              <a:t>Each consultation should contain the doctor’s profile photo, name and date.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New consult button</a:t>
            </a:r>
          </a:p>
          <a:p>
            <a:pPr marL="171450" indent="-171450">
              <a:buFontTx/>
              <a:buChar char="-"/>
            </a:pPr>
            <a:r>
              <a:rPr lang="en-GB" dirty="0"/>
              <a:t>Sends a GET request to /clinics to create a new consultation.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Ongoing, requested, upcoming and past consults buttons</a:t>
            </a:r>
          </a:p>
          <a:p>
            <a:pPr marL="171450" indent="-171450">
              <a:buFontTx/>
              <a:buChar char="-"/>
            </a:pPr>
            <a:r>
              <a:rPr lang="en-GB" dirty="0"/>
              <a:t>Send a GET request to </a:t>
            </a:r>
            <a:r>
              <a:rPr lang="en-GB" sz="12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/patient-consultations/:status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Navbar profile dropdown menu: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 Only show switch… button if patient can also be a doctor. Check from the </a:t>
            </a:r>
            <a:r>
              <a:rPr lang="en-GB" dirty="0" err="1"/>
              <a:t>is_doctor</a:t>
            </a:r>
            <a:r>
              <a:rPr lang="en-GB" dirty="0"/>
              <a:t> Boolean in users table.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91C04-2F71-4B25-8815-BED608451F3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342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/>
              <a:t>Clinics.ejs</a:t>
            </a:r>
            <a:r>
              <a:rPr lang="en-SG" dirty="0"/>
              <a:t>:</a:t>
            </a:r>
          </a:p>
          <a:p>
            <a:pPr marL="171450" indent="-171450">
              <a:buFontTx/>
              <a:buChar char="-"/>
            </a:pPr>
            <a:r>
              <a:rPr lang="en-SG" dirty="0"/>
              <a:t>Render a list of clinics</a:t>
            </a:r>
          </a:p>
          <a:p>
            <a:pPr marL="171450" indent="-171450">
              <a:buFontTx/>
              <a:buChar char="-"/>
            </a:pPr>
            <a:r>
              <a:rPr lang="en-SG" dirty="0"/>
              <a:t>The list contains links to each clinic that sends a GET request to /clinics/:id.</a:t>
            </a:r>
          </a:p>
          <a:p>
            <a:pPr marL="171450" indent="-171450">
              <a:buFontTx/>
              <a:buChar char="-"/>
            </a:pPr>
            <a:endParaRPr lang="en-SG" dirty="0"/>
          </a:p>
          <a:p>
            <a:pPr marL="0" indent="0">
              <a:buFontTx/>
              <a:buNone/>
            </a:pPr>
            <a:r>
              <a:rPr lang="en-SG" dirty="0" err="1"/>
              <a:t>Clinic.ejs</a:t>
            </a:r>
            <a:r>
              <a:rPr lang="en-SG" dirty="0"/>
              <a:t>:</a:t>
            </a:r>
          </a:p>
          <a:p>
            <a:pPr marL="171450" indent="-171450">
              <a:buFontTx/>
              <a:buChar char="-"/>
            </a:pPr>
            <a:r>
              <a:rPr lang="en-SG" dirty="0"/>
              <a:t>Render a list of doctors of a clinic </a:t>
            </a:r>
          </a:p>
          <a:p>
            <a:pPr marL="171450" indent="-171450">
              <a:buFontTx/>
              <a:buChar char="-"/>
            </a:pPr>
            <a:r>
              <a:rPr lang="en-SG" dirty="0"/>
              <a:t>The list contains links to each doctor that sends a GET request to /new-consultation/:</a:t>
            </a:r>
            <a:r>
              <a:rPr lang="en-SG" dirty="0" err="1"/>
              <a:t>clinicName</a:t>
            </a:r>
            <a:r>
              <a:rPr lang="en-SG" dirty="0"/>
              <a:t>/:</a:t>
            </a:r>
            <a:r>
              <a:rPr lang="en-SG" dirty="0" err="1"/>
              <a:t>doctorId</a:t>
            </a:r>
            <a:r>
              <a:rPr lang="en-SG" dirty="0"/>
              <a:t>. 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91C04-2F71-4B25-8815-BED608451F3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172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New-</a:t>
            </a:r>
            <a:r>
              <a:rPr lang="en-SG" dirty="0" err="1"/>
              <a:t>consultation.ejs</a:t>
            </a:r>
            <a:r>
              <a:rPr lang="en-SG" dirty="0"/>
              <a:t>:</a:t>
            </a:r>
          </a:p>
          <a:p>
            <a:pPr marL="171450" indent="-171450">
              <a:buFontTx/>
              <a:buChar char="-"/>
            </a:pPr>
            <a:r>
              <a:rPr lang="en-SG" dirty="0"/>
              <a:t>Renders a form to create a consultation.</a:t>
            </a:r>
          </a:p>
          <a:p>
            <a:pPr marL="171450" indent="-171450">
              <a:buFontTx/>
              <a:buChar char="-"/>
            </a:pPr>
            <a:endParaRPr lang="en-SG" dirty="0"/>
          </a:p>
          <a:p>
            <a:pPr marL="0" indent="0">
              <a:buFontTx/>
              <a:buNone/>
            </a:pPr>
            <a:r>
              <a:rPr lang="en-SG" dirty="0"/>
              <a:t>Request consult button:</a:t>
            </a:r>
          </a:p>
          <a:p>
            <a:pPr marL="0" indent="0">
              <a:buFontTx/>
              <a:buNone/>
            </a:pPr>
            <a:r>
              <a:rPr lang="en-SG" dirty="0"/>
              <a:t>- Sends a POST request to /consultation to create and request for a consultation. Redirect to /consultation/:id after.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91C04-2F71-4B25-8815-BED608451F3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666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Show-</a:t>
            </a:r>
            <a:r>
              <a:rPr lang="en-SG" dirty="0" err="1"/>
              <a:t>consultation.ejs</a:t>
            </a:r>
            <a:r>
              <a:rPr lang="en-SG" dirty="0"/>
              <a:t>:</a:t>
            </a:r>
          </a:p>
          <a:p>
            <a:pPr marL="171450" indent="-171450">
              <a:buFontTx/>
              <a:buChar char="-"/>
            </a:pPr>
            <a:r>
              <a:rPr lang="en-SG" dirty="0"/>
              <a:t>Render details of consultation</a:t>
            </a:r>
          </a:p>
          <a:p>
            <a:pPr marL="171450" indent="-171450">
              <a:buFontTx/>
              <a:buChar char="-"/>
            </a:pPr>
            <a:endParaRPr lang="en-SG" dirty="0"/>
          </a:p>
          <a:p>
            <a:pPr marL="0" indent="0">
              <a:buFontTx/>
              <a:buNone/>
            </a:pPr>
            <a:r>
              <a:rPr lang="en-SG" dirty="0"/>
              <a:t>Cancel consult button</a:t>
            </a:r>
          </a:p>
          <a:p>
            <a:pPr marL="171450" indent="-171450">
              <a:buFontTx/>
              <a:buChar char="-"/>
            </a:pPr>
            <a:r>
              <a:rPr lang="en-SG" dirty="0"/>
              <a:t>Sends a PUT request to /consultation/:id to update status of consultation to cancelled. </a:t>
            </a:r>
          </a:p>
          <a:p>
            <a:pPr marL="171450" indent="-171450">
              <a:buFontTx/>
              <a:buChar char="-"/>
            </a:pPr>
            <a:r>
              <a:rPr lang="en-SG" dirty="0"/>
              <a:t>Only show this button when consultation status is upcoming or requested.</a:t>
            </a:r>
          </a:p>
          <a:p>
            <a:pPr marL="171450" indent="-171450">
              <a:buFontTx/>
              <a:buChar char="-"/>
            </a:pPr>
            <a:r>
              <a:rPr lang="en-SG" dirty="0"/>
              <a:t>Redirect patient to </a:t>
            </a:r>
            <a:r>
              <a:rPr lang="en-GB" sz="12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/consultation/:id to show that status is indeed cancelled.</a:t>
            </a:r>
          </a:p>
          <a:p>
            <a:pPr marL="171450" indent="-171450">
              <a:buFontTx/>
              <a:buChar char="-"/>
            </a:pPr>
            <a:endParaRPr lang="en-SG" dirty="0"/>
          </a:p>
          <a:p>
            <a:pPr marL="0" indent="0">
              <a:buFontTx/>
              <a:buNone/>
            </a:pPr>
            <a:r>
              <a:rPr lang="en-SG" dirty="0"/>
              <a:t>Send message button</a:t>
            </a:r>
          </a:p>
          <a:p>
            <a:pPr marL="171450" indent="-171450">
              <a:buFontTx/>
              <a:buChar char="-"/>
            </a:pPr>
            <a:r>
              <a:rPr lang="en-SG" dirty="0"/>
              <a:t>Sends a POST request to /consultation/:id to add a message then redirect to /consultation/:id when done adding message.</a:t>
            </a:r>
          </a:p>
          <a:p>
            <a:pPr marL="171450" indent="-171450">
              <a:buFontTx/>
              <a:buChar char="-"/>
            </a:pPr>
            <a:r>
              <a:rPr lang="en-SG" dirty="0"/>
              <a:t>Only show this button if status is ongoing (this way, this form will not clash with the cancel consult button form)</a:t>
            </a:r>
          </a:p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91C04-2F71-4B25-8815-BED608451F3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689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3377-0AA3-4812-8217-47F7DE569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E2C5F-6E46-47BB-A26B-21E0EFD83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D2C84-5488-471A-9568-9AC7B641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3C-8BF0-4546-A347-BC689C8C1C1B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3138B-BF81-4B44-A4B5-2BC233028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26783-7920-4B16-B5F0-36B7ED98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86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DFBC4-0265-4C97-93CD-3F2354A3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F8D33-03D2-4655-8A9F-4DBCAFAEC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51571-BBBC-46F1-89BD-A26B0D1C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3C-8BF0-4546-A347-BC689C8C1C1B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61D22-FFBE-4015-A7F0-4AEB51D7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E0E1C-6444-4D72-AB61-6274B8A2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46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79DB0-DB65-4991-BFDF-58CA60DBE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30D63-9844-4932-B1D4-6C071186F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715A6-EC43-45BF-BC08-D883F8A2F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3C-8BF0-4546-A347-BC689C8C1C1B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DFC7A-9D79-4D95-B736-EAD516BC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0E4E8-51A4-41D3-A937-9656F77B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66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0C65-D823-4549-B07C-9EE69B3D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1435-CB04-4A7E-A354-8D03D5766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30ACC-5DE6-4B14-A33A-BA0EC9CF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3C-8BF0-4546-A347-BC689C8C1C1B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A86FD-8F7D-433F-B516-8032914A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7AD54-7F1F-4D15-BB28-E8C29DCB0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85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2362E-4589-4E64-8D24-AAE7B449C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321D4-91C9-4525-A189-EEA0786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196BB-4D4A-4BD9-9BB6-A7CF22E7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3C-8BF0-4546-A347-BC689C8C1C1B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434F-6A6C-4381-B516-EBFF63630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48A20-D3C1-4BF5-8762-273631A7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47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CBA0-53A7-4A56-B919-7087148C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A9866-742F-4855-B2E6-247DE589E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35DC6-CE12-4B01-A6D2-91CB2BE85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06178-EB64-4127-8423-0E1A2987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3C-8BF0-4546-A347-BC689C8C1C1B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50E3E-18ED-4E3D-95F3-9E412E68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37CA0-416B-4CDD-9B93-1F4E20F5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7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B4EA-730C-4F89-A3B7-840BE0E1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AC11B-D7D5-48A2-A0B3-9BFC09D32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22864-2C77-49A5-B091-3B7AE2A4C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55B0E-D976-40B0-8AB6-FC532CF6F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5ACD1-349A-4E89-A0D7-35FEEB46A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2DF51A-D770-4D97-ABFC-686DC7E78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3C-8BF0-4546-A347-BC689C8C1C1B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18391D-6262-4B8A-8A8C-AF5582342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FE9B2-6E1F-4BDC-870F-1D899AEE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99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71C53-23ED-49B5-A6D1-9891542B0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2CC4BA-1890-4D08-9AD6-E2A54DDA0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3C-8BF0-4546-A347-BC689C8C1C1B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9746E-0FB4-4EFD-A898-41109494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D2201-4D58-4683-90A7-9C27973A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54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CF3A1-9787-46FF-AD0E-1E08F84C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3C-8BF0-4546-A347-BC689C8C1C1B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E8EE7-C71B-440E-91AC-633D0961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6FD55-74E5-4730-BC0E-DB4A866D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743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D849-5EF4-4CC2-BD2A-08341E14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DD90A-D36C-4E0E-963E-01EAEBD46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81DED-CE8D-4E8C-AC78-A1F06DF82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C9E8A-BBE0-418F-AE79-853241E5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3C-8BF0-4546-A347-BC689C8C1C1B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75099-6F57-4CAA-9A57-CFF90EF9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46411-88BE-49F1-9D95-2E712A19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48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091B-46E6-4B0F-B407-C01A99F8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92440-9331-4CCC-9A07-A8755F63E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175E9-D2DE-4EDE-8A1E-613AE046D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4F06A-055C-46A1-B5EA-99D5B3A07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83C-8BF0-4546-A347-BC689C8C1C1B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B5401-DB34-4BA6-A1AD-C519F0864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B3461-97A0-4F44-9F5A-9A5500BB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98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4C51F-3F03-4260-B99E-5D46082A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C0997-E6D4-4E1A-95BB-193BA6BAB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1201A-6094-4E9C-9075-532ADDB1F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8183C-8BF0-4546-A347-BC689C8C1C1B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4212-A96C-485B-8038-3101900AE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BD092-1E03-4747-8E54-7F190DCDC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4E427-C1AC-467D-8947-222CC780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80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A08B-701E-46D1-A62C-2F6AED347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Sitemap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64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3EE4C7E4-5C49-443D-AC97-AF2E87210DA0}"/>
              </a:ext>
            </a:extLst>
          </p:cNvPr>
          <p:cNvSpPr txBox="1"/>
          <p:nvPr/>
        </p:nvSpPr>
        <p:spPr>
          <a:xfrm>
            <a:off x="1031063" y="126223"/>
            <a:ext cx="377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Route: /consultation/:id/edit</a:t>
            </a:r>
          </a:p>
          <a:p>
            <a:pPr algn="ctr"/>
            <a:r>
              <a:rPr lang="en-GB" dirty="0" err="1">
                <a:solidFill>
                  <a:srgbClr val="1D1C1D"/>
                </a:solidFill>
                <a:latin typeface="Arial" panose="020B0604020202020204" pitchFamily="34" charset="0"/>
              </a:rPr>
              <a:t>Ejs</a:t>
            </a:r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  <a:t>: edit-</a:t>
            </a:r>
            <a:r>
              <a:rPr lang="en-GB" dirty="0" err="1">
                <a:solidFill>
                  <a:srgbClr val="1D1C1D"/>
                </a:solidFill>
                <a:latin typeface="Arial" panose="020B0604020202020204" pitchFamily="34" charset="0"/>
              </a:rPr>
              <a:t>consultation.ejs</a:t>
            </a:r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2D7A31A-409B-431A-82E0-10EA459635E5}"/>
              </a:ext>
            </a:extLst>
          </p:cNvPr>
          <p:cNvSpPr/>
          <p:nvPr/>
        </p:nvSpPr>
        <p:spPr>
          <a:xfrm>
            <a:off x="764187" y="800918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46CF8B4-34C6-49B9-9784-A741E6390DE7}"/>
              </a:ext>
            </a:extLst>
          </p:cNvPr>
          <p:cNvSpPr/>
          <p:nvPr/>
        </p:nvSpPr>
        <p:spPr>
          <a:xfrm>
            <a:off x="1197067" y="6148592"/>
            <a:ext cx="1165461" cy="36933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end consult</a:t>
            </a:r>
            <a:endParaRPr lang="en-GB" sz="16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B923E96-EC4B-4F4C-B36C-CF6CECC1AA85}"/>
              </a:ext>
            </a:extLst>
          </p:cNvPr>
          <p:cNvSpPr/>
          <p:nvPr/>
        </p:nvSpPr>
        <p:spPr>
          <a:xfrm>
            <a:off x="1197068" y="5692144"/>
            <a:ext cx="3442063" cy="369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Chat box</a:t>
            </a:r>
            <a:endParaRPr lang="en-GB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D3950EA-1356-4664-AF34-1346566FC4A7}"/>
              </a:ext>
            </a:extLst>
          </p:cNvPr>
          <p:cNvGrpSpPr/>
          <p:nvPr/>
        </p:nvGrpSpPr>
        <p:grpSpPr>
          <a:xfrm>
            <a:off x="756443" y="799883"/>
            <a:ext cx="4307840" cy="658298"/>
            <a:chOff x="552268" y="846183"/>
            <a:chExt cx="4307840" cy="65829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2AAEC81-BF23-4DC2-9466-143584FD7F6D}"/>
                </a:ext>
              </a:extLst>
            </p:cNvPr>
            <p:cNvSpPr/>
            <p:nvPr/>
          </p:nvSpPr>
          <p:spPr>
            <a:xfrm>
              <a:off x="552268" y="846183"/>
              <a:ext cx="4307840" cy="61639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8E543DB-04E2-4AB9-B404-5102E02672CE}"/>
                </a:ext>
              </a:extLst>
            </p:cNvPr>
            <p:cNvSpPr txBox="1"/>
            <p:nvPr/>
          </p:nvSpPr>
          <p:spPr>
            <a:xfrm>
              <a:off x="3947978" y="975611"/>
              <a:ext cx="912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profile</a:t>
              </a:r>
              <a:endParaRPr lang="en-GB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ED2C302-EC6E-48EE-8D26-A8102A769424}"/>
                </a:ext>
              </a:extLst>
            </p:cNvPr>
            <p:cNvSpPr txBox="1"/>
            <p:nvPr/>
          </p:nvSpPr>
          <p:spPr>
            <a:xfrm>
              <a:off x="612683" y="858150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doctor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E84CDFB-988A-4FBF-ACB7-F79797500708}"/>
                </a:ext>
              </a:extLst>
            </p:cNvPr>
            <p:cNvSpPr txBox="1"/>
            <p:nvPr/>
          </p:nvSpPr>
          <p:spPr>
            <a:xfrm>
              <a:off x="1796944" y="848009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patient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719D490-C5B1-448F-99ED-796C5D74FA6A}"/>
              </a:ext>
            </a:extLst>
          </p:cNvPr>
          <p:cNvSpPr/>
          <p:nvPr/>
        </p:nvSpPr>
        <p:spPr>
          <a:xfrm>
            <a:off x="3286233" y="6148592"/>
            <a:ext cx="1359770" cy="36933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send message</a:t>
            </a:r>
            <a:endParaRPr lang="en-GB" sz="1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5FC110-C581-4ED6-BDC0-9C2D2A0EA0CB}"/>
              </a:ext>
            </a:extLst>
          </p:cNvPr>
          <p:cNvSpPr/>
          <p:nvPr/>
        </p:nvSpPr>
        <p:spPr>
          <a:xfrm>
            <a:off x="1197068" y="3239115"/>
            <a:ext cx="344206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date</a:t>
            </a:r>
            <a:endParaRPr lang="en-GB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83FCEA5-690E-4B40-AD8A-97F5D1DA9FAE}"/>
              </a:ext>
            </a:extLst>
          </p:cNvPr>
          <p:cNvSpPr/>
          <p:nvPr/>
        </p:nvSpPr>
        <p:spPr>
          <a:xfrm>
            <a:off x="1197067" y="2051140"/>
            <a:ext cx="3442063" cy="241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status</a:t>
            </a:r>
            <a:endParaRPr lang="en-GB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4529376-41BD-421A-A065-DC11AD66581C}"/>
              </a:ext>
            </a:extLst>
          </p:cNvPr>
          <p:cNvSpPr/>
          <p:nvPr/>
        </p:nvSpPr>
        <p:spPr>
          <a:xfrm>
            <a:off x="1197067" y="2809733"/>
            <a:ext cx="3442063" cy="30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patient name</a:t>
            </a:r>
            <a:endParaRPr lang="en-GB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124D6D9-A7AE-42E7-90A9-8776E08F90FB}"/>
              </a:ext>
            </a:extLst>
          </p:cNvPr>
          <p:cNvSpPr/>
          <p:nvPr/>
        </p:nvSpPr>
        <p:spPr>
          <a:xfrm>
            <a:off x="1204813" y="4230381"/>
            <a:ext cx="3442063" cy="411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diagnosis</a:t>
            </a:r>
            <a:endParaRPr lang="en-GB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ABAE3B3-3CC3-43CE-AB91-2D7227786D21}"/>
              </a:ext>
            </a:extLst>
          </p:cNvPr>
          <p:cNvSpPr/>
          <p:nvPr/>
        </p:nvSpPr>
        <p:spPr>
          <a:xfrm>
            <a:off x="1206861" y="4717433"/>
            <a:ext cx="3442063" cy="411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prescriptions</a:t>
            </a:r>
            <a:endParaRPr lang="en-GB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D105C8F-8815-41A7-A793-5BEF3591F91B}"/>
              </a:ext>
            </a:extLst>
          </p:cNvPr>
          <p:cNvSpPr/>
          <p:nvPr/>
        </p:nvSpPr>
        <p:spPr>
          <a:xfrm>
            <a:off x="1206861" y="5224423"/>
            <a:ext cx="3432272" cy="369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price breakdown</a:t>
            </a:r>
            <a:endParaRPr lang="en-GB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9998DF2-A2D2-4BDA-91FB-330CBFCB52BE}"/>
              </a:ext>
            </a:extLst>
          </p:cNvPr>
          <p:cNvSpPr/>
          <p:nvPr/>
        </p:nvSpPr>
        <p:spPr>
          <a:xfrm>
            <a:off x="1197067" y="2349368"/>
            <a:ext cx="3442063" cy="346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doctor name</a:t>
            </a:r>
            <a:endParaRPr lang="en-GB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FD74C6-FCE7-4393-8A0C-C887BC90AE34}"/>
              </a:ext>
            </a:extLst>
          </p:cNvPr>
          <p:cNvSpPr/>
          <p:nvPr/>
        </p:nvSpPr>
        <p:spPr>
          <a:xfrm>
            <a:off x="1197068" y="3736830"/>
            <a:ext cx="344206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description</a:t>
            </a:r>
            <a:endParaRPr lang="en-GB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C85D8F-89A6-4D3D-BC0A-490D15CAA6EA}"/>
              </a:ext>
            </a:extLst>
          </p:cNvPr>
          <p:cNvSpPr/>
          <p:nvPr/>
        </p:nvSpPr>
        <p:spPr>
          <a:xfrm>
            <a:off x="1203940" y="1647965"/>
            <a:ext cx="3442063" cy="30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clinic name</a:t>
            </a:r>
            <a:endParaRPr lang="en-GB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DF9DFB-06C3-4812-BF94-7F0C75813306}"/>
              </a:ext>
            </a:extLst>
          </p:cNvPr>
          <p:cNvSpPr txBox="1"/>
          <p:nvPr/>
        </p:nvSpPr>
        <p:spPr>
          <a:xfrm>
            <a:off x="6608012" y="2485072"/>
            <a:ext cx="4572000" cy="25545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This page is displayed to a doctor when he/she clicks on a congoing consultation.</a:t>
            </a:r>
          </a:p>
          <a:p>
            <a:endParaRPr lang="en-SG" sz="2000" dirty="0"/>
          </a:p>
          <a:p>
            <a:r>
              <a:rPr lang="en-SG" sz="2000" dirty="0"/>
              <a:t>Update button (diagnosis):</a:t>
            </a:r>
          </a:p>
          <a:p>
            <a:pPr marL="342900" indent="-342900">
              <a:buFontTx/>
              <a:buChar char="-"/>
            </a:pPr>
            <a:r>
              <a:rPr lang="en-SG" sz="2000" dirty="0"/>
              <a:t>Updates a diagnosis</a:t>
            </a:r>
          </a:p>
          <a:p>
            <a:endParaRPr lang="en-SG" sz="2000" dirty="0"/>
          </a:p>
          <a:p>
            <a:r>
              <a:rPr lang="en-SG" sz="2000" dirty="0"/>
              <a:t>Update and new buttons (prescriptions):</a:t>
            </a:r>
          </a:p>
          <a:p>
            <a:pPr marL="342900" indent="-342900">
              <a:buFontTx/>
              <a:buChar char="-"/>
            </a:pPr>
            <a:r>
              <a:rPr lang="en-SG" sz="2000" dirty="0"/>
              <a:t>Updates or creates a prescription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6FBB36B-3755-466B-9A18-5710C66515CA}"/>
              </a:ext>
            </a:extLst>
          </p:cNvPr>
          <p:cNvSpPr/>
          <p:nvPr/>
        </p:nvSpPr>
        <p:spPr>
          <a:xfrm>
            <a:off x="3629880" y="4307615"/>
            <a:ext cx="977178" cy="2609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update</a:t>
            </a:r>
            <a:endParaRPr lang="en-GB" sz="16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CA58614-87F6-4790-8976-6A163DE18D1D}"/>
              </a:ext>
            </a:extLst>
          </p:cNvPr>
          <p:cNvSpPr/>
          <p:nvPr/>
        </p:nvSpPr>
        <p:spPr>
          <a:xfrm>
            <a:off x="3631040" y="4788354"/>
            <a:ext cx="977178" cy="2609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new</a:t>
            </a:r>
            <a:endParaRPr lang="en-GB" sz="16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188C154-8A4E-4AC4-BA7C-5B5E2C78D3F6}"/>
              </a:ext>
            </a:extLst>
          </p:cNvPr>
          <p:cNvSpPr/>
          <p:nvPr/>
        </p:nvSpPr>
        <p:spPr>
          <a:xfrm>
            <a:off x="1257577" y="4788354"/>
            <a:ext cx="977178" cy="2609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update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2293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CD82-B43C-4328-A180-09A74D42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For patients or doctors (in patient mode)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59FE9-8453-4F5B-A7FB-2E51E35FCA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737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18D439-223E-4F44-AD8D-B6D5F47048A6}"/>
              </a:ext>
            </a:extLst>
          </p:cNvPr>
          <p:cNvSpPr/>
          <p:nvPr/>
        </p:nvSpPr>
        <p:spPr>
          <a:xfrm>
            <a:off x="552268" y="846183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BD81D-88B6-4E36-8093-2CE7B2CC97D3}"/>
              </a:ext>
            </a:extLst>
          </p:cNvPr>
          <p:cNvSpPr txBox="1"/>
          <p:nvPr/>
        </p:nvSpPr>
        <p:spPr>
          <a:xfrm>
            <a:off x="903513" y="2225841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ongoing consults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C8BDD3-6F9B-4E33-8685-A6EEBC0FEA39}"/>
              </a:ext>
            </a:extLst>
          </p:cNvPr>
          <p:cNvSpPr/>
          <p:nvPr/>
        </p:nvSpPr>
        <p:spPr>
          <a:xfrm>
            <a:off x="990599" y="2670389"/>
            <a:ext cx="3442063" cy="616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ongoing consults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F92DB-4DDD-4398-B087-6A401E0C06D5}"/>
              </a:ext>
            </a:extLst>
          </p:cNvPr>
          <p:cNvSpPr txBox="1"/>
          <p:nvPr/>
        </p:nvSpPr>
        <p:spPr>
          <a:xfrm>
            <a:off x="903513" y="3345027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requested consults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90DBC6-E397-4BF9-BBD7-14C483BDF395}"/>
              </a:ext>
            </a:extLst>
          </p:cNvPr>
          <p:cNvSpPr/>
          <p:nvPr/>
        </p:nvSpPr>
        <p:spPr>
          <a:xfrm>
            <a:off x="990599" y="3789574"/>
            <a:ext cx="3442063" cy="536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requested consults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DA249-4678-4A26-9C79-F31BE0D17EEA}"/>
              </a:ext>
            </a:extLst>
          </p:cNvPr>
          <p:cNvSpPr txBox="1"/>
          <p:nvPr/>
        </p:nvSpPr>
        <p:spPr>
          <a:xfrm>
            <a:off x="903513" y="4382317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upcoming consults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4F6E22-0CF5-4C53-85E7-93A404C956B1}"/>
              </a:ext>
            </a:extLst>
          </p:cNvPr>
          <p:cNvSpPr/>
          <p:nvPr/>
        </p:nvSpPr>
        <p:spPr>
          <a:xfrm>
            <a:off x="990599" y="4833229"/>
            <a:ext cx="3442063" cy="648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upcoming consults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10EE52-2E7E-41A7-84E6-C22B7A34C06E}"/>
              </a:ext>
            </a:extLst>
          </p:cNvPr>
          <p:cNvSpPr txBox="1"/>
          <p:nvPr/>
        </p:nvSpPr>
        <p:spPr>
          <a:xfrm>
            <a:off x="2176945" y="1727219"/>
            <a:ext cx="13417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dirty="0"/>
              <a:t>New consult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CE9907-8A5D-4441-AEE8-8A479D4ABF4F}"/>
              </a:ext>
            </a:extLst>
          </p:cNvPr>
          <p:cNvSpPr txBox="1"/>
          <p:nvPr/>
        </p:nvSpPr>
        <p:spPr>
          <a:xfrm>
            <a:off x="1238612" y="171586"/>
            <a:ext cx="285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  <a:t>Route: </a:t>
            </a: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/patient-dashboard</a:t>
            </a:r>
          </a:p>
          <a:p>
            <a:pPr algn="ctr"/>
            <a:r>
              <a:rPr lang="en-GB" dirty="0" err="1">
                <a:solidFill>
                  <a:srgbClr val="1D1C1D"/>
                </a:solidFill>
                <a:latin typeface="Arial" panose="020B0604020202020204" pitchFamily="34" charset="0"/>
              </a:rPr>
              <a:t>Ejs</a:t>
            </a:r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  <a:t>: patient-</a:t>
            </a:r>
            <a:r>
              <a:rPr lang="en-GB" dirty="0" err="1">
                <a:solidFill>
                  <a:srgbClr val="1D1C1D"/>
                </a:solidFill>
                <a:latin typeface="Arial" panose="020B0604020202020204" pitchFamily="34" charset="0"/>
              </a:rPr>
              <a:t>dashboard.ejs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F529F7-8B35-4D5B-9498-CED46A3E6485}"/>
              </a:ext>
            </a:extLst>
          </p:cNvPr>
          <p:cNvSpPr txBox="1"/>
          <p:nvPr/>
        </p:nvSpPr>
        <p:spPr>
          <a:xfrm>
            <a:off x="903513" y="5511591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past consults</a:t>
            </a:r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A53162-11CA-476A-BB09-919EDF466920}"/>
              </a:ext>
            </a:extLst>
          </p:cNvPr>
          <p:cNvSpPr/>
          <p:nvPr/>
        </p:nvSpPr>
        <p:spPr>
          <a:xfrm>
            <a:off x="990599" y="5921451"/>
            <a:ext cx="3442063" cy="560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past consults</a:t>
            </a:r>
            <a:endParaRPr lang="en-GB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84A4C3-74B9-4F6F-8614-AD8D52AFDF0F}"/>
              </a:ext>
            </a:extLst>
          </p:cNvPr>
          <p:cNvGrpSpPr/>
          <p:nvPr/>
        </p:nvGrpSpPr>
        <p:grpSpPr>
          <a:xfrm>
            <a:off x="552268" y="846183"/>
            <a:ext cx="4307840" cy="658298"/>
            <a:chOff x="552268" y="846183"/>
            <a:chExt cx="4307840" cy="65829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489ED4E-E5B6-4A6E-B6CB-77CF3482DE8D}"/>
                </a:ext>
              </a:extLst>
            </p:cNvPr>
            <p:cNvSpPr/>
            <p:nvPr/>
          </p:nvSpPr>
          <p:spPr>
            <a:xfrm>
              <a:off x="552268" y="846183"/>
              <a:ext cx="4307840" cy="61639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19D909D-7E82-4384-96A2-9792F15C4FB6}"/>
                </a:ext>
              </a:extLst>
            </p:cNvPr>
            <p:cNvSpPr txBox="1"/>
            <p:nvPr/>
          </p:nvSpPr>
          <p:spPr>
            <a:xfrm>
              <a:off x="3953434" y="975611"/>
              <a:ext cx="906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profile</a:t>
              </a:r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D9BBB16-ABD8-4765-AD6A-987ECEE88D56}"/>
                </a:ext>
              </a:extLst>
            </p:cNvPr>
            <p:cNvSpPr txBox="1"/>
            <p:nvPr/>
          </p:nvSpPr>
          <p:spPr>
            <a:xfrm>
              <a:off x="612683" y="858150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doctor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224F765-86F6-422F-A041-CCE5D5986144}"/>
                </a:ext>
              </a:extLst>
            </p:cNvPr>
            <p:cNvSpPr txBox="1"/>
            <p:nvPr/>
          </p:nvSpPr>
          <p:spPr>
            <a:xfrm>
              <a:off x="1796944" y="848009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patient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470D991-D997-4DF8-9B6D-7324272E1793}"/>
              </a:ext>
            </a:extLst>
          </p:cNvPr>
          <p:cNvSpPr txBox="1"/>
          <p:nvPr/>
        </p:nvSpPr>
        <p:spPr>
          <a:xfrm>
            <a:off x="2927038" y="2284168"/>
            <a:ext cx="1933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See all ongoing consults</a:t>
            </a:r>
            <a:endParaRPr lang="en-GB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CB1118-21B5-4C0C-9A4A-EE8D1A55F656}"/>
              </a:ext>
            </a:extLst>
          </p:cNvPr>
          <p:cNvSpPr txBox="1"/>
          <p:nvPr/>
        </p:nvSpPr>
        <p:spPr>
          <a:xfrm>
            <a:off x="2847819" y="3397217"/>
            <a:ext cx="2091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See all requested consults</a:t>
            </a:r>
            <a:endParaRPr lang="en-GB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DD7C2C-0479-48B0-B60C-FD5D39C1D506}"/>
              </a:ext>
            </a:extLst>
          </p:cNvPr>
          <p:cNvSpPr txBox="1"/>
          <p:nvPr/>
        </p:nvSpPr>
        <p:spPr>
          <a:xfrm>
            <a:off x="2847819" y="4448154"/>
            <a:ext cx="2091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See all upcoming consults</a:t>
            </a:r>
            <a:endParaRPr lang="en-GB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74EC2A-1F98-4BA4-86E7-DD1877385008}"/>
              </a:ext>
            </a:extLst>
          </p:cNvPr>
          <p:cNvSpPr txBox="1"/>
          <p:nvPr/>
        </p:nvSpPr>
        <p:spPr>
          <a:xfrm>
            <a:off x="3209107" y="5573146"/>
            <a:ext cx="165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See all past consults</a:t>
            </a:r>
            <a:endParaRPr lang="en-GB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5377D3-FAF0-49A1-B3E3-884A22AFB5AF}"/>
              </a:ext>
            </a:extLst>
          </p:cNvPr>
          <p:cNvSpPr txBox="1"/>
          <p:nvPr/>
        </p:nvSpPr>
        <p:spPr>
          <a:xfrm>
            <a:off x="6629401" y="1848957"/>
            <a:ext cx="4572000" cy="378565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New consult button:</a:t>
            </a:r>
          </a:p>
          <a:p>
            <a:pPr marL="342900" indent="-342900">
              <a:buFontTx/>
              <a:buChar char="-"/>
            </a:pPr>
            <a:r>
              <a:rPr lang="en-SG" sz="2000" dirty="0"/>
              <a:t>Redirects to /clinics to begin creating a new consultation</a:t>
            </a:r>
          </a:p>
          <a:p>
            <a:endParaRPr lang="en-SG" sz="2000" dirty="0"/>
          </a:p>
          <a:p>
            <a:r>
              <a:rPr lang="en-SG" sz="2000" dirty="0"/>
              <a:t>List of &lt;status&gt; consults:</a:t>
            </a:r>
          </a:p>
          <a:p>
            <a:pPr marL="285750" indent="-285750">
              <a:buFontTx/>
              <a:buChar char="-"/>
            </a:pPr>
            <a:r>
              <a:rPr lang="en-SG" sz="2000" dirty="0"/>
              <a:t>Contains individual consultations for patient to select to render the consultation</a:t>
            </a:r>
          </a:p>
          <a:p>
            <a:pPr marL="285750" indent="-285750">
              <a:buFontTx/>
              <a:buChar char="-"/>
            </a:pPr>
            <a:endParaRPr lang="en-SG" sz="2000" dirty="0"/>
          </a:p>
          <a:p>
            <a:r>
              <a:rPr lang="en-SG" sz="2000" dirty="0"/>
              <a:t>See all &lt;status&gt; consults :</a:t>
            </a:r>
          </a:p>
          <a:p>
            <a:pPr marL="285750" indent="-285750">
              <a:buFontTx/>
              <a:buChar char="-"/>
            </a:pPr>
            <a:r>
              <a:rPr lang="en-SG" sz="2000" dirty="0"/>
              <a:t>Allows patient to only view consultations of that status</a:t>
            </a:r>
          </a:p>
        </p:txBody>
      </p:sp>
    </p:spTree>
    <p:extLst>
      <p:ext uri="{BB962C8B-B14F-4D97-AF65-F5344CB8AC3E}">
        <p14:creationId xmlns:p14="http://schemas.microsoft.com/office/powerpoint/2010/main" val="1939914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5C46E2-85A6-49DE-A8AB-771659167436}"/>
              </a:ext>
            </a:extLst>
          </p:cNvPr>
          <p:cNvSpPr txBox="1"/>
          <p:nvPr/>
        </p:nvSpPr>
        <p:spPr>
          <a:xfrm>
            <a:off x="1346445" y="134551"/>
            <a:ext cx="2655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Route: /clinics</a:t>
            </a:r>
            <a:b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</a:br>
            <a:r>
              <a:rPr lang="en-GB" sz="1800" b="0" i="0" u="none" strike="noStrike" dirty="0" err="1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ejs</a:t>
            </a: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GB" sz="1800" b="0" i="0" u="none" strike="noStrike" dirty="0" err="1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clinics.ejs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E18647-E90A-4ACD-912D-207B9D2ED41E}"/>
              </a:ext>
            </a:extLst>
          </p:cNvPr>
          <p:cNvSpPr/>
          <p:nvPr/>
        </p:nvSpPr>
        <p:spPr>
          <a:xfrm>
            <a:off x="769551" y="865483"/>
            <a:ext cx="4307840" cy="29699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1D8A41-857A-46A8-9C92-A3A236893922}"/>
              </a:ext>
            </a:extLst>
          </p:cNvPr>
          <p:cNvSpPr txBox="1"/>
          <p:nvPr/>
        </p:nvSpPr>
        <p:spPr>
          <a:xfrm>
            <a:off x="1106459" y="1651075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clinics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FC79F-97F7-452E-BDA2-63A6B0406DB0}"/>
              </a:ext>
            </a:extLst>
          </p:cNvPr>
          <p:cNvSpPr/>
          <p:nvPr/>
        </p:nvSpPr>
        <p:spPr>
          <a:xfrm>
            <a:off x="1150001" y="2087878"/>
            <a:ext cx="3442063" cy="84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clinics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FF9A08-9857-4BDC-926B-CEEA3D11644E}"/>
              </a:ext>
            </a:extLst>
          </p:cNvPr>
          <p:cNvSpPr txBox="1"/>
          <p:nvPr/>
        </p:nvSpPr>
        <p:spPr>
          <a:xfrm>
            <a:off x="7651093" y="134551"/>
            <a:ext cx="2655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Route: /clinics/:id</a:t>
            </a:r>
            <a:b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</a:br>
            <a:r>
              <a:rPr lang="en-GB" sz="1800" b="0" i="0" u="none" strike="noStrike" dirty="0" err="1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ejs</a:t>
            </a: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GB" sz="1800" b="0" i="0" u="none" strike="noStrike" dirty="0" err="1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clinic.ejs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AB379D-429F-4938-AF88-9F2E74A6C4E0}"/>
              </a:ext>
            </a:extLst>
          </p:cNvPr>
          <p:cNvSpPr/>
          <p:nvPr/>
        </p:nvSpPr>
        <p:spPr>
          <a:xfrm>
            <a:off x="6824818" y="865483"/>
            <a:ext cx="4307840" cy="29699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423B04-63B2-4910-81B2-F81B16FBBF31}"/>
              </a:ext>
            </a:extLst>
          </p:cNvPr>
          <p:cNvSpPr txBox="1"/>
          <p:nvPr/>
        </p:nvSpPr>
        <p:spPr>
          <a:xfrm>
            <a:off x="7161726" y="2166462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doctors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8724F3-2FA4-4CB5-9015-50C1DA55360B}"/>
              </a:ext>
            </a:extLst>
          </p:cNvPr>
          <p:cNvSpPr/>
          <p:nvPr/>
        </p:nvSpPr>
        <p:spPr>
          <a:xfrm>
            <a:off x="7205268" y="2603265"/>
            <a:ext cx="3442063" cy="84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doctors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3A1A62-6917-4EFB-BF13-230939156836}"/>
              </a:ext>
            </a:extLst>
          </p:cNvPr>
          <p:cNvSpPr txBox="1"/>
          <p:nvPr/>
        </p:nvSpPr>
        <p:spPr>
          <a:xfrm>
            <a:off x="7205268" y="1651075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Clinic name</a:t>
            </a:r>
            <a:endParaRPr lang="en-GB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8223717-4C60-4B0E-83CF-1151D775FC92}"/>
              </a:ext>
            </a:extLst>
          </p:cNvPr>
          <p:cNvGrpSpPr/>
          <p:nvPr/>
        </p:nvGrpSpPr>
        <p:grpSpPr>
          <a:xfrm>
            <a:off x="760618" y="869333"/>
            <a:ext cx="4307840" cy="658298"/>
            <a:chOff x="552268" y="846183"/>
            <a:chExt cx="4307840" cy="65829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E3F9BF2-850F-45D9-9395-49390E055DF7}"/>
                </a:ext>
              </a:extLst>
            </p:cNvPr>
            <p:cNvSpPr/>
            <p:nvPr/>
          </p:nvSpPr>
          <p:spPr>
            <a:xfrm>
              <a:off x="552268" y="846183"/>
              <a:ext cx="4307840" cy="61639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BBE13A6-F069-4CDA-93D8-5F9F4BA79309}"/>
                </a:ext>
              </a:extLst>
            </p:cNvPr>
            <p:cNvSpPr txBox="1"/>
            <p:nvPr/>
          </p:nvSpPr>
          <p:spPr>
            <a:xfrm>
              <a:off x="4054368" y="975611"/>
              <a:ext cx="805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profile</a:t>
              </a:r>
              <a:endParaRPr lang="en-GB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84D7E5-B810-42B8-8BB1-062421D3C6E3}"/>
                </a:ext>
              </a:extLst>
            </p:cNvPr>
            <p:cNvSpPr txBox="1"/>
            <p:nvPr/>
          </p:nvSpPr>
          <p:spPr>
            <a:xfrm>
              <a:off x="612683" y="858150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doctor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DDE08B6-7D99-4DA1-A304-C33342194B24}"/>
                </a:ext>
              </a:extLst>
            </p:cNvPr>
            <p:cNvSpPr txBox="1"/>
            <p:nvPr/>
          </p:nvSpPr>
          <p:spPr>
            <a:xfrm>
              <a:off x="1796944" y="848009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patient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B7801FF-A0DC-4277-AAE7-CEA3D963D9A5}"/>
              </a:ext>
            </a:extLst>
          </p:cNvPr>
          <p:cNvGrpSpPr/>
          <p:nvPr/>
        </p:nvGrpSpPr>
        <p:grpSpPr>
          <a:xfrm>
            <a:off x="6825753" y="869333"/>
            <a:ext cx="4307840" cy="658298"/>
            <a:chOff x="552268" y="846183"/>
            <a:chExt cx="4307840" cy="65829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95D977A-A4AE-4133-92A6-ECAC3658AA1B}"/>
                </a:ext>
              </a:extLst>
            </p:cNvPr>
            <p:cNvSpPr/>
            <p:nvPr/>
          </p:nvSpPr>
          <p:spPr>
            <a:xfrm>
              <a:off x="552268" y="846183"/>
              <a:ext cx="4307840" cy="61639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1ED335-82B4-470B-8702-D021DE1D4A54}"/>
                </a:ext>
              </a:extLst>
            </p:cNvPr>
            <p:cNvSpPr txBox="1"/>
            <p:nvPr/>
          </p:nvSpPr>
          <p:spPr>
            <a:xfrm>
              <a:off x="3913220" y="975611"/>
              <a:ext cx="946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profile</a:t>
              </a:r>
              <a:endParaRPr lang="en-GB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4D8751-E35C-40E7-BB4C-DE182E251F97}"/>
                </a:ext>
              </a:extLst>
            </p:cNvPr>
            <p:cNvSpPr txBox="1"/>
            <p:nvPr/>
          </p:nvSpPr>
          <p:spPr>
            <a:xfrm>
              <a:off x="612683" y="858150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doctor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1C75DE4-2C53-4DDD-B957-C81D4F0F86CA}"/>
                </a:ext>
              </a:extLst>
            </p:cNvPr>
            <p:cNvSpPr txBox="1"/>
            <p:nvPr/>
          </p:nvSpPr>
          <p:spPr>
            <a:xfrm>
              <a:off x="1796944" y="848009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patient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70E0856-8F17-4CEE-8E5B-8AFA9395AA4D}"/>
              </a:ext>
            </a:extLst>
          </p:cNvPr>
          <p:cNvSpPr txBox="1"/>
          <p:nvPr/>
        </p:nvSpPr>
        <p:spPr>
          <a:xfrm>
            <a:off x="760618" y="4225544"/>
            <a:ext cx="4316773" cy="224676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 err="1"/>
              <a:t>Clinics.ejs</a:t>
            </a:r>
            <a:r>
              <a:rPr lang="en-SG" sz="2000" dirty="0"/>
              <a:t>: </a:t>
            </a:r>
          </a:p>
          <a:p>
            <a:pPr marL="342900" indent="-342900">
              <a:buFontTx/>
              <a:buChar char="-"/>
            </a:pPr>
            <a:r>
              <a:rPr lang="en-SG" sz="2000" dirty="0"/>
              <a:t>Displayed to a patient when he/she clicks on ‘new consult’ at the dashboard page</a:t>
            </a:r>
          </a:p>
          <a:p>
            <a:pPr marL="342900" indent="-342900">
              <a:buFontTx/>
              <a:buChar char="-"/>
            </a:pPr>
            <a:r>
              <a:rPr lang="en-SG" sz="2000" dirty="0"/>
              <a:t>Patient can click on a clinic to select it</a:t>
            </a:r>
          </a:p>
          <a:p>
            <a:endParaRPr lang="en-SG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0C9016-A3C2-44D2-94C4-242BBCD2938A}"/>
              </a:ext>
            </a:extLst>
          </p:cNvPr>
          <p:cNvSpPr txBox="1"/>
          <p:nvPr/>
        </p:nvSpPr>
        <p:spPr>
          <a:xfrm>
            <a:off x="6820350" y="4225543"/>
            <a:ext cx="4316773" cy="224676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 err="1"/>
              <a:t>Clinic.ejs</a:t>
            </a:r>
            <a:r>
              <a:rPr lang="en-SG" sz="2000" dirty="0"/>
              <a:t>: </a:t>
            </a:r>
          </a:p>
          <a:p>
            <a:pPr marL="342900" indent="-342900">
              <a:buFontTx/>
              <a:buChar char="-"/>
            </a:pPr>
            <a:r>
              <a:rPr lang="en-SG" sz="2000" dirty="0"/>
              <a:t>Displayed to a patient when he/she clicks on a clinic at the </a:t>
            </a:r>
            <a:r>
              <a:rPr lang="en-SG" sz="2000" dirty="0" err="1"/>
              <a:t>clinics.ejs</a:t>
            </a:r>
            <a:r>
              <a:rPr lang="en-SG" sz="2000" dirty="0"/>
              <a:t> page</a:t>
            </a:r>
          </a:p>
          <a:p>
            <a:pPr marL="342900" indent="-342900">
              <a:buFontTx/>
              <a:buChar char="-"/>
            </a:pPr>
            <a:r>
              <a:rPr lang="en-SG" sz="2000" dirty="0"/>
              <a:t>Patient can click on a doctor to render new-</a:t>
            </a:r>
            <a:r>
              <a:rPr lang="en-SG" sz="2000" dirty="0" err="1"/>
              <a:t>consultation.ejs</a:t>
            </a:r>
            <a:endParaRPr lang="en-SG" sz="2000" dirty="0"/>
          </a:p>
          <a:p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10778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5C46E2-85A6-49DE-A8AB-771659167436}"/>
              </a:ext>
            </a:extLst>
          </p:cNvPr>
          <p:cNvSpPr txBox="1"/>
          <p:nvPr/>
        </p:nvSpPr>
        <p:spPr>
          <a:xfrm>
            <a:off x="695596" y="201317"/>
            <a:ext cx="4307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Route: /new-consultation/:</a:t>
            </a:r>
            <a:r>
              <a:rPr lang="en-GB" sz="1800" b="0" i="0" u="none" strike="noStrike" dirty="0" err="1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doctorId</a:t>
            </a:r>
            <a:b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</a:br>
            <a:r>
              <a:rPr lang="en-GB" sz="1800" b="0" i="0" u="none" strike="noStrike" dirty="0" err="1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ejs</a:t>
            </a: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: new-</a:t>
            </a:r>
            <a:r>
              <a:rPr lang="en-GB" sz="1800" b="0" i="0" u="none" strike="noStrike" dirty="0" err="1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consultation.ejs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E18647-E90A-4ACD-912D-207B9D2ED41E}"/>
              </a:ext>
            </a:extLst>
          </p:cNvPr>
          <p:cNvSpPr/>
          <p:nvPr/>
        </p:nvSpPr>
        <p:spPr>
          <a:xfrm>
            <a:off x="769551" y="865483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AFBCDB-266D-4D87-91DE-FE9918B4846A}"/>
              </a:ext>
            </a:extLst>
          </p:cNvPr>
          <p:cNvSpPr/>
          <p:nvPr/>
        </p:nvSpPr>
        <p:spPr>
          <a:xfrm>
            <a:off x="1128485" y="2920620"/>
            <a:ext cx="344206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consultation date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A0512E-4984-4253-8201-3A4135D04BC7}"/>
              </a:ext>
            </a:extLst>
          </p:cNvPr>
          <p:cNvSpPr/>
          <p:nvPr/>
        </p:nvSpPr>
        <p:spPr>
          <a:xfrm>
            <a:off x="1128489" y="2503093"/>
            <a:ext cx="3442063" cy="30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patient name</a:t>
            </a: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A8E940-723E-401B-87C5-74CEC60826EB}"/>
              </a:ext>
            </a:extLst>
          </p:cNvPr>
          <p:cNvSpPr/>
          <p:nvPr/>
        </p:nvSpPr>
        <p:spPr>
          <a:xfrm>
            <a:off x="1138276" y="2047897"/>
            <a:ext cx="3442063" cy="34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doctor name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CAA49-27F1-4DBD-9A73-9CCD015136C2}"/>
              </a:ext>
            </a:extLst>
          </p:cNvPr>
          <p:cNvSpPr txBox="1"/>
          <p:nvPr/>
        </p:nvSpPr>
        <p:spPr>
          <a:xfrm>
            <a:off x="2915216" y="3989682"/>
            <a:ext cx="166512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dirty="0"/>
              <a:t>Request consult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29310C-F2A7-4BC5-AE4E-F576DF2D2760}"/>
              </a:ext>
            </a:extLst>
          </p:cNvPr>
          <p:cNvSpPr/>
          <p:nvPr/>
        </p:nvSpPr>
        <p:spPr>
          <a:xfrm>
            <a:off x="1138276" y="3455151"/>
            <a:ext cx="344206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description</a:t>
            </a:r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93E63B-292A-4F3A-B48F-FDECF6BBCD25}"/>
              </a:ext>
            </a:extLst>
          </p:cNvPr>
          <p:cNvGrpSpPr/>
          <p:nvPr/>
        </p:nvGrpSpPr>
        <p:grpSpPr>
          <a:xfrm>
            <a:off x="760617" y="869333"/>
            <a:ext cx="4307840" cy="658298"/>
            <a:chOff x="552268" y="846183"/>
            <a:chExt cx="4307840" cy="65829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FE9C59-6976-4909-B576-D0BBC4C57EE8}"/>
                </a:ext>
              </a:extLst>
            </p:cNvPr>
            <p:cNvSpPr/>
            <p:nvPr/>
          </p:nvSpPr>
          <p:spPr>
            <a:xfrm>
              <a:off x="552268" y="846183"/>
              <a:ext cx="4307840" cy="61639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163692-D5FB-48CC-B3EF-498180396451}"/>
                </a:ext>
              </a:extLst>
            </p:cNvPr>
            <p:cNvSpPr txBox="1"/>
            <p:nvPr/>
          </p:nvSpPr>
          <p:spPr>
            <a:xfrm>
              <a:off x="4000580" y="975611"/>
              <a:ext cx="859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profile</a:t>
              </a:r>
              <a:endParaRPr lang="en-GB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E342A8-E1D2-40FD-981B-F89F6E34255E}"/>
                </a:ext>
              </a:extLst>
            </p:cNvPr>
            <p:cNvSpPr txBox="1"/>
            <p:nvPr/>
          </p:nvSpPr>
          <p:spPr>
            <a:xfrm>
              <a:off x="612683" y="858150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doctor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B975EA1-D5AA-47FB-8887-63465F6754DD}"/>
                </a:ext>
              </a:extLst>
            </p:cNvPr>
            <p:cNvSpPr txBox="1"/>
            <p:nvPr/>
          </p:nvSpPr>
          <p:spPr>
            <a:xfrm>
              <a:off x="1796944" y="848009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patient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AAFBA2E-6E2A-43F8-9191-5717120E3CF4}"/>
              </a:ext>
            </a:extLst>
          </p:cNvPr>
          <p:cNvSpPr/>
          <p:nvPr/>
        </p:nvSpPr>
        <p:spPr>
          <a:xfrm>
            <a:off x="1128483" y="1609627"/>
            <a:ext cx="3442063" cy="34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clinic name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08D36D-934A-4428-8295-09C15C1A8437}"/>
              </a:ext>
            </a:extLst>
          </p:cNvPr>
          <p:cNvSpPr txBox="1"/>
          <p:nvPr/>
        </p:nvSpPr>
        <p:spPr>
          <a:xfrm>
            <a:off x="6746742" y="2854988"/>
            <a:ext cx="4316773" cy="163121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Request consult button:</a:t>
            </a:r>
          </a:p>
          <a:p>
            <a:pPr marL="342900" indent="-342900">
              <a:buFontTx/>
              <a:buChar char="-"/>
            </a:pPr>
            <a:r>
              <a:rPr lang="en-SG" sz="2000" dirty="0"/>
              <a:t>Requests a consultation</a:t>
            </a:r>
          </a:p>
          <a:p>
            <a:pPr marL="342900" indent="-342900">
              <a:buFontTx/>
              <a:buChar char="-"/>
            </a:pPr>
            <a:r>
              <a:rPr lang="en-SG" sz="2000" dirty="0"/>
              <a:t>Requested consultation will be shown in the doctor’s dashboard</a:t>
            </a:r>
          </a:p>
          <a:p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577590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60FCA85A-C09C-4F47-81EA-E2C24FC09F66}"/>
              </a:ext>
            </a:extLst>
          </p:cNvPr>
          <p:cNvSpPr txBox="1"/>
          <p:nvPr/>
        </p:nvSpPr>
        <p:spPr>
          <a:xfrm>
            <a:off x="756149" y="139988"/>
            <a:ext cx="4149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Route: /consultation/:id (for patients)</a:t>
            </a:r>
          </a:p>
          <a:p>
            <a:pPr algn="ctr"/>
            <a:r>
              <a:rPr lang="en-GB" dirty="0" err="1">
                <a:solidFill>
                  <a:srgbClr val="1D1C1D"/>
                </a:solidFill>
                <a:latin typeface="Arial" panose="020B0604020202020204" pitchFamily="34" charset="0"/>
              </a:rPr>
              <a:t>Ejs</a:t>
            </a:r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  <a:t>: show-</a:t>
            </a:r>
            <a:r>
              <a:rPr lang="en-GB" dirty="0" err="1">
                <a:solidFill>
                  <a:srgbClr val="1D1C1D"/>
                </a:solidFill>
                <a:latin typeface="Arial" panose="020B0604020202020204" pitchFamily="34" charset="0"/>
              </a:rPr>
              <a:t>consultation.ejs</a:t>
            </a:r>
            <a:endParaRPr lang="en-GB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7F7E96B-007C-4E3A-88ED-B71E87702995}"/>
              </a:ext>
            </a:extLst>
          </p:cNvPr>
          <p:cNvSpPr/>
          <p:nvPr/>
        </p:nvSpPr>
        <p:spPr>
          <a:xfrm>
            <a:off x="704655" y="790033"/>
            <a:ext cx="4307840" cy="5927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F3D4F89-D64C-4AB3-AEB3-E640A9022280}"/>
              </a:ext>
            </a:extLst>
          </p:cNvPr>
          <p:cNvSpPr/>
          <p:nvPr/>
        </p:nvSpPr>
        <p:spPr>
          <a:xfrm>
            <a:off x="1137538" y="5680349"/>
            <a:ext cx="1560395" cy="36933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cancel consult</a:t>
            </a:r>
            <a:endParaRPr lang="en-GB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F8B886C-A87B-4D2A-8B75-F8A83503B4FA}"/>
              </a:ext>
            </a:extLst>
          </p:cNvPr>
          <p:cNvSpPr/>
          <p:nvPr/>
        </p:nvSpPr>
        <p:spPr>
          <a:xfrm>
            <a:off x="1147329" y="6148592"/>
            <a:ext cx="3442063" cy="369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Chat box</a:t>
            </a:r>
            <a:endParaRPr lang="en-GB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69BBA82-DC21-4304-8EF6-43BDC38CC48D}"/>
              </a:ext>
            </a:extLst>
          </p:cNvPr>
          <p:cNvSpPr/>
          <p:nvPr/>
        </p:nvSpPr>
        <p:spPr>
          <a:xfrm>
            <a:off x="2831138" y="5692144"/>
            <a:ext cx="1748463" cy="36933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send message</a:t>
            </a:r>
            <a:endParaRPr lang="en-GB" sz="16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070808D-AAB4-45CC-9A66-190A6946FD63}"/>
              </a:ext>
            </a:extLst>
          </p:cNvPr>
          <p:cNvGrpSpPr/>
          <p:nvPr/>
        </p:nvGrpSpPr>
        <p:grpSpPr>
          <a:xfrm>
            <a:off x="702743" y="788308"/>
            <a:ext cx="4307840" cy="658298"/>
            <a:chOff x="552268" y="846183"/>
            <a:chExt cx="4307840" cy="65829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7471A9E-C7AF-4B81-B061-C43A4D5A4EAD}"/>
                </a:ext>
              </a:extLst>
            </p:cNvPr>
            <p:cNvSpPr/>
            <p:nvPr/>
          </p:nvSpPr>
          <p:spPr>
            <a:xfrm>
              <a:off x="552268" y="846183"/>
              <a:ext cx="4307840" cy="61639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375647-2173-4A06-AF48-195DE879339A}"/>
                </a:ext>
              </a:extLst>
            </p:cNvPr>
            <p:cNvSpPr txBox="1"/>
            <p:nvPr/>
          </p:nvSpPr>
          <p:spPr>
            <a:xfrm>
              <a:off x="3964326" y="975611"/>
              <a:ext cx="895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profile</a:t>
              </a:r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74FC51D-D9EB-4180-97E5-A31F24F3F61A}"/>
                </a:ext>
              </a:extLst>
            </p:cNvPr>
            <p:cNvSpPr txBox="1"/>
            <p:nvPr/>
          </p:nvSpPr>
          <p:spPr>
            <a:xfrm>
              <a:off x="612683" y="858150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doctor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0203CC8-C0A3-4570-A7BC-5AB3D70B4DCC}"/>
                </a:ext>
              </a:extLst>
            </p:cNvPr>
            <p:cNvSpPr txBox="1"/>
            <p:nvPr/>
          </p:nvSpPr>
          <p:spPr>
            <a:xfrm>
              <a:off x="1796944" y="848009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patient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D2C6ADF-20FE-4E86-A54B-DA70A487944E}"/>
              </a:ext>
            </a:extLst>
          </p:cNvPr>
          <p:cNvSpPr/>
          <p:nvPr/>
        </p:nvSpPr>
        <p:spPr>
          <a:xfrm>
            <a:off x="1127745" y="3234723"/>
            <a:ext cx="344206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date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880306-24B8-405A-8F14-F19B2AFC8DCD}"/>
              </a:ext>
            </a:extLst>
          </p:cNvPr>
          <p:cNvSpPr/>
          <p:nvPr/>
        </p:nvSpPr>
        <p:spPr>
          <a:xfrm>
            <a:off x="1127744" y="2046748"/>
            <a:ext cx="3442063" cy="241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status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434C29-0195-4D55-92F1-F07881F750A1}"/>
              </a:ext>
            </a:extLst>
          </p:cNvPr>
          <p:cNvSpPr/>
          <p:nvPr/>
        </p:nvSpPr>
        <p:spPr>
          <a:xfrm>
            <a:off x="1127744" y="2805341"/>
            <a:ext cx="3442063" cy="30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patient name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636606-4B65-44B5-9E71-944F3D29FE9A}"/>
              </a:ext>
            </a:extLst>
          </p:cNvPr>
          <p:cNvSpPr/>
          <p:nvPr/>
        </p:nvSpPr>
        <p:spPr>
          <a:xfrm>
            <a:off x="1135490" y="4225989"/>
            <a:ext cx="3442063" cy="411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diagnosis</a:t>
            </a: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35AFCE-8AB2-43A9-9CF2-F3554146A1DC}"/>
              </a:ext>
            </a:extLst>
          </p:cNvPr>
          <p:cNvSpPr/>
          <p:nvPr/>
        </p:nvSpPr>
        <p:spPr>
          <a:xfrm>
            <a:off x="1137538" y="4713041"/>
            <a:ext cx="3442063" cy="411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prescriptions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F05092-541D-43ED-BF6B-34DA3D9BAE83}"/>
              </a:ext>
            </a:extLst>
          </p:cNvPr>
          <p:cNvSpPr/>
          <p:nvPr/>
        </p:nvSpPr>
        <p:spPr>
          <a:xfrm>
            <a:off x="1137538" y="5220031"/>
            <a:ext cx="3432272" cy="369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price breakdown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308AC6-91DF-4BF5-BD3E-39841931CE83}"/>
              </a:ext>
            </a:extLst>
          </p:cNvPr>
          <p:cNvSpPr/>
          <p:nvPr/>
        </p:nvSpPr>
        <p:spPr>
          <a:xfrm>
            <a:off x="1127744" y="2349936"/>
            <a:ext cx="3442063" cy="34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doctor name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CB8E6A-BD7A-48E6-8CB5-7C54FD7FF0A7}"/>
              </a:ext>
            </a:extLst>
          </p:cNvPr>
          <p:cNvSpPr/>
          <p:nvPr/>
        </p:nvSpPr>
        <p:spPr>
          <a:xfrm>
            <a:off x="1127745" y="3732438"/>
            <a:ext cx="344206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description</a:t>
            </a:r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C04BBF-D5C4-4AEC-A43B-08C5F7257636}"/>
              </a:ext>
            </a:extLst>
          </p:cNvPr>
          <p:cNvSpPr/>
          <p:nvPr/>
        </p:nvSpPr>
        <p:spPr>
          <a:xfrm>
            <a:off x="1134617" y="1643573"/>
            <a:ext cx="3442063" cy="30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clinic name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BDAE1A-FE78-4A67-B7D2-4D7019D80C37}"/>
              </a:ext>
            </a:extLst>
          </p:cNvPr>
          <p:cNvSpPr txBox="1"/>
          <p:nvPr/>
        </p:nvSpPr>
        <p:spPr>
          <a:xfrm>
            <a:off x="6551872" y="2854988"/>
            <a:ext cx="4316773" cy="34778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This page renders when patient clicks on a consultation in the dashboard or in the list of consultations of a status.</a:t>
            </a:r>
          </a:p>
          <a:p>
            <a:endParaRPr lang="en-SG" sz="2000" dirty="0"/>
          </a:p>
          <a:p>
            <a:r>
              <a:rPr lang="en-SG" sz="2000" dirty="0"/>
              <a:t>Cancel consult button:</a:t>
            </a:r>
          </a:p>
          <a:p>
            <a:pPr marL="342900" indent="-342900">
              <a:buFontTx/>
              <a:buChar char="-"/>
            </a:pPr>
            <a:r>
              <a:rPr lang="en-SG" sz="2000" dirty="0"/>
              <a:t>Cancels a requested consultation</a:t>
            </a:r>
          </a:p>
          <a:p>
            <a:pPr marL="342900" indent="-342900">
              <a:buFontTx/>
              <a:buChar char="-"/>
            </a:pPr>
            <a:endParaRPr lang="en-SG" sz="2000" dirty="0"/>
          </a:p>
          <a:p>
            <a:r>
              <a:rPr lang="en-SG" sz="2000" dirty="0"/>
              <a:t>Send message button:</a:t>
            </a:r>
          </a:p>
          <a:p>
            <a:pPr marL="342900" indent="-342900">
              <a:buFontTx/>
              <a:buChar char="-"/>
            </a:pPr>
            <a:r>
              <a:rPr lang="en-SG" sz="2000" dirty="0"/>
              <a:t>Sends a message to the doctor</a:t>
            </a:r>
          </a:p>
          <a:p>
            <a:pPr marL="342900" indent="-342900">
              <a:buFontTx/>
              <a:buChar char="-"/>
            </a:pPr>
            <a:r>
              <a:rPr lang="en-SG" sz="2000" dirty="0"/>
              <a:t>Only displayed when consultation status is ‘ongoing’</a:t>
            </a:r>
          </a:p>
        </p:txBody>
      </p:sp>
    </p:spTree>
    <p:extLst>
      <p:ext uri="{BB962C8B-B14F-4D97-AF65-F5344CB8AC3E}">
        <p14:creationId xmlns:p14="http://schemas.microsoft.com/office/powerpoint/2010/main" val="1598362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CD82-B43C-4328-A180-09A74D42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For Both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59FE9-8453-4F5B-A7FB-2E51E35FCA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Navbar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13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478732-1133-4817-86B3-897B2E6D7894}"/>
              </a:ext>
            </a:extLst>
          </p:cNvPr>
          <p:cNvSpPr/>
          <p:nvPr/>
        </p:nvSpPr>
        <p:spPr>
          <a:xfrm>
            <a:off x="1153564" y="3114287"/>
            <a:ext cx="4307840" cy="6163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profile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0630D-33F3-4747-B582-5DC6AEDA948F}"/>
              </a:ext>
            </a:extLst>
          </p:cNvPr>
          <p:cNvSpPr txBox="1"/>
          <p:nvPr/>
        </p:nvSpPr>
        <p:spPr>
          <a:xfrm>
            <a:off x="1418757" y="2590656"/>
            <a:ext cx="377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/>
              <a:t>Navbar profile dropdown menu</a:t>
            </a:r>
            <a:endParaRPr lang="en-GB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E1853D-CA13-45CC-9E7D-B79E91ED004A}"/>
              </a:ext>
            </a:extLst>
          </p:cNvPr>
          <p:cNvSpPr/>
          <p:nvPr/>
        </p:nvSpPr>
        <p:spPr>
          <a:xfrm>
            <a:off x="1153564" y="3730679"/>
            <a:ext cx="4307840" cy="1455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2D4D3F-FE29-4E82-A51B-817296BABAA2}"/>
              </a:ext>
            </a:extLst>
          </p:cNvPr>
          <p:cNvSpPr txBox="1"/>
          <p:nvPr/>
        </p:nvSpPr>
        <p:spPr>
          <a:xfrm>
            <a:off x="2927237" y="3977737"/>
            <a:ext cx="76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View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6043B4-42B8-4873-AB32-948E1961AC32}"/>
              </a:ext>
            </a:extLst>
          </p:cNvPr>
          <p:cNvSpPr txBox="1"/>
          <p:nvPr/>
        </p:nvSpPr>
        <p:spPr>
          <a:xfrm>
            <a:off x="2927237" y="4695557"/>
            <a:ext cx="82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logout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7CCEB9-515F-4B56-BD59-84A889D931CE}"/>
              </a:ext>
            </a:extLst>
          </p:cNvPr>
          <p:cNvCxnSpPr/>
          <p:nvPr/>
        </p:nvCxnSpPr>
        <p:spPr>
          <a:xfrm>
            <a:off x="1153564" y="4446657"/>
            <a:ext cx="4307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DFF9793A-C267-47BB-A231-5A253C7E8AFB}"/>
              </a:ext>
            </a:extLst>
          </p:cNvPr>
          <p:cNvGrpSpPr/>
          <p:nvPr/>
        </p:nvGrpSpPr>
        <p:grpSpPr>
          <a:xfrm>
            <a:off x="1153564" y="1387087"/>
            <a:ext cx="4307840" cy="658298"/>
            <a:chOff x="552268" y="846183"/>
            <a:chExt cx="4307840" cy="65829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8E2DB1-0FE4-4BD1-8677-4A1EC4926A42}"/>
                </a:ext>
              </a:extLst>
            </p:cNvPr>
            <p:cNvSpPr/>
            <p:nvPr/>
          </p:nvSpPr>
          <p:spPr>
            <a:xfrm>
              <a:off x="552268" y="846183"/>
              <a:ext cx="4307840" cy="61639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160802-076C-4F5C-BDA0-52EA74780341}"/>
                </a:ext>
              </a:extLst>
            </p:cNvPr>
            <p:cNvSpPr txBox="1"/>
            <p:nvPr/>
          </p:nvSpPr>
          <p:spPr>
            <a:xfrm>
              <a:off x="3964326" y="975611"/>
              <a:ext cx="895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profile</a:t>
              </a:r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A31AC2-CC9B-4036-A96A-A017EEA81537}"/>
                </a:ext>
              </a:extLst>
            </p:cNvPr>
            <p:cNvSpPr txBox="1"/>
            <p:nvPr/>
          </p:nvSpPr>
          <p:spPr>
            <a:xfrm>
              <a:off x="612683" y="858150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doctor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C7694B-48E7-4082-8D6F-10A5F7533498}"/>
                </a:ext>
              </a:extLst>
            </p:cNvPr>
            <p:cNvSpPr txBox="1"/>
            <p:nvPr/>
          </p:nvSpPr>
          <p:spPr>
            <a:xfrm>
              <a:off x="1796944" y="848009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patient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A1CD6F6-B64B-4E53-B228-4A288F534566}"/>
              </a:ext>
            </a:extLst>
          </p:cNvPr>
          <p:cNvSpPr txBox="1"/>
          <p:nvPr/>
        </p:nvSpPr>
        <p:spPr>
          <a:xfrm>
            <a:off x="6706080" y="1837432"/>
            <a:ext cx="4572000" cy="31700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Doctor Dashboard:</a:t>
            </a:r>
          </a:p>
          <a:p>
            <a:pPr marL="342900" indent="-342900">
              <a:buFontTx/>
              <a:buChar char="-"/>
            </a:pPr>
            <a:r>
              <a:rPr lang="en-SG" sz="2000" dirty="0"/>
              <a:t>Redirects to the doctor dashboard. Only available for doctors</a:t>
            </a:r>
          </a:p>
          <a:p>
            <a:endParaRPr lang="en-SG" sz="2000" dirty="0"/>
          </a:p>
          <a:p>
            <a:r>
              <a:rPr lang="en-SG" sz="2000" dirty="0"/>
              <a:t>Patient Dashboard:</a:t>
            </a:r>
          </a:p>
          <a:p>
            <a:pPr marL="342900" indent="-342900">
              <a:buFontTx/>
              <a:buChar char="-"/>
            </a:pPr>
            <a:r>
              <a:rPr lang="en-SG" sz="2000" dirty="0"/>
              <a:t>Redirects to the patient dashboard.</a:t>
            </a:r>
          </a:p>
          <a:p>
            <a:endParaRPr lang="en-SG" sz="2000" dirty="0"/>
          </a:p>
          <a:p>
            <a:r>
              <a:rPr lang="en-SG" sz="2000" dirty="0"/>
              <a:t>Profile View: </a:t>
            </a:r>
          </a:p>
          <a:p>
            <a:pPr marL="285750" indent="-285750">
              <a:buFontTx/>
              <a:buChar char="-"/>
            </a:pPr>
            <a:r>
              <a:rPr lang="en-SG" sz="2000" dirty="0"/>
              <a:t>Allows users to view and edit their profile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C71A56-56DD-4961-BFEC-85CDF030CA81}"/>
              </a:ext>
            </a:extLst>
          </p:cNvPr>
          <p:cNvSpPr txBox="1"/>
          <p:nvPr/>
        </p:nvSpPr>
        <p:spPr>
          <a:xfrm>
            <a:off x="1655222" y="929423"/>
            <a:ext cx="3304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/>
              <a:t>Navbar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6232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CD82-B43C-4328-A180-09A74D42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For Both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59FE9-8453-4F5B-A7FB-2E51E35FCA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List of &lt;status&gt; consults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3363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928BCAE-7CB4-4E3D-8926-03F5BE7FC3E7}"/>
              </a:ext>
            </a:extLst>
          </p:cNvPr>
          <p:cNvSpPr/>
          <p:nvPr/>
        </p:nvSpPr>
        <p:spPr>
          <a:xfrm>
            <a:off x="1438728" y="763919"/>
            <a:ext cx="4307840" cy="5946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D9798E-237E-4FC7-B418-14E50D6B6EF8}"/>
              </a:ext>
            </a:extLst>
          </p:cNvPr>
          <p:cNvSpPr txBox="1"/>
          <p:nvPr/>
        </p:nvSpPr>
        <p:spPr>
          <a:xfrm>
            <a:off x="1789973" y="1455526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&lt;status&gt; consults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D50E05-B59A-4503-8E87-4997BC3858EB}"/>
              </a:ext>
            </a:extLst>
          </p:cNvPr>
          <p:cNvSpPr/>
          <p:nvPr/>
        </p:nvSpPr>
        <p:spPr>
          <a:xfrm>
            <a:off x="1877059" y="1845642"/>
            <a:ext cx="3442063" cy="237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&lt;status&gt; consults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38FCA4-461E-4CC8-A80E-1A68BE53DEEC}"/>
              </a:ext>
            </a:extLst>
          </p:cNvPr>
          <p:cNvSpPr txBox="1"/>
          <p:nvPr/>
        </p:nvSpPr>
        <p:spPr>
          <a:xfrm>
            <a:off x="-419945" y="72619"/>
            <a:ext cx="8025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  <a:t>r</a:t>
            </a: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oute: /doctor-consultations/:status or : /patient-consultations/:status </a:t>
            </a:r>
            <a:b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</a:br>
            <a:r>
              <a:rPr lang="en-GB" sz="1800" b="0" i="0" u="none" strike="noStrike" dirty="0" err="1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ejs</a:t>
            </a: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: patient-</a:t>
            </a:r>
            <a:r>
              <a:rPr lang="en-GB" sz="1800" b="0" i="0" u="none" strike="noStrike" dirty="0" err="1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consultations.ejs</a:t>
            </a: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 or doctor-</a:t>
            </a:r>
            <a:r>
              <a:rPr lang="en-GB" sz="1800" b="0" i="0" u="none" strike="noStrike" dirty="0" err="1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consultations.ejs</a:t>
            </a:r>
            <a:endParaRPr lang="en-GB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F2E0F6F-11C3-4972-91D2-47D50614940E}"/>
              </a:ext>
            </a:extLst>
          </p:cNvPr>
          <p:cNvGrpSpPr/>
          <p:nvPr/>
        </p:nvGrpSpPr>
        <p:grpSpPr>
          <a:xfrm>
            <a:off x="1435454" y="770909"/>
            <a:ext cx="4307840" cy="658298"/>
            <a:chOff x="552268" y="846183"/>
            <a:chExt cx="4307840" cy="65829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5EB0CA-EE65-4F22-ACF3-B53BB38ACF0A}"/>
                </a:ext>
              </a:extLst>
            </p:cNvPr>
            <p:cNvSpPr/>
            <p:nvPr/>
          </p:nvSpPr>
          <p:spPr>
            <a:xfrm>
              <a:off x="552268" y="846183"/>
              <a:ext cx="4307840" cy="61639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F8612C-22FA-45F1-B5EB-0D70EC101F23}"/>
                </a:ext>
              </a:extLst>
            </p:cNvPr>
            <p:cNvSpPr txBox="1"/>
            <p:nvPr/>
          </p:nvSpPr>
          <p:spPr>
            <a:xfrm>
              <a:off x="4037862" y="975611"/>
              <a:ext cx="822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profile</a:t>
              </a:r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9A46A7-E872-4228-862E-DD429B97D7E8}"/>
                </a:ext>
              </a:extLst>
            </p:cNvPr>
            <p:cNvSpPr txBox="1"/>
            <p:nvPr/>
          </p:nvSpPr>
          <p:spPr>
            <a:xfrm>
              <a:off x="612683" y="858150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doctor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9926BA-1094-4CF8-9774-8CF96B27F388}"/>
                </a:ext>
              </a:extLst>
            </p:cNvPr>
            <p:cNvSpPr txBox="1"/>
            <p:nvPr/>
          </p:nvSpPr>
          <p:spPr>
            <a:xfrm>
              <a:off x="1796944" y="848009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patient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75078EE-D86B-4566-A14D-4AFF3C0B43B7}"/>
              </a:ext>
            </a:extLst>
          </p:cNvPr>
          <p:cNvSpPr txBox="1"/>
          <p:nvPr/>
        </p:nvSpPr>
        <p:spPr>
          <a:xfrm>
            <a:off x="6721070" y="2767280"/>
            <a:ext cx="4572000" cy="13234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SG" sz="2000" dirty="0"/>
              <a:t>List contains consultations of a particular status</a:t>
            </a:r>
          </a:p>
          <a:p>
            <a:pPr marL="342900" indent="-342900">
              <a:buFontTx/>
              <a:buChar char="-"/>
            </a:pPr>
            <a:r>
              <a:rPr lang="en-SG" sz="2000" dirty="0"/>
              <a:t>User can click on a consultation to see the consultation details</a:t>
            </a:r>
          </a:p>
        </p:txBody>
      </p:sp>
    </p:spTree>
    <p:extLst>
      <p:ext uri="{BB962C8B-B14F-4D97-AF65-F5344CB8AC3E}">
        <p14:creationId xmlns:p14="http://schemas.microsoft.com/office/powerpoint/2010/main" val="270992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DF76E784-FD68-4649-AFC4-53DEB329398A}"/>
              </a:ext>
            </a:extLst>
          </p:cNvPr>
          <p:cNvSpPr/>
          <p:nvPr/>
        </p:nvSpPr>
        <p:spPr>
          <a:xfrm>
            <a:off x="5355771" y="446325"/>
            <a:ext cx="1480457" cy="91440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Login</a:t>
            </a:r>
            <a:endParaRPr lang="en-GB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C46F4A45-2E3A-430E-B421-F5C0E116AC0F}"/>
              </a:ext>
            </a:extLst>
          </p:cNvPr>
          <p:cNvSpPr/>
          <p:nvPr/>
        </p:nvSpPr>
        <p:spPr>
          <a:xfrm>
            <a:off x="7522030" y="1077696"/>
            <a:ext cx="1480457" cy="914401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Doctor Signup</a:t>
            </a:r>
            <a:endParaRPr lang="en-GB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3C192844-F54D-4F1E-931D-E8FA5AE8618F}"/>
              </a:ext>
            </a:extLst>
          </p:cNvPr>
          <p:cNvSpPr/>
          <p:nvPr/>
        </p:nvSpPr>
        <p:spPr>
          <a:xfrm>
            <a:off x="3189512" y="1077695"/>
            <a:ext cx="1480457" cy="914401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Patient Signup</a:t>
            </a:r>
            <a:endParaRPr lang="en-GB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CEF84B7C-63D8-4DAB-AFF6-A398DE534E3D}"/>
              </a:ext>
            </a:extLst>
          </p:cNvPr>
          <p:cNvSpPr/>
          <p:nvPr/>
        </p:nvSpPr>
        <p:spPr>
          <a:xfrm>
            <a:off x="3189511" y="2569038"/>
            <a:ext cx="1480457" cy="9144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Patient Dashboard</a:t>
            </a:r>
            <a:endParaRPr lang="en-GB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6B36F364-EA3E-4998-BADC-BD44F0D82654}"/>
              </a:ext>
            </a:extLst>
          </p:cNvPr>
          <p:cNvSpPr/>
          <p:nvPr/>
        </p:nvSpPr>
        <p:spPr>
          <a:xfrm>
            <a:off x="7522029" y="2569037"/>
            <a:ext cx="1480457" cy="9144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Doctor Dashboard</a:t>
            </a:r>
            <a:endParaRPr lang="en-GB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5A547D2-6B76-4FF4-B295-FE712CAE8FF1}"/>
              </a:ext>
            </a:extLst>
          </p:cNvPr>
          <p:cNvSpPr/>
          <p:nvPr/>
        </p:nvSpPr>
        <p:spPr>
          <a:xfrm>
            <a:off x="5355771" y="3483438"/>
            <a:ext cx="1480457" cy="9144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Profile</a:t>
            </a:r>
            <a:endParaRPr lang="en-GB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875709D2-14A7-41B1-967B-4A992BA9D6C8}"/>
              </a:ext>
            </a:extLst>
          </p:cNvPr>
          <p:cNvSpPr/>
          <p:nvPr/>
        </p:nvSpPr>
        <p:spPr>
          <a:xfrm>
            <a:off x="3189511" y="4180124"/>
            <a:ext cx="1480457" cy="9144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Clinics</a:t>
            </a:r>
            <a:endParaRPr lang="en-GB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D4FC7279-051E-495D-8291-CA74CBA6DD8F}"/>
              </a:ext>
            </a:extLst>
          </p:cNvPr>
          <p:cNvSpPr/>
          <p:nvPr/>
        </p:nvSpPr>
        <p:spPr>
          <a:xfrm>
            <a:off x="5448295" y="5598232"/>
            <a:ext cx="1480457" cy="9144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Consultation Details (patient)</a:t>
            </a:r>
            <a:endParaRPr lang="en-GB" dirty="0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EC479BF6-3D00-486E-903F-2EC8E880DCDF}"/>
              </a:ext>
            </a:extLst>
          </p:cNvPr>
          <p:cNvSpPr/>
          <p:nvPr/>
        </p:nvSpPr>
        <p:spPr>
          <a:xfrm>
            <a:off x="783769" y="4158354"/>
            <a:ext cx="1480457" cy="9144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Consultations (of a status)</a:t>
            </a:r>
            <a:endParaRPr lang="en-GB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4EC3777E-4CB3-4D7F-A8D0-B8996A8568CA}"/>
              </a:ext>
            </a:extLst>
          </p:cNvPr>
          <p:cNvSpPr/>
          <p:nvPr/>
        </p:nvSpPr>
        <p:spPr>
          <a:xfrm>
            <a:off x="7522029" y="4158353"/>
            <a:ext cx="1480457" cy="9144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Consultation Details (doctor)</a:t>
            </a:r>
            <a:endParaRPr lang="en-GB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2A8B0499-F1C0-4CA8-854B-F8ABE52FAD42}"/>
              </a:ext>
            </a:extLst>
          </p:cNvPr>
          <p:cNvSpPr/>
          <p:nvPr/>
        </p:nvSpPr>
        <p:spPr>
          <a:xfrm>
            <a:off x="9927774" y="4158354"/>
            <a:ext cx="1480457" cy="9144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Consultations (of a status)</a:t>
            </a:r>
            <a:endParaRPr lang="en-GB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D955A51-0F48-4E1E-A450-BAD98B7F5807}"/>
              </a:ext>
            </a:extLst>
          </p:cNvPr>
          <p:cNvCxnSpPr>
            <a:stCxn id="4" idx="1"/>
            <a:endCxn id="6" idx="0"/>
          </p:cNvCxnSpPr>
          <p:nvPr/>
        </p:nvCxnSpPr>
        <p:spPr>
          <a:xfrm rot="10800000" flipV="1">
            <a:off x="3929741" y="903525"/>
            <a:ext cx="1426030" cy="1741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C311059-4896-48E9-BFC4-B81E86DE5941}"/>
              </a:ext>
            </a:extLst>
          </p:cNvPr>
          <p:cNvCxnSpPr>
            <a:stCxn id="4" idx="3"/>
            <a:endCxn id="5" idx="0"/>
          </p:cNvCxnSpPr>
          <p:nvPr/>
        </p:nvCxnSpPr>
        <p:spPr>
          <a:xfrm>
            <a:off x="6836228" y="903526"/>
            <a:ext cx="1426031" cy="174170"/>
          </a:xfrm>
          <a:prstGeom prst="bent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DB47912-6905-4DBE-AEDE-DB53D8D6D3FB}"/>
              </a:ext>
            </a:extLst>
          </p:cNvPr>
          <p:cNvCxnSpPr>
            <a:stCxn id="4" idx="2"/>
            <a:endCxn id="8" idx="3"/>
          </p:cNvCxnSpPr>
          <p:nvPr/>
        </p:nvCxnSpPr>
        <p:spPr>
          <a:xfrm rot="5400000">
            <a:off x="4550228" y="1480466"/>
            <a:ext cx="1665513" cy="14260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F5A746B-D182-414D-A765-9FBA64BAC746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16200000" flipH="1">
            <a:off x="5976258" y="1480467"/>
            <a:ext cx="1665512" cy="14260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A3537D-4DD4-4E6F-B194-DE78E0F537C3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3929740" y="1992096"/>
            <a:ext cx="1" cy="57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3FD883-F841-4154-807C-5220F801B90A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8262258" y="1992097"/>
            <a:ext cx="1" cy="57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CA0592-EB55-460F-9A7C-379B8698F412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3929740" y="3483439"/>
            <a:ext cx="0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E35DF57-7E69-40AD-8DAC-0D9BE8CA34E4}"/>
              </a:ext>
            </a:extLst>
          </p:cNvPr>
          <p:cNvCxnSpPr>
            <a:cxnSpLocks/>
            <a:stCxn id="12" idx="2"/>
            <a:endCxn id="77" idx="0"/>
          </p:cNvCxnSpPr>
          <p:nvPr/>
        </p:nvCxnSpPr>
        <p:spPr>
          <a:xfrm>
            <a:off x="3929740" y="5094525"/>
            <a:ext cx="0" cy="50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1F134DD-4077-4914-9DF3-C021D0D9E374}"/>
              </a:ext>
            </a:extLst>
          </p:cNvPr>
          <p:cNvCxnSpPr>
            <a:stCxn id="8" idx="1"/>
            <a:endCxn id="14" idx="0"/>
          </p:cNvCxnSpPr>
          <p:nvPr/>
        </p:nvCxnSpPr>
        <p:spPr>
          <a:xfrm rot="10800000" flipV="1">
            <a:off x="1523999" y="3026238"/>
            <a:ext cx="1665513" cy="11321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D8F1542-AD88-45D1-9C1A-7558AC19B943}"/>
              </a:ext>
            </a:extLst>
          </p:cNvPr>
          <p:cNvCxnSpPr>
            <a:cxnSpLocks/>
            <a:stCxn id="9" idx="3"/>
          </p:cNvCxnSpPr>
          <p:nvPr/>
        </p:nvCxnSpPr>
        <p:spPr>
          <a:xfrm flipH="1" flipV="1">
            <a:off x="6438896" y="446325"/>
            <a:ext cx="2563590" cy="2579913"/>
          </a:xfrm>
          <a:prstGeom prst="bentConnector4">
            <a:avLst>
              <a:gd name="adj1" fmla="val -8917"/>
              <a:gd name="adj2" fmla="val 1086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3DFDF47-6438-4143-BB91-D7EA873D5DD3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H="1">
            <a:off x="3189510" y="446325"/>
            <a:ext cx="2509159" cy="2579914"/>
          </a:xfrm>
          <a:prstGeom prst="bentConnector4">
            <a:avLst>
              <a:gd name="adj1" fmla="val -9111"/>
              <a:gd name="adj2" fmla="val 1082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FF094B1-4518-4DF9-A269-FE726300790F}"/>
              </a:ext>
            </a:extLst>
          </p:cNvPr>
          <p:cNvCxnSpPr>
            <a:stCxn id="9" idx="3"/>
            <a:endCxn id="16" idx="0"/>
          </p:cNvCxnSpPr>
          <p:nvPr/>
        </p:nvCxnSpPr>
        <p:spPr>
          <a:xfrm>
            <a:off x="9002486" y="3026238"/>
            <a:ext cx="1665517" cy="1132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73CB4B6B-BB7E-4B78-9C0E-CE94C461940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669968" y="3265724"/>
            <a:ext cx="685803" cy="674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C70B2C8-3A34-4062-B441-F11BB4022DDA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 flipV="1">
            <a:off x="6836229" y="3265723"/>
            <a:ext cx="713015" cy="674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6DA724F-CC33-453E-A050-2ADE43028216}"/>
              </a:ext>
            </a:extLst>
          </p:cNvPr>
          <p:cNvCxnSpPr>
            <a:stCxn id="9" idx="2"/>
            <a:endCxn id="15" idx="0"/>
          </p:cNvCxnSpPr>
          <p:nvPr/>
        </p:nvCxnSpPr>
        <p:spPr>
          <a:xfrm>
            <a:off x="8262258" y="3483438"/>
            <a:ext cx="0" cy="67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CAB7483-06E4-4C49-AAB7-6A3774E43AA3}"/>
              </a:ext>
            </a:extLst>
          </p:cNvPr>
          <p:cNvSpPr txBox="1"/>
          <p:nvPr/>
        </p:nvSpPr>
        <p:spPr>
          <a:xfrm>
            <a:off x="3624942" y="49388"/>
            <a:ext cx="9906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logout</a:t>
            </a:r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5F0AA19-6BA5-4E60-9895-BC6AC703E990}"/>
              </a:ext>
            </a:extLst>
          </p:cNvPr>
          <p:cNvSpPr txBox="1"/>
          <p:nvPr/>
        </p:nvSpPr>
        <p:spPr>
          <a:xfrm>
            <a:off x="7282540" y="60270"/>
            <a:ext cx="9906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logout</a:t>
            </a:r>
            <a:endParaRPr lang="en-GB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4B08691-742E-45BA-AE04-1AD0783816A0}"/>
              </a:ext>
            </a:extLst>
          </p:cNvPr>
          <p:cNvSpPr txBox="1"/>
          <p:nvPr/>
        </p:nvSpPr>
        <p:spPr>
          <a:xfrm>
            <a:off x="3222174" y="3598132"/>
            <a:ext cx="14804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Create a consult</a:t>
            </a:r>
            <a:endParaRPr lang="en-GB" sz="1400" dirty="0"/>
          </a:p>
        </p:txBody>
      </p:sp>
      <p:sp>
        <p:nvSpPr>
          <p:cNvPr id="77" name="Flowchart: Process 76">
            <a:extLst>
              <a:ext uri="{FF2B5EF4-FFF2-40B4-BE49-F238E27FC236}">
                <a16:creationId xmlns:a16="http://schemas.microsoft.com/office/drawing/2014/main" id="{C0187555-1237-46E6-8690-9DEC87332314}"/>
              </a:ext>
            </a:extLst>
          </p:cNvPr>
          <p:cNvSpPr/>
          <p:nvPr/>
        </p:nvSpPr>
        <p:spPr>
          <a:xfrm>
            <a:off x="3189511" y="5598233"/>
            <a:ext cx="1480457" cy="9144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Doctors</a:t>
            </a:r>
            <a:endParaRPr lang="en-GB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C8B21C1-BE77-4EE1-97CC-B15D0608472D}"/>
              </a:ext>
            </a:extLst>
          </p:cNvPr>
          <p:cNvCxnSpPr>
            <a:stCxn id="77" idx="3"/>
            <a:endCxn id="13" idx="1"/>
          </p:cNvCxnSpPr>
          <p:nvPr/>
        </p:nvCxnSpPr>
        <p:spPr>
          <a:xfrm flipV="1">
            <a:off x="4669968" y="6055433"/>
            <a:ext cx="7783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997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CD82-B43C-4328-A180-09A74D42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For Both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59FE9-8453-4F5B-A7FB-2E51E35FCA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Profile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581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445F1D-D254-4245-A02D-DAF8F5EBAD4B}"/>
              </a:ext>
            </a:extLst>
          </p:cNvPr>
          <p:cNvSpPr/>
          <p:nvPr/>
        </p:nvSpPr>
        <p:spPr>
          <a:xfrm>
            <a:off x="792856" y="846183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C4D26A-261D-4124-B395-D1FD33CFC982}"/>
              </a:ext>
            </a:extLst>
          </p:cNvPr>
          <p:cNvSpPr/>
          <p:nvPr/>
        </p:nvSpPr>
        <p:spPr>
          <a:xfrm>
            <a:off x="2352571" y="1749199"/>
            <a:ext cx="2320680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name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F3E5CC-77FD-4087-A549-B0FFDA690699}"/>
              </a:ext>
            </a:extLst>
          </p:cNvPr>
          <p:cNvSpPr/>
          <p:nvPr/>
        </p:nvSpPr>
        <p:spPr>
          <a:xfrm>
            <a:off x="1231187" y="2393643"/>
            <a:ext cx="34420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email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1AE003-947B-4E7A-B4AF-13FEFE344FDD}"/>
              </a:ext>
            </a:extLst>
          </p:cNvPr>
          <p:cNvSpPr txBox="1"/>
          <p:nvPr/>
        </p:nvSpPr>
        <p:spPr>
          <a:xfrm>
            <a:off x="1645632" y="195498"/>
            <a:ext cx="257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Route: /</a:t>
            </a:r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  <a:t>profile</a:t>
            </a:r>
            <a:b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</a:br>
            <a:r>
              <a:rPr lang="en-GB" dirty="0" err="1">
                <a:solidFill>
                  <a:srgbClr val="1D1C1D"/>
                </a:solidFill>
                <a:latin typeface="Arial" panose="020B0604020202020204" pitchFamily="34" charset="0"/>
              </a:rPr>
              <a:t>ejs</a:t>
            </a:r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  <a:t>: show-</a:t>
            </a:r>
            <a:r>
              <a:rPr lang="en-GB" dirty="0" err="1">
                <a:solidFill>
                  <a:srgbClr val="1D1C1D"/>
                </a:solidFill>
                <a:latin typeface="Arial" panose="020B0604020202020204" pitchFamily="34" charset="0"/>
              </a:rPr>
              <a:t>profile.ejs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6C0304-8FC8-4DF4-93EF-3C50864AF5FF}"/>
              </a:ext>
            </a:extLst>
          </p:cNvPr>
          <p:cNvSpPr txBox="1"/>
          <p:nvPr/>
        </p:nvSpPr>
        <p:spPr>
          <a:xfrm>
            <a:off x="3702568" y="6216342"/>
            <a:ext cx="977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update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BEDD85-6968-45B8-AE07-42F77533D0D0}"/>
              </a:ext>
            </a:extLst>
          </p:cNvPr>
          <p:cNvSpPr/>
          <p:nvPr/>
        </p:nvSpPr>
        <p:spPr>
          <a:xfrm>
            <a:off x="1209840" y="4523572"/>
            <a:ext cx="34420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clinics (for doctors)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94FC63-24C9-41A6-8E93-EBC824A0AC85}"/>
              </a:ext>
            </a:extLst>
          </p:cNvPr>
          <p:cNvSpPr/>
          <p:nvPr/>
        </p:nvSpPr>
        <p:spPr>
          <a:xfrm>
            <a:off x="1225741" y="2963886"/>
            <a:ext cx="34420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allergies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432BA7-4F9F-4551-B134-AB04A072D61D}"/>
              </a:ext>
            </a:extLst>
          </p:cNvPr>
          <p:cNvSpPr/>
          <p:nvPr/>
        </p:nvSpPr>
        <p:spPr>
          <a:xfrm>
            <a:off x="1225738" y="3500885"/>
            <a:ext cx="34420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credit card info</a:t>
            </a:r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5E9F51-5699-4212-B5B5-57466A1E270B}"/>
              </a:ext>
            </a:extLst>
          </p:cNvPr>
          <p:cNvSpPr/>
          <p:nvPr/>
        </p:nvSpPr>
        <p:spPr>
          <a:xfrm>
            <a:off x="1239986" y="5752483"/>
            <a:ext cx="34420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bank </a:t>
            </a:r>
            <a:r>
              <a:rPr lang="en-SG" dirty="0" err="1"/>
              <a:t>acc</a:t>
            </a:r>
            <a:r>
              <a:rPr lang="en-SG" dirty="0"/>
              <a:t> info (only for doctors)</a:t>
            </a:r>
            <a:endParaRPr lang="en-GB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92F09F3-A1E2-4C1A-B8FD-124D151BF7F2}"/>
              </a:ext>
            </a:extLst>
          </p:cNvPr>
          <p:cNvGrpSpPr/>
          <p:nvPr/>
        </p:nvGrpSpPr>
        <p:grpSpPr>
          <a:xfrm>
            <a:off x="807098" y="846183"/>
            <a:ext cx="4307840" cy="658298"/>
            <a:chOff x="552268" y="846183"/>
            <a:chExt cx="4307840" cy="65829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DAB99D8-80B0-4A0F-A210-9E2E34CF42B7}"/>
                </a:ext>
              </a:extLst>
            </p:cNvPr>
            <p:cNvSpPr/>
            <p:nvPr/>
          </p:nvSpPr>
          <p:spPr>
            <a:xfrm>
              <a:off x="552268" y="846183"/>
              <a:ext cx="4307840" cy="61639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775934-6010-440E-A651-8038049F57FC}"/>
                </a:ext>
              </a:extLst>
            </p:cNvPr>
            <p:cNvSpPr txBox="1"/>
            <p:nvPr/>
          </p:nvSpPr>
          <p:spPr>
            <a:xfrm>
              <a:off x="3961282" y="975611"/>
              <a:ext cx="89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profile</a:t>
              </a:r>
              <a:endParaRPr lang="en-GB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2448A73-1886-477D-B377-4111A8D45FCE}"/>
                </a:ext>
              </a:extLst>
            </p:cNvPr>
            <p:cNvSpPr txBox="1"/>
            <p:nvPr/>
          </p:nvSpPr>
          <p:spPr>
            <a:xfrm>
              <a:off x="612683" y="858150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doctor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45A1E88-3634-4630-8D28-1AF288CCF46F}"/>
                </a:ext>
              </a:extLst>
            </p:cNvPr>
            <p:cNvSpPr txBox="1"/>
            <p:nvPr/>
          </p:nvSpPr>
          <p:spPr>
            <a:xfrm>
              <a:off x="1796944" y="848009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patient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FEB5E091-7982-4A7D-9155-CF5E01CA1D6B}"/>
              </a:ext>
            </a:extLst>
          </p:cNvPr>
          <p:cNvSpPr/>
          <p:nvPr/>
        </p:nvSpPr>
        <p:spPr>
          <a:xfrm>
            <a:off x="1225738" y="5079746"/>
            <a:ext cx="3442063" cy="578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Consultation price (cents) (for doctors)</a:t>
            </a:r>
            <a:endParaRPr lang="en-GB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A48461-5BDA-4B64-A2C2-6DE9E8869001}"/>
              </a:ext>
            </a:extLst>
          </p:cNvPr>
          <p:cNvSpPr/>
          <p:nvPr/>
        </p:nvSpPr>
        <p:spPr>
          <a:xfrm>
            <a:off x="1182350" y="1753311"/>
            <a:ext cx="107158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Photo </a:t>
            </a:r>
            <a:r>
              <a:rPr lang="en-SG" dirty="0" err="1"/>
              <a:t>url</a:t>
            </a:r>
            <a:endParaRPr lang="en-GB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3C9201-8B4F-4026-8A91-F3D2C5246563}"/>
              </a:ext>
            </a:extLst>
          </p:cNvPr>
          <p:cNvSpPr/>
          <p:nvPr/>
        </p:nvSpPr>
        <p:spPr>
          <a:xfrm>
            <a:off x="1209840" y="3953329"/>
            <a:ext cx="3442063" cy="466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effectLst/>
              </a:rPr>
              <a:t>Doctor registration number</a:t>
            </a:r>
            <a:endParaRPr lang="en-GB" dirty="0"/>
          </a:p>
          <a:p>
            <a:pPr algn="ctr"/>
            <a:r>
              <a:rPr lang="en-SG" dirty="0"/>
              <a:t> (for doctors)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8018C8-8F7F-4B58-8D07-D12EBBD4CEF0}"/>
              </a:ext>
            </a:extLst>
          </p:cNvPr>
          <p:cNvSpPr txBox="1"/>
          <p:nvPr/>
        </p:nvSpPr>
        <p:spPr>
          <a:xfrm>
            <a:off x="6301345" y="3387840"/>
            <a:ext cx="4572000" cy="7078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SG" sz="2000" dirty="0"/>
              <a:t>User can edit the profile and update it by clicking on the update button</a:t>
            </a:r>
          </a:p>
        </p:txBody>
      </p:sp>
    </p:spTree>
    <p:extLst>
      <p:ext uri="{BB962C8B-B14F-4D97-AF65-F5344CB8AC3E}">
        <p14:creationId xmlns:p14="http://schemas.microsoft.com/office/powerpoint/2010/main" val="76949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CD82-B43C-4328-A180-09A74D42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Signup/login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59FE9-8453-4F5B-A7FB-2E51E35FCA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230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C55E71-DA61-4E77-81DC-43602C37325C}"/>
              </a:ext>
            </a:extLst>
          </p:cNvPr>
          <p:cNvSpPr/>
          <p:nvPr/>
        </p:nvSpPr>
        <p:spPr>
          <a:xfrm>
            <a:off x="843280" y="873760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433E17-6AFE-4FD7-9022-5762A31645E7}"/>
              </a:ext>
            </a:extLst>
          </p:cNvPr>
          <p:cNvSpPr txBox="1"/>
          <p:nvPr/>
        </p:nvSpPr>
        <p:spPr>
          <a:xfrm>
            <a:off x="1691178" y="141069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Route: /</a:t>
            </a:r>
            <a:br>
              <a:rPr lang="en-SG" dirty="0"/>
            </a:br>
            <a:r>
              <a:rPr lang="en-SG" dirty="0" err="1"/>
              <a:t>ejs</a:t>
            </a:r>
            <a:r>
              <a:rPr lang="en-SG" dirty="0"/>
              <a:t>: </a:t>
            </a:r>
            <a:r>
              <a:rPr lang="en-SG" dirty="0" err="1"/>
              <a:t>login.ejs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699A78-B08C-459F-AE9A-62ADD1231A61}"/>
              </a:ext>
            </a:extLst>
          </p:cNvPr>
          <p:cNvSpPr/>
          <p:nvPr/>
        </p:nvSpPr>
        <p:spPr>
          <a:xfrm>
            <a:off x="1391920" y="2042160"/>
            <a:ext cx="3220720" cy="222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Login form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84905D-2D0C-4103-8347-1E372972DBBF}"/>
              </a:ext>
            </a:extLst>
          </p:cNvPr>
          <p:cNvSpPr/>
          <p:nvPr/>
        </p:nvSpPr>
        <p:spPr>
          <a:xfrm>
            <a:off x="1391920" y="4439919"/>
            <a:ext cx="1463040" cy="719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Patient signup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758EEB-4012-49B9-BC42-0DF2A94BBC92}"/>
              </a:ext>
            </a:extLst>
          </p:cNvPr>
          <p:cNvSpPr/>
          <p:nvPr/>
        </p:nvSpPr>
        <p:spPr>
          <a:xfrm>
            <a:off x="3149600" y="4439920"/>
            <a:ext cx="1463040" cy="719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Doctor signup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8C428-C107-4BDE-9FC1-759C2BAA5BDA}"/>
              </a:ext>
            </a:extLst>
          </p:cNvPr>
          <p:cNvSpPr txBox="1"/>
          <p:nvPr/>
        </p:nvSpPr>
        <p:spPr>
          <a:xfrm>
            <a:off x="6591703" y="2030422"/>
            <a:ext cx="4572000" cy="34778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Login Form:</a:t>
            </a:r>
          </a:p>
          <a:p>
            <a:pPr marL="285750" indent="-285750">
              <a:buFontTx/>
              <a:buChar char="-"/>
            </a:pPr>
            <a:r>
              <a:rPr lang="en-SG" sz="2000" dirty="0"/>
              <a:t>Allows users to login</a:t>
            </a:r>
          </a:p>
          <a:p>
            <a:pPr marL="285750" indent="-285750">
              <a:buFontTx/>
              <a:buChar char="-"/>
            </a:pPr>
            <a:endParaRPr lang="en-SG" sz="2000" dirty="0"/>
          </a:p>
          <a:p>
            <a:r>
              <a:rPr lang="en-SG" sz="2000" dirty="0"/>
              <a:t>Patient Signup:</a:t>
            </a:r>
          </a:p>
          <a:p>
            <a:pPr marL="285750" indent="-285750">
              <a:buFontTx/>
              <a:buChar char="-"/>
            </a:pPr>
            <a:r>
              <a:rPr lang="en-SG" sz="2000" dirty="0"/>
              <a:t>Allows users to signup as a patient</a:t>
            </a:r>
          </a:p>
          <a:p>
            <a:pPr marL="285750" indent="-285750">
              <a:buFontTx/>
              <a:buChar char="-"/>
            </a:pPr>
            <a:endParaRPr lang="en-SG" sz="2000" dirty="0"/>
          </a:p>
          <a:p>
            <a:r>
              <a:rPr lang="en-SG" sz="2000" dirty="0"/>
              <a:t>Doctor Signup: </a:t>
            </a:r>
          </a:p>
          <a:p>
            <a:pPr marL="285750" indent="-285750">
              <a:buFontTx/>
              <a:buChar char="-"/>
            </a:pPr>
            <a:r>
              <a:rPr lang="en-SG" sz="2000" dirty="0"/>
              <a:t>Allows users to signup as a doctor</a:t>
            </a:r>
          </a:p>
          <a:p>
            <a:pPr marL="285750" indent="-285750">
              <a:buFontTx/>
              <a:buChar char="-"/>
            </a:pPr>
            <a:r>
              <a:rPr lang="en-SG" sz="2000" dirty="0"/>
              <a:t>Doctor’s account can also serve as a patient account by switching between doctor and patient modes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25587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72E77D-803A-4B4A-AA03-42C7EA4C93DB}"/>
              </a:ext>
            </a:extLst>
          </p:cNvPr>
          <p:cNvSpPr/>
          <p:nvPr/>
        </p:nvSpPr>
        <p:spPr>
          <a:xfrm>
            <a:off x="650240" y="802640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0CCE11-A5A7-417C-A303-EA077D4224BE}"/>
              </a:ext>
            </a:extLst>
          </p:cNvPr>
          <p:cNvSpPr txBox="1"/>
          <p:nvPr/>
        </p:nvSpPr>
        <p:spPr>
          <a:xfrm>
            <a:off x="589280" y="156368"/>
            <a:ext cx="4307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Route: /</a:t>
            </a:r>
            <a:r>
              <a:rPr lang="en-SG" dirty="0" err="1"/>
              <a:t>signup?identity</a:t>
            </a:r>
            <a:r>
              <a:rPr lang="en-SG" dirty="0"/>
              <a:t>=doctor</a:t>
            </a:r>
          </a:p>
          <a:p>
            <a:pPr algn="ctr"/>
            <a:r>
              <a:rPr lang="en-SG" dirty="0" err="1"/>
              <a:t>Ejs</a:t>
            </a:r>
            <a:r>
              <a:rPr lang="en-SG" dirty="0"/>
              <a:t>: doctor-</a:t>
            </a:r>
            <a:r>
              <a:rPr lang="en-SG" dirty="0" err="1"/>
              <a:t>signup.ejs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51091-BC49-47FA-A982-0E1717A61A99}"/>
              </a:ext>
            </a:extLst>
          </p:cNvPr>
          <p:cNvSpPr/>
          <p:nvPr/>
        </p:nvSpPr>
        <p:spPr>
          <a:xfrm>
            <a:off x="1005840" y="968721"/>
            <a:ext cx="3596640" cy="5468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CC840F-E586-4AC1-9EA5-42C6C2E5A133}"/>
              </a:ext>
            </a:extLst>
          </p:cNvPr>
          <p:cNvSpPr/>
          <p:nvPr/>
        </p:nvSpPr>
        <p:spPr>
          <a:xfrm>
            <a:off x="1706880" y="1666240"/>
            <a:ext cx="2072640" cy="4470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0AC41-9AC4-4B74-A85D-17AAA88B2EEC}"/>
              </a:ext>
            </a:extLst>
          </p:cNvPr>
          <p:cNvSpPr txBox="1"/>
          <p:nvPr/>
        </p:nvSpPr>
        <p:spPr>
          <a:xfrm>
            <a:off x="1767840" y="1071772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doctor sign up form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0AA092-5A85-4C52-AC8A-B56DD8C1D35E}"/>
              </a:ext>
            </a:extLst>
          </p:cNvPr>
          <p:cNvSpPr/>
          <p:nvPr/>
        </p:nvSpPr>
        <p:spPr>
          <a:xfrm>
            <a:off x="1955800" y="1516191"/>
            <a:ext cx="1463040" cy="518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Name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173992-6AC5-4D4A-80A7-EA72D21E279F}"/>
              </a:ext>
            </a:extLst>
          </p:cNvPr>
          <p:cNvSpPr/>
          <p:nvPr/>
        </p:nvSpPr>
        <p:spPr>
          <a:xfrm>
            <a:off x="1955800" y="2193339"/>
            <a:ext cx="1463040" cy="518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email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ABA82E-A644-4C82-BE9C-1819F3EBE420}"/>
              </a:ext>
            </a:extLst>
          </p:cNvPr>
          <p:cNvSpPr/>
          <p:nvPr/>
        </p:nvSpPr>
        <p:spPr>
          <a:xfrm>
            <a:off x="1955800" y="2885394"/>
            <a:ext cx="1463040" cy="518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password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C73DC5-5B1E-496A-8538-DAFD4691B924}"/>
              </a:ext>
            </a:extLst>
          </p:cNvPr>
          <p:cNvSpPr/>
          <p:nvPr/>
        </p:nvSpPr>
        <p:spPr>
          <a:xfrm>
            <a:off x="1955800" y="4250193"/>
            <a:ext cx="1463040" cy="518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clinic(s)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CFFCC-627E-4230-B0D1-F39AEE33C03D}"/>
              </a:ext>
            </a:extLst>
          </p:cNvPr>
          <p:cNvSpPr/>
          <p:nvPr/>
        </p:nvSpPr>
        <p:spPr>
          <a:xfrm>
            <a:off x="1955800" y="3566376"/>
            <a:ext cx="1463040" cy="518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allergies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15E397-0A22-44BE-9BC4-A310C0C94A7B}"/>
              </a:ext>
            </a:extLst>
          </p:cNvPr>
          <p:cNvSpPr/>
          <p:nvPr/>
        </p:nvSpPr>
        <p:spPr>
          <a:xfrm>
            <a:off x="2907052" y="4888065"/>
            <a:ext cx="1463040" cy="59149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credit card info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A70880-2AAC-433D-A075-2001B4414E24}"/>
              </a:ext>
            </a:extLst>
          </p:cNvPr>
          <p:cNvSpPr/>
          <p:nvPr/>
        </p:nvSpPr>
        <p:spPr>
          <a:xfrm>
            <a:off x="1155337" y="5694616"/>
            <a:ext cx="1463040" cy="518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bank </a:t>
            </a:r>
            <a:r>
              <a:rPr lang="en-SG" dirty="0" err="1"/>
              <a:t>acc</a:t>
            </a:r>
            <a:r>
              <a:rPr lang="en-SG" dirty="0"/>
              <a:t> info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E29F09-9677-483C-A0F0-3390AAAE0924}"/>
              </a:ext>
            </a:extLst>
          </p:cNvPr>
          <p:cNvSpPr/>
          <p:nvPr/>
        </p:nvSpPr>
        <p:spPr>
          <a:xfrm>
            <a:off x="1155337" y="4888066"/>
            <a:ext cx="1463040" cy="5915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consultation price (cents)</a:t>
            </a: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52E030E-7986-429C-81E3-CAA66441CDB3}"/>
              </a:ext>
            </a:extLst>
          </p:cNvPr>
          <p:cNvSpPr/>
          <p:nvPr/>
        </p:nvSpPr>
        <p:spPr>
          <a:xfrm>
            <a:off x="3158388" y="5905711"/>
            <a:ext cx="1242264" cy="47344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signup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FB5E43-8B87-4FD4-BBE6-E325451C5E4A}"/>
              </a:ext>
            </a:extLst>
          </p:cNvPr>
          <p:cNvSpPr txBox="1"/>
          <p:nvPr/>
        </p:nvSpPr>
        <p:spPr>
          <a:xfrm>
            <a:off x="6614160" y="2574855"/>
            <a:ext cx="4572000" cy="224676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Bank account info:</a:t>
            </a:r>
          </a:p>
          <a:p>
            <a:pPr marL="342900" indent="-342900">
              <a:buFontTx/>
              <a:buChar char="-"/>
            </a:pPr>
            <a:r>
              <a:rPr lang="en-SG" sz="2000" dirty="0"/>
              <a:t>Income from consultations will be sent to this account</a:t>
            </a:r>
          </a:p>
          <a:p>
            <a:pPr marL="342900" indent="-342900">
              <a:buFontTx/>
              <a:buChar char="-"/>
            </a:pPr>
            <a:endParaRPr lang="en-SG" sz="2000" dirty="0"/>
          </a:p>
          <a:p>
            <a:r>
              <a:rPr lang="en-SG" sz="2000" dirty="0"/>
              <a:t>Credit card info:</a:t>
            </a:r>
          </a:p>
          <a:p>
            <a:pPr marL="342900" indent="-342900">
              <a:buFontTx/>
              <a:buChar char="-"/>
            </a:pPr>
            <a:r>
              <a:rPr lang="en-SG" sz="2000" dirty="0"/>
              <a:t>To pay for consultations if the doctor is having a consultation as a patient</a:t>
            </a:r>
          </a:p>
        </p:txBody>
      </p:sp>
    </p:spTree>
    <p:extLst>
      <p:ext uri="{BB962C8B-B14F-4D97-AF65-F5344CB8AC3E}">
        <p14:creationId xmlns:p14="http://schemas.microsoft.com/office/powerpoint/2010/main" val="1755053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4C1506-D346-498B-906A-E982D4F5FF47}"/>
              </a:ext>
            </a:extLst>
          </p:cNvPr>
          <p:cNvSpPr/>
          <p:nvPr/>
        </p:nvSpPr>
        <p:spPr>
          <a:xfrm>
            <a:off x="727778" y="873760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F1B7CB-9FBF-49C2-B231-6A258C91DE85}"/>
              </a:ext>
            </a:extLst>
          </p:cNvPr>
          <p:cNvSpPr/>
          <p:nvPr/>
        </p:nvSpPr>
        <p:spPr>
          <a:xfrm>
            <a:off x="1083378" y="1554480"/>
            <a:ext cx="3596640" cy="4714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7E151E-9763-44A1-A0F2-02F02AEF3881}"/>
              </a:ext>
            </a:extLst>
          </p:cNvPr>
          <p:cNvSpPr/>
          <p:nvPr/>
        </p:nvSpPr>
        <p:spPr>
          <a:xfrm>
            <a:off x="1784418" y="1737360"/>
            <a:ext cx="2072640" cy="4470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8BFE8A-C52D-4CEB-9864-87ACE50BFBBE}"/>
              </a:ext>
            </a:extLst>
          </p:cNvPr>
          <p:cNvSpPr txBox="1"/>
          <p:nvPr/>
        </p:nvSpPr>
        <p:spPr>
          <a:xfrm>
            <a:off x="1845378" y="1737360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Patient sign up form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DAB7F4-23A6-4F3C-B97A-5EE96ED2EDBC}"/>
              </a:ext>
            </a:extLst>
          </p:cNvPr>
          <p:cNvSpPr/>
          <p:nvPr/>
        </p:nvSpPr>
        <p:spPr>
          <a:xfrm>
            <a:off x="2089218" y="2208043"/>
            <a:ext cx="1463040" cy="518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Name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99FAC1-680A-44B8-AB08-C17503D42488}"/>
              </a:ext>
            </a:extLst>
          </p:cNvPr>
          <p:cNvSpPr/>
          <p:nvPr/>
        </p:nvSpPr>
        <p:spPr>
          <a:xfrm>
            <a:off x="2089218" y="2838516"/>
            <a:ext cx="1463040" cy="518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email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FA36D2-5FE0-4945-A38B-8A0C52D89C11}"/>
              </a:ext>
            </a:extLst>
          </p:cNvPr>
          <p:cNvSpPr/>
          <p:nvPr/>
        </p:nvSpPr>
        <p:spPr>
          <a:xfrm>
            <a:off x="2089218" y="3441471"/>
            <a:ext cx="1463040" cy="518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password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1ECE45-C7E0-4A95-9A33-1206311C8D8A}"/>
              </a:ext>
            </a:extLst>
          </p:cNvPr>
          <p:cNvSpPr/>
          <p:nvPr/>
        </p:nvSpPr>
        <p:spPr>
          <a:xfrm>
            <a:off x="2089217" y="4155441"/>
            <a:ext cx="1463040" cy="518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allergies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6B337D-796F-4653-B8A4-AE4DBE5B9F9F}"/>
              </a:ext>
            </a:extLst>
          </p:cNvPr>
          <p:cNvSpPr/>
          <p:nvPr/>
        </p:nvSpPr>
        <p:spPr>
          <a:xfrm>
            <a:off x="2089217" y="4888066"/>
            <a:ext cx="1463040" cy="518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Credit card info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36BAE8-D376-47B0-ADEF-991153D2F46A}"/>
              </a:ext>
            </a:extLst>
          </p:cNvPr>
          <p:cNvSpPr txBox="1"/>
          <p:nvPr/>
        </p:nvSpPr>
        <p:spPr>
          <a:xfrm>
            <a:off x="666818" y="142634"/>
            <a:ext cx="4307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Route: /</a:t>
            </a:r>
            <a:r>
              <a:rPr lang="en-SG" dirty="0" err="1"/>
              <a:t>signup?identity</a:t>
            </a:r>
            <a:r>
              <a:rPr lang="en-SG" dirty="0"/>
              <a:t>=patient</a:t>
            </a:r>
          </a:p>
          <a:p>
            <a:pPr algn="ctr"/>
            <a:r>
              <a:rPr lang="en-SG" dirty="0" err="1"/>
              <a:t>Ejs</a:t>
            </a:r>
            <a:r>
              <a:rPr lang="en-SG" dirty="0"/>
              <a:t>: patient-</a:t>
            </a:r>
            <a:r>
              <a:rPr lang="en-SG" dirty="0" err="1"/>
              <a:t>signup.ejs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5CA1BE-5C03-42E9-92F7-1F28D7D5001C}"/>
              </a:ext>
            </a:extLst>
          </p:cNvPr>
          <p:cNvSpPr/>
          <p:nvPr/>
        </p:nvSpPr>
        <p:spPr>
          <a:xfrm>
            <a:off x="3348491" y="5716973"/>
            <a:ext cx="1242264" cy="47344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signup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9431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CD82-B43C-4328-A180-09A74D42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For doctors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59FE9-8453-4F5B-A7FB-2E51E35FCA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464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1ECAAB-360A-4AB4-9800-D248678BEC8B}"/>
              </a:ext>
            </a:extLst>
          </p:cNvPr>
          <p:cNvSpPr/>
          <p:nvPr/>
        </p:nvSpPr>
        <p:spPr>
          <a:xfrm>
            <a:off x="552268" y="846183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2980F0-A715-46B2-A724-C7CEA282B5E5}"/>
              </a:ext>
            </a:extLst>
          </p:cNvPr>
          <p:cNvSpPr txBox="1"/>
          <p:nvPr/>
        </p:nvSpPr>
        <p:spPr>
          <a:xfrm>
            <a:off x="903513" y="1537789"/>
            <a:ext cx="186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ongoing consults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E5058-CDEB-4C2B-8CAE-BFEAFC9E9235}"/>
              </a:ext>
            </a:extLst>
          </p:cNvPr>
          <p:cNvSpPr/>
          <p:nvPr/>
        </p:nvSpPr>
        <p:spPr>
          <a:xfrm>
            <a:off x="990599" y="1982336"/>
            <a:ext cx="3442063" cy="84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ongoing consults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D311C7-382C-4C37-9845-D8B429FA1B42}"/>
              </a:ext>
            </a:extLst>
          </p:cNvPr>
          <p:cNvSpPr txBox="1"/>
          <p:nvPr/>
        </p:nvSpPr>
        <p:spPr>
          <a:xfrm>
            <a:off x="903513" y="2938670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requested consults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8DC269-4D8C-4D3C-B62B-BF2D62AF4568}"/>
              </a:ext>
            </a:extLst>
          </p:cNvPr>
          <p:cNvSpPr/>
          <p:nvPr/>
        </p:nvSpPr>
        <p:spPr>
          <a:xfrm>
            <a:off x="990599" y="3383217"/>
            <a:ext cx="3442063" cy="84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requested consults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87100B-F7F3-4B0F-9005-231B7043698B}"/>
              </a:ext>
            </a:extLst>
          </p:cNvPr>
          <p:cNvSpPr txBox="1"/>
          <p:nvPr/>
        </p:nvSpPr>
        <p:spPr>
          <a:xfrm>
            <a:off x="903513" y="4355408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upcoming consults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39B1A9-0B86-454B-ACE6-42EA3CBF505D}"/>
              </a:ext>
            </a:extLst>
          </p:cNvPr>
          <p:cNvSpPr/>
          <p:nvPr/>
        </p:nvSpPr>
        <p:spPr>
          <a:xfrm>
            <a:off x="990599" y="4799956"/>
            <a:ext cx="3442063" cy="71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upcoming consults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58440C-96B2-45FF-8CA7-10995DF38370}"/>
              </a:ext>
            </a:extLst>
          </p:cNvPr>
          <p:cNvSpPr txBox="1"/>
          <p:nvPr/>
        </p:nvSpPr>
        <p:spPr>
          <a:xfrm>
            <a:off x="1238612" y="171586"/>
            <a:ext cx="285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  <a:t>Route: </a:t>
            </a: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/doctor-dashboard</a:t>
            </a:r>
          </a:p>
          <a:p>
            <a:pPr algn="ctr"/>
            <a:r>
              <a:rPr lang="en-GB" dirty="0" err="1">
                <a:solidFill>
                  <a:srgbClr val="1D1C1D"/>
                </a:solidFill>
                <a:latin typeface="Arial" panose="020B0604020202020204" pitchFamily="34" charset="0"/>
              </a:rPr>
              <a:t>Ejs</a:t>
            </a:r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  <a:t>: doctor-</a:t>
            </a:r>
            <a:r>
              <a:rPr lang="en-GB" dirty="0" err="1">
                <a:solidFill>
                  <a:srgbClr val="1D1C1D"/>
                </a:solidFill>
                <a:latin typeface="Arial" panose="020B0604020202020204" pitchFamily="34" charset="0"/>
              </a:rPr>
              <a:t>dashboard.ejs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467E97-CD7D-4935-AD46-953D1CEB28B5}"/>
              </a:ext>
            </a:extLst>
          </p:cNvPr>
          <p:cNvSpPr txBox="1"/>
          <p:nvPr/>
        </p:nvSpPr>
        <p:spPr>
          <a:xfrm>
            <a:off x="903513" y="5513057"/>
            <a:ext cx="35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past consults</a:t>
            </a: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06153A-917C-4C0B-A767-6D1D91A52C84}"/>
              </a:ext>
            </a:extLst>
          </p:cNvPr>
          <p:cNvSpPr/>
          <p:nvPr/>
        </p:nvSpPr>
        <p:spPr>
          <a:xfrm>
            <a:off x="990599" y="6011817"/>
            <a:ext cx="3442063" cy="560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 of past consults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BBB5B5D-EA6B-4E1B-BBA7-481BF16012CF}"/>
              </a:ext>
            </a:extLst>
          </p:cNvPr>
          <p:cNvGrpSpPr/>
          <p:nvPr/>
        </p:nvGrpSpPr>
        <p:grpSpPr>
          <a:xfrm>
            <a:off x="552268" y="846183"/>
            <a:ext cx="4307840" cy="658298"/>
            <a:chOff x="552268" y="846183"/>
            <a:chExt cx="4307840" cy="65829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3C40C55-43C7-42CD-97F0-0C5C3C49717F}"/>
                </a:ext>
              </a:extLst>
            </p:cNvPr>
            <p:cNvSpPr/>
            <p:nvPr/>
          </p:nvSpPr>
          <p:spPr>
            <a:xfrm>
              <a:off x="552268" y="846183"/>
              <a:ext cx="4307840" cy="61639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066FCA-5195-4C50-986F-9B3A50416181}"/>
                </a:ext>
              </a:extLst>
            </p:cNvPr>
            <p:cNvSpPr txBox="1"/>
            <p:nvPr/>
          </p:nvSpPr>
          <p:spPr>
            <a:xfrm>
              <a:off x="3913094" y="975611"/>
              <a:ext cx="947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profile</a:t>
              </a:r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7B3F80-A3EE-4D70-8EBC-CC94371B7630}"/>
                </a:ext>
              </a:extLst>
            </p:cNvPr>
            <p:cNvSpPr txBox="1"/>
            <p:nvPr/>
          </p:nvSpPr>
          <p:spPr>
            <a:xfrm>
              <a:off x="612683" y="858150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doctor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615BE5-9F8D-47EE-BFC2-E537B07B9A97}"/>
                </a:ext>
              </a:extLst>
            </p:cNvPr>
            <p:cNvSpPr txBox="1"/>
            <p:nvPr/>
          </p:nvSpPr>
          <p:spPr>
            <a:xfrm>
              <a:off x="1796944" y="848009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patient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7FF8650-1CD5-4C91-9B40-BE7E447CA8BC}"/>
              </a:ext>
            </a:extLst>
          </p:cNvPr>
          <p:cNvSpPr txBox="1"/>
          <p:nvPr/>
        </p:nvSpPr>
        <p:spPr>
          <a:xfrm>
            <a:off x="6629401" y="2030729"/>
            <a:ext cx="4572000" cy="25545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List of &lt;status&gt; consults:</a:t>
            </a:r>
          </a:p>
          <a:p>
            <a:pPr marL="285750" indent="-285750">
              <a:buFontTx/>
              <a:buChar char="-"/>
            </a:pPr>
            <a:r>
              <a:rPr lang="en-SG" sz="2000" dirty="0"/>
              <a:t>Contains individual consultations for user to select to render the consultation</a:t>
            </a:r>
          </a:p>
          <a:p>
            <a:pPr marL="285750" indent="-285750">
              <a:buFontTx/>
              <a:buChar char="-"/>
            </a:pPr>
            <a:endParaRPr lang="en-SG" sz="2000" dirty="0"/>
          </a:p>
          <a:p>
            <a:r>
              <a:rPr lang="en-SG" sz="2000" dirty="0"/>
              <a:t>See all &lt;status&gt; consults :</a:t>
            </a:r>
          </a:p>
          <a:p>
            <a:pPr marL="285750" indent="-285750">
              <a:buFontTx/>
              <a:buChar char="-"/>
            </a:pPr>
            <a:r>
              <a:rPr lang="en-SG" sz="2000" dirty="0"/>
              <a:t>Allows doctors to only view consultations of that status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DF7E96-C414-4C71-AFBD-1CA733774076}"/>
              </a:ext>
            </a:extLst>
          </p:cNvPr>
          <p:cNvSpPr txBox="1"/>
          <p:nvPr/>
        </p:nvSpPr>
        <p:spPr>
          <a:xfrm>
            <a:off x="2927038" y="1623768"/>
            <a:ext cx="1933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See all ongoing consults</a:t>
            </a:r>
            <a:endParaRPr lang="en-GB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115CB9-EDA6-4F83-8D78-ECD36FB1A5DE}"/>
              </a:ext>
            </a:extLst>
          </p:cNvPr>
          <p:cNvSpPr txBox="1"/>
          <p:nvPr/>
        </p:nvSpPr>
        <p:spPr>
          <a:xfrm>
            <a:off x="2860944" y="2979367"/>
            <a:ext cx="2091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See all requested consults</a:t>
            </a:r>
            <a:endParaRPr lang="en-GB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2E0C27-53F5-4D69-9FF7-59E132773051}"/>
              </a:ext>
            </a:extLst>
          </p:cNvPr>
          <p:cNvSpPr txBox="1"/>
          <p:nvPr/>
        </p:nvSpPr>
        <p:spPr>
          <a:xfrm>
            <a:off x="2768600" y="4424625"/>
            <a:ext cx="2091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See all upcoming consults</a:t>
            </a:r>
            <a:endParaRPr lang="en-GB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FB652-A61C-4EA2-97EE-558467CF588B}"/>
              </a:ext>
            </a:extLst>
          </p:cNvPr>
          <p:cNvSpPr txBox="1"/>
          <p:nvPr/>
        </p:nvSpPr>
        <p:spPr>
          <a:xfrm>
            <a:off x="3132907" y="5639326"/>
            <a:ext cx="165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See all past consults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72563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60FCA85A-C09C-4F47-81EA-E2C24FC09F66}"/>
              </a:ext>
            </a:extLst>
          </p:cNvPr>
          <p:cNvSpPr txBox="1"/>
          <p:nvPr/>
        </p:nvSpPr>
        <p:spPr>
          <a:xfrm>
            <a:off x="722396" y="126223"/>
            <a:ext cx="4291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  <a:t>Route: </a:t>
            </a:r>
            <a:r>
              <a:rPr lang="en-GB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/consultation/:id (for doctors)</a:t>
            </a:r>
          </a:p>
          <a:p>
            <a:pPr algn="ctr"/>
            <a:r>
              <a:rPr lang="en-GB" dirty="0" err="1">
                <a:solidFill>
                  <a:srgbClr val="1D1C1D"/>
                </a:solidFill>
                <a:latin typeface="Arial" panose="020B0604020202020204" pitchFamily="34" charset="0"/>
              </a:rPr>
              <a:t>Ejs</a:t>
            </a:r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</a:rPr>
              <a:t>: show-</a:t>
            </a:r>
            <a:r>
              <a:rPr lang="en-GB" dirty="0" err="1">
                <a:solidFill>
                  <a:srgbClr val="1D1C1D"/>
                </a:solidFill>
                <a:latin typeface="Arial" panose="020B0604020202020204" pitchFamily="34" charset="0"/>
              </a:rPr>
              <a:t>consultation.ejs</a:t>
            </a:r>
            <a:endParaRPr lang="en-GB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7F7E96B-007C-4E3A-88ED-B71E87702995}"/>
              </a:ext>
            </a:extLst>
          </p:cNvPr>
          <p:cNvSpPr/>
          <p:nvPr/>
        </p:nvSpPr>
        <p:spPr>
          <a:xfrm>
            <a:off x="704655" y="795484"/>
            <a:ext cx="430784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C9BE4B-B9AE-4E23-B7F6-44A8D286313A}"/>
              </a:ext>
            </a:extLst>
          </p:cNvPr>
          <p:cNvSpPr/>
          <p:nvPr/>
        </p:nvSpPr>
        <p:spPr>
          <a:xfrm>
            <a:off x="1127745" y="3234723"/>
            <a:ext cx="344206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date</a:t>
            </a:r>
            <a:endParaRPr lang="en-GB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5816D1D-4F1D-47EB-ABCD-7F36CB966FFD}"/>
              </a:ext>
            </a:extLst>
          </p:cNvPr>
          <p:cNvSpPr/>
          <p:nvPr/>
        </p:nvSpPr>
        <p:spPr>
          <a:xfrm>
            <a:off x="1127744" y="2046748"/>
            <a:ext cx="3442063" cy="241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status</a:t>
            </a:r>
            <a:endParaRPr lang="en-GB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497F047-EC6E-49C1-B40B-AEBF5C909722}"/>
              </a:ext>
            </a:extLst>
          </p:cNvPr>
          <p:cNvSpPr/>
          <p:nvPr/>
        </p:nvSpPr>
        <p:spPr>
          <a:xfrm>
            <a:off x="1127744" y="2805341"/>
            <a:ext cx="3442063" cy="30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patient name</a:t>
            </a:r>
            <a:endParaRPr lang="en-GB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8236542-8A73-4DAC-BB51-FFEF081D7CDB}"/>
              </a:ext>
            </a:extLst>
          </p:cNvPr>
          <p:cNvSpPr/>
          <p:nvPr/>
        </p:nvSpPr>
        <p:spPr>
          <a:xfrm>
            <a:off x="1127744" y="2349936"/>
            <a:ext cx="3442063" cy="34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doctor name</a:t>
            </a:r>
            <a:endParaRPr lang="en-GB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F3D4F89-D64C-4AB3-AEB3-E640A9022280}"/>
              </a:ext>
            </a:extLst>
          </p:cNvPr>
          <p:cNvSpPr/>
          <p:nvPr/>
        </p:nvSpPr>
        <p:spPr>
          <a:xfrm>
            <a:off x="1151688" y="5758913"/>
            <a:ext cx="2240987" cy="36933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accept/start consult</a:t>
            </a:r>
            <a:endParaRPr lang="en-GB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E993E31-5F0D-4287-B7A8-C3F5B55102E0}"/>
              </a:ext>
            </a:extLst>
          </p:cNvPr>
          <p:cNvSpPr/>
          <p:nvPr/>
        </p:nvSpPr>
        <p:spPr>
          <a:xfrm>
            <a:off x="1127745" y="3732438"/>
            <a:ext cx="344206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description</a:t>
            </a:r>
            <a:endParaRPr lang="en-GB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5767D78-2C43-452E-BAD7-28DDCF624C4A}"/>
              </a:ext>
            </a:extLst>
          </p:cNvPr>
          <p:cNvGrpSpPr/>
          <p:nvPr/>
        </p:nvGrpSpPr>
        <p:grpSpPr>
          <a:xfrm>
            <a:off x="694857" y="792593"/>
            <a:ext cx="4307840" cy="658298"/>
            <a:chOff x="552268" y="846183"/>
            <a:chExt cx="4307840" cy="65829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437487C-3BEC-4095-9B63-D594A6928541}"/>
                </a:ext>
              </a:extLst>
            </p:cNvPr>
            <p:cNvSpPr/>
            <p:nvPr/>
          </p:nvSpPr>
          <p:spPr>
            <a:xfrm>
              <a:off x="552268" y="846183"/>
              <a:ext cx="4307840" cy="61639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1334EF-3540-42BB-A69C-0D528AE30A04}"/>
                </a:ext>
              </a:extLst>
            </p:cNvPr>
            <p:cNvSpPr txBox="1"/>
            <p:nvPr/>
          </p:nvSpPr>
          <p:spPr>
            <a:xfrm>
              <a:off x="4052892" y="975611"/>
              <a:ext cx="807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profile</a:t>
              </a:r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E676D16-D367-424C-8AF9-B137D0B66066}"/>
                </a:ext>
              </a:extLst>
            </p:cNvPr>
            <p:cNvSpPr txBox="1"/>
            <p:nvPr/>
          </p:nvSpPr>
          <p:spPr>
            <a:xfrm>
              <a:off x="612683" y="858150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doctor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21ABEF6-BAD6-4A14-B759-770510AD43DD}"/>
                </a:ext>
              </a:extLst>
            </p:cNvPr>
            <p:cNvSpPr txBox="1"/>
            <p:nvPr/>
          </p:nvSpPr>
          <p:spPr>
            <a:xfrm>
              <a:off x="1796944" y="848009"/>
              <a:ext cx="1251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patient</a:t>
              </a:r>
              <a:br>
                <a:rPr lang="en-SG" dirty="0"/>
              </a:br>
              <a:r>
                <a:rPr lang="en-SG" dirty="0"/>
                <a:t>dashboard</a:t>
              </a:r>
              <a:endParaRPr lang="en-GB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BA2DD0E-E664-45C5-AFD1-3AFD189B467C}"/>
              </a:ext>
            </a:extLst>
          </p:cNvPr>
          <p:cNvSpPr/>
          <p:nvPr/>
        </p:nvSpPr>
        <p:spPr>
          <a:xfrm>
            <a:off x="1134617" y="1643573"/>
            <a:ext cx="3442063" cy="30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clinic name</a:t>
            </a:r>
            <a:endParaRPr lang="en-GB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31B340-CC39-4D94-999B-DA77EB963273}"/>
              </a:ext>
            </a:extLst>
          </p:cNvPr>
          <p:cNvSpPr/>
          <p:nvPr/>
        </p:nvSpPr>
        <p:spPr>
          <a:xfrm>
            <a:off x="1151688" y="4214866"/>
            <a:ext cx="3442063" cy="411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diagnosis</a:t>
            </a:r>
            <a:endParaRPr lang="en-GB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099BE3-EFC0-4218-A63B-1E2B394647CD}"/>
              </a:ext>
            </a:extLst>
          </p:cNvPr>
          <p:cNvSpPr/>
          <p:nvPr/>
        </p:nvSpPr>
        <p:spPr>
          <a:xfrm>
            <a:off x="1151688" y="4727589"/>
            <a:ext cx="3442063" cy="462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prescriptions</a:t>
            </a:r>
            <a:endParaRPr lang="en-GB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C3D8F3-4FCB-4416-AA29-995B486157BB}"/>
              </a:ext>
            </a:extLst>
          </p:cNvPr>
          <p:cNvSpPr/>
          <p:nvPr/>
        </p:nvSpPr>
        <p:spPr>
          <a:xfrm>
            <a:off x="1151688" y="5293869"/>
            <a:ext cx="3432272" cy="369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price breakdown</a:t>
            </a:r>
            <a:endParaRPr lang="en-GB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7F42300-2C70-4735-96F4-6117FF8C2333}"/>
              </a:ext>
            </a:extLst>
          </p:cNvPr>
          <p:cNvSpPr/>
          <p:nvPr/>
        </p:nvSpPr>
        <p:spPr>
          <a:xfrm>
            <a:off x="1151688" y="6179157"/>
            <a:ext cx="3442063" cy="369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Chat box</a:t>
            </a:r>
            <a:endParaRPr lang="en-GB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01532A-E73A-4A14-878A-D8BE1A20E028}"/>
              </a:ext>
            </a:extLst>
          </p:cNvPr>
          <p:cNvSpPr txBox="1"/>
          <p:nvPr/>
        </p:nvSpPr>
        <p:spPr>
          <a:xfrm>
            <a:off x="6468312" y="1952146"/>
            <a:ext cx="4572000" cy="47089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This page is displayed to a doctor when he/she clicks on a requested/upcoming/past consultation.</a:t>
            </a:r>
          </a:p>
          <a:p>
            <a:endParaRPr lang="en-SG" sz="2000" dirty="0"/>
          </a:p>
          <a:p>
            <a:r>
              <a:rPr lang="en-SG" sz="2000" dirty="0"/>
              <a:t>Accept consult button:</a:t>
            </a:r>
          </a:p>
          <a:p>
            <a:pPr marL="342900" indent="-342900">
              <a:buFontTx/>
              <a:buChar char="-"/>
            </a:pPr>
            <a:r>
              <a:rPr lang="en-SG" sz="2000" dirty="0"/>
              <a:t>Shown when consultation status is requested.</a:t>
            </a:r>
          </a:p>
          <a:p>
            <a:pPr marL="342900" indent="-342900">
              <a:buFontTx/>
              <a:buChar char="-"/>
            </a:pPr>
            <a:r>
              <a:rPr lang="en-SG" sz="2000" dirty="0"/>
              <a:t>Changes consultation status to ‘upcoming’</a:t>
            </a:r>
          </a:p>
          <a:p>
            <a:pPr marL="342900" indent="-342900">
              <a:buFontTx/>
              <a:buChar char="-"/>
            </a:pPr>
            <a:endParaRPr lang="en-SG" sz="2000" dirty="0"/>
          </a:p>
          <a:p>
            <a:r>
              <a:rPr lang="en-SG" sz="2000" dirty="0"/>
              <a:t>Start consult button:</a:t>
            </a:r>
          </a:p>
          <a:p>
            <a:pPr marL="342900" indent="-342900">
              <a:buFontTx/>
              <a:buChar char="-"/>
            </a:pPr>
            <a:r>
              <a:rPr lang="en-SG" sz="2000" dirty="0"/>
              <a:t>Shown when consultation status is upcoming.</a:t>
            </a:r>
          </a:p>
          <a:p>
            <a:pPr marL="342900" indent="-342900">
              <a:buFontTx/>
              <a:buChar char="-"/>
            </a:pPr>
            <a:r>
              <a:rPr lang="en-SG" sz="2000" dirty="0"/>
              <a:t>Changes consultation status to ‘ongoing’</a:t>
            </a:r>
          </a:p>
        </p:txBody>
      </p:sp>
    </p:spTree>
    <p:extLst>
      <p:ext uri="{BB962C8B-B14F-4D97-AF65-F5344CB8AC3E}">
        <p14:creationId xmlns:p14="http://schemas.microsoft.com/office/powerpoint/2010/main" val="203548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3450</TotalTime>
  <Words>1848</Words>
  <Application>Microsoft Office PowerPoint</Application>
  <PresentationFormat>Widescreen</PresentationFormat>
  <Paragraphs>367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Sitemap</vt:lpstr>
      <vt:lpstr>PowerPoint Presentation</vt:lpstr>
      <vt:lpstr>Signup/login</vt:lpstr>
      <vt:lpstr>PowerPoint Presentation</vt:lpstr>
      <vt:lpstr>PowerPoint Presentation</vt:lpstr>
      <vt:lpstr>PowerPoint Presentation</vt:lpstr>
      <vt:lpstr>For doctors</vt:lpstr>
      <vt:lpstr>PowerPoint Presentation</vt:lpstr>
      <vt:lpstr>PowerPoint Presentation</vt:lpstr>
      <vt:lpstr>PowerPoint Presentation</vt:lpstr>
      <vt:lpstr>For patients or doctors (in patient mode)</vt:lpstr>
      <vt:lpstr>PowerPoint Presentation</vt:lpstr>
      <vt:lpstr>PowerPoint Presentation</vt:lpstr>
      <vt:lpstr>PowerPoint Presentation</vt:lpstr>
      <vt:lpstr>PowerPoint Presentation</vt:lpstr>
      <vt:lpstr>For Both</vt:lpstr>
      <vt:lpstr>PowerPoint Presentation</vt:lpstr>
      <vt:lpstr>For Both</vt:lpstr>
      <vt:lpstr>PowerPoint Presentation</vt:lpstr>
      <vt:lpstr>For Both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Alvin Lim</dc:creator>
  <cp:lastModifiedBy>Alvin Lim</cp:lastModifiedBy>
  <cp:revision>148</cp:revision>
  <dcterms:created xsi:type="dcterms:W3CDTF">2020-11-30T16:14:02Z</dcterms:created>
  <dcterms:modified xsi:type="dcterms:W3CDTF">2020-12-21T07:06:43Z</dcterms:modified>
</cp:coreProperties>
</file>