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2"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75FF7E-F8ED-439F-A61B-33B15A19E1BE}">
  <a:tblStyle styleId="{1675FF7E-F8ED-439F-A61B-33B15A19E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89"/>
    <p:restoredTop sz="56748"/>
  </p:normalViewPr>
  <p:slideViewPr>
    <p:cSldViewPr snapToGrid="0">
      <p:cViewPr varScale="1">
        <p:scale>
          <a:sx n="116" d="100"/>
          <a:sy n="116" d="100"/>
        </p:scale>
        <p:origin x="1136"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N" dirty="0"/>
              <a:t>Hello</a:t>
            </a:r>
            <a:r>
              <a:rPr lang="en-US" dirty="0"/>
              <a:t> everyone good afternoon</a:t>
            </a:r>
          </a:p>
          <a:p>
            <a:pPr marL="0" lvl="0" indent="0" algn="l" rtl="0">
              <a:spcBef>
                <a:spcPts val="0"/>
              </a:spcBef>
              <a:spcAft>
                <a:spcPts val="0"/>
              </a:spcAft>
              <a:buNone/>
            </a:pPr>
            <a:r>
              <a:rPr lang="en-US" dirty="0"/>
              <a:t>Today I am introduce our research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3d1e35cf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3d1e35cf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00"/>
              </a:lnSpc>
              <a:buNone/>
            </a:pPr>
            <a:r>
              <a:rPr lang="en-US" b="0" i="0" dirty="0">
                <a:effectLst/>
                <a:latin typeface="Inter"/>
              </a:rPr>
              <a:t>Now let's move to the </a:t>
            </a:r>
            <a:r>
              <a:rPr lang="en-US" b="1" i="0" dirty="0">
                <a:solidFill>
                  <a:srgbClr val="000000"/>
                </a:solidFill>
                <a:effectLst/>
                <a:latin typeface="Inter"/>
              </a:rPr>
              <a:t>Experiments</a:t>
            </a:r>
            <a:r>
              <a:rPr lang="en-US" b="0" i="0" dirty="0">
                <a:effectLst/>
                <a:latin typeface="Inter"/>
              </a:rPr>
              <a:t> part. We compare our approach with two existing methods:</a:t>
            </a:r>
          </a:p>
          <a:p>
            <a:pPr algn="l">
              <a:lnSpc>
                <a:spcPts val="2100"/>
              </a:lnSpc>
              <a:spcBef>
                <a:spcPts val="600"/>
              </a:spcBef>
              <a:spcAft>
                <a:spcPts val="600"/>
              </a:spcAft>
              <a:buFont typeface="+mj-lt"/>
              <a:buAutoNum type="arabicPeriod"/>
            </a:pPr>
            <a:br>
              <a:rPr lang="en-US" dirty="0"/>
            </a:br>
            <a:r>
              <a:rPr lang="en-US" b="0" i="0" dirty="0">
                <a:solidFill>
                  <a:srgbClr val="000000"/>
                </a:solidFill>
                <a:effectLst/>
                <a:latin typeface="Inter"/>
              </a:rPr>
              <a:t>Query Configuration Sensitivity Analysis (QCSA).</a:t>
            </a:r>
          </a:p>
          <a:p>
            <a:pPr algn="l">
              <a:lnSpc>
                <a:spcPts val="2100"/>
              </a:lnSpc>
              <a:spcBef>
                <a:spcPts val="600"/>
              </a:spcBef>
              <a:spcAft>
                <a:spcPts val="600"/>
              </a:spcAft>
              <a:buFont typeface="+mj-lt"/>
              <a:buAutoNum type="arabicPeriod"/>
            </a:pPr>
            <a:r>
              <a:rPr lang="en-US" b="0" i="0" dirty="0">
                <a:solidFill>
                  <a:srgbClr val="000000"/>
                </a:solidFill>
                <a:effectLst/>
                <a:latin typeface="Inter"/>
              </a:rPr>
              <a:t>Index-based Workload Summarization (ISUM).</a:t>
            </a:r>
          </a:p>
          <a:p>
            <a:pPr>
              <a:buNone/>
            </a:pPr>
            <a:br>
              <a:rPr lang="en-US" dirty="0"/>
            </a:br>
            <a:endParaRPr lang="en-US" dirty="0"/>
          </a:p>
          <a:p>
            <a:pPr algn="l">
              <a:lnSpc>
                <a:spcPts val="2100"/>
              </a:lnSpc>
              <a:buNone/>
            </a:pPr>
            <a:r>
              <a:rPr lang="en-US" b="0" i="0" dirty="0">
                <a:effectLst/>
                <a:latin typeface="Inter"/>
              </a:rPr>
              <a:t>We use</a:t>
            </a:r>
            <a:r>
              <a:rPr lang="zh-CN" altLang="en-US" b="0" i="0" dirty="0">
                <a:effectLst/>
                <a:latin typeface="Inter"/>
              </a:rPr>
              <a:t> </a:t>
            </a:r>
            <a:r>
              <a:rPr lang="en-US" altLang="zh-CN" b="0" i="0" dirty="0">
                <a:effectLst/>
                <a:latin typeface="Inter"/>
              </a:rPr>
              <a:t>four workloads including a real world workload</a:t>
            </a:r>
            <a:br>
              <a:rPr lang="en-US" dirty="0"/>
            </a:br>
            <a:endParaRPr lang="en-US" b="0" i="0" dirty="0">
              <a:effectLst/>
              <a:latin typeface="Inte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4e64b24a7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4e64b24a7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Table </a:t>
            </a:r>
            <a:r>
              <a:rPr lang="en-US" sz="1100" b="0" i="0" u="none" strike="noStrike" cap="none" dirty="0">
                <a:solidFill>
                  <a:srgbClr val="000000"/>
                </a:solidFill>
                <a:effectLst/>
                <a:latin typeface="Arial"/>
                <a:ea typeface="Arial"/>
                <a:cs typeface="Arial"/>
                <a:sym typeface="Arial"/>
              </a:rPr>
              <a:t> presents the optimal performance—including </a:t>
            </a:r>
            <a:r>
              <a:rPr lang="en-US" sz="1100" b="0" i="1" u="none" strike="noStrike" cap="none" dirty="0">
                <a:solidFill>
                  <a:srgbClr val="000000"/>
                </a:solidFill>
                <a:effectLst/>
                <a:latin typeface="Arial"/>
                <a:ea typeface="Arial"/>
                <a:cs typeface="Arial"/>
                <a:sym typeface="Arial"/>
              </a:rPr>
              <a:t>Tuning Time</a:t>
            </a:r>
            <a:r>
              <a:rPr lang="en-US" sz="1100" b="0" i="0" u="none" strike="noStrike" cap="none" dirty="0">
                <a:solidFill>
                  <a:srgbClr val="000000"/>
                </a:solidFill>
                <a:effectLst/>
                <a:latin typeface="Arial"/>
                <a:ea typeface="Arial"/>
                <a:cs typeface="Arial"/>
                <a:sym typeface="Arial"/>
              </a:rPr>
              <a:t> and </a:t>
            </a:r>
            <a:r>
              <a:rPr lang="en-US" sz="1100" b="0" i="1" u="none" strike="noStrike" cap="none" dirty="0">
                <a:solidFill>
                  <a:srgbClr val="000000"/>
                </a:solidFill>
                <a:effectLst/>
                <a:latin typeface="Arial"/>
                <a:ea typeface="Arial"/>
                <a:cs typeface="Arial"/>
                <a:sym typeface="Arial"/>
              </a:rPr>
              <a:t>Optimal QPS</a:t>
            </a:r>
            <a:r>
              <a:rPr lang="en-US" sz="1100" b="0" i="0" u="none" strike="noStrike" cap="none" dirty="0">
                <a:solidFill>
                  <a:srgbClr val="000000"/>
                </a:solidFill>
                <a:effectLst/>
                <a:latin typeface="Arial"/>
                <a:ea typeface="Arial"/>
                <a:cs typeface="Arial"/>
                <a:sym typeface="Arial"/>
              </a:rPr>
              <a:t>—when knob tuning on the </a:t>
            </a:r>
            <a:r>
              <a:rPr lang="en-US" sz="1100" b="1" i="0" u="none" strike="noStrike" cap="none" dirty="0">
                <a:solidFill>
                  <a:srgbClr val="000000"/>
                </a:solidFill>
                <a:effectLst/>
                <a:latin typeface="Arial"/>
                <a:ea typeface="Arial"/>
                <a:cs typeface="Arial"/>
                <a:sym typeface="Arial"/>
              </a:rPr>
              <a:t>source workload</a:t>
            </a:r>
            <a:r>
              <a:rPr lang="en-US" sz="1100" b="0" i="0" u="none" strike="noStrike" cap="none" dirty="0">
                <a:solidFill>
                  <a:srgbClr val="000000"/>
                </a:solidFill>
                <a:effectLst/>
                <a:latin typeface="Arial"/>
                <a:ea typeface="Arial"/>
                <a:cs typeface="Arial"/>
                <a:sym typeface="Arial"/>
              </a:rPr>
              <a:t>.</a:t>
            </a:r>
            <a:endParaRPr lang="en-US" dirty="0"/>
          </a:p>
          <a:p>
            <a:r>
              <a:rPr lang="en-US" sz="1100" b="0" i="0" u="none" strike="noStrike" cap="none" dirty="0">
                <a:solidFill>
                  <a:srgbClr val="000000"/>
                </a:solidFill>
                <a:effectLst/>
                <a:latin typeface="Arial"/>
                <a:ea typeface="Arial"/>
                <a:cs typeface="Arial"/>
                <a:sym typeface="Arial"/>
              </a:rPr>
              <a:t>Then, the figure show </a:t>
            </a:r>
            <a:r>
              <a:rPr lang="en" sz="1100" dirty="0">
                <a:solidFill>
                  <a:schemeClr val="dk2"/>
                </a:solidFill>
                <a:latin typeface="Times New Roman"/>
                <a:ea typeface="Times New Roman"/>
                <a:cs typeface="Times New Roman"/>
                <a:sym typeface="Times New Roman"/>
              </a:rPr>
              <a:t>The </a:t>
            </a:r>
            <a:r>
              <a:rPr lang="en" sz="1100" i="1" dirty="0">
                <a:solidFill>
                  <a:srgbClr val="0000FF"/>
                </a:solidFill>
                <a:latin typeface="Times New Roman"/>
                <a:ea typeface="Times New Roman"/>
                <a:cs typeface="Times New Roman"/>
                <a:sym typeface="Times New Roman"/>
              </a:rPr>
              <a:t>QPS of source workload</a:t>
            </a:r>
            <a:r>
              <a:rPr lang="en" sz="1100" dirty="0">
                <a:solidFill>
                  <a:schemeClr val="dk2"/>
                </a:solidFill>
                <a:latin typeface="Times New Roman"/>
                <a:ea typeface="Times New Roman"/>
                <a:cs typeface="Times New Roman"/>
                <a:sym typeface="Times New Roman"/>
              </a:rPr>
              <a:t> when deploy </a:t>
            </a:r>
            <a:r>
              <a:rPr lang="en" sz="1100" dirty="0">
                <a:solidFill>
                  <a:srgbClr val="0000FF"/>
                </a:solidFill>
                <a:latin typeface="Times New Roman"/>
                <a:ea typeface="Times New Roman"/>
                <a:cs typeface="Times New Roman"/>
                <a:sym typeface="Times New Roman"/>
              </a:rPr>
              <a:t>optimal knobs from compressed workload</a:t>
            </a:r>
            <a:r>
              <a:rPr lang="en" sz="1100" dirty="0">
                <a:solidFill>
                  <a:schemeClr val="dk2"/>
                </a:solidFill>
                <a:latin typeface="Times New Roman"/>
                <a:ea typeface="Times New Roman"/>
                <a:cs typeface="Times New Roman"/>
                <a:sym typeface="Times New Roman"/>
              </a:rPr>
              <a:t>.</a:t>
            </a:r>
          </a:p>
          <a:p>
            <a:endParaRPr lang="en" sz="1100" b="0" i="0" u="none" strike="noStrike" cap="none" dirty="0">
              <a:solidFill>
                <a:schemeClr val="dk2"/>
              </a:solidFill>
              <a:effectLst/>
              <a:latin typeface="Times New Roman"/>
              <a:ea typeface="Arial"/>
              <a:cs typeface="Times New Roman"/>
              <a:sym typeface="Times New Roman"/>
            </a:endParaRPr>
          </a:p>
          <a:p>
            <a:r>
              <a:rPr lang="en-US" sz="1100" b="0" i="0" u="none" strike="noStrike" cap="none" dirty="0">
                <a:solidFill>
                  <a:srgbClr val="000000"/>
                </a:solidFill>
                <a:effectLst/>
                <a:latin typeface="Arial"/>
                <a:ea typeface="Arial"/>
                <a:cs typeface="Arial"/>
                <a:sym typeface="Arial"/>
              </a:rPr>
              <a:t>Across all workloads, our </a:t>
            </a:r>
            <a:r>
              <a:rPr lang="en-US" sz="1100" b="0" i="0" u="none" strike="noStrike" cap="none" dirty="0" err="1">
                <a:solidFill>
                  <a:srgbClr val="000000"/>
                </a:solidFill>
                <a:effectLst/>
                <a:latin typeface="Arial"/>
                <a:ea typeface="Arial"/>
                <a:cs typeface="Arial"/>
                <a:sym typeface="Arial"/>
              </a:rPr>
              <a:t>SCompression</a:t>
            </a:r>
            <a:r>
              <a:rPr lang="en-US" sz="1100" b="0" i="0" u="none" strike="noStrike" cap="none" dirty="0">
                <a:solidFill>
                  <a:srgbClr val="000000"/>
                </a:solidFill>
                <a:effectLst/>
                <a:latin typeface="Arial"/>
                <a:ea typeface="Arial"/>
                <a:cs typeface="Arial"/>
                <a:sym typeface="Arial"/>
              </a:rPr>
              <a:t> achieves QPS far closer to source workload. </a:t>
            </a:r>
          </a:p>
          <a:p>
            <a:r>
              <a:rPr lang="en-US" sz="1100" b="0" i="0" u="none" strike="noStrike" cap="none" dirty="0">
                <a:solidFill>
                  <a:srgbClr val="000000"/>
                </a:solidFill>
                <a:effectLst/>
                <a:latin typeface="Arial"/>
                <a:ea typeface="Arial"/>
                <a:cs typeface="Arial"/>
                <a:sym typeface="Arial"/>
              </a:rPr>
              <a:t>This shows </a:t>
            </a:r>
            <a:r>
              <a:rPr lang="en-US" sz="1100" b="0" i="0" u="none" strike="noStrike" cap="none" dirty="0" err="1">
                <a:solidFill>
                  <a:srgbClr val="000000"/>
                </a:solidFill>
                <a:effectLst/>
                <a:latin typeface="Arial"/>
                <a:ea typeface="Arial"/>
                <a:cs typeface="Arial"/>
                <a:sym typeface="Arial"/>
              </a:rPr>
              <a:t>SCompression</a:t>
            </a:r>
            <a:r>
              <a:rPr lang="en-US" sz="1100" b="0" i="0" u="none" strike="noStrike" cap="none" dirty="0">
                <a:solidFill>
                  <a:srgbClr val="000000"/>
                </a:solidFill>
                <a:effectLst/>
                <a:latin typeface="Arial"/>
                <a:ea typeface="Arial"/>
                <a:cs typeface="Arial"/>
                <a:sym typeface="Arial"/>
              </a:rPr>
              <a:t> preserves enough of the workload’s core characteristics.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4e64b24a7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4e64b24a7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Across all workloads, our </a:t>
            </a:r>
            <a:r>
              <a:rPr lang="en-US" sz="1100" b="0" i="0" u="none" strike="noStrike" cap="none" dirty="0" err="1">
                <a:solidFill>
                  <a:srgbClr val="000000"/>
                </a:solidFill>
                <a:effectLst/>
                <a:latin typeface="Arial"/>
                <a:ea typeface="Arial"/>
                <a:cs typeface="Arial"/>
                <a:sym typeface="Arial"/>
              </a:rPr>
              <a:t>SCompression</a:t>
            </a:r>
            <a:r>
              <a:rPr lang="en-US" sz="1100" b="0" i="0" u="none" strike="noStrike" cap="none" dirty="0">
                <a:solidFill>
                  <a:srgbClr val="000000"/>
                </a:solidFill>
                <a:effectLst/>
                <a:latin typeface="Arial"/>
                <a:ea typeface="Arial"/>
                <a:cs typeface="Arial"/>
                <a:sym typeface="Arial"/>
              </a:rPr>
              <a:t> achieves best results.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Based on these two experiments, the results show that </a:t>
            </a:r>
            <a:r>
              <a:rPr lang="en-US" sz="1100" dirty="0" err="1">
                <a:effectLst/>
                <a:latin typeface="Times New Roman" panose="02020603050405020304" pitchFamily="18" charset="0"/>
                <a:cs typeface="Times New Roman" panose="02020603050405020304" pitchFamily="18" charset="0"/>
              </a:rPr>
              <a:t>SCompression</a:t>
            </a:r>
            <a:r>
              <a:rPr lang="en-US" sz="1100" dirty="0">
                <a:effectLst/>
                <a:latin typeface="Times New Roman" panose="02020603050405020304" pitchFamily="18" charset="0"/>
                <a:cs typeface="Times New Roman" panose="02020603050405020304" pitchFamily="18" charset="0"/>
              </a:rPr>
              <a:t> is a cost</a:t>
            </a:r>
            <a:r>
              <a:rPr lang="en-US" altLang="zh-CN" sz="1100" dirty="0">
                <a:latin typeface="Times New Roman" panose="02020603050405020304" pitchFamily="18" charset="0"/>
                <a:cs typeface="Times New Roman" panose="02020603050405020304" pitchFamily="18" charset="0"/>
              </a:rPr>
              <a:t>-</a:t>
            </a:r>
            <a:r>
              <a:rPr lang="en-US" sz="1100" dirty="0">
                <a:effectLst/>
                <a:latin typeface="Times New Roman" panose="02020603050405020304" pitchFamily="18" charset="0"/>
                <a:cs typeface="Times New Roman" panose="02020603050405020304" pitchFamily="18" charset="0"/>
              </a:rPr>
              <a:t>effective</a:t>
            </a:r>
            <a:r>
              <a:rPr lang="zh-CN" altLang="en-US" sz="1100" dirty="0">
                <a:latin typeface="Times New Roman" panose="02020603050405020304" pitchFamily="18" charset="0"/>
                <a:cs typeface="Times New Roman" panose="02020603050405020304" pitchFamily="18" charset="0"/>
              </a:rPr>
              <a:t> </a:t>
            </a:r>
            <a:r>
              <a:rPr lang="en-US" sz="1100" dirty="0">
                <a:effectLst/>
                <a:latin typeface="Times New Roman" panose="02020603050405020304" pitchFamily="18" charset="0"/>
                <a:cs typeface="Times New Roman" panose="02020603050405020304" pitchFamily="18" charset="0"/>
              </a:rPr>
              <a:t>solution for knob tuning, accelerating tuning by </a:t>
            </a:r>
            <a:r>
              <a:rPr lang="en-US" sz="1100" dirty="0">
                <a:solidFill>
                  <a:schemeClr val="accent1"/>
                </a:solidFill>
                <a:effectLst/>
                <a:latin typeface="Times New Roman" panose="02020603050405020304" pitchFamily="18" charset="0"/>
                <a:cs typeface="Times New Roman" panose="02020603050405020304" pitchFamily="18" charset="0"/>
              </a:rPr>
              <a:t>up to 40 times</a:t>
            </a:r>
            <a:r>
              <a:rPr lang="en-US" sz="1100" dirty="0">
                <a:solidFill>
                  <a:schemeClr val="accent1"/>
                </a:solidFill>
                <a:latin typeface="Times New Roman" panose="02020603050405020304" pitchFamily="18" charset="0"/>
                <a:cs typeface="Times New Roman" panose="02020603050405020304" pitchFamily="18" charset="0"/>
              </a:rPr>
              <a:t> </a:t>
            </a:r>
            <a:r>
              <a:rPr lang="en-US" sz="1100" dirty="0">
                <a:solidFill>
                  <a:schemeClr val="accent1"/>
                </a:solidFill>
                <a:effectLst/>
                <a:latin typeface="Times New Roman" panose="02020603050405020304" pitchFamily="18" charset="0"/>
                <a:cs typeface="Times New Roman" panose="02020603050405020304" pitchFamily="18" charset="0"/>
              </a:rPr>
              <a:t>with only a 5% performance reduction</a:t>
            </a:r>
            <a:r>
              <a:rPr lang="en-US" sz="1100" dirty="0">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We also have more experiments you can found on our paper, including more analysis and ablation studies.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1F462873-4DF5-FE0A-C2B9-0283F8EB02BF}"/>
            </a:ext>
          </a:extLst>
        </p:cNvPr>
        <p:cNvGrpSpPr/>
        <p:nvPr/>
      </p:nvGrpSpPr>
      <p:grpSpPr>
        <a:xfrm>
          <a:off x="0" y="0"/>
          <a:ext cx="0" cy="0"/>
          <a:chOff x="0" y="0"/>
          <a:chExt cx="0" cy="0"/>
        </a:xfrm>
      </p:grpSpPr>
      <p:sp>
        <p:nvSpPr>
          <p:cNvPr id="190" name="Google Shape;190;g34e877a0e35_0_33:notes">
            <a:extLst>
              <a:ext uri="{FF2B5EF4-FFF2-40B4-BE49-F238E27FC236}">
                <a16:creationId xmlns:a16="http://schemas.microsoft.com/office/drawing/2014/main" id="{2C7DE99B-E35F-359E-BEF3-EC6343D79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4e877a0e35_0_33:notes">
            <a:extLst>
              <a:ext uri="{FF2B5EF4-FFF2-40B4-BE49-F238E27FC236}">
                <a16:creationId xmlns:a16="http://schemas.microsoft.com/office/drawing/2014/main" id="{F548C41B-423B-6839-48FE-5A4B7FFC8D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C1F23"/>
                </a:solidFill>
                <a:effectLst/>
                <a:latin typeface="Inter"/>
              </a:rPr>
              <a:t>Finally, let me introduce Tencent Cloud‘s next-generation data intelligence platform. It provides capabilities such as agents, insight, computation, scheduling, storage, and so on. </a:t>
            </a:r>
            <a:endParaRPr lang="en-US" altLang="zh-CN" b="0" i="0" dirty="0">
              <a:solidFill>
                <a:srgbClr val="1C1F23"/>
              </a:solidFill>
              <a:effectLst/>
              <a:latin typeface="Inter"/>
            </a:endParaRPr>
          </a:p>
          <a:p>
            <a:pPr marL="0" lvl="0" indent="0" algn="l" rtl="0">
              <a:spcBef>
                <a:spcPts val="0"/>
              </a:spcBef>
              <a:spcAft>
                <a:spcPts val="0"/>
              </a:spcAft>
              <a:buNone/>
            </a:pPr>
            <a:endParaRPr lang="en-US" b="0" i="0" dirty="0">
              <a:solidFill>
                <a:srgbClr val="1C1F23"/>
              </a:solidFill>
              <a:effectLst/>
              <a:latin typeface="Inter"/>
            </a:endParaRPr>
          </a:p>
          <a:p>
            <a:pPr marL="0" lvl="0" indent="0" algn="l" rtl="0">
              <a:spcBef>
                <a:spcPts val="0"/>
              </a:spcBef>
              <a:spcAft>
                <a:spcPts val="0"/>
              </a:spcAft>
              <a:buNone/>
            </a:pPr>
            <a:r>
              <a:rPr lang="en-US" b="0" i="0" dirty="0">
                <a:solidFill>
                  <a:srgbClr val="1C1F23"/>
                </a:solidFill>
                <a:effectLst/>
                <a:latin typeface="Inter"/>
              </a:rPr>
              <a:t>Our research (including the workload compression and efficient knob tuning methods) will be integrated into this platform, enabling it to deliver high-speed database knob tuning for more effective performance optimization.</a:t>
            </a:r>
            <a:endParaRPr lang="en-CN" dirty="0"/>
          </a:p>
        </p:txBody>
      </p:sp>
    </p:spTree>
    <p:extLst>
      <p:ext uri="{BB962C8B-B14F-4D97-AF65-F5344CB8AC3E}">
        <p14:creationId xmlns:p14="http://schemas.microsoft.com/office/powerpoint/2010/main" val="1006563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4e877a0e3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4e877a0e3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4e877a0e3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4e877a0e3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78e6dc35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78e6dc35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77ca064ea1_0_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77ca064ea1_0_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 many to …..</a:t>
            </a:r>
            <a:br>
              <a:rPr lang="en"/>
            </a:br>
            <a:r>
              <a:rPr lang="en"/>
              <a:t>Simplify the slides, reduce figures.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77ca064ea1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77ca064ea1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4e64b24a7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4e64b24a7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4e64b24a7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4e64b24a7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First, let me introduce some basic background about knob tuning on database.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Databases typically have hundreds of configuration knobs, and some knobs can influence DB performance significantly.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However, manually tuning these knobs is a difficult and time-consuming task for DBAs. </a:t>
            </a:r>
          </a:p>
          <a:p>
            <a:pPr marL="0" lvl="0" indent="0" algn="l" rtl="0">
              <a:spcBef>
                <a:spcPts val="0"/>
              </a:spcBef>
              <a:spcAft>
                <a:spcPts val="0"/>
              </a:spcAft>
              <a:buNone/>
            </a:pPr>
            <a:r>
              <a:rPr lang="en-US" sz="1100" b="0" i="0" u="none" strike="noStrike" cap="none" dirty="0" err="1">
                <a:solidFill>
                  <a:srgbClr val="000000"/>
                </a:solidFill>
                <a:effectLst/>
                <a:latin typeface="Arial"/>
                <a:ea typeface="Arial"/>
                <a:cs typeface="Arial"/>
                <a:sym typeface="Arial"/>
              </a:rPr>
              <a:t>Thuerefore</a:t>
            </a:r>
            <a:r>
              <a:rPr lang="en-US" sz="1100" b="0" i="0" u="none" strike="noStrike" cap="none" dirty="0">
                <a:solidFill>
                  <a:srgbClr val="000000"/>
                </a:solidFill>
                <a:effectLst/>
                <a:latin typeface="Arial"/>
                <a:ea typeface="Arial"/>
                <a:cs typeface="Arial"/>
                <a:sym typeface="Arial"/>
              </a:rPr>
              <a:t> research has turned to using machine learning (ML) to automatically tune databases.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As shown in the diagram, the automatic knob tuning process usually repeats three steps: first, the tuning system suggests configurations (this step is referred to as “model recommendation”);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second, we test the performance by executing workloads on the DB with these configurations (that is “workload execution”);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third, the tuning system updates its model based on the metrics collected from the DB. </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An important observation is that workload execution is expensive but necessary.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The pie chart on the slide shows that workload execution accounts for 90% of the total cost in the tuning process, while other steps only make up small portions (3%, 4%, and 3% respectively). </a:t>
            </a:r>
          </a:p>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However, testing the performance of configurations is important because the tuning system needs to learn from samples to improve the quality of configurations. </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To improve tuning efficiency, many researchers focus on reducing the number of iterations in this process, but they barely pay attention to reducing the cost of workload execution. Inspired by this, we are trying to perform workload compression to cut down this expense.</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e64b24a7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4e64b24a7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 many to …..</a:t>
            </a:r>
            <a:br>
              <a:rPr lang="en"/>
            </a:br>
            <a:r>
              <a:rPr lang="en"/>
              <a:t>Simplify the slides, reduce figures.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a3d1e35cf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a3d1e35cf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a3d1e35cf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a3d1e35cf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a3d1e35cf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a3d1e35cf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4e877a0e3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4e877a0e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a3d1e35cf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a3d1e35cf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4e877a0e3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4e877a0e3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ec3a1019c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ec3a1019c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7806beca9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7806beca9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C1F23"/>
                </a:solidFill>
                <a:effectLst/>
                <a:latin typeface="Inter"/>
              </a:rPr>
              <a:t>As for workload compression, there are lots of methods. </a:t>
            </a:r>
          </a:p>
          <a:p>
            <a:pPr marL="0" lvl="0" indent="0" algn="l" rtl="0">
              <a:spcBef>
                <a:spcPts val="0"/>
              </a:spcBef>
              <a:spcAft>
                <a:spcPts val="0"/>
              </a:spcAft>
              <a:buNone/>
            </a:pPr>
            <a:r>
              <a:rPr lang="en-US" b="0" i="0" dirty="0">
                <a:solidFill>
                  <a:srgbClr val="1C1F23"/>
                </a:solidFill>
                <a:effectLst/>
                <a:latin typeface="Inter"/>
              </a:rPr>
              <a:t>To save time. Let me go through the key design of previous workload compression methods. </a:t>
            </a:r>
          </a:p>
          <a:p>
            <a:pPr marL="0" lvl="0" indent="0" algn="l" rtl="0">
              <a:spcBef>
                <a:spcPts val="0"/>
              </a:spcBef>
              <a:spcAft>
                <a:spcPts val="0"/>
              </a:spcAft>
              <a:buNone/>
            </a:pPr>
            <a:endParaRPr lang="en-US" b="0" i="0" dirty="0">
              <a:solidFill>
                <a:srgbClr val="1C1F23"/>
              </a:solidFill>
              <a:effectLst/>
              <a:latin typeface="Inter"/>
            </a:endParaRPr>
          </a:p>
          <a:p>
            <a:pPr marL="0" lvl="0" indent="0" algn="l" rtl="0">
              <a:spcBef>
                <a:spcPts val="0"/>
              </a:spcBef>
              <a:spcAft>
                <a:spcPts val="0"/>
              </a:spcAft>
              <a:buNone/>
            </a:pPr>
            <a:r>
              <a:rPr lang="en-US" b="0" i="0" dirty="0">
                <a:solidFill>
                  <a:srgbClr val="1C1F23"/>
                </a:solidFill>
                <a:effectLst/>
                <a:latin typeface="Inter"/>
              </a:rPr>
              <a:t>Most of these workload compression methods are designed for OLAP workloads. </a:t>
            </a:r>
          </a:p>
          <a:p>
            <a:pPr marL="0" lvl="0" indent="0" algn="l" rtl="0">
              <a:spcBef>
                <a:spcPts val="0"/>
              </a:spcBef>
              <a:spcAft>
                <a:spcPts val="0"/>
              </a:spcAft>
              <a:buNone/>
            </a:pPr>
            <a:endParaRPr lang="en-US" b="0" i="0" dirty="0">
              <a:solidFill>
                <a:srgbClr val="1C1F23"/>
              </a:solidFill>
              <a:effectLst/>
              <a:latin typeface="Inter"/>
            </a:endParaRPr>
          </a:p>
          <a:p>
            <a:pPr marL="0" lvl="0" indent="0" algn="l" rtl="0">
              <a:spcBef>
                <a:spcPts val="0"/>
              </a:spcBef>
              <a:spcAft>
                <a:spcPts val="0"/>
              </a:spcAft>
              <a:buNone/>
            </a:pPr>
            <a:r>
              <a:rPr lang="en-US" b="0" i="0" dirty="0">
                <a:solidFill>
                  <a:srgbClr val="1C1F23"/>
                </a:solidFill>
                <a:effectLst/>
                <a:latin typeface="Inter"/>
              </a:rPr>
              <a:t>They follow two main steps: </a:t>
            </a:r>
          </a:p>
          <a:p>
            <a:pPr marL="0" lvl="0" indent="0" algn="l" rtl="0">
              <a:spcBef>
                <a:spcPts val="0"/>
              </a:spcBef>
              <a:spcAft>
                <a:spcPts val="0"/>
              </a:spcAft>
              <a:buNone/>
            </a:pPr>
            <a:r>
              <a:rPr lang="en-US" b="0" i="0" dirty="0">
                <a:solidFill>
                  <a:srgbClr val="1C1F23"/>
                </a:solidFill>
                <a:effectLst/>
                <a:latin typeface="Inter"/>
              </a:rPr>
              <a:t>First, they regard a workload as a **set of queries**. </a:t>
            </a:r>
          </a:p>
          <a:p>
            <a:pPr marL="0" lvl="0" indent="0" algn="l" rtl="0">
              <a:spcBef>
                <a:spcPts val="0"/>
              </a:spcBef>
              <a:spcAft>
                <a:spcPts val="0"/>
              </a:spcAft>
              <a:buNone/>
            </a:pPr>
            <a:r>
              <a:rPr lang="en-US" b="0" i="0" dirty="0">
                <a:solidFill>
                  <a:srgbClr val="1C1F23"/>
                </a:solidFill>
                <a:effectLst/>
                <a:latin typeface="Inter"/>
              </a:rPr>
              <a:t>Instead of considering the workload as time-dependent sequence, they simplify it by treating it as a collection of individual query instances. </a:t>
            </a:r>
          </a:p>
          <a:p>
            <a:pPr marL="0" lvl="0" indent="0" algn="l" rtl="0">
              <a:spcBef>
                <a:spcPts val="0"/>
              </a:spcBef>
              <a:spcAft>
                <a:spcPts val="0"/>
              </a:spcAft>
              <a:buNone/>
            </a:pPr>
            <a:r>
              <a:rPr lang="en-US" b="0" i="0" dirty="0">
                <a:solidFill>
                  <a:srgbClr val="1C1F23"/>
                </a:solidFill>
                <a:effectLst/>
                <a:latin typeface="Inter"/>
              </a:rPr>
              <a:t>Second, they **sample from these queries**. Typically, they select queries based on different metrics—such as query frequency, the resource consumption of queries, or how much each query contributes to the overall workload’s characteristics.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3d1e35cf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3d1e35cf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Now, let's delve into the challenges of compressing OLTP workloads, which differs significantly from OLAP workload compression.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First, **Contextual Information** is critical—for example, the *Sequence and Conflict* of transactions. </a:t>
            </a:r>
            <a:br>
              <a:rPr lang="en-US" sz="1400" b="0" i="0" u="none" strike="noStrike" cap="none" dirty="0">
                <a:solidFill>
                  <a:srgbClr val="000000"/>
                </a:solidFill>
                <a:effectLst/>
                <a:highlight>
                  <a:srgbClr val="FFFFFF"/>
                </a:highlight>
                <a:latin typeface="Arial"/>
                <a:ea typeface="Arial"/>
                <a:cs typeface="Arial"/>
                <a:sym typeface="Arial"/>
              </a:rPr>
            </a:br>
            <a:endParaRPr lang="en-US" sz="1400" b="0" i="0" u="none" strike="noStrike" cap="none" dirty="0">
              <a:solidFill>
                <a:srgbClr val="000000"/>
              </a:solidFill>
              <a:effectLst/>
              <a:highlight>
                <a:srgbClr val="FFFFFF"/>
              </a:highligh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Given OLTP’s high QPS</a:t>
            </a:r>
            <a:r>
              <a:rPr lang="zh-CN" altLang="en-US" sz="1400" b="0" i="0" u="none" strike="noStrike" cap="none" dirty="0">
                <a:solidFill>
                  <a:srgbClr val="000000"/>
                </a:solidFill>
                <a:effectLst/>
                <a:highlight>
                  <a:srgbClr val="FFFFFF"/>
                </a:highlight>
                <a:latin typeface="Arial"/>
                <a:ea typeface="Arial"/>
                <a:cs typeface="Arial"/>
                <a:sym typeface="Arial"/>
              </a:rPr>
              <a:t>，</a:t>
            </a:r>
            <a:r>
              <a:rPr lang="en-US" sz="1400" b="0" i="0" u="none" strike="noStrike" cap="none" dirty="0">
                <a:solidFill>
                  <a:srgbClr val="000000"/>
                </a:solidFill>
                <a:effectLst/>
                <a:highlight>
                  <a:srgbClr val="FFFFFF"/>
                </a:highlight>
                <a:latin typeface="Arial"/>
                <a:ea typeface="Arial"/>
                <a:cs typeface="Arial"/>
                <a:sym typeface="Arial"/>
              </a:rPr>
              <a:t>numerous queries execute concurrently. Their execution order and concurrency conflicts heavily influence database performance, so ignoring this context would make a compressed workload lose its fidelity to the original.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0" i="0" u="none" strike="noStrike" cap="none" dirty="0">
              <a:solidFill>
                <a:srgbClr val="000000"/>
              </a:solidFill>
              <a:effectLst/>
              <a:highlight>
                <a:srgbClr val="FFFFFF"/>
              </a:highligh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Second, we need **Time-oriented Compression**—it’s not just about reducing the *number* of queries, but compressing to achieve **less execution time**. In the context of knob tuning, “fewer queries” doesn’t equal “shorter execution time”: a small set of queries might still take a long time if their sequence or concurrency patterns are not preserved.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0" i="0" u="none" strike="noStrike" cap="none" dirty="0">
              <a:solidFill>
                <a:srgbClr val="000000"/>
              </a:solidFill>
              <a:effectLst/>
              <a:highlight>
                <a:srgbClr val="FFFFFF"/>
              </a:highligh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Thus, our goal is to cut down the *duration* the compressed workload takes to run, rather than just minimizing query count.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0" i="0" u="none" strike="noStrike" cap="none" dirty="0">
              <a:solidFill>
                <a:srgbClr val="000000"/>
              </a:solidFill>
              <a:effectLst/>
              <a:highlight>
                <a:srgbClr val="FFFFFF"/>
              </a:highligh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Third, OLTP workloads involve **a far larger number of queries** compared to OLAP. This higher volume makes compression more challenging—how do we sample or select from so many queries while retaining the workload’s key behavioral characteristics?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0" i="0" u="none" strike="noStrike" cap="none" dirty="0">
              <a:solidFill>
                <a:srgbClr val="000000"/>
              </a:solidFill>
              <a:effectLst/>
              <a:highlight>
                <a:srgbClr val="FFFFFF"/>
              </a:highligh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rgbClr val="000000"/>
                </a:solidFill>
                <a:effectLst/>
                <a:highlight>
                  <a:srgbClr val="FFFFFF"/>
                </a:highlight>
                <a:latin typeface="Arial"/>
                <a:ea typeface="Arial"/>
                <a:cs typeface="Arial"/>
                <a:sym typeface="Arial"/>
              </a:rPr>
              <a:t>Fourth, the **Replay Strategy** is essential. Prior work barely focused on how to *replay* a compressed workload, but in our scenario, replaying the compressed workload accurately is important for the tuning system.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0" i="0" u="none" strike="noStrike" cap="none" dirty="0">
              <a:solidFill>
                <a:srgbClr val="000000"/>
              </a:solidFill>
              <a:effectLst/>
              <a:highlight>
                <a:srgbClr val="FFFFFF"/>
              </a:highligh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78e6dc35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78e6dc35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00"/>
              </a:lnSpc>
              <a:buNone/>
            </a:pPr>
            <a:r>
              <a:rPr lang="en-US" b="0" i="0" dirty="0">
                <a:effectLst/>
                <a:latin typeface="Inter"/>
              </a:rPr>
              <a:t>Now, let's move to our key idea: shifting from “sampling queries” to “sampling slices”.</a:t>
            </a:r>
          </a:p>
          <a:p>
            <a:pPr>
              <a:buNone/>
            </a:pPr>
            <a:br>
              <a:rPr lang="en-US" dirty="0"/>
            </a:br>
            <a:br>
              <a:rPr lang="en-US" dirty="0"/>
            </a:br>
            <a:endParaRPr lang="en-US" dirty="0"/>
          </a:p>
          <a:p>
            <a:pPr algn="l">
              <a:lnSpc>
                <a:spcPts val="2100"/>
              </a:lnSpc>
              <a:buNone/>
            </a:pPr>
            <a:r>
              <a:rPr lang="en-US" b="0" i="0" dirty="0">
                <a:effectLst/>
                <a:latin typeface="Inter"/>
              </a:rPr>
              <a:t>So, what is a “slice”? A slice is a small time interval of a workload that records </a:t>
            </a:r>
            <a:r>
              <a:rPr lang="en-US" b="1" i="0" dirty="0">
                <a:solidFill>
                  <a:srgbClr val="000000"/>
                </a:solidFill>
                <a:effectLst/>
                <a:latin typeface="Inter"/>
              </a:rPr>
              <a:t>all complete transactions starting within that interval</a:t>
            </a:r>
            <a:r>
              <a:rPr lang="en-US" b="0" i="0" dirty="0">
                <a:effectLst/>
                <a:latin typeface="Inter"/>
              </a:rPr>
              <a:t>.  it preserves contextual information—like transaction sequence </a:t>
            </a:r>
            <a:r>
              <a:rPr lang="en-US" b="0" i="1" dirty="0">
                <a:solidFill>
                  <a:srgbClr val="000000"/>
                </a:solidFill>
                <a:effectLst/>
                <a:latin typeface="Inter"/>
              </a:rPr>
              <a:t>within</a:t>
            </a:r>
            <a:r>
              <a:rPr lang="en-US" b="0" i="0" dirty="0">
                <a:effectLst/>
                <a:latin typeface="Inter"/>
              </a:rPr>
              <a:t> the slice and concurrency conflicts </a:t>
            </a:r>
            <a:r>
              <a:rPr lang="en-US" b="0" i="1" dirty="0">
                <a:solidFill>
                  <a:srgbClr val="000000"/>
                </a:solidFill>
                <a:effectLst/>
                <a:latin typeface="Inter"/>
              </a:rPr>
              <a:t>among</a:t>
            </a:r>
            <a:r>
              <a:rPr lang="en-US" b="0" i="0" dirty="0">
                <a:effectLst/>
                <a:latin typeface="Inter"/>
              </a:rPr>
              <a:t> those transactions—all to support compression and replay.</a:t>
            </a:r>
          </a:p>
          <a:p>
            <a:pPr>
              <a:buNone/>
            </a:pPr>
            <a:br>
              <a:rPr lang="en-US" dirty="0"/>
            </a:br>
            <a:endParaRPr lang="en-US" dirty="0"/>
          </a:p>
          <a:p>
            <a:pPr algn="l">
              <a:lnSpc>
                <a:spcPts val="2100"/>
              </a:lnSpc>
              <a:buNone/>
            </a:pPr>
            <a:r>
              <a:rPr lang="en-US" b="0" i="0" dirty="0">
                <a:effectLst/>
                <a:latin typeface="Inter"/>
              </a:rPr>
              <a:t>Previously, methods sampled directly from queries. But our approach samples from slices instead. Why does this help?</a:t>
            </a:r>
          </a:p>
          <a:p>
            <a:pPr>
              <a:buNone/>
            </a:pPr>
            <a:br>
              <a:rPr lang="en-US" dirty="0"/>
            </a:br>
            <a:endParaRPr lang="en-US" dirty="0"/>
          </a:p>
          <a:p>
            <a:pPr algn="l">
              <a:lnSpc>
                <a:spcPts val="2100"/>
              </a:lnSpc>
              <a:buNone/>
            </a:pPr>
            <a:r>
              <a:rPr lang="en-US" b="0" i="0" dirty="0">
                <a:effectLst/>
                <a:latin typeface="Inter"/>
              </a:rPr>
              <a:t>Because each slice contains </a:t>
            </a:r>
            <a:r>
              <a:rPr lang="en-US" b="0" i="1" dirty="0">
                <a:solidFill>
                  <a:srgbClr val="000000"/>
                </a:solidFill>
                <a:effectLst/>
                <a:latin typeface="Inter"/>
              </a:rPr>
              <a:t>all transactions inside it</a:t>
            </a:r>
            <a:r>
              <a:rPr lang="en-US" b="0" i="0" dirty="0">
                <a:effectLst/>
                <a:latin typeface="Inter"/>
              </a:rPr>
              <a:t>, so the conflicts </a:t>
            </a:r>
            <a:r>
              <a:rPr lang="en-US" b="0" i="1" dirty="0">
                <a:solidFill>
                  <a:srgbClr val="000000"/>
                </a:solidFill>
                <a:effectLst/>
                <a:latin typeface="Inter"/>
              </a:rPr>
              <a:t>within a slice</a:t>
            </a:r>
            <a:r>
              <a:rPr lang="en-US" b="0" i="0" dirty="0">
                <a:effectLst/>
                <a:latin typeface="Inter"/>
              </a:rPr>
              <a:t> are fully retained. Meanwhile, the sequence of transactions is preserved both </a:t>
            </a:r>
            <a:r>
              <a:rPr lang="en-US" b="0" i="1" dirty="0">
                <a:solidFill>
                  <a:srgbClr val="000000"/>
                </a:solidFill>
                <a:effectLst/>
                <a:latin typeface="Inter"/>
              </a:rPr>
              <a:t>inside each slice</a:t>
            </a:r>
            <a:r>
              <a:rPr lang="en-US" b="0" i="0" dirty="0">
                <a:effectLst/>
                <a:latin typeface="Inter"/>
              </a:rPr>
              <a:t> and </a:t>
            </a:r>
            <a:r>
              <a:rPr lang="en-US" b="0" i="1" dirty="0">
                <a:solidFill>
                  <a:srgbClr val="000000"/>
                </a:solidFill>
                <a:effectLst/>
                <a:latin typeface="Inter"/>
              </a:rPr>
              <a:t>between different slices</a:t>
            </a:r>
            <a:r>
              <a:rPr lang="en-US" b="0" i="0" dirty="0">
                <a:effectLst/>
                <a:latin typeface="Inter"/>
              </a:rPr>
              <a:t> (since slices are ordered along the timeline, as you can see in the diagram on the right).</a:t>
            </a:r>
          </a:p>
          <a:p>
            <a:pPr>
              <a:buNone/>
            </a:pPr>
            <a:br>
              <a:rPr lang="en-US" dirty="0"/>
            </a:br>
            <a:endParaRPr lang="en-US" dirty="0"/>
          </a:p>
          <a:p>
            <a:pPr algn="l">
              <a:lnSpc>
                <a:spcPts val="2100"/>
              </a:lnSpc>
              <a:buNone/>
            </a:pPr>
            <a:r>
              <a:rPr lang="en-US" b="0" i="0" dirty="0">
                <a:effectLst/>
                <a:latin typeface="Inter"/>
              </a:rPr>
              <a:t>By sampling slices, we can </a:t>
            </a:r>
            <a:r>
              <a:rPr lang="en-US" b="0" i="1" dirty="0">
                <a:solidFill>
                  <a:srgbClr val="000000"/>
                </a:solidFill>
                <a:effectLst/>
                <a:latin typeface="Inter"/>
              </a:rPr>
              <a:t>naturally reduce workload execution time</a:t>
            </a:r>
            <a:r>
              <a:rPr lang="en-US" b="0" i="0" dirty="0">
                <a:effectLst/>
                <a:latin typeface="Inter"/>
              </a:rPr>
              <a:t>: the total execution time of the compressed workload is just the sum of the execution times of the selected slices, so estimating the overall execution time becomes straightforward.</a:t>
            </a:r>
          </a:p>
          <a:p>
            <a:pPr>
              <a:buNone/>
            </a:pPr>
            <a:br>
              <a:rPr lang="en-US" dirty="0"/>
            </a:br>
            <a:endParaRPr lang="en-US" dirty="0"/>
          </a:p>
          <a:p>
            <a:pPr algn="l">
              <a:lnSpc>
                <a:spcPts val="2100"/>
              </a:lnSpc>
              <a:buNone/>
            </a:pPr>
            <a:r>
              <a:rPr lang="en-US" b="0" i="0" dirty="0">
                <a:effectLst/>
                <a:latin typeface="Inter"/>
              </a:rPr>
              <a:t>Moreover, replaying slices is much simpler. We only need to focus on two things: how to replay the transactions </a:t>
            </a:r>
            <a:r>
              <a:rPr lang="en-US" b="0" i="1" dirty="0">
                <a:solidFill>
                  <a:srgbClr val="000000"/>
                </a:solidFill>
                <a:effectLst/>
                <a:latin typeface="Inter"/>
              </a:rPr>
              <a:t>inside each slice</a:t>
            </a:r>
            <a:r>
              <a:rPr lang="en-US" b="0" i="0" dirty="0">
                <a:effectLst/>
                <a:latin typeface="Inter"/>
              </a:rPr>
              <a:t>, and when to start a new slice. </a:t>
            </a:r>
            <a:br>
              <a:rPr lang="en-US" dirty="0"/>
            </a:br>
            <a:endParaRPr lang="en-US" dirty="0"/>
          </a:p>
          <a:p>
            <a:pPr algn="l">
              <a:lnSpc>
                <a:spcPts val="2100"/>
              </a:lnSpc>
              <a:buNone/>
            </a:pPr>
            <a:r>
              <a:rPr lang="en-US" b="0" i="0" dirty="0">
                <a:effectLst/>
                <a:latin typeface="Inter"/>
              </a:rPr>
              <a:t>In short, slicing helps us tackle the OLTP compression challenges by preserving context, enabling time-oriented compression, and simplifying replay—all at once.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77ca064ea1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77ca064ea1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00"/>
              </a:lnSpc>
              <a:buNone/>
            </a:pPr>
            <a:r>
              <a:rPr lang="en-US" b="0" i="0" dirty="0">
                <a:effectLst/>
                <a:latin typeface="Inter"/>
              </a:rPr>
              <a:t>In </a:t>
            </a:r>
            <a:r>
              <a:rPr lang="en-US" b="0" i="0" dirty="0" err="1">
                <a:effectLst/>
                <a:latin typeface="Inter"/>
              </a:rPr>
              <a:t>SCompression</a:t>
            </a:r>
            <a:r>
              <a:rPr lang="en-US" b="0" i="0" dirty="0">
                <a:effectLst/>
                <a:latin typeface="Inter"/>
              </a:rPr>
              <a:t>, we have three modules to compress the workload. Let's walk through each of them one by one.</a:t>
            </a:r>
          </a:p>
          <a:p>
            <a:pPr>
              <a:buNone/>
            </a:pPr>
            <a:br>
              <a:rPr lang="en-US" dirty="0"/>
            </a:br>
            <a:endParaRPr lang="en-US" dirty="0"/>
          </a:p>
          <a:p>
            <a:pPr algn="l">
              <a:lnSpc>
                <a:spcPts val="2100"/>
              </a:lnSpc>
              <a:buNone/>
            </a:pPr>
            <a:r>
              <a:rPr lang="en-US" b="0" i="0" dirty="0">
                <a:effectLst/>
                <a:latin typeface="Inter"/>
              </a:rPr>
              <a:t>First, </a:t>
            </a:r>
            <a:r>
              <a:rPr lang="en-US" b="1" i="0" dirty="0">
                <a:solidFill>
                  <a:srgbClr val="000000"/>
                </a:solidFill>
                <a:effectLst/>
                <a:latin typeface="Inter"/>
              </a:rPr>
              <a:t>Workload slicing</a:t>
            </a:r>
            <a:r>
              <a:rPr lang="en-US" b="0" i="0" dirty="0">
                <a:effectLst/>
                <a:latin typeface="Inter"/>
              </a:rPr>
              <a:t> lays the foundation. It focuses on deciding </a:t>
            </a:r>
            <a:r>
              <a:rPr lang="en-US" b="0" i="1" dirty="0">
                <a:solidFill>
                  <a:srgbClr val="000000"/>
                </a:solidFill>
                <a:effectLst/>
                <a:latin typeface="Inter"/>
              </a:rPr>
              <a:t>how to split the source workload into slices</a:t>
            </a:r>
            <a:r>
              <a:rPr lang="en-US" b="0" i="0" dirty="0">
                <a:effectLst/>
                <a:latin typeface="Inter"/>
              </a:rPr>
              <a:t> along the timeline. As the left diagram shows, the source workload is divided into small time intervals. Each interval becomes a “slice”.</a:t>
            </a:r>
          </a:p>
          <a:p>
            <a:pPr>
              <a:buNone/>
            </a:pPr>
            <a:br>
              <a:rPr lang="en-US" dirty="0"/>
            </a:br>
            <a:endParaRPr lang="en-US" dirty="0"/>
          </a:p>
          <a:p>
            <a:pPr algn="l">
              <a:lnSpc>
                <a:spcPts val="2100"/>
              </a:lnSpc>
              <a:buNone/>
            </a:pPr>
            <a:r>
              <a:rPr lang="en-US" b="0" i="0" dirty="0">
                <a:effectLst/>
                <a:latin typeface="Inter"/>
              </a:rPr>
              <a:t>Second, </a:t>
            </a:r>
            <a:r>
              <a:rPr lang="en-US" b="1" i="0" dirty="0">
                <a:solidFill>
                  <a:srgbClr val="000000"/>
                </a:solidFill>
                <a:effectLst/>
                <a:latin typeface="Inter"/>
              </a:rPr>
              <a:t>Slice sampling</a:t>
            </a:r>
            <a:r>
              <a:rPr lang="en-US" b="0" i="0" dirty="0">
                <a:effectLst/>
                <a:latin typeface="Inter"/>
              </a:rPr>
              <a:t> achieves compression by </a:t>
            </a:r>
            <a:r>
              <a:rPr lang="en-US" b="0" i="1" dirty="0">
                <a:solidFill>
                  <a:srgbClr val="000000"/>
                </a:solidFill>
                <a:effectLst/>
                <a:latin typeface="Inter"/>
              </a:rPr>
              <a:t>selecting representative slices</a:t>
            </a:r>
            <a:r>
              <a:rPr lang="en-US" b="0" i="0" dirty="0">
                <a:effectLst/>
                <a:latin typeface="Inter"/>
              </a:rPr>
              <a:t> from the set of sliced intervals. </a:t>
            </a:r>
          </a:p>
          <a:p>
            <a:pPr>
              <a:buNone/>
            </a:pPr>
            <a:br>
              <a:rPr lang="en-US" dirty="0"/>
            </a:br>
            <a:endParaRPr lang="en-US" dirty="0"/>
          </a:p>
          <a:p>
            <a:pPr algn="l">
              <a:lnSpc>
                <a:spcPts val="2100"/>
              </a:lnSpc>
              <a:buNone/>
            </a:pPr>
            <a:r>
              <a:rPr lang="en-US" b="0" i="0" dirty="0">
                <a:effectLst/>
                <a:latin typeface="Inter"/>
              </a:rPr>
              <a:t>Third, </a:t>
            </a:r>
            <a:r>
              <a:rPr lang="en-US" b="1" i="0" dirty="0">
                <a:solidFill>
                  <a:srgbClr val="000000"/>
                </a:solidFill>
                <a:effectLst/>
                <a:latin typeface="Inter"/>
              </a:rPr>
              <a:t>Slice replay</a:t>
            </a:r>
            <a:r>
              <a:rPr lang="en-US" b="0" i="0" dirty="0">
                <a:effectLst/>
                <a:latin typeface="Inter"/>
              </a:rPr>
              <a:t> ensures the compressed workload can </a:t>
            </a:r>
            <a:r>
              <a:rPr lang="en-US" b="0" i="1" dirty="0">
                <a:solidFill>
                  <a:srgbClr val="000000"/>
                </a:solidFill>
                <a:effectLst/>
                <a:latin typeface="Inter"/>
              </a:rPr>
              <a:t>accurately mirror the performance of the source workload</a:t>
            </a:r>
            <a:r>
              <a:rPr lang="en-US" b="0" i="0" dirty="0">
                <a:effectLst/>
                <a:latin typeface="Inter"/>
              </a:rPr>
              <a:t> during knob tuning.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77ca064ea1_0_1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77ca064ea1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00"/>
              </a:lnSpc>
              <a:buNone/>
            </a:pPr>
            <a:r>
              <a:rPr lang="en-US" b="0" i="0" dirty="0">
                <a:effectLst/>
                <a:latin typeface="Inter"/>
              </a:rPr>
              <a:t>Now let's talk about </a:t>
            </a:r>
            <a:r>
              <a:rPr lang="en-US" b="1" i="0" dirty="0">
                <a:solidFill>
                  <a:srgbClr val="000000"/>
                </a:solidFill>
                <a:effectLst/>
                <a:latin typeface="Inter"/>
              </a:rPr>
              <a:t>Workload Slicing</a:t>
            </a:r>
            <a:r>
              <a:rPr lang="en-US" b="0" i="0" dirty="0">
                <a:effectLst/>
                <a:latin typeface="Inter"/>
              </a:rPr>
              <a:t>.</a:t>
            </a:r>
          </a:p>
          <a:p>
            <a:pPr>
              <a:buNone/>
            </a:pPr>
            <a:br>
              <a:rPr lang="en-US" dirty="0"/>
            </a:br>
            <a:endParaRPr lang="en-US" dirty="0"/>
          </a:p>
          <a:p>
            <a:pPr algn="l">
              <a:lnSpc>
                <a:spcPts val="2100"/>
              </a:lnSpc>
              <a:buNone/>
            </a:pPr>
            <a:r>
              <a:rPr lang="en-US" b="0" i="0" dirty="0">
                <a:effectLst/>
                <a:latin typeface="Inter"/>
              </a:rPr>
              <a:t>The key idea is: set split points at moments when there are </a:t>
            </a:r>
            <a:r>
              <a:rPr lang="en-US" b="0" i="1" dirty="0">
                <a:solidFill>
                  <a:srgbClr val="000000"/>
                </a:solidFill>
                <a:effectLst/>
                <a:latin typeface="Inter"/>
              </a:rPr>
              <a:t>few concurrencies</a:t>
            </a:r>
            <a:r>
              <a:rPr lang="en-US" b="0" i="0" dirty="0">
                <a:effectLst/>
                <a:latin typeface="Inter"/>
              </a:rPr>
              <a:t>.</a:t>
            </a:r>
          </a:p>
          <a:p>
            <a:pPr>
              <a:buNone/>
            </a:pPr>
            <a:br>
              <a:rPr lang="en-US" dirty="0"/>
            </a:br>
            <a:endParaRPr lang="en-US" dirty="0"/>
          </a:p>
          <a:p>
            <a:pPr algn="l">
              <a:lnSpc>
                <a:spcPts val="2100"/>
              </a:lnSpc>
              <a:buNone/>
            </a:pPr>
            <a:r>
              <a:rPr lang="en-US" b="0" i="0" dirty="0">
                <a:effectLst/>
                <a:latin typeface="Inter"/>
              </a:rPr>
              <a:t>To measure concurrency, we define </a:t>
            </a:r>
            <a:r>
              <a:rPr lang="en-US" b="1" i="0" dirty="0">
                <a:solidFill>
                  <a:srgbClr val="000000"/>
                </a:solidFill>
                <a:effectLst/>
                <a:latin typeface="Inter"/>
              </a:rPr>
              <a:t>Instantaneous Concurrency (IC)</a:t>
            </a:r>
            <a:r>
              <a:rPr lang="en-US" b="0" i="0" dirty="0">
                <a:effectLst/>
                <a:latin typeface="Inter"/>
              </a:rPr>
              <a:t>: \(IC(t)\) counts how many transactions are being executed in the interval \([t, t + \Delta)\) (here, \(\Delta = 3\) </a:t>
            </a:r>
            <a:r>
              <a:rPr lang="en-US" b="0" i="0" dirty="0" err="1">
                <a:effectLst/>
                <a:latin typeface="Inter"/>
              </a:rPr>
              <a:t>ms</a:t>
            </a:r>
            <a:r>
              <a:rPr lang="en-US" b="0" i="0" dirty="0">
                <a:effectLst/>
                <a:latin typeface="Inter"/>
              </a:rPr>
              <a:t>).</a:t>
            </a:r>
          </a:p>
          <a:p>
            <a:pPr>
              <a:buNone/>
            </a:pPr>
            <a:endParaRPr lang="en-US" dirty="0"/>
          </a:p>
          <a:p>
            <a:pPr>
              <a:buNone/>
            </a:pPr>
            <a:r>
              <a:rPr lang="en-US" b="0" i="0" dirty="0">
                <a:effectLst/>
                <a:latin typeface="Inter"/>
              </a:rPr>
              <a:t>To find these low-concurrency moments, we first sort all IC values. Then, we set split moments when \(IC(t)\) falls into the </a:t>
            </a:r>
            <a:r>
              <a:rPr lang="en-US" b="0" i="1" dirty="0">
                <a:solidFill>
                  <a:srgbClr val="000000"/>
                </a:solidFill>
                <a:effectLst/>
                <a:latin typeface="Inter"/>
              </a:rPr>
              <a:t>lowest 20%</a:t>
            </a:r>
            <a:r>
              <a:rPr lang="en-US" b="0" i="0" dirty="0">
                <a:effectLst/>
                <a:latin typeface="Inter"/>
              </a:rPr>
              <a:t> of all IC values </a:t>
            </a:r>
          </a:p>
          <a:p>
            <a:pPr>
              <a:buNone/>
            </a:pPr>
            <a:endParaRPr lang="en-US" b="0" i="0" dirty="0">
              <a:effectLst/>
              <a:latin typeface="Inter"/>
            </a:endParaRPr>
          </a:p>
          <a:p>
            <a:pPr>
              <a:buNone/>
            </a:pPr>
            <a:r>
              <a:rPr lang="en-US" b="0" i="0" dirty="0">
                <a:effectLst/>
                <a:latin typeface="Inter"/>
              </a:rPr>
              <a:t>By splitting the source workload at these low-concurrency moments, we get slices. Each slice preserves transactions’ contextual info, laying the groundwork for compression and replay.</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77ca064ea1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77ca064ea1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00"/>
              </a:lnSpc>
              <a:buNone/>
            </a:pPr>
            <a:r>
              <a:rPr lang="en-US" b="0" i="0" dirty="0">
                <a:effectLst/>
                <a:latin typeface="Inter"/>
              </a:rPr>
              <a:t>After gathering the slices, we need to find representative slices for compression. To achieve this, we follow three key steps.</a:t>
            </a:r>
            <a:br>
              <a:rPr lang="en-US" dirty="0"/>
            </a:br>
            <a:endParaRPr lang="en-US" dirty="0"/>
          </a:p>
          <a:p>
            <a:pPr algn="l">
              <a:lnSpc>
                <a:spcPts val="2100"/>
              </a:lnSpc>
              <a:buNone/>
            </a:pPr>
            <a:r>
              <a:rPr lang="en-US" b="0" i="0" dirty="0">
                <a:effectLst/>
                <a:latin typeface="Inter"/>
              </a:rPr>
              <a:t>First, we </a:t>
            </a:r>
            <a:r>
              <a:rPr lang="en-US" b="1" i="0" dirty="0">
                <a:solidFill>
                  <a:srgbClr val="000000"/>
                </a:solidFill>
                <a:effectLst/>
                <a:latin typeface="Inter"/>
              </a:rPr>
              <a:t>get features</a:t>
            </a:r>
            <a:r>
              <a:rPr lang="en-US" b="0" i="0" dirty="0">
                <a:effectLst/>
                <a:latin typeface="Inter"/>
              </a:rPr>
              <a:t> of the slices. Since a slice is constructed from transactions within a small time interval, we extract features from the queries inside each slice. </a:t>
            </a:r>
            <a:r>
              <a:rPr lang="zh-CN" altLang="en-US" b="0" i="0" dirty="0">
                <a:effectLst/>
                <a:latin typeface="Inter"/>
              </a:rPr>
              <a:t> </a:t>
            </a:r>
            <a:r>
              <a:rPr lang="en-US" b="0" i="0" dirty="0">
                <a:effectLst/>
                <a:latin typeface="Inter"/>
              </a:rPr>
              <a:t>For a slice’s overall feature, we use a simple operation—summing the corresponding features of all queries in that slice. </a:t>
            </a:r>
            <a:br>
              <a:rPr lang="en-US" dirty="0"/>
            </a:br>
            <a:endParaRPr lang="en-US" dirty="0"/>
          </a:p>
          <a:p>
            <a:pPr algn="l">
              <a:lnSpc>
                <a:spcPts val="2100"/>
              </a:lnSpc>
              <a:buNone/>
            </a:pPr>
            <a:r>
              <a:rPr lang="en-US" b="0" i="0" dirty="0">
                <a:effectLst/>
                <a:latin typeface="Inter"/>
              </a:rPr>
              <a:t>Second, we </a:t>
            </a:r>
            <a:r>
              <a:rPr lang="en-US" b="1" i="0" dirty="0">
                <a:solidFill>
                  <a:srgbClr val="000000"/>
                </a:solidFill>
                <a:effectLst/>
                <a:latin typeface="Inter"/>
              </a:rPr>
              <a:t>cluster slices using Hierarchical Cluster Analysis</a:t>
            </a:r>
            <a:r>
              <a:rPr lang="en-US" b="0" i="0" dirty="0">
                <a:effectLst/>
                <a:latin typeface="Inter"/>
              </a:rPr>
              <a:t>..</a:t>
            </a:r>
          </a:p>
          <a:p>
            <a:pPr>
              <a:buNone/>
            </a:pPr>
            <a:br>
              <a:rPr lang="en-US" dirty="0"/>
            </a:br>
            <a:endParaRPr lang="en-US" dirty="0"/>
          </a:p>
          <a:p>
            <a:pPr algn="l">
              <a:lnSpc>
                <a:spcPts val="2100"/>
              </a:lnSpc>
              <a:buNone/>
            </a:pPr>
            <a:r>
              <a:rPr lang="en-US" b="0" i="0" dirty="0">
                <a:effectLst/>
                <a:latin typeface="Inter"/>
              </a:rPr>
              <a:t>Third, we </a:t>
            </a:r>
            <a:r>
              <a:rPr lang="en-US" b="1" i="0" dirty="0">
                <a:solidFill>
                  <a:srgbClr val="000000"/>
                </a:solidFill>
                <a:effectLst/>
                <a:latin typeface="Inter"/>
              </a:rPr>
              <a:t>sample from different clusters</a:t>
            </a:r>
            <a:r>
              <a:rPr lang="en-US" b="0" i="0" dirty="0">
                <a:effectLst/>
                <a:latin typeface="Inter"/>
              </a:rPr>
              <a:t>. We select slices from each cluster, and we do this while respecting a constraint on total workload execution time.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780cf509f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780cf509f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100"/>
              </a:lnSpc>
              <a:buNone/>
            </a:pPr>
            <a:r>
              <a:rPr lang="en-US" b="0" i="0" dirty="0">
                <a:effectLst/>
                <a:latin typeface="Inter"/>
              </a:rPr>
              <a:t>Now, let's talk about </a:t>
            </a:r>
            <a:r>
              <a:rPr lang="en-US" b="1" i="0" dirty="0">
                <a:solidFill>
                  <a:srgbClr val="000000"/>
                </a:solidFill>
                <a:effectLst/>
                <a:latin typeface="Inter"/>
              </a:rPr>
              <a:t>Slice Replaying</a:t>
            </a:r>
            <a:r>
              <a:rPr lang="en-US" b="0" i="0" dirty="0">
                <a:effectLst/>
                <a:latin typeface="Inter"/>
              </a:rPr>
              <a:t>. We define strategies for </a:t>
            </a:r>
            <a:r>
              <a:rPr lang="en-US" b="0" i="1" dirty="0">
                <a:solidFill>
                  <a:srgbClr val="000000"/>
                </a:solidFill>
                <a:effectLst/>
                <a:latin typeface="Inter"/>
              </a:rPr>
              <a:t>within a slice</a:t>
            </a:r>
            <a:r>
              <a:rPr lang="en-US" b="0" i="0" dirty="0">
                <a:effectLst/>
                <a:latin typeface="Inter"/>
              </a:rPr>
              <a:t> and </a:t>
            </a:r>
            <a:r>
              <a:rPr lang="en-US" b="0" i="1" dirty="0">
                <a:solidFill>
                  <a:srgbClr val="000000"/>
                </a:solidFill>
                <a:effectLst/>
                <a:latin typeface="Inter"/>
              </a:rPr>
              <a:t>between slices</a:t>
            </a:r>
            <a:r>
              <a:rPr lang="en-US" b="0" i="0" dirty="0">
                <a:effectLst/>
                <a:latin typeface="Inter"/>
              </a:rPr>
              <a:t>.</a:t>
            </a:r>
          </a:p>
          <a:p>
            <a:pPr>
              <a:buNone/>
            </a:pPr>
            <a:br>
              <a:rPr lang="en-US" dirty="0"/>
            </a:br>
            <a:endParaRPr lang="en-US" dirty="0"/>
          </a:p>
          <a:p>
            <a:pPr algn="l">
              <a:lnSpc>
                <a:spcPts val="2100"/>
              </a:lnSpc>
              <a:buNone/>
            </a:pPr>
            <a:r>
              <a:rPr lang="en-US" b="0" i="0" dirty="0">
                <a:effectLst/>
                <a:latin typeface="Inter"/>
              </a:rPr>
              <a:t> </a:t>
            </a:r>
            <a:r>
              <a:rPr lang="en-US" b="1" i="0" dirty="0">
                <a:solidFill>
                  <a:srgbClr val="000000"/>
                </a:solidFill>
                <a:effectLst/>
                <a:latin typeface="Inter"/>
              </a:rPr>
              <a:t>within a slice</a:t>
            </a:r>
            <a:r>
              <a:rPr lang="en-US" b="0" i="0" dirty="0">
                <a:effectLst/>
                <a:latin typeface="Inter"/>
              </a:rPr>
              <a:t>: we preserve the </a:t>
            </a:r>
            <a:r>
              <a:rPr lang="en-US" b="0" i="1" dirty="0">
                <a:solidFill>
                  <a:srgbClr val="000000"/>
                </a:solidFill>
                <a:effectLst/>
                <a:latin typeface="Inter"/>
              </a:rPr>
              <a:t>original sequence of connections and transactions</a:t>
            </a:r>
            <a:r>
              <a:rPr lang="en-US" b="0" i="0" dirty="0">
                <a:effectLst/>
                <a:latin typeface="Inter"/>
              </a:rPr>
              <a:t>. As the lower-left diagram shows, for a slice, the order of transactions stays intact. This preserves the concurrency and sequence patterns inside the slice.</a:t>
            </a:r>
          </a:p>
          <a:p>
            <a:pPr>
              <a:buNone/>
            </a:pPr>
            <a:br>
              <a:rPr lang="en-US" dirty="0"/>
            </a:br>
            <a:endParaRPr lang="en-US" dirty="0"/>
          </a:p>
          <a:p>
            <a:pPr algn="l">
              <a:lnSpc>
                <a:spcPts val="2100"/>
              </a:lnSpc>
              <a:buNone/>
            </a:pPr>
            <a:r>
              <a:rPr lang="en-US" b="0" i="0" dirty="0">
                <a:effectLst/>
                <a:latin typeface="Inter"/>
              </a:rPr>
              <a:t> </a:t>
            </a:r>
            <a:r>
              <a:rPr lang="en-US" b="1" i="0" dirty="0">
                <a:solidFill>
                  <a:srgbClr val="000000"/>
                </a:solidFill>
                <a:effectLst/>
                <a:latin typeface="Inter"/>
              </a:rPr>
              <a:t>between slices</a:t>
            </a:r>
            <a:r>
              <a:rPr lang="en-US" b="0" i="0" dirty="0">
                <a:effectLst/>
                <a:latin typeface="Inter"/>
              </a:rPr>
              <a:t>: we use </a:t>
            </a:r>
            <a:r>
              <a:rPr lang="en-US" b="0" i="1" dirty="0">
                <a:solidFill>
                  <a:srgbClr val="000000"/>
                </a:solidFill>
                <a:effectLst/>
                <a:latin typeface="Inter"/>
              </a:rPr>
              <a:t>query-based triggering</a:t>
            </a:r>
            <a:r>
              <a:rPr lang="en-US" b="0" i="0" dirty="0">
                <a:effectLst/>
                <a:latin typeface="Inter"/>
              </a:rPr>
              <a:t>: the next slice starts after N queries, where N is determined from the source workload.</a:t>
            </a:r>
          </a:p>
          <a:p>
            <a:pPr algn="l">
              <a:lnSpc>
                <a:spcPts val="2100"/>
              </a:lnSpc>
              <a:buNone/>
            </a:pPr>
            <a:endParaRPr lang="en-US" b="0" i="0" dirty="0">
              <a:effectLst/>
              <a:latin typeface="Inter"/>
            </a:endParaRPr>
          </a:p>
          <a:p>
            <a:pPr>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eorgia"/>
              <a:buChar char="●"/>
              <a:defRPr sz="1800">
                <a:solidFill>
                  <a:schemeClr val="dk2"/>
                </a:solidFill>
                <a:latin typeface="Georgia"/>
                <a:ea typeface="Georgia"/>
                <a:cs typeface="Georgia"/>
                <a:sym typeface="Georgia"/>
              </a:defRPr>
            </a:lvl1pPr>
            <a:lvl2pPr marL="914400" lvl="1"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2pPr>
            <a:lvl3pPr marL="1371600" lvl="2"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3pPr>
            <a:lvl4pPr marL="1828800" lvl="3"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4pPr>
            <a:lvl5pPr marL="2286000" lvl="4"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5pPr>
            <a:lvl6pPr marL="2743200" lvl="5"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6pPr>
            <a:lvl7pPr marL="3200400" lvl="6"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7pPr>
            <a:lvl8pPr marL="3657600" lvl="7"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8pPr>
            <a:lvl9pPr marL="4114800" lvl="8" indent="-317500">
              <a:lnSpc>
                <a:spcPct val="115000"/>
              </a:lnSpc>
              <a:spcBef>
                <a:spcPts val="0"/>
              </a:spcBef>
              <a:spcAft>
                <a:spcPts val="0"/>
              </a:spcAft>
              <a:buClr>
                <a:schemeClr val="dk2"/>
              </a:buClr>
              <a:buSzPts val="1400"/>
              <a:buFont typeface="Georgia"/>
              <a:buChar char="■"/>
              <a:defRPr>
                <a:solidFill>
                  <a:schemeClr val="dk2"/>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cxnSp>
        <p:nvCxnSpPr>
          <p:cNvPr id="9" name="Google Shape;9;p1"/>
          <p:cNvCxnSpPr/>
          <p:nvPr/>
        </p:nvCxnSpPr>
        <p:spPr>
          <a:xfrm>
            <a:off x="0" y="4972950"/>
            <a:ext cx="2953500" cy="7500"/>
          </a:xfrm>
          <a:prstGeom prst="straightConnector1">
            <a:avLst/>
          </a:prstGeom>
          <a:noFill/>
          <a:ln w="19050" cap="flat" cmpd="sng">
            <a:solidFill>
              <a:srgbClr val="4A86E8"/>
            </a:solidFill>
            <a:prstDash val="solid"/>
            <a:round/>
            <a:headEnd type="none" w="med" len="med"/>
            <a:tailEnd type="none" w="med" len="med"/>
          </a:ln>
        </p:spPr>
      </p:cxnSp>
      <p:cxnSp>
        <p:nvCxnSpPr>
          <p:cNvPr id="10" name="Google Shape;10;p1"/>
          <p:cNvCxnSpPr/>
          <p:nvPr/>
        </p:nvCxnSpPr>
        <p:spPr>
          <a:xfrm>
            <a:off x="6181344" y="4977750"/>
            <a:ext cx="2953500" cy="4800"/>
          </a:xfrm>
          <a:prstGeom prst="straightConnector1">
            <a:avLst/>
          </a:prstGeom>
          <a:noFill/>
          <a:ln w="19050" cap="flat" cmpd="sng">
            <a:solidFill>
              <a:srgbClr val="4A86E8"/>
            </a:solidFill>
            <a:prstDash val="solid"/>
            <a:round/>
            <a:headEnd type="none" w="med" len="med"/>
            <a:tailEnd type="none" w="med" len="med"/>
          </a:ln>
        </p:spPr>
      </p:cxnSp>
      <p:sp>
        <p:nvSpPr>
          <p:cNvPr id="11" name="Google Shape;11;p1"/>
          <p:cNvSpPr txBox="1"/>
          <p:nvPr/>
        </p:nvSpPr>
        <p:spPr>
          <a:xfrm>
            <a:off x="2953500" y="4772850"/>
            <a:ext cx="3228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latin typeface="Georgia"/>
                <a:ea typeface="Georgia"/>
                <a:cs typeface="Georgia"/>
                <a:sym typeface="Georgia"/>
              </a:rPr>
              <a:t>Sept.  – Baoqing Cai</a:t>
            </a:r>
            <a:endParaRPr sz="1300">
              <a:solidFill>
                <a:schemeClr val="dk1"/>
              </a:solidFill>
              <a:latin typeface="Georgia"/>
              <a:ea typeface="Georgia"/>
              <a:cs typeface="Georgia"/>
              <a:sym typeface="Georgi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7.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8" name="Google Shape;58;p13"/>
          <p:cNvSpPr txBox="1">
            <a:spLocks noGrp="1"/>
          </p:cNvSpPr>
          <p:nvPr>
            <p:ph type="subTitle" idx="1"/>
          </p:nvPr>
        </p:nvSpPr>
        <p:spPr>
          <a:xfrm>
            <a:off x="890347" y="2952086"/>
            <a:ext cx="7307447" cy="1444550"/>
          </a:xfrm>
          <a:prstGeom prst="rect">
            <a:avLst/>
          </a:prstGeom>
        </p:spPr>
        <p:txBody>
          <a:bodyPr spcFirstLastPara="1" wrap="square" lIns="91425" tIns="91425" rIns="91425" bIns="91425" anchor="t" anchorCtr="0">
            <a:normAutofit/>
          </a:bodyPr>
          <a:lstStyle/>
          <a:p>
            <a:pPr marL="0" indent="0"/>
            <a:r>
              <a:rPr lang="en" sz="1400" b="1" i="1" dirty="0" err="1">
                <a:highlight>
                  <a:srgbClr val="FFFFFF"/>
                </a:highlight>
                <a:latin typeface="Times New Roman"/>
                <a:ea typeface="Times New Roman"/>
                <a:cs typeface="Times New Roman"/>
                <a:sym typeface="Times New Roman"/>
              </a:rPr>
              <a:t>Baoqing</a:t>
            </a:r>
            <a:r>
              <a:rPr lang="en" sz="1400" b="1" i="1" dirty="0">
                <a:highlight>
                  <a:srgbClr val="FFFFFF"/>
                </a:highlight>
                <a:latin typeface="Times New Roman"/>
                <a:ea typeface="Times New Roman"/>
                <a:cs typeface="Times New Roman"/>
                <a:sym typeface="Times New Roman"/>
              </a:rPr>
              <a:t> Cai</a:t>
            </a:r>
            <a:r>
              <a:rPr lang="en" sz="1400" i="1" dirty="0">
                <a:highlight>
                  <a:srgbClr val="FFFFFF"/>
                </a:highlight>
                <a:latin typeface="Times New Roman"/>
                <a:ea typeface="Times New Roman"/>
                <a:cs typeface="Times New Roman"/>
                <a:sym typeface="Times New Roman"/>
              </a:rPr>
              <a:t>, Yu Liu, Lin Ma, </a:t>
            </a:r>
            <a:r>
              <a:rPr lang="en" sz="1400" i="1" dirty="0" err="1">
                <a:highlight>
                  <a:srgbClr val="FFFFFF"/>
                </a:highlight>
                <a:latin typeface="Times New Roman"/>
                <a:ea typeface="Times New Roman"/>
                <a:cs typeface="Times New Roman"/>
                <a:sym typeface="Times New Roman"/>
              </a:rPr>
              <a:t>Pingqi</a:t>
            </a:r>
            <a:r>
              <a:rPr lang="en" sz="1400" i="1" dirty="0">
                <a:highlight>
                  <a:srgbClr val="FFFFFF"/>
                </a:highlight>
                <a:latin typeface="Times New Roman"/>
                <a:ea typeface="Times New Roman"/>
                <a:cs typeface="Times New Roman"/>
                <a:sym typeface="Times New Roman"/>
              </a:rPr>
              <a:t> Huang, </a:t>
            </a:r>
            <a:r>
              <a:rPr lang="en" sz="1400" i="1" dirty="0" err="1">
                <a:highlight>
                  <a:srgbClr val="FFFFFF"/>
                </a:highlight>
                <a:latin typeface="Times New Roman"/>
                <a:ea typeface="Times New Roman"/>
                <a:cs typeface="Times New Roman"/>
                <a:sym typeface="Times New Roman"/>
              </a:rPr>
              <a:t>Bingcheng</a:t>
            </a:r>
            <a:r>
              <a:rPr lang="en" sz="1400" i="1" dirty="0">
                <a:highlight>
                  <a:srgbClr val="FFFFFF"/>
                </a:highlight>
                <a:latin typeface="Times New Roman"/>
                <a:ea typeface="Times New Roman"/>
                <a:cs typeface="Times New Roman"/>
                <a:sym typeface="Times New Roman"/>
              </a:rPr>
              <a:t> Lian, Ke Zhou, Jia Yuan, Jie Yang, Xiaofan Cai, and </a:t>
            </a:r>
            <a:r>
              <a:rPr lang="en" sz="1400" i="1" dirty="0" err="1">
                <a:highlight>
                  <a:srgbClr val="FFFFFF"/>
                </a:highlight>
                <a:latin typeface="Times New Roman"/>
                <a:ea typeface="Times New Roman"/>
                <a:cs typeface="Times New Roman"/>
                <a:sym typeface="Times New Roman"/>
              </a:rPr>
              <a:t>Peijun</a:t>
            </a:r>
            <a:r>
              <a:rPr lang="en" sz="1400" i="1" dirty="0">
                <a:highlight>
                  <a:srgbClr val="FFFFFF"/>
                </a:highlight>
                <a:latin typeface="Times New Roman"/>
                <a:ea typeface="Times New Roman"/>
                <a:cs typeface="Times New Roman"/>
                <a:sym typeface="Times New Roman"/>
              </a:rPr>
              <a:t> Wu. </a:t>
            </a:r>
            <a:br>
              <a:rPr lang="en" sz="1800" dirty="0">
                <a:highlight>
                  <a:srgbClr val="FFFFFF"/>
                </a:highlight>
                <a:latin typeface="Times New Roman"/>
                <a:ea typeface="Times New Roman"/>
                <a:cs typeface="Times New Roman"/>
                <a:sym typeface="Times New Roman"/>
              </a:rPr>
            </a:br>
            <a:br>
              <a:rPr lang="en" sz="1800" dirty="0">
                <a:highlight>
                  <a:srgbClr val="FFFFFF"/>
                </a:highlight>
                <a:latin typeface="Times New Roman"/>
                <a:ea typeface="Times New Roman"/>
                <a:cs typeface="Times New Roman"/>
                <a:sym typeface="Times New Roman"/>
              </a:rPr>
            </a:br>
            <a:r>
              <a:rPr lang="en-US" sz="1600" b="1" i="1" dirty="0">
                <a:highlight>
                  <a:srgbClr val="FFFFFF"/>
                </a:highlight>
                <a:latin typeface="Times New Roman"/>
                <a:ea typeface="Times New Roman"/>
                <a:cs typeface="Times New Roman"/>
                <a:sym typeface="Times New Roman"/>
              </a:rPr>
              <a:t>Research 60: Database Engine Performance and Manageability II</a:t>
            </a:r>
            <a:br>
              <a:rPr lang="en-US" sz="1600" b="1" i="1" dirty="0">
                <a:highlight>
                  <a:srgbClr val="FFFFFF"/>
                </a:highlight>
                <a:latin typeface="Times New Roman"/>
                <a:ea typeface="Times New Roman"/>
                <a:cs typeface="Times New Roman"/>
                <a:sym typeface="Times New Roman"/>
              </a:rPr>
            </a:br>
            <a:r>
              <a:rPr lang="en" sz="1800" dirty="0">
                <a:highlight>
                  <a:srgbClr val="FFFFFF"/>
                </a:highlight>
                <a:latin typeface="Times New Roman"/>
                <a:ea typeface="Times New Roman"/>
                <a:cs typeface="Times New Roman"/>
                <a:sym typeface="Times New Roman"/>
              </a:rPr>
              <a:t>Speaker: </a:t>
            </a:r>
            <a:r>
              <a:rPr lang="en" sz="1800" dirty="0" err="1">
                <a:highlight>
                  <a:srgbClr val="FFFFFF"/>
                </a:highlight>
                <a:latin typeface="Times New Roman"/>
                <a:ea typeface="Times New Roman"/>
                <a:cs typeface="Times New Roman"/>
                <a:sym typeface="Times New Roman"/>
              </a:rPr>
              <a:t>Baoqing</a:t>
            </a:r>
            <a:r>
              <a:rPr lang="en" sz="1800" dirty="0">
                <a:highlight>
                  <a:srgbClr val="FFFFFF"/>
                </a:highlight>
                <a:latin typeface="Times New Roman"/>
                <a:ea typeface="Times New Roman"/>
                <a:cs typeface="Times New Roman"/>
                <a:sym typeface="Times New Roman"/>
              </a:rPr>
              <a:t> Cai</a:t>
            </a:r>
            <a:endParaRPr lang="en-US" sz="1800" b="1" i="1" dirty="0">
              <a:highlight>
                <a:srgbClr val="FFFFFF"/>
              </a:highlight>
              <a:latin typeface="Times New Roman"/>
              <a:ea typeface="Times New Roman"/>
              <a:cs typeface="Times New Roman"/>
              <a:sym typeface="Times New Roman"/>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
        <p:nvSpPr>
          <p:cNvPr id="4" name="TextBox 3">
            <a:extLst>
              <a:ext uri="{FF2B5EF4-FFF2-40B4-BE49-F238E27FC236}">
                <a16:creationId xmlns:a16="http://schemas.microsoft.com/office/drawing/2014/main" id="{EBBE0645-EEC7-4643-13AB-A693454BC93F}"/>
              </a:ext>
            </a:extLst>
          </p:cNvPr>
          <p:cNvSpPr txBox="1"/>
          <p:nvPr/>
        </p:nvSpPr>
        <p:spPr>
          <a:xfrm>
            <a:off x="668704" y="1864903"/>
            <a:ext cx="7750732" cy="830997"/>
          </a:xfrm>
          <a:prstGeom prst="rect">
            <a:avLst/>
          </a:prstGeom>
          <a:noFill/>
        </p:spPr>
        <p:txBody>
          <a:bodyPr wrap="square">
            <a:spAutoFit/>
          </a:bodyPr>
          <a:lstStyle/>
          <a:p>
            <a:pPr algn="ctr"/>
            <a:r>
              <a:rPr lang="en" sz="2400" dirty="0" err="1">
                <a:ln w="0"/>
                <a:solidFill>
                  <a:schemeClr val="tx1"/>
                </a:solidFill>
                <a:effectLst>
                  <a:outerShdw blurRad="38100" dist="19050" dir="2700000" algn="tl" rotWithShape="0">
                    <a:schemeClr val="dk1">
                      <a:alpha val="40000"/>
                    </a:schemeClr>
                  </a:outerShdw>
                </a:effectLst>
                <a:latin typeface="Times New Roman"/>
                <a:ea typeface="Times New Roman"/>
                <a:cs typeface="Times New Roman"/>
                <a:sym typeface="Times New Roman"/>
              </a:rPr>
              <a:t>SCompression</a:t>
            </a:r>
            <a:r>
              <a:rPr lang="en" sz="2400" dirty="0">
                <a:ln w="0"/>
                <a:solidFill>
                  <a:schemeClr val="tx1"/>
                </a:solidFill>
                <a:effectLst>
                  <a:outerShdw blurRad="38100" dist="19050" dir="2700000" algn="tl" rotWithShape="0">
                    <a:schemeClr val="dk1">
                      <a:alpha val="40000"/>
                    </a:schemeClr>
                  </a:outerShdw>
                </a:effectLst>
                <a:latin typeface="Times New Roman"/>
                <a:ea typeface="Times New Roman"/>
                <a:cs typeface="Times New Roman"/>
                <a:sym typeface="Times New Roman"/>
              </a:rPr>
              <a:t>: Enhancing Database </a:t>
            </a:r>
            <a:r>
              <a:rPr lang="en" sz="2400" dirty="0">
                <a:ln w="0"/>
                <a:solidFill>
                  <a:schemeClr val="accent1"/>
                </a:solidFill>
                <a:effectLst>
                  <a:outerShdw blurRad="38100" dist="19050" dir="2700000" algn="tl" rotWithShape="0">
                    <a:schemeClr val="dk1">
                      <a:alpha val="40000"/>
                    </a:schemeClr>
                  </a:outerShdw>
                </a:effectLst>
                <a:latin typeface="Times New Roman"/>
                <a:ea typeface="Times New Roman"/>
                <a:cs typeface="Times New Roman"/>
                <a:sym typeface="Times New Roman"/>
              </a:rPr>
              <a:t>Knob Tuning Efficiency</a:t>
            </a:r>
            <a:r>
              <a:rPr lang="en" sz="2400" dirty="0">
                <a:ln w="0"/>
                <a:solidFill>
                  <a:schemeClr val="tx1"/>
                </a:solidFill>
                <a:effectLst>
                  <a:outerShdw blurRad="38100" dist="19050" dir="2700000" algn="tl" rotWithShape="0">
                    <a:schemeClr val="dk1">
                      <a:alpha val="40000"/>
                    </a:schemeClr>
                  </a:outerShdw>
                </a:effectLst>
                <a:latin typeface="Times New Roman"/>
                <a:ea typeface="Times New Roman"/>
                <a:cs typeface="Times New Roman"/>
                <a:sym typeface="Times New Roman"/>
              </a:rPr>
              <a:t> Through Slice-Based OLTP </a:t>
            </a:r>
            <a:r>
              <a:rPr lang="en" sz="2400" b="1" dirty="0">
                <a:ln w="0"/>
                <a:solidFill>
                  <a:schemeClr val="accent1"/>
                </a:solidFill>
                <a:effectLst>
                  <a:outerShdw blurRad="38100" dist="19050" dir="2700000" algn="tl" rotWithShape="0">
                    <a:schemeClr val="dk1">
                      <a:alpha val="40000"/>
                    </a:schemeClr>
                  </a:outerShdw>
                </a:effectLst>
                <a:latin typeface="Times New Roman"/>
                <a:ea typeface="Times New Roman"/>
                <a:cs typeface="Times New Roman"/>
                <a:sym typeface="Times New Roman"/>
              </a:rPr>
              <a:t>Workload Compression</a:t>
            </a:r>
            <a:endParaRPr lang="en-CN" sz="2400" b="1" dirty="0">
              <a:solidFill>
                <a:schemeClr val="accent1"/>
              </a:solidFill>
            </a:endParaRPr>
          </a:p>
        </p:txBody>
      </p:sp>
      <p:pic>
        <p:nvPicPr>
          <p:cNvPr id="2050" name="Picture 2" descr="VLDB 2025 London, United Kingdom">
            <a:extLst>
              <a:ext uri="{FF2B5EF4-FFF2-40B4-BE49-F238E27FC236}">
                <a16:creationId xmlns:a16="http://schemas.microsoft.com/office/drawing/2014/main" id="{7D370F3F-F466-3A97-1E70-6E6646B95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876"/>
            <a:ext cx="2289976" cy="9598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36">
            <a:extLst>
              <a:ext uri="{FF2B5EF4-FFF2-40B4-BE49-F238E27FC236}">
                <a16:creationId xmlns:a16="http://schemas.microsoft.com/office/drawing/2014/main" id="{C63438BC-236D-DC2A-0623-71EC5CAD2972}"/>
              </a:ext>
            </a:extLst>
          </p:cNvPr>
          <p:cNvPicPr>
            <a:picLocks noChangeAspect="1"/>
          </p:cNvPicPr>
          <p:nvPr/>
        </p:nvPicPr>
        <p:blipFill>
          <a:blip r:embed="rId4"/>
          <a:stretch>
            <a:fillRect/>
          </a:stretch>
        </p:blipFill>
        <p:spPr>
          <a:xfrm>
            <a:off x="5880899" y="172321"/>
            <a:ext cx="1143810" cy="871379"/>
          </a:xfrm>
          <a:prstGeom prst="rect">
            <a:avLst/>
          </a:prstGeom>
        </p:spPr>
      </p:pic>
      <p:pic>
        <p:nvPicPr>
          <p:cNvPr id="10" name="图片 37">
            <a:extLst>
              <a:ext uri="{FF2B5EF4-FFF2-40B4-BE49-F238E27FC236}">
                <a16:creationId xmlns:a16="http://schemas.microsoft.com/office/drawing/2014/main" id="{5C123A5A-4D70-2D29-6935-DF2BE55912A5}"/>
              </a:ext>
            </a:extLst>
          </p:cNvPr>
          <p:cNvPicPr/>
          <p:nvPr/>
        </p:nvPicPr>
        <p:blipFill>
          <a:blip r:embed="rId5"/>
          <a:stretch>
            <a:fillRect/>
          </a:stretch>
        </p:blipFill>
        <p:spPr>
          <a:xfrm>
            <a:off x="7116152" y="205788"/>
            <a:ext cx="865809" cy="791984"/>
          </a:xfrm>
          <a:prstGeom prst="rect">
            <a:avLst/>
          </a:prstGeom>
        </p:spPr>
      </p:pic>
      <p:pic>
        <p:nvPicPr>
          <p:cNvPr id="2054" name="Picture 6">
            <a:extLst>
              <a:ext uri="{FF2B5EF4-FFF2-40B4-BE49-F238E27FC236}">
                <a16:creationId xmlns:a16="http://schemas.microsoft.com/office/drawing/2014/main" id="{FD38E868-9EEE-1BEF-0C50-B6BB51332D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9454" y="172321"/>
            <a:ext cx="1144546" cy="920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2"/>
          <p:cNvSpPr txBox="1">
            <a:spLocks noGrp="1"/>
          </p:cNvSpPr>
          <p:nvPr>
            <p:ph type="title"/>
          </p:nvPr>
        </p:nvSpPr>
        <p:spPr>
          <a:xfrm>
            <a:off x="311700" y="157109"/>
            <a:ext cx="8520600" cy="807883"/>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dirty="0">
                <a:solidFill>
                  <a:schemeClr val="accent4">
                    <a:lumMod val="50000"/>
                  </a:schemeClr>
                </a:solidFill>
              </a:rPr>
              <a:t>Experiments</a:t>
            </a:r>
            <a:endParaRPr sz="2700" b="1" dirty="0">
              <a:solidFill>
                <a:schemeClr val="accent4">
                  <a:lumMod val="50000"/>
                </a:schemeClr>
              </a:solidFill>
            </a:endParaRPr>
          </a:p>
        </p:txBody>
      </p:sp>
      <p:sp>
        <p:nvSpPr>
          <p:cNvPr id="169" name="Google Shape;169;p22"/>
          <p:cNvSpPr txBox="1"/>
          <p:nvPr/>
        </p:nvSpPr>
        <p:spPr>
          <a:xfrm>
            <a:off x="311700" y="926775"/>
            <a:ext cx="8160900" cy="1215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b="1">
                <a:solidFill>
                  <a:schemeClr val="dk1"/>
                </a:solidFill>
                <a:latin typeface="Times New Roman"/>
                <a:ea typeface="Times New Roman"/>
                <a:cs typeface="Times New Roman"/>
                <a:sym typeface="Times New Roman"/>
              </a:rPr>
              <a:t>Compared with two methods:</a:t>
            </a:r>
            <a:br>
              <a:rPr lang="en" sz="1800" b="1">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1. Query Configuration Sensitivity Analysis (</a:t>
            </a:r>
            <a:r>
              <a:rPr lang="en" sz="1600" i="1">
                <a:solidFill>
                  <a:schemeClr val="dk1"/>
                </a:solidFill>
                <a:latin typeface="Times New Roman"/>
                <a:ea typeface="Times New Roman"/>
                <a:cs typeface="Times New Roman"/>
                <a:sym typeface="Times New Roman"/>
              </a:rPr>
              <a:t>QCSA</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2. Index-based Workload Summarization (</a:t>
            </a:r>
            <a:r>
              <a:rPr lang="en" sz="1600" i="1">
                <a:solidFill>
                  <a:schemeClr val="dk1"/>
                </a:solidFill>
                <a:latin typeface="Times New Roman"/>
                <a:ea typeface="Times New Roman"/>
                <a:cs typeface="Times New Roman"/>
                <a:sym typeface="Times New Roman"/>
              </a:rPr>
              <a:t>ISUM</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sp>
        <p:nvSpPr>
          <p:cNvPr id="170" name="Google Shape;170;p22"/>
          <p:cNvSpPr txBox="1"/>
          <p:nvPr/>
        </p:nvSpPr>
        <p:spPr>
          <a:xfrm>
            <a:off x="335525" y="2208250"/>
            <a:ext cx="8160900" cy="1954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b="1">
                <a:solidFill>
                  <a:schemeClr val="dk1"/>
                </a:solidFill>
                <a:latin typeface="Times New Roman"/>
                <a:ea typeface="Times New Roman"/>
                <a:cs typeface="Times New Roman"/>
                <a:sym typeface="Times New Roman"/>
              </a:rPr>
              <a:t>Workloads: </a:t>
            </a:r>
            <a:endParaRPr sz="1800" b="1">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YCSB</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TPC-C</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Synthesis</a:t>
            </a:r>
            <a:endParaRPr sz="1600">
              <a:solidFill>
                <a:schemeClr val="dk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Production (real world workload)</a:t>
            </a:r>
            <a:endParaRPr sz="16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76" name="Google Shape;176;p23"/>
          <p:cNvSpPr txBox="1">
            <a:spLocks noGrp="1"/>
          </p:cNvSpPr>
          <p:nvPr>
            <p:ph type="title"/>
          </p:nvPr>
        </p:nvSpPr>
        <p:spPr>
          <a:xfrm>
            <a:off x="311700" y="157109"/>
            <a:ext cx="8520600" cy="807883"/>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dirty="0">
                <a:solidFill>
                  <a:schemeClr val="accent4">
                    <a:lumMod val="50000"/>
                  </a:schemeClr>
                </a:solidFill>
              </a:rPr>
              <a:t>Experiments</a:t>
            </a:r>
            <a:endParaRPr sz="2700" b="1" dirty="0">
              <a:solidFill>
                <a:schemeClr val="accent4">
                  <a:lumMod val="50000"/>
                </a:schemeClr>
              </a:solidFill>
            </a:endParaRPr>
          </a:p>
        </p:txBody>
      </p:sp>
      <p:pic>
        <p:nvPicPr>
          <p:cNvPr id="177" name="Google Shape;177;p23"/>
          <p:cNvPicPr preferRelativeResize="0"/>
          <p:nvPr/>
        </p:nvPicPr>
        <p:blipFill>
          <a:blip r:embed="rId3">
            <a:alphaModFix/>
          </a:blip>
          <a:stretch>
            <a:fillRect/>
          </a:stretch>
        </p:blipFill>
        <p:spPr>
          <a:xfrm>
            <a:off x="0" y="2571747"/>
            <a:ext cx="9144003" cy="1821657"/>
          </a:xfrm>
          <a:prstGeom prst="rect">
            <a:avLst/>
          </a:prstGeom>
          <a:noFill/>
          <a:ln>
            <a:noFill/>
          </a:ln>
        </p:spPr>
      </p:pic>
      <p:pic>
        <p:nvPicPr>
          <p:cNvPr id="178" name="Google Shape;178;p23"/>
          <p:cNvPicPr preferRelativeResize="0"/>
          <p:nvPr/>
        </p:nvPicPr>
        <p:blipFill>
          <a:blip r:embed="rId4">
            <a:alphaModFix/>
          </a:blip>
          <a:stretch>
            <a:fillRect/>
          </a:stretch>
        </p:blipFill>
        <p:spPr>
          <a:xfrm>
            <a:off x="4447100" y="861212"/>
            <a:ext cx="4487601" cy="1238525"/>
          </a:xfrm>
          <a:prstGeom prst="rect">
            <a:avLst/>
          </a:prstGeom>
          <a:noFill/>
          <a:ln>
            <a:noFill/>
          </a:ln>
        </p:spPr>
      </p:pic>
      <p:sp>
        <p:nvSpPr>
          <p:cNvPr id="179" name="Google Shape;179;p23"/>
          <p:cNvSpPr txBox="1"/>
          <p:nvPr/>
        </p:nvSpPr>
        <p:spPr>
          <a:xfrm>
            <a:off x="260325" y="900100"/>
            <a:ext cx="4266900" cy="16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latin typeface="Times New Roman"/>
                <a:ea typeface="Times New Roman"/>
                <a:cs typeface="Times New Roman"/>
                <a:sym typeface="Times New Roman"/>
              </a:rPr>
              <a:t>The </a:t>
            </a:r>
            <a:r>
              <a:rPr lang="en" sz="1800" i="1" dirty="0">
                <a:solidFill>
                  <a:srgbClr val="0000FF"/>
                </a:solidFill>
                <a:latin typeface="Times New Roman"/>
                <a:ea typeface="Times New Roman"/>
                <a:cs typeface="Times New Roman"/>
                <a:sym typeface="Times New Roman"/>
              </a:rPr>
              <a:t>QPS of source workload</a:t>
            </a:r>
            <a:r>
              <a:rPr lang="en" sz="1800" dirty="0">
                <a:solidFill>
                  <a:schemeClr val="dk2"/>
                </a:solidFill>
                <a:latin typeface="Times New Roman"/>
                <a:ea typeface="Times New Roman"/>
                <a:cs typeface="Times New Roman"/>
                <a:sym typeface="Times New Roman"/>
              </a:rPr>
              <a:t> when deploy </a:t>
            </a:r>
            <a:r>
              <a:rPr lang="en" sz="1800" dirty="0">
                <a:solidFill>
                  <a:srgbClr val="0000FF"/>
                </a:solidFill>
                <a:latin typeface="Times New Roman"/>
                <a:ea typeface="Times New Roman"/>
                <a:cs typeface="Times New Roman"/>
                <a:sym typeface="Times New Roman"/>
              </a:rPr>
              <a:t>optimal knobs tuning on compressed workload</a:t>
            </a:r>
            <a:r>
              <a:rPr lang="en" sz="1800" dirty="0">
                <a:solidFill>
                  <a:schemeClr val="dk2"/>
                </a:solidFill>
                <a:latin typeface="Times New Roman"/>
                <a:ea typeface="Times New Roman"/>
                <a:cs typeface="Times New Roman"/>
                <a:sym typeface="Times New Roman"/>
              </a:rPr>
              <a:t>.</a:t>
            </a:r>
            <a:br>
              <a:rPr lang="en" sz="1800" dirty="0">
                <a:solidFill>
                  <a:schemeClr val="dk2"/>
                </a:solidFill>
                <a:latin typeface="Times New Roman"/>
                <a:ea typeface="Times New Roman"/>
                <a:cs typeface="Times New Roman"/>
                <a:sym typeface="Times New Roman"/>
              </a:rPr>
            </a:br>
            <a:endParaRPr sz="18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800" b="1" i="1" dirty="0">
                <a:solidFill>
                  <a:schemeClr val="dk2"/>
                </a:solidFill>
                <a:latin typeface="Times New Roman"/>
                <a:ea typeface="Times New Roman"/>
                <a:cs typeface="Times New Roman"/>
                <a:sym typeface="Times New Roman"/>
              </a:rPr>
              <a:t>Higher is better.</a:t>
            </a:r>
            <a:endParaRPr sz="1800" b="1" i="1" dirty="0">
              <a:solidFill>
                <a:schemeClr val="dk2"/>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85" name="Google Shape;185;p24"/>
          <p:cNvSpPr txBox="1">
            <a:spLocks noGrp="1"/>
          </p:cNvSpPr>
          <p:nvPr>
            <p:ph type="title"/>
          </p:nvPr>
        </p:nvSpPr>
        <p:spPr>
          <a:xfrm>
            <a:off x="311700" y="157109"/>
            <a:ext cx="8520600" cy="807883"/>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dirty="0">
                <a:solidFill>
                  <a:schemeClr val="accent4">
                    <a:lumMod val="50000"/>
                  </a:schemeClr>
                </a:solidFill>
              </a:rPr>
              <a:t>Experiments</a:t>
            </a:r>
            <a:endParaRPr sz="2700" b="1" dirty="0">
              <a:solidFill>
                <a:schemeClr val="accent4">
                  <a:lumMod val="50000"/>
                </a:schemeClr>
              </a:solidFill>
            </a:endParaRPr>
          </a:p>
        </p:txBody>
      </p:sp>
      <p:pic>
        <p:nvPicPr>
          <p:cNvPr id="186" name="Google Shape;186;p24"/>
          <p:cNvPicPr preferRelativeResize="0"/>
          <p:nvPr/>
        </p:nvPicPr>
        <p:blipFill rotWithShape="1">
          <a:blip r:embed="rId3">
            <a:alphaModFix/>
          </a:blip>
          <a:srcRect b="21327"/>
          <a:stretch/>
        </p:blipFill>
        <p:spPr>
          <a:xfrm>
            <a:off x="942109" y="1927292"/>
            <a:ext cx="6904235" cy="2054382"/>
          </a:xfrm>
          <a:prstGeom prst="rect">
            <a:avLst/>
          </a:prstGeom>
          <a:noFill/>
          <a:ln>
            <a:noFill/>
          </a:ln>
        </p:spPr>
      </p:pic>
      <p:sp>
        <p:nvSpPr>
          <p:cNvPr id="188" name="Google Shape;188;p24"/>
          <p:cNvSpPr txBox="1"/>
          <p:nvPr/>
        </p:nvSpPr>
        <p:spPr>
          <a:xfrm>
            <a:off x="260325" y="900100"/>
            <a:ext cx="7941566" cy="12889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latin typeface="Times New Roman"/>
                <a:ea typeface="Times New Roman"/>
                <a:cs typeface="Times New Roman"/>
                <a:sym typeface="Times New Roman"/>
              </a:rPr>
              <a:t>The </a:t>
            </a:r>
            <a:r>
              <a:rPr lang="en" sz="1800" i="1" dirty="0">
                <a:solidFill>
                  <a:srgbClr val="0000FF"/>
                </a:solidFill>
                <a:latin typeface="Times New Roman"/>
                <a:ea typeface="Times New Roman"/>
                <a:cs typeface="Times New Roman"/>
                <a:sym typeface="Times New Roman"/>
              </a:rPr>
              <a:t>speedup </a:t>
            </a:r>
            <a:r>
              <a:rPr lang="en" sz="1800" i="1" dirty="0">
                <a:solidFill>
                  <a:schemeClr val="accent2"/>
                </a:solidFill>
                <a:latin typeface="Times New Roman"/>
                <a:ea typeface="Times New Roman"/>
                <a:cs typeface="Times New Roman"/>
                <a:sym typeface="Times New Roman"/>
              </a:rPr>
              <a:t>of tuning time</a:t>
            </a:r>
            <a:r>
              <a:rPr lang="en" sz="1800" i="1" dirty="0">
                <a:solidFill>
                  <a:srgbClr val="0000FF"/>
                </a:solidFill>
                <a:latin typeface="Times New Roman"/>
                <a:ea typeface="Times New Roman"/>
                <a:cs typeface="Times New Roman"/>
                <a:sym typeface="Times New Roman"/>
              </a:rPr>
              <a:t> </a:t>
            </a:r>
            <a:r>
              <a:rPr lang="en" sz="1800" dirty="0">
                <a:solidFill>
                  <a:schemeClr val="dk2"/>
                </a:solidFill>
                <a:latin typeface="Times New Roman"/>
                <a:ea typeface="Times New Roman"/>
                <a:cs typeface="Times New Roman"/>
                <a:sym typeface="Times New Roman"/>
              </a:rPr>
              <a:t>when</a:t>
            </a:r>
            <a:r>
              <a:rPr lang="en" sz="1800" dirty="0">
                <a:solidFill>
                  <a:srgbClr val="0000FF"/>
                </a:solidFill>
                <a:latin typeface="Times New Roman"/>
                <a:ea typeface="Times New Roman"/>
                <a:cs typeface="Times New Roman"/>
                <a:sym typeface="Times New Roman"/>
              </a:rPr>
              <a:t> tuning on compressed workload </a:t>
            </a:r>
            <a:r>
              <a:rPr lang="en" sz="1800" dirty="0">
                <a:solidFill>
                  <a:schemeClr val="accent2"/>
                </a:solidFill>
                <a:latin typeface="Times New Roman"/>
                <a:ea typeface="Times New Roman"/>
                <a:cs typeface="Times New Roman"/>
                <a:sym typeface="Times New Roman"/>
              </a:rPr>
              <a:t>compared to</a:t>
            </a:r>
            <a:r>
              <a:rPr lang="en" sz="1800" dirty="0">
                <a:solidFill>
                  <a:srgbClr val="0000FF"/>
                </a:solidFill>
                <a:latin typeface="Times New Roman"/>
                <a:ea typeface="Times New Roman"/>
                <a:cs typeface="Times New Roman"/>
                <a:sym typeface="Times New Roman"/>
              </a:rPr>
              <a:t> tuning on source workload</a:t>
            </a:r>
            <a:r>
              <a:rPr lang="en" sz="1800" dirty="0">
                <a:solidFill>
                  <a:schemeClr val="dk2"/>
                </a:solidFill>
                <a:latin typeface="Times New Roman"/>
                <a:ea typeface="Times New Roman"/>
                <a:cs typeface="Times New Roman"/>
                <a:sym typeface="Times New Roman"/>
              </a:rPr>
              <a:t>.</a:t>
            </a:r>
            <a:endParaRPr sz="18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800" b="1" i="1" dirty="0">
                <a:solidFill>
                  <a:schemeClr val="dk2"/>
                </a:solidFill>
                <a:latin typeface="Times New Roman"/>
                <a:ea typeface="Times New Roman"/>
                <a:cs typeface="Times New Roman"/>
                <a:sym typeface="Times New Roman"/>
              </a:rPr>
              <a:t>Higher is better.</a:t>
            </a:r>
            <a:endParaRPr sz="1800" b="1" i="1" dirty="0">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6ED5111F-9199-A231-705E-E4F94E749F23}"/>
              </a:ext>
            </a:extLst>
          </p:cNvPr>
          <p:cNvSpPr txBox="1"/>
          <p:nvPr/>
        </p:nvSpPr>
        <p:spPr>
          <a:xfrm>
            <a:off x="260323" y="4087717"/>
            <a:ext cx="7733749" cy="707886"/>
          </a:xfrm>
          <a:prstGeom prst="rect">
            <a:avLst/>
          </a:prstGeom>
          <a:noFill/>
        </p:spPr>
        <p:txBody>
          <a:bodyPr wrap="square">
            <a:spAutoFit/>
          </a:bodyPr>
          <a:lstStyle/>
          <a:p>
            <a:pPr>
              <a:buNone/>
            </a:pPr>
            <a:r>
              <a:rPr lang="en-US" sz="2000" dirty="0" err="1">
                <a:effectLst/>
                <a:latin typeface="Times New Roman" panose="02020603050405020304" pitchFamily="18" charset="0"/>
                <a:cs typeface="Times New Roman" panose="02020603050405020304" pitchFamily="18" charset="0"/>
              </a:rPr>
              <a:t>SCompression</a:t>
            </a:r>
            <a:r>
              <a:rPr lang="en-US" sz="2000" dirty="0">
                <a:effectLst/>
                <a:latin typeface="Times New Roman" panose="02020603050405020304" pitchFamily="18" charset="0"/>
                <a:cs typeface="Times New Roman" panose="02020603050405020304" pitchFamily="18" charset="0"/>
              </a:rPr>
              <a:t> is a cost</a:t>
            </a:r>
            <a:r>
              <a:rPr lang="en-US" altLang="zh-CN" sz="2000" dirty="0">
                <a:latin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cs typeface="Times New Roman" panose="02020603050405020304" pitchFamily="18" charset="0"/>
              </a:rPr>
              <a:t>effective</a:t>
            </a:r>
            <a:r>
              <a:rPr lang="zh-CN" alt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solution for knob tuning, accelerating tuning by </a:t>
            </a:r>
            <a:r>
              <a:rPr lang="en-US" sz="2000" b="1" dirty="0">
                <a:solidFill>
                  <a:schemeClr val="accent1"/>
                </a:solidFill>
                <a:effectLst/>
                <a:latin typeface="Times New Roman" panose="02020603050405020304" pitchFamily="18" charset="0"/>
                <a:cs typeface="Times New Roman" panose="02020603050405020304" pitchFamily="18" charset="0"/>
              </a:rPr>
              <a:t>up to 40 times</a:t>
            </a:r>
            <a:r>
              <a:rPr lang="en-US" sz="2000" b="1" dirty="0">
                <a:solidFill>
                  <a:schemeClr val="accent1"/>
                </a:solidFill>
                <a:latin typeface="Times New Roman" panose="02020603050405020304" pitchFamily="18" charset="0"/>
                <a:cs typeface="Times New Roman" panose="02020603050405020304" pitchFamily="18" charset="0"/>
              </a:rPr>
              <a:t> </a:t>
            </a:r>
            <a:r>
              <a:rPr lang="en-US" sz="2000" b="1" dirty="0">
                <a:solidFill>
                  <a:schemeClr val="accent1"/>
                </a:solidFill>
                <a:effectLst/>
                <a:latin typeface="Times New Roman" panose="02020603050405020304" pitchFamily="18" charset="0"/>
                <a:cs typeface="Times New Roman" panose="02020603050405020304" pitchFamily="18" charset="0"/>
              </a:rPr>
              <a:t>with only a 5% performance reduction</a:t>
            </a:r>
            <a:r>
              <a:rPr lang="en-US" sz="2000" dirty="0">
                <a:effectLst/>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3C84F359-7419-3FF2-5130-1B439400B6DF}"/>
            </a:ext>
          </a:extLst>
        </p:cNvPr>
        <p:cNvGrpSpPr/>
        <p:nvPr/>
      </p:nvGrpSpPr>
      <p:grpSpPr>
        <a:xfrm>
          <a:off x="0" y="0"/>
          <a:ext cx="0" cy="0"/>
          <a:chOff x="0" y="0"/>
          <a:chExt cx="0" cy="0"/>
        </a:xfrm>
      </p:grpSpPr>
      <p:sp>
        <p:nvSpPr>
          <p:cNvPr id="194" name="Google Shape;194;p25">
            <a:extLst>
              <a:ext uri="{FF2B5EF4-FFF2-40B4-BE49-F238E27FC236}">
                <a16:creationId xmlns:a16="http://schemas.microsoft.com/office/drawing/2014/main" id="{103584FE-6B8F-339B-E4F1-A868A43C44E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206" name="Picture 205">
            <a:extLst>
              <a:ext uri="{FF2B5EF4-FFF2-40B4-BE49-F238E27FC236}">
                <a16:creationId xmlns:a16="http://schemas.microsoft.com/office/drawing/2014/main" id="{562DD754-4327-B57B-55A2-1E2C6E3EA6E4}"/>
              </a:ext>
            </a:extLst>
          </p:cNvPr>
          <p:cNvPicPr>
            <a:picLocks noChangeAspect="1"/>
          </p:cNvPicPr>
          <p:nvPr/>
        </p:nvPicPr>
        <p:blipFill>
          <a:blip r:embed="rId3"/>
          <a:stretch>
            <a:fillRect/>
          </a:stretch>
        </p:blipFill>
        <p:spPr>
          <a:xfrm>
            <a:off x="-33903" y="241941"/>
            <a:ext cx="9211805" cy="4421276"/>
          </a:xfrm>
          <a:prstGeom prst="rect">
            <a:avLst/>
          </a:prstGeom>
        </p:spPr>
      </p:pic>
    </p:spTree>
    <p:extLst>
      <p:ext uri="{BB962C8B-B14F-4D97-AF65-F5344CB8AC3E}">
        <p14:creationId xmlns:p14="http://schemas.microsoft.com/office/powerpoint/2010/main" val="175918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311700" y="1757249"/>
            <a:ext cx="8520600" cy="1416315"/>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b="1" dirty="0">
                <a:solidFill>
                  <a:schemeClr val="accent4">
                    <a:lumMod val="50000"/>
                  </a:schemeClr>
                </a:solidFill>
              </a:rPr>
              <a:t>Thanks!</a:t>
            </a:r>
            <a:br>
              <a:rPr lang="en" b="1" dirty="0">
                <a:solidFill>
                  <a:schemeClr val="accent4">
                    <a:lumMod val="50000"/>
                  </a:schemeClr>
                </a:solidFill>
              </a:rPr>
            </a:br>
            <a:br>
              <a:rPr lang="en" b="1" dirty="0">
                <a:solidFill>
                  <a:schemeClr val="accent4">
                    <a:lumMod val="50000"/>
                  </a:schemeClr>
                </a:solidFill>
              </a:rPr>
            </a:br>
            <a:r>
              <a:rPr lang="en" sz="2200" b="1" i="1" dirty="0">
                <a:solidFill>
                  <a:schemeClr val="accent1"/>
                </a:solidFill>
              </a:rPr>
              <a:t>Email: </a:t>
            </a:r>
            <a:r>
              <a:rPr lang="en" sz="2200" b="1" i="1" dirty="0" err="1">
                <a:solidFill>
                  <a:schemeClr val="accent1"/>
                </a:solidFill>
              </a:rPr>
              <a:t>kellancai@tencent.com</a:t>
            </a:r>
            <a:endParaRPr sz="2200" b="1" i="1" dirty="0">
              <a:solidFill>
                <a:schemeClr val="accent1"/>
              </a:solidFill>
            </a:endParaRPr>
          </a:p>
        </p:txBody>
      </p:sp>
      <p:sp>
        <p:nvSpPr>
          <p:cNvPr id="194" name="Google Shape;19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Q&amp;A</a:t>
            </a:r>
            <a:endParaRPr/>
          </a:p>
        </p:txBody>
      </p:sp>
      <p:sp>
        <p:nvSpPr>
          <p:cNvPr id="200" name="Google Shape;20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06" name="Google Shape;206;p27"/>
          <p:cNvSpPr txBox="1"/>
          <p:nvPr/>
        </p:nvSpPr>
        <p:spPr>
          <a:xfrm>
            <a:off x="311700" y="1114700"/>
            <a:ext cx="4044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highlight>
                  <a:srgbClr val="FFFFFF"/>
                </a:highlight>
                <a:latin typeface="Georgia"/>
                <a:ea typeface="Georgia"/>
                <a:cs typeface="Georgia"/>
                <a:sym typeface="Georgia"/>
              </a:rPr>
              <a:t>Intra-slice replay strategy</a:t>
            </a:r>
            <a:r>
              <a:rPr lang="en">
                <a:solidFill>
                  <a:schemeClr val="dk1"/>
                </a:solidFill>
                <a:highlight>
                  <a:srgbClr val="FFFFFF"/>
                </a:highlight>
                <a:latin typeface="Georgia"/>
                <a:ea typeface="Georgia"/>
                <a:cs typeface="Georgia"/>
                <a:sym typeface="Georgia"/>
              </a:rPr>
              <a:t> and the </a:t>
            </a:r>
            <a:r>
              <a:rPr lang="en" b="1">
                <a:solidFill>
                  <a:schemeClr val="dk1"/>
                </a:solidFill>
                <a:highlight>
                  <a:srgbClr val="FFFFFF"/>
                </a:highlight>
                <a:latin typeface="Georgia"/>
                <a:ea typeface="Georgia"/>
                <a:cs typeface="Georgia"/>
                <a:sym typeface="Georgia"/>
              </a:rPr>
              <a:t>Inter-slice replay strategy.</a:t>
            </a:r>
            <a:endParaRPr sz="2100" b="1">
              <a:solidFill>
                <a:schemeClr val="dk1"/>
              </a:solidFill>
              <a:latin typeface="Georgia"/>
              <a:ea typeface="Georgia"/>
              <a:cs typeface="Georgia"/>
              <a:sym typeface="Georgia"/>
            </a:endParaRPr>
          </a:p>
        </p:txBody>
      </p:sp>
      <p:sp>
        <p:nvSpPr>
          <p:cNvPr id="207" name="Google Shape;207;p27"/>
          <p:cNvSpPr txBox="1">
            <a:spLocks noGrp="1"/>
          </p:cNvSpPr>
          <p:nvPr>
            <p:ph type="title"/>
          </p:nvPr>
        </p:nvSpPr>
        <p:spPr>
          <a:xfrm>
            <a:off x="311700" y="445025"/>
            <a:ext cx="8520600" cy="600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a:t>Replayer</a:t>
            </a:r>
            <a:endParaRPr sz="2700" b="1"/>
          </a:p>
        </p:txBody>
      </p:sp>
      <p:pic>
        <p:nvPicPr>
          <p:cNvPr id="208" name="Google Shape;208;p27"/>
          <p:cNvPicPr preferRelativeResize="0"/>
          <p:nvPr/>
        </p:nvPicPr>
        <p:blipFill>
          <a:blip r:embed="rId3">
            <a:alphaModFix/>
          </a:blip>
          <a:stretch>
            <a:fillRect/>
          </a:stretch>
        </p:blipFill>
        <p:spPr>
          <a:xfrm>
            <a:off x="4355767" y="124750"/>
            <a:ext cx="4563874" cy="1473450"/>
          </a:xfrm>
          <a:prstGeom prst="rect">
            <a:avLst/>
          </a:prstGeom>
          <a:noFill/>
          <a:ln>
            <a:noFill/>
          </a:ln>
        </p:spPr>
      </p:pic>
      <p:pic>
        <p:nvPicPr>
          <p:cNvPr id="209" name="Google Shape;209;p27"/>
          <p:cNvPicPr preferRelativeResize="0"/>
          <p:nvPr/>
        </p:nvPicPr>
        <p:blipFill>
          <a:blip r:embed="rId4">
            <a:alphaModFix/>
          </a:blip>
          <a:stretch>
            <a:fillRect/>
          </a:stretch>
        </p:blipFill>
        <p:spPr>
          <a:xfrm>
            <a:off x="348775" y="1908625"/>
            <a:ext cx="5165400" cy="2793917"/>
          </a:xfrm>
          <a:prstGeom prst="rect">
            <a:avLst/>
          </a:prstGeom>
          <a:noFill/>
          <a:ln>
            <a:noFill/>
          </a:ln>
        </p:spPr>
      </p:pic>
      <p:pic>
        <p:nvPicPr>
          <p:cNvPr id="210" name="Google Shape;210;p27"/>
          <p:cNvPicPr preferRelativeResize="0"/>
          <p:nvPr/>
        </p:nvPicPr>
        <p:blipFill>
          <a:blip r:embed="rId5">
            <a:alphaModFix/>
          </a:blip>
          <a:stretch>
            <a:fillRect/>
          </a:stretch>
        </p:blipFill>
        <p:spPr>
          <a:xfrm>
            <a:off x="5240019" y="1584275"/>
            <a:ext cx="3679630" cy="600300"/>
          </a:xfrm>
          <a:prstGeom prst="rect">
            <a:avLst/>
          </a:prstGeom>
          <a:noFill/>
          <a:ln>
            <a:noFill/>
          </a:ln>
        </p:spPr>
      </p:pic>
      <p:sp>
        <p:nvSpPr>
          <p:cNvPr id="211" name="Google Shape;211;p27"/>
          <p:cNvSpPr txBox="1"/>
          <p:nvPr/>
        </p:nvSpPr>
        <p:spPr>
          <a:xfrm>
            <a:off x="5171399" y="2123850"/>
            <a:ext cx="39726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dk1"/>
                </a:solidFill>
                <a:latin typeface="Georgia"/>
                <a:ea typeface="Georgia"/>
                <a:cs typeface="Georgia"/>
                <a:sym typeface="Georgia"/>
              </a:rPr>
              <a:t>The metric represents the proportion of queries in  that have completed execution in workload by time.</a:t>
            </a:r>
            <a:endParaRPr sz="1300">
              <a:solidFill>
                <a:schemeClr val="dk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8"/>
          <p:cNvPicPr preferRelativeResize="0"/>
          <p:nvPr/>
        </p:nvPicPr>
        <p:blipFill>
          <a:blip r:embed="rId3">
            <a:alphaModFix/>
          </a:blip>
          <a:stretch>
            <a:fillRect/>
          </a:stretch>
        </p:blipFill>
        <p:spPr>
          <a:xfrm>
            <a:off x="4234921" y="2687400"/>
            <a:ext cx="4237528" cy="2161174"/>
          </a:xfrm>
          <a:prstGeom prst="rect">
            <a:avLst/>
          </a:prstGeom>
          <a:noFill/>
          <a:ln>
            <a:noFill/>
          </a:ln>
        </p:spPr>
      </p:pic>
      <p:sp>
        <p:nvSpPr>
          <p:cNvPr id="217" name="Google Shape;2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218" name="Google Shape;218;p28"/>
          <p:cNvPicPr preferRelativeResize="0"/>
          <p:nvPr/>
        </p:nvPicPr>
        <p:blipFill>
          <a:blip r:embed="rId4">
            <a:alphaModFix/>
          </a:blip>
          <a:stretch>
            <a:fillRect/>
          </a:stretch>
        </p:blipFill>
        <p:spPr>
          <a:xfrm>
            <a:off x="1422175" y="3124938"/>
            <a:ext cx="1959350" cy="964500"/>
          </a:xfrm>
          <a:prstGeom prst="rect">
            <a:avLst/>
          </a:prstGeom>
          <a:noFill/>
          <a:ln>
            <a:noFill/>
          </a:ln>
        </p:spPr>
      </p:pic>
      <p:sp>
        <p:nvSpPr>
          <p:cNvPr id="219" name="Google Shape;219;p28"/>
          <p:cNvSpPr txBox="1"/>
          <p:nvPr/>
        </p:nvSpPr>
        <p:spPr>
          <a:xfrm>
            <a:off x="901850" y="4140025"/>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200" b="1" i="1">
                <a:solidFill>
                  <a:srgbClr val="CC0000"/>
                </a:solidFill>
                <a:latin typeface="Georgia"/>
                <a:ea typeface="Georgia"/>
                <a:cs typeface="Georgia"/>
                <a:sym typeface="Georgia"/>
              </a:rPr>
              <a:t>Sample the slices.</a:t>
            </a:r>
            <a:endParaRPr sz="2200" b="1" i="1">
              <a:solidFill>
                <a:srgbClr val="CC0000"/>
              </a:solidFill>
              <a:latin typeface="Georgia"/>
              <a:ea typeface="Georgia"/>
              <a:cs typeface="Georgia"/>
              <a:sym typeface="Georgia"/>
            </a:endParaRPr>
          </a:p>
        </p:txBody>
      </p:sp>
      <p:cxnSp>
        <p:nvCxnSpPr>
          <p:cNvPr id="220" name="Google Shape;220;p28"/>
          <p:cNvCxnSpPr>
            <a:stCxn id="218" idx="3"/>
            <a:endCxn id="221" idx="1"/>
          </p:cNvCxnSpPr>
          <p:nvPr/>
        </p:nvCxnSpPr>
        <p:spPr>
          <a:xfrm>
            <a:off x="3381525" y="3607188"/>
            <a:ext cx="1545300" cy="0"/>
          </a:xfrm>
          <a:prstGeom prst="straightConnector1">
            <a:avLst/>
          </a:prstGeom>
          <a:noFill/>
          <a:ln w="28575" cap="flat" cmpd="sng">
            <a:solidFill>
              <a:srgbClr val="4A86E8"/>
            </a:solidFill>
            <a:prstDash val="solid"/>
            <a:round/>
            <a:headEnd type="none" w="med" len="med"/>
            <a:tailEnd type="stealth" w="med" len="med"/>
          </a:ln>
        </p:spPr>
      </p:cxnSp>
      <p:graphicFrame>
        <p:nvGraphicFramePr>
          <p:cNvPr id="222" name="Google Shape;222;p28"/>
          <p:cNvGraphicFramePr/>
          <p:nvPr/>
        </p:nvGraphicFramePr>
        <p:xfrm>
          <a:off x="5496475" y="356425"/>
          <a:ext cx="2725750" cy="2346840"/>
        </p:xfrm>
        <a:graphic>
          <a:graphicData uri="http://schemas.openxmlformats.org/drawingml/2006/table">
            <a:tbl>
              <a:tblPr>
                <a:noFill/>
                <a:tableStyleId>{1675FF7E-F8ED-439F-A61B-33B15A19E1BE}</a:tableStyleId>
              </a:tblPr>
              <a:tblGrid>
                <a:gridCol w="1159000">
                  <a:extLst>
                    <a:ext uri="{9D8B030D-6E8A-4147-A177-3AD203B41FA5}">
                      <a16:colId xmlns:a16="http://schemas.microsoft.com/office/drawing/2014/main" val="20000"/>
                    </a:ext>
                  </a:extLst>
                </a:gridCol>
                <a:gridCol w="1566750">
                  <a:extLst>
                    <a:ext uri="{9D8B030D-6E8A-4147-A177-3AD203B41FA5}">
                      <a16:colId xmlns:a16="http://schemas.microsoft.com/office/drawing/2014/main" val="20001"/>
                    </a:ext>
                  </a:extLst>
                </a:gridCol>
              </a:tblGrid>
              <a:tr h="320700">
                <a:tc>
                  <a:txBody>
                    <a:bodyPr/>
                    <a:lstStyle/>
                    <a:p>
                      <a:pPr marL="0" lvl="0" indent="0" algn="ctr" rtl="0">
                        <a:spcBef>
                          <a:spcPts val="0"/>
                        </a:spcBef>
                        <a:spcAft>
                          <a:spcPts val="0"/>
                        </a:spcAft>
                        <a:buNone/>
                      </a:pPr>
                      <a:r>
                        <a:rPr lang="en" sz="1300">
                          <a:latin typeface="Georgia"/>
                          <a:ea typeface="Georgia"/>
                          <a:cs typeface="Georgia"/>
                          <a:sym typeface="Georgia"/>
                        </a:rPr>
                        <a:t>Name</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Details</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T</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Transaction</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N</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Connection</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S</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Slice</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SG</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Segment</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300">
                          <a:latin typeface="Georgia"/>
                          <a:ea typeface="Georgia"/>
                          <a:cs typeface="Georgia"/>
                          <a:sym typeface="Georgia"/>
                        </a:rPr>
                        <a:t>W</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Workload</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5"/>
                  </a:ext>
                </a:extLst>
              </a:tr>
            </a:tbl>
          </a:graphicData>
        </a:graphic>
      </p:graphicFrame>
      <p:pic>
        <p:nvPicPr>
          <p:cNvPr id="223" name="Google Shape;223;p28"/>
          <p:cNvPicPr preferRelativeResize="0"/>
          <p:nvPr/>
        </p:nvPicPr>
        <p:blipFill>
          <a:blip r:embed="rId5">
            <a:alphaModFix/>
          </a:blip>
          <a:stretch>
            <a:fillRect/>
          </a:stretch>
        </p:blipFill>
        <p:spPr>
          <a:xfrm>
            <a:off x="311700" y="356425"/>
            <a:ext cx="4573673" cy="2294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29" name="Google Shape;229;p29"/>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a:t>Slice Replaying</a:t>
            </a:r>
            <a:endParaRPr b="1"/>
          </a:p>
        </p:txBody>
      </p:sp>
      <p:pic>
        <p:nvPicPr>
          <p:cNvPr id="230" name="Google Shape;230;p29"/>
          <p:cNvPicPr preferRelativeResize="0"/>
          <p:nvPr/>
        </p:nvPicPr>
        <p:blipFill>
          <a:blip r:embed="rId3">
            <a:alphaModFix/>
          </a:blip>
          <a:stretch>
            <a:fillRect/>
          </a:stretch>
        </p:blipFill>
        <p:spPr>
          <a:xfrm>
            <a:off x="5114150" y="814675"/>
            <a:ext cx="3718151" cy="1200400"/>
          </a:xfrm>
          <a:prstGeom prst="rect">
            <a:avLst/>
          </a:prstGeom>
          <a:noFill/>
          <a:ln>
            <a:noFill/>
          </a:ln>
        </p:spPr>
      </p:pic>
      <p:pic>
        <p:nvPicPr>
          <p:cNvPr id="231" name="Google Shape;231;p29"/>
          <p:cNvPicPr preferRelativeResize="0"/>
          <p:nvPr/>
        </p:nvPicPr>
        <p:blipFill>
          <a:blip r:embed="rId4">
            <a:alphaModFix/>
          </a:blip>
          <a:stretch>
            <a:fillRect/>
          </a:stretch>
        </p:blipFill>
        <p:spPr>
          <a:xfrm>
            <a:off x="1899825" y="3320125"/>
            <a:ext cx="2217725" cy="1020475"/>
          </a:xfrm>
          <a:prstGeom prst="rect">
            <a:avLst/>
          </a:prstGeom>
          <a:noFill/>
          <a:ln>
            <a:noFill/>
          </a:ln>
        </p:spPr>
      </p:pic>
      <p:pic>
        <p:nvPicPr>
          <p:cNvPr id="232" name="Google Shape;232;p29"/>
          <p:cNvPicPr preferRelativeResize="0"/>
          <p:nvPr/>
        </p:nvPicPr>
        <p:blipFill>
          <a:blip r:embed="rId5">
            <a:alphaModFix/>
          </a:blip>
          <a:stretch>
            <a:fillRect/>
          </a:stretch>
        </p:blipFill>
        <p:spPr>
          <a:xfrm>
            <a:off x="6170180" y="3290775"/>
            <a:ext cx="1433520" cy="1020475"/>
          </a:xfrm>
          <a:prstGeom prst="rect">
            <a:avLst/>
          </a:prstGeom>
          <a:noFill/>
          <a:ln>
            <a:noFill/>
          </a:ln>
        </p:spPr>
      </p:pic>
      <p:sp>
        <p:nvSpPr>
          <p:cNvPr id="233" name="Google Shape;233;p29"/>
          <p:cNvSpPr/>
          <p:nvPr/>
        </p:nvSpPr>
        <p:spPr>
          <a:xfrm>
            <a:off x="4519275" y="3720263"/>
            <a:ext cx="11676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sp>
        <p:nvSpPr>
          <p:cNvPr id="234" name="Google Shape;234;p29"/>
          <p:cNvSpPr txBox="1"/>
          <p:nvPr/>
        </p:nvSpPr>
        <p:spPr>
          <a:xfrm>
            <a:off x="311700" y="3549075"/>
            <a:ext cx="13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Replay </a:t>
            </a:r>
            <a:r>
              <a:rPr lang="en" b="1" i="1">
                <a:solidFill>
                  <a:schemeClr val="dk2"/>
                </a:solidFill>
                <a:latin typeface="Georgia"/>
                <a:ea typeface="Georgia"/>
                <a:cs typeface="Georgia"/>
                <a:sym typeface="Georgia"/>
              </a:rPr>
              <a:t>a</a:t>
            </a:r>
            <a:r>
              <a:rPr lang="en">
                <a:solidFill>
                  <a:schemeClr val="dk2"/>
                </a:solidFill>
                <a:latin typeface="Georgia"/>
                <a:ea typeface="Georgia"/>
                <a:cs typeface="Georgia"/>
                <a:sym typeface="Georgia"/>
              </a:rPr>
              <a:t> slice</a:t>
            </a:r>
            <a:endParaRPr>
              <a:solidFill>
                <a:schemeClr val="dk2"/>
              </a:solidFill>
              <a:latin typeface="Georgia"/>
              <a:ea typeface="Georgia"/>
              <a:cs typeface="Georgia"/>
              <a:sym typeface="Georgia"/>
            </a:endParaRPr>
          </a:p>
        </p:txBody>
      </p:sp>
      <p:sp>
        <p:nvSpPr>
          <p:cNvPr id="235" name="Google Shape;235;p29"/>
          <p:cNvSpPr txBox="1"/>
          <p:nvPr/>
        </p:nvSpPr>
        <p:spPr>
          <a:xfrm>
            <a:off x="3901825" y="2829075"/>
            <a:ext cx="266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Replay </a:t>
            </a:r>
            <a:r>
              <a:rPr lang="en" b="1" i="1">
                <a:solidFill>
                  <a:schemeClr val="dk2"/>
                </a:solidFill>
                <a:latin typeface="Georgia"/>
                <a:ea typeface="Georgia"/>
                <a:cs typeface="Georgia"/>
                <a:sym typeface="Georgia"/>
              </a:rPr>
              <a:t>between</a:t>
            </a:r>
            <a:r>
              <a:rPr lang="en">
                <a:solidFill>
                  <a:schemeClr val="dk2"/>
                </a:solidFill>
                <a:latin typeface="Georgia"/>
                <a:ea typeface="Georgia"/>
                <a:cs typeface="Georgia"/>
                <a:sym typeface="Georgia"/>
              </a:rPr>
              <a:t> slices</a:t>
            </a:r>
            <a:endParaRPr>
              <a:solidFill>
                <a:schemeClr val="dk2"/>
              </a:solidFill>
              <a:latin typeface="Georgia"/>
              <a:ea typeface="Georgia"/>
              <a:cs typeface="Georgia"/>
              <a:sym typeface="Georgia"/>
            </a:endParaRPr>
          </a:p>
        </p:txBody>
      </p:sp>
      <p:sp>
        <p:nvSpPr>
          <p:cNvPr id="236" name="Google Shape;236;p29"/>
          <p:cNvSpPr txBox="1"/>
          <p:nvPr/>
        </p:nvSpPr>
        <p:spPr>
          <a:xfrm>
            <a:off x="7474550" y="3549075"/>
            <a:ext cx="199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Replay </a:t>
            </a:r>
            <a:r>
              <a:rPr lang="en" b="1" i="1">
                <a:solidFill>
                  <a:schemeClr val="dk2"/>
                </a:solidFill>
                <a:latin typeface="Georgia"/>
                <a:ea typeface="Georgia"/>
                <a:cs typeface="Georgia"/>
                <a:sym typeface="Georgia"/>
              </a:rPr>
              <a:t>a</a:t>
            </a:r>
            <a:r>
              <a:rPr lang="en">
                <a:solidFill>
                  <a:schemeClr val="dk2"/>
                </a:solidFill>
                <a:latin typeface="Georgia"/>
                <a:ea typeface="Georgia"/>
                <a:cs typeface="Georgia"/>
                <a:sym typeface="Georgia"/>
              </a:rPr>
              <a:t> slice</a:t>
            </a:r>
            <a:endParaRPr>
              <a:solidFill>
                <a:schemeClr val="dk2"/>
              </a:solidFill>
              <a:latin typeface="Georgia"/>
              <a:ea typeface="Georgia"/>
              <a:cs typeface="Georgia"/>
              <a:sym typeface="Georgia"/>
            </a:endParaRPr>
          </a:p>
        </p:txBody>
      </p:sp>
      <p:sp>
        <p:nvSpPr>
          <p:cNvPr id="237" name="Google Shape;237;p29"/>
          <p:cNvSpPr txBox="1"/>
          <p:nvPr/>
        </p:nvSpPr>
        <p:spPr>
          <a:xfrm>
            <a:off x="311700" y="1111375"/>
            <a:ext cx="4802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Georgia"/>
                <a:ea typeface="Georgia"/>
                <a:cs typeface="Georgia"/>
                <a:sym typeface="Georgia"/>
              </a:rPr>
              <a:t>Replay a slice: </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AutoNum type="arabicPeriod"/>
            </a:pPr>
            <a:r>
              <a:rPr lang="en">
                <a:solidFill>
                  <a:schemeClr val="dk2"/>
                </a:solidFill>
                <a:latin typeface="Georgia"/>
                <a:ea typeface="Georgia"/>
                <a:cs typeface="Georgia"/>
                <a:sym typeface="Georgia"/>
              </a:rPr>
              <a:t>For transactions in the same connection, replay them according to their origin sequence.</a:t>
            </a:r>
            <a:endParaRPr>
              <a:solidFill>
                <a:schemeClr val="dk2"/>
              </a:solidFill>
              <a:latin typeface="Georgia"/>
              <a:ea typeface="Georgia"/>
              <a:cs typeface="Georgia"/>
              <a:sym typeface="Georgia"/>
            </a:endParaRPr>
          </a:p>
          <a:p>
            <a:pPr marL="457200" lvl="0" indent="-317500" algn="l" rtl="0">
              <a:spcBef>
                <a:spcPts val="0"/>
              </a:spcBef>
              <a:spcAft>
                <a:spcPts val="0"/>
              </a:spcAft>
              <a:buClr>
                <a:schemeClr val="dk2"/>
              </a:buClr>
              <a:buSzPts val="1400"/>
              <a:buFont typeface="Georgia"/>
              <a:buAutoNum type="arabicPeriod"/>
            </a:pPr>
            <a:r>
              <a:rPr lang="en">
                <a:solidFill>
                  <a:schemeClr val="dk2"/>
                </a:solidFill>
                <a:latin typeface="Georgia"/>
                <a:ea typeface="Georgia"/>
                <a:cs typeface="Georgia"/>
                <a:sym typeface="Georgia"/>
              </a:rPr>
              <a:t>For connections in the same slice, start connection as it was.</a:t>
            </a:r>
            <a:endParaRPr>
              <a:solidFill>
                <a:schemeClr val="dk2"/>
              </a:solidFill>
              <a:latin typeface="Georgia"/>
              <a:ea typeface="Georgia"/>
              <a:cs typeface="Georgia"/>
              <a:sym typeface="Georgia"/>
            </a:endParaRPr>
          </a:p>
          <a:p>
            <a:pPr marL="0" lvl="0" indent="0" algn="l" rtl="0">
              <a:spcBef>
                <a:spcPts val="0"/>
              </a:spcBef>
              <a:spcAft>
                <a:spcPts val="0"/>
              </a:spcAft>
              <a:buNone/>
            </a:pPr>
            <a:r>
              <a:rPr lang="en">
                <a:solidFill>
                  <a:schemeClr val="dk2"/>
                </a:solidFill>
                <a:latin typeface="Georgia"/>
                <a:ea typeface="Georgia"/>
                <a:cs typeface="Georgia"/>
                <a:sym typeface="Georgia"/>
              </a:rPr>
              <a:t>Replay between slices:</a:t>
            </a:r>
            <a:br>
              <a:rPr lang="en">
                <a:solidFill>
                  <a:schemeClr val="dk2"/>
                </a:solidFill>
                <a:latin typeface="Georgia"/>
                <a:ea typeface="Georgia"/>
                <a:cs typeface="Georgia"/>
                <a:sym typeface="Georgia"/>
              </a:rPr>
            </a:br>
            <a:r>
              <a:rPr lang="en">
                <a:solidFill>
                  <a:schemeClr val="dk2"/>
                </a:solidFill>
                <a:latin typeface="Georgia"/>
                <a:ea typeface="Georgia"/>
                <a:cs typeface="Georgia"/>
                <a:sym typeface="Georgia"/>
              </a:rPr>
              <a:t>1. When the running slice has finished N queries, the next slice will start. N is calculated from source workload.</a:t>
            </a:r>
            <a:endParaRPr>
              <a:solidFill>
                <a:schemeClr val="dk2"/>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43" name="Google Shape;243;p30"/>
          <p:cNvSpPr txBox="1"/>
          <p:nvPr/>
        </p:nvSpPr>
        <p:spPr>
          <a:xfrm>
            <a:off x="311700" y="1188850"/>
            <a:ext cx="8520600" cy="461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accent2"/>
                </a:solidFill>
                <a:latin typeface="Georgia"/>
                <a:ea typeface="Georgia"/>
                <a:cs typeface="Georgia"/>
                <a:sym typeface="Georgia"/>
              </a:rPr>
              <a:t>The target of knob tuning:</a:t>
            </a:r>
            <a:endParaRPr sz="1800">
              <a:solidFill>
                <a:schemeClr val="accent2"/>
              </a:solidFill>
              <a:latin typeface="Georgia"/>
              <a:ea typeface="Georgia"/>
              <a:cs typeface="Georgia"/>
              <a:sym typeface="Georgia"/>
            </a:endParaRPr>
          </a:p>
        </p:txBody>
      </p:sp>
      <p:sp>
        <p:nvSpPr>
          <p:cNvPr id="244" name="Google Shape;244;p30"/>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a:t>Background</a:t>
            </a:r>
            <a:endParaRPr b="1"/>
          </a:p>
        </p:txBody>
      </p:sp>
      <p:pic>
        <p:nvPicPr>
          <p:cNvPr id="245" name="Google Shape;245;p30"/>
          <p:cNvPicPr preferRelativeResize="0"/>
          <p:nvPr/>
        </p:nvPicPr>
        <p:blipFill>
          <a:blip r:embed="rId3">
            <a:alphaModFix/>
          </a:blip>
          <a:stretch>
            <a:fillRect/>
          </a:stretch>
        </p:blipFill>
        <p:spPr>
          <a:xfrm>
            <a:off x="3250497" y="1259263"/>
            <a:ext cx="1786778" cy="523200"/>
          </a:xfrm>
          <a:prstGeom prst="rect">
            <a:avLst/>
          </a:prstGeom>
          <a:noFill/>
          <a:ln>
            <a:noFill/>
          </a:ln>
        </p:spPr>
      </p:pic>
      <p:pic>
        <p:nvPicPr>
          <p:cNvPr id="246" name="Google Shape;246;p30"/>
          <p:cNvPicPr preferRelativeResize="0"/>
          <p:nvPr/>
        </p:nvPicPr>
        <p:blipFill>
          <a:blip r:embed="rId4">
            <a:alphaModFix/>
          </a:blip>
          <a:stretch>
            <a:fillRect/>
          </a:stretch>
        </p:blipFill>
        <p:spPr>
          <a:xfrm>
            <a:off x="1781515" y="2901200"/>
            <a:ext cx="5580975" cy="778000"/>
          </a:xfrm>
          <a:prstGeom prst="rect">
            <a:avLst/>
          </a:prstGeom>
          <a:noFill/>
          <a:ln>
            <a:noFill/>
          </a:ln>
        </p:spPr>
      </p:pic>
      <p:sp>
        <p:nvSpPr>
          <p:cNvPr id="247" name="Google Shape;247;p30"/>
          <p:cNvSpPr txBox="1"/>
          <p:nvPr/>
        </p:nvSpPr>
        <p:spPr>
          <a:xfrm>
            <a:off x="311700" y="2024000"/>
            <a:ext cx="8381400" cy="877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a:solidFill>
                  <a:schemeClr val="accent2"/>
                </a:solidFill>
                <a:latin typeface="Georgia"/>
                <a:ea typeface="Georgia"/>
                <a:cs typeface="Georgia"/>
                <a:sym typeface="Georgia"/>
              </a:rPr>
              <a:t>Find a compressed workload that is similar to the original workload, constrained by execution time. (</a:t>
            </a:r>
            <a:r>
              <a:rPr lang="en" sz="1800" i="1">
                <a:solidFill>
                  <a:schemeClr val="accent2"/>
                </a:solidFill>
                <a:latin typeface="Georgia"/>
                <a:ea typeface="Georgia"/>
                <a:cs typeface="Georgia"/>
                <a:sym typeface="Georgia"/>
              </a:rPr>
              <a:t>cr</a:t>
            </a:r>
            <a:r>
              <a:rPr lang="en" sz="1800">
                <a:solidFill>
                  <a:schemeClr val="accent2"/>
                </a:solidFill>
                <a:latin typeface="Georgia"/>
                <a:ea typeface="Georgia"/>
                <a:cs typeface="Georgia"/>
                <a:sym typeface="Georgia"/>
              </a:rPr>
              <a:t> refers to compression rate.)</a:t>
            </a:r>
            <a:endParaRPr sz="1800">
              <a:solidFill>
                <a:schemeClr val="accent2"/>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65" name="Google Shape;65;p14"/>
          <p:cNvSpPr txBox="1">
            <a:spLocks noGrp="1"/>
          </p:cNvSpPr>
          <p:nvPr>
            <p:ph type="title"/>
          </p:nvPr>
        </p:nvSpPr>
        <p:spPr>
          <a:xfrm>
            <a:off x="336179" y="294954"/>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dirty="0">
                <a:solidFill>
                  <a:schemeClr val="accent4">
                    <a:lumMod val="50000"/>
                  </a:schemeClr>
                </a:solidFill>
              </a:rPr>
              <a:t>Background </a:t>
            </a:r>
            <a:r>
              <a:rPr lang="en" sz="2200" b="1" dirty="0">
                <a:solidFill>
                  <a:schemeClr val="accent1"/>
                </a:solidFill>
              </a:rPr>
              <a:t>(Knob Tuning)</a:t>
            </a:r>
            <a:endParaRPr b="1" dirty="0">
              <a:solidFill>
                <a:schemeClr val="accent1"/>
              </a:solidFill>
            </a:endParaRPr>
          </a:p>
        </p:txBody>
      </p:sp>
      <p:sp>
        <p:nvSpPr>
          <p:cNvPr id="66" name="Google Shape;66;p14"/>
          <p:cNvSpPr txBox="1">
            <a:spLocks noGrp="1"/>
          </p:cNvSpPr>
          <p:nvPr>
            <p:ph type="body" idx="4294967295"/>
          </p:nvPr>
        </p:nvSpPr>
        <p:spPr>
          <a:xfrm>
            <a:off x="271100" y="2571750"/>
            <a:ext cx="4828500" cy="1471142"/>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dirty="0">
                <a:solidFill>
                  <a:srgbClr val="212121"/>
                </a:solidFill>
                <a:latin typeface="Times New Roman"/>
                <a:ea typeface="Times New Roman"/>
                <a:cs typeface="Times New Roman"/>
                <a:sym typeface="Times New Roman"/>
              </a:rPr>
              <a:t>The process usually repeats three steps: </a:t>
            </a:r>
            <a:endParaRPr sz="1600" dirty="0">
              <a:solidFill>
                <a:srgbClr val="212121"/>
              </a:solidFill>
              <a:latin typeface="Times New Roman"/>
              <a:ea typeface="Times New Roman"/>
              <a:cs typeface="Times New Roman"/>
              <a:sym typeface="Times New Roman"/>
            </a:endParaRPr>
          </a:p>
          <a:p>
            <a:pPr marL="457200" lvl="0" indent="-330200" algn="l" rtl="0">
              <a:lnSpc>
                <a:spcPct val="115000"/>
              </a:lnSpc>
              <a:spcBef>
                <a:spcPts val="1200"/>
              </a:spcBef>
              <a:spcAft>
                <a:spcPts val="0"/>
              </a:spcAft>
              <a:buClr>
                <a:srgbClr val="212121"/>
              </a:buClr>
              <a:buSzPts val="1600"/>
              <a:buFont typeface="Times New Roman"/>
              <a:buAutoNum type="arabicPeriod"/>
            </a:pPr>
            <a:r>
              <a:rPr lang="en" sz="1600" dirty="0">
                <a:solidFill>
                  <a:srgbClr val="212121"/>
                </a:solidFill>
                <a:latin typeface="Times New Roman"/>
                <a:ea typeface="Times New Roman"/>
                <a:cs typeface="Times New Roman"/>
                <a:sym typeface="Times New Roman"/>
              </a:rPr>
              <a:t>Suggest configurations. </a:t>
            </a:r>
            <a:r>
              <a:rPr lang="en" sz="1600" dirty="0">
                <a:solidFill>
                  <a:srgbClr val="212121"/>
                </a:solidFill>
                <a:latin typeface="Times New Roman"/>
                <a:ea typeface="Times New Roman"/>
                <a:cs typeface="Times New Roman"/>
                <a:sym typeface="Wingdings" pitchFamily="2" charset="2"/>
              </a:rPr>
              <a:t> Model recommendation</a:t>
            </a:r>
            <a:endParaRPr sz="1600" dirty="0">
              <a:solidFill>
                <a:srgbClr val="212121"/>
              </a:solidFill>
              <a:latin typeface="Times New Roman"/>
              <a:ea typeface="Times New Roman"/>
              <a:cs typeface="Times New Roman"/>
              <a:sym typeface="Times New Roman"/>
            </a:endParaRPr>
          </a:p>
          <a:p>
            <a:pPr indent="-330200">
              <a:buClr>
                <a:srgbClr val="212121"/>
              </a:buClr>
              <a:buSzPts val="1600"/>
              <a:buFont typeface="Times New Roman"/>
              <a:buAutoNum type="arabicPeriod"/>
            </a:pPr>
            <a:r>
              <a:rPr lang="en" sz="1600" dirty="0">
                <a:solidFill>
                  <a:srgbClr val="212121"/>
                </a:solidFill>
                <a:latin typeface="Times New Roman"/>
                <a:ea typeface="Times New Roman"/>
                <a:cs typeface="Times New Roman"/>
                <a:sym typeface="Times New Roman"/>
              </a:rPr>
              <a:t>Test performance.</a:t>
            </a:r>
            <a:r>
              <a:rPr lang="zh-CN" altLang="en-US" sz="1600" dirty="0">
                <a:solidFill>
                  <a:srgbClr val="212121"/>
                </a:solidFill>
                <a:latin typeface="Times New Roman"/>
                <a:ea typeface="Times New Roman"/>
                <a:cs typeface="Times New Roman"/>
                <a:sym typeface="Times New Roman"/>
              </a:rPr>
              <a:t> </a:t>
            </a:r>
            <a:r>
              <a:rPr lang="en-US" altLang="zh-CN" sz="1600" dirty="0">
                <a:solidFill>
                  <a:srgbClr val="212121"/>
                </a:solidFill>
                <a:latin typeface="Times New Roman"/>
                <a:ea typeface="Times New Roman"/>
                <a:cs typeface="Times New Roman"/>
                <a:sym typeface="Wingdings" pitchFamily="2" charset="2"/>
              </a:rPr>
              <a:t></a:t>
            </a:r>
            <a:r>
              <a:rPr lang="zh-CN" altLang="en-US" sz="1600" dirty="0">
                <a:solidFill>
                  <a:srgbClr val="212121"/>
                </a:solidFill>
                <a:latin typeface="Times New Roman"/>
                <a:ea typeface="Times New Roman"/>
                <a:cs typeface="Times New Roman"/>
                <a:sym typeface="Times New Roman"/>
              </a:rPr>
              <a:t> </a:t>
            </a:r>
            <a:r>
              <a:rPr lang="en" sz="1600" dirty="0">
                <a:solidFill>
                  <a:schemeClr val="accent1"/>
                </a:solidFill>
                <a:latin typeface="Times New Roman"/>
                <a:ea typeface="Times New Roman"/>
                <a:cs typeface="Times New Roman"/>
                <a:sym typeface="Times New Roman"/>
              </a:rPr>
              <a:t>Workload execution</a:t>
            </a:r>
            <a:endParaRPr sz="1600" dirty="0">
              <a:solidFill>
                <a:schemeClr val="accent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rgbClr val="212121"/>
              </a:buClr>
              <a:buSzPts val="1600"/>
              <a:buFont typeface="Times New Roman"/>
              <a:buAutoNum type="arabicPeriod"/>
            </a:pPr>
            <a:r>
              <a:rPr lang="en" sz="1600" dirty="0">
                <a:solidFill>
                  <a:srgbClr val="212121"/>
                </a:solidFill>
                <a:latin typeface="Times New Roman"/>
                <a:ea typeface="Times New Roman"/>
                <a:cs typeface="Times New Roman"/>
                <a:sym typeface="Times New Roman"/>
              </a:rPr>
              <a:t>Update the model.</a:t>
            </a:r>
            <a:endParaRPr sz="1600" dirty="0">
              <a:solidFill>
                <a:srgbClr val="212121"/>
              </a:solidFill>
              <a:latin typeface="Times New Roman"/>
              <a:ea typeface="Times New Roman"/>
              <a:cs typeface="Times New Roman"/>
              <a:sym typeface="Times New Roman"/>
            </a:endParaRPr>
          </a:p>
        </p:txBody>
      </p:sp>
      <p:sp>
        <p:nvSpPr>
          <p:cNvPr id="67" name="Google Shape;67;p14"/>
          <p:cNvSpPr txBox="1">
            <a:spLocks noGrp="1"/>
          </p:cNvSpPr>
          <p:nvPr>
            <p:ph type="sldNum" idx="4294967295"/>
          </p:nvPr>
        </p:nvSpPr>
        <p:spPr>
          <a:xfrm>
            <a:off x="8556779" y="4668600"/>
            <a:ext cx="300000" cy="196800"/>
          </a:xfrm>
          <a:prstGeom prst="rect">
            <a:avLst/>
          </a:prstGeom>
        </p:spPr>
        <p:txBody>
          <a:bodyPr spcFirstLastPara="1" wrap="square" lIns="91425" tIns="91425" rIns="91425" bIns="91425" anchor="ctr" anchorCtr="0">
            <a:normAutofit fontScale="25000" lnSpcReduction="20000"/>
          </a:bodyPr>
          <a:lstStyle/>
          <a:p>
            <a:pPr marL="0" lvl="0" indent="0" algn="r" rtl="0">
              <a:spcBef>
                <a:spcPts val="0"/>
              </a:spcBef>
              <a:spcAft>
                <a:spcPts val="0"/>
              </a:spcAft>
              <a:buNone/>
            </a:pPr>
            <a:fld id="{00000000-1234-1234-1234-123412341234}" type="slidenum">
              <a:rPr lang="en"/>
              <a:t>2</a:t>
            </a:fld>
            <a:endParaRPr/>
          </a:p>
        </p:txBody>
      </p:sp>
      <p:sp>
        <p:nvSpPr>
          <p:cNvPr id="68" name="Google Shape;68;p14"/>
          <p:cNvSpPr txBox="1"/>
          <p:nvPr/>
        </p:nvSpPr>
        <p:spPr>
          <a:xfrm>
            <a:off x="130375" y="1223450"/>
            <a:ext cx="4499100" cy="800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rgbClr val="212121"/>
              </a:buClr>
              <a:buSzPts val="1600"/>
              <a:buFont typeface="Times New Roman"/>
              <a:buChar char="●"/>
            </a:pPr>
            <a:r>
              <a:rPr lang="en" sz="1600" dirty="0">
                <a:solidFill>
                  <a:srgbClr val="212121"/>
                </a:solidFill>
                <a:latin typeface="Times New Roman"/>
                <a:ea typeface="Times New Roman"/>
                <a:cs typeface="Times New Roman"/>
                <a:sym typeface="Times New Roman"/>
              </a:rPr>
              <a:t>Hundreds of configuration knobs. </a:t>
            </a:r>
            <a:endParaRPr sz="1600" dirty="0">
              <a:solidFill>
                <a:srgbClr val="212121"/>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212121"/>
              </a:buClr>
              <a:buSzPts val="1600"/>
              <a:buFont typeface="Times New Roman"/>
              <a:buChar char="●"/>
            </a:pPr>
            <a:r>
              <a:rPr lang="en" sz="1600" dirty="0">
                <a:solidFill>
                  <a:srgbClr val="212121"/>
                </a:solidFill>
                <a:latin typeface="Times New Roman"/>
                <a:ea typeface="Times New Roman"/>
                <a:cs typeface="Times New Roman"/>
                <a:sym typeface="Times New Roman"/>
              </a:rPr>
              <a:t>Machine learning tunes DB.</a:t>
            </a:r>
            <a:endParaRPr sz="1600" dirty="0">
              <a:solidFill>
                <a:srgbClr val="212121"/>
              </a:solidFill>
              <a:latin typeface="Times New Roman"/>
              <a:ea typeface="Times New Roman"/>
              <a:cs typeface="Times New Roman"/>
              <a:sym typeface="Times New Roman"/>
            </a:endParaRPr>
          </a:p>
        </p:txBody>
      </p:sp>
      <p:pic>
        <p:nvPicPr>
          <p:cNvPr id="70" name="Google Shape;70;p14"/>
          <p:cNvPicPr preferRelativeResize="0"/>
          <p:nvPr/>
        </p:nvPicPr>
        <p:blipFill>
          <a:blip r:embed="rId3">
            <a:alphaModFix/>
          </a:blip>
          <a:stretch>
            <a:fillRect/>
          </a:stretch>
        </p:blipFill>
        <p:spPr>
          <a:xfrm>
            <a:off x="4482817" y="878082"/>
            <a:ext cx="4530808" cy="1602958"/>
          </a:xfrm>
          <a:prstGeom prst="rect">
            <a:avLst/>
          </a:prstGeom>
          <a:noFill/>
          <a:ln>
            <a:noFill/>
          </a:ln>
        </p:spPr>
      </p:pic>
      <p:pic>
        <p:nvPicPr>
          <p:cNvPr id="2" name="Google Shape;70;p14">
            <a:extLst>
              <a:ext uri="{FF2B5EF4-FFF2-40B4-BE49-F238E27FC236}">
                <a16:creationId xmlns:a16="http://schemas.microsoft.com/office/drawing/2014/main" id="{97700D06-D8C4-7C88-552F-C21E01B9581E}"/>
              </a:ext>
            </a:extLst>
          </p:cNvPr>
          <p:cNvPicPr preferRelativeResize="0"/>
          <p:nvPr/>
        </p:nvPicPr>
        <p:blipFill rotWithShape="1">
          <a:blip r:embed="rId4">
            <a:alphaModFix/>
          </a:blip>
          <a:srcRect b="18180"/>
          <a:stretch/>
        </p:blipFill>
        <p:spPr>
          <a:xfrm>
            <a:off x="5099600" y="2726582"/>
            <a:ext cx="2870081" cy="1880149"/>
          </a:xfrm>
          <a:prstGeom prst="rect">
            <a:avLst/>
          </a:prstGeom>
          <a:noFill/>
          <a:ln>
            <a:noFill/>
          </a:ln>
        </p:spPr>
      </p:pic>
      <p:sp>
        <p:nvSpPr>
          <p:cNvPr id="6" name="TextBox 5">
            <a:extLst>
              <a:ext uri="{FF2B5EF4-FFF2-40B4-BE49-F238E27FC236}">
                <a16:creationId xmlns:a16="http://schemas.microsoft.com/office/drawing/2014/main" id="{150AC21C-71C1-C486-AECF-6B52E0B89057}"/>
              </a:ext>
            </a:extLst>
          </p:cNvPr>
          <p:cNvSpPr txBox="1"/>
          <p:nvPr/>
        </p:nvSpPr>
        <p:spPr>
          <a:xfrm>
            <a:off x="271100" y="4197710"/>
            <a:ext cx="4649724" cy="320729"/>
          </a:xfrm>
          <a:prstGeom prst="rect">
            <a:avLst/>
          </a:prstGeom>
          <a:noFill/>
        </p:spPr>
        <p:txBody>
          <a:bodyPr wrap="square">
            <a:spAutoFit/>
          </a:bodyPr>
          <a:lstStyle/>
          <a:p>
            <a:pPr marL="0" lvl="0" indent="0" algn="l" rtl="0">
              <a:lnSpc>
                <a:spcPct val="115000"/>
              </a:lnSpc>
              <a:spcBef>
                <a:spcPts val="1200"/>
              </a:spcBef>
              <a:spcAft>
                <a:spcPts val="1200"/>
              </a:spcAft>
              <a:buNone/>
            </a:pPr>
            <a:r>
              <a:rPr lang="en-US" sz="1400" dirty="0">
                <a:solidFill>
                  <a:schemeClr val="dk1"/>
                </a:solidFill>
                <a:highlight>
                  <a:srgbClr val="FFFFFF"/>
                </a:highlight>
                <a:latin typeface="Microsoft Yahei"/>
                <a:ea typeface="Microsoft Yahei"/>
                <a:cs typeface="Microsoft Yahei"/>
                <a:sym typeface="Microsoft Yahei"/>
              </a:rPr>
              <a:t>Workload execution is </a:t>
            </a:r>
            <a:r>
              <a:rPr lang="en-US" sz="1400" dirty="0">
                <a:solidFill>
                  <a:schemeClr val="accent1"/>
                </a:solidFill>
                <a:highlight>
                  <a:srgbClr val="FFFFFF"/>
                </a:highlight>
                <a:latin typeface="Microsoft Yahei"/>
                <a:ea typeface="Microsoft Yahei"/>
                <a:cs typeface="Microsoft Yahei"/>
                <a:sym typeface="Microsoft Yahei"/>
              </a:rPr>
              <a:t>expensive but necessary</a:t>
            </a:r>
            <a:r>
              <a:rPr lang="en-US" sz="1400" dirty="0">
                <a:solidFill>
                  <a:schemeClr val="dk1"/>
                </a:solidFill>
                <a:highlight>
                  <a:srgbClr val="FFFFFF"/>
                </a:highlight>
                <a:latin typeface="Microsoft Yahei"/>
                <a:ea typeface="Microsoft Yahei"/>
                <a:cs typeface="Microsoft Yahei"/>
                <a:sym typeface="Microsoft Yahei"/>
              </a:rPr>
              <a:t>.</a:t>
            </a:r>
            <a:endParaRPr lang="en-US" sz="1400" dirty="0">
              <a:highlight>
                <a:schemeClr val="accent1"/>
              </a:highlight>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checkerboard(across)">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dissolve">
                                      <p:cBhvr>
                                        <p:cTn id="17" dur="500"/>
                                        <p:tgtEl>
                                          <p:spTgt spid="6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
                                            <p:txEl>
                                              <p:pRg st="1" end="1"/>
                                            </p:txEl>
                                          </p:spTgt>
                                        </p:tgtEl>
                                        <p:attrNameLst>
                                          <p:attrName>style.visibility</p:attrName>
                                        </p:attrNameLst>
                                      </p:cBhvr>
                                      <p:to>
                                        <p:strVal val="visible"/>
                                      </p:to>
                                    </p:set>
                                    <p:animEffect transition="in" filter="dissolve">
                                      <p:cBhvr>
                                        <p:cTn id="22" dur="500"/>
                                        <p:tgtEl>
                                          <p:spTgt spid="6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6">
                                            <p:txEl>
                                              <p:pRg st="2" end="2"/>
                                            </p:txEl>
                                          </p:spTgt>
                                        </p:tgtEl>
                                        <p:attrNameLst>
                                          <p:attrName>style.visibility</p:attrName>
                                        </p:attrNameLst>
                                      </p:cBhvr>
                                      <p:to>
                                        <p:strVal val="visible"/>
                                      </p:to>
                                    </p:set>
                                    <p:animEffect transition="in" filter="dissolve">
                                      <p:cBhvr>
                                        <p:cTn id="27" dur="500"/>
                                        <p:tgtEl>
                                          <p:spTgt spid="6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6">
                                            <p:txEl>
                                              <p:pRg st="3" end="3"/>
                                            </p:txEl>
                                          </p:spTgt>
                                        </p:tgtEl>
                                        <p:attrNameLst>
                                          <p:attrName>style.visibility</p:attrName>
                                        </p:attrNameLst>
                                      </p:cBhvr>
                                      <p:to>
                                        <p:strVal val="visible"/>
                                      </p:to>
                                    </p:set>
                                    <p:animEffect transition="in" filter="dissolve">
                                      <p:cBhvr>
                                        <p:cTn id="32" dur="500"/>
                                        <p:tgtEl>
                                          <p:spTgt spid="6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build="p"/>
      <p:bldP spid="68"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1"/>
          <p:cNvPicPr preferRelativeResize="0"/>
          <p:nvPr/>
        </p:nvPicPr>
        <p:blipFill>
          <a:blip r:embed="rId3">
            <a:alphaModFix/>
          </a:blip>
          <a:stretch>
            <a:fillRect/>
          </a:stretch>
        </p:blipFill>
        <p:spPr>
          <a:xfrm>
            <a:off x="4234921" y="2687400"/>
            <a:ext cx="4237528" cy="2161174"/>
          </a:xfrm>
          <a:prstGeom prst="rect">
            <a:avLst/>
          </a:prstGeom>
          <a:noFill/>
          <a:ln>
            <a:noFill/>
          </a:ln>
        </p:spPr>
      </p:pic>
      <p:sp>
        <p:nvSpPr>
          <p:cNvPr id="253" name="Google Shape;25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54" name="Google Shape;254;p31"/>
          <p:cNvPicPr preferRelativeResize="0"/>
          <p:nvPr/>
        </p:nvPicPr>
        <p:blipFill>
          <a:blip r:embed="rId4">
            <a:alphaModFix/>
          </a:blip>
          <a:stretch>
            <a:fillRect/>
          </a:stretch>
        </p:blipFill>
        <p:spPr>
          <a:xfrm>
            <a:off x="1422175" y="3124938"/>
            <a:ext cx="1959350" cy="964500"/>
          </a:xfrm>
          <a:prstGeom prst="rect">
            <a:avLst/>
          </a:prstGeom>
          <a:noFill/>
          <a:ln>
            <a:noFill/>
          </a:ln>
        </p:spPr>
      </p:pic>
      <p:sp>
        <p:nvSpPr>
          <p:cNvPr id="255" name="Google Shape;255;p31"/>
          <p:cNvSpPr txBox="1"/>
          <p:nvPr/>
        </p:nvSpPr>
        <p:spPr>
          <a:xfrm>
            <a:off x="901850" y="4140025"/>
            <a:ext cx="3000000" cy="523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200" b="1" i="1">
                <a:solidFill>
                  <a:srgbClr val="CC0000"/>
                </a:solidFill>
                <a:latin typeface="Georgia"/>
                <a:ea typeface="Georgia"/>
                <a:cs typeface="Georgia"/>
                <a:sym typeface="Georgia"/>
              </a:rPr>
              <a:t>Sample the slices.</a:t>
            </a:r>
            <a:endParaRPr sz="2200" b="1" i="1">
              <a:solidFill>
                <a:srgbClr val="CC0000"/>
              </a:solidFill>
              <a:latin typeface="Georgia"/>
              <a:ea typeface="Georgia"/>
              <a:cs typeface="Georgia"/>
              <a:sym typeface="Georgia"/>
            </a:endParaRPr>
          </a:p>
        </p:txBody>
      </p:sp>
      <p:cxnSp>
        <p:nvCxnSpPr>
          <p:cNvPr id="256" name="Google Shape;256;p31"/>
          <p:cNvCxnSpPr>
            <a:stCxn id="254" idx="3"/>
            <a:endCxn id="257" idx="1"/>
          </p:cNvCxnSpPr>
          <p:nvPr/>
        </p:nvCxnSpPr>
        <p:spPr>
          <a:xfrm>
            <a:off x="3381525" y="3607188"/>
            <a:ext cx="1545300" cy="0"/>
          </a:xfrm>
          <a:prstGeom prst="straightConnector1">
            <a:avLst/>
          </a:prstGeom>
          <a:noFill/>
          <a:ln w="28575" cap="flat" cmpd="sng">
            <a:solidFill>
              <a:srgbClr val="4A86E8"/>
            </a:solidFill>
            <a:prstDash val="solid"/>
            <a:round/>
            <a:headEnd type="none" w="med" len="med"/>
            <a:tailEnd type="stealth" w="med" len="med"/>
          </a:ln>
        </p:spPr>
      </p:cxnSp>
      <p:graphicFrame>
        <p:nvGraphicFramePr>
          <p:cNvPr id="258" name="Google Shape;258;p31"/>
          <p:cNvGraphicFramePr/>
          <p:nvPr/>
        </p:nvGraphicFramePr>
        <p:xfrm>
          <a:off x="5496475" y="356425"/>
          <a:ext cx="2725750" cy="2346840"/>
        </p:xfrm>
        <a:graphic>
          <a:graphicData uri="http://schemas.openxmlformats.org/drawingml/2006/table">
            <a:tbl>
              <a:tblPr>
                <a:noFill/>
                <a:tableStyleId>{1675FF7E-F8ED-439F-A61B-33B15A19E1BE}</a:tableStyleId>
              </a:tblPr>
              <a:tblGrid>
                <a:gridCol w="1159000">
                  <a:extLst>
                    <a:ext uri="{9D8B030D-6E8A-4147-A177-3AD203B41FA5}">
                      <a16:colId xmlns:a16="http://schemas.microsoft.com/office/drawing/2014/main" val="20000"/>
                    </a:ext>
                  </a:extLst>
                </a:gridCol>
                <a:gridCol w="1566750">
                  <a:extLst>
                    <a:ext uri="{9D8B030D-6E8A-4147-A177-3AD203B41FA5}">
                      <a16:colId xmlns:a16="http://schemas.microsoft.com/office/drawing/2014/main" val="20001"/>
                    </a:ext>
                  </a:extLst>
                </a:gridCol>
              </a:tblGrid>
              <a:tr h="320700">
                <a:tc>
                  <a:txBody>
                    <a:bodyPr/>
                    <a:lstStyle/>
                    <a:p>
                      <a:pPr marL="0" lvl="0" indent="0" algn="ctr" rtl="0">
                        <a:spcBef>
                          <a:spcPts val="0"/>
                        </a:spcBef>
                        <a:spcAft>
                          <a:spcPts val="0"/>
                        </a:spcAft>
                        <a:buNone/>
                      </a:pPr>
                      <a:r>
                        <a:rPr lang="en" sz="1300">
                          <a:latin typeface="Georgia"/>
                          <a:ea typeface="Georgia"/>
                          <a:cs typeface="Georgia"/>
                          <a:sym typeface="Georgia"/>
                        </a:rPr>
                        <a:t>Name</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Details</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0"/>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T</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Transaction</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1"/>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N</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Connection</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2"/>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S</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Slice</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3"/>
                  </a:ext>
                </a:extLst>
              </a:tr>
              <a:tr h="396225">
                <a:tc>
                  <a:txBody>
                    <a:bodyPr/>
                    <a:lstStyle/>
                    <a:p>
                      <a:pPr marL="0" lvl="0" indent="0" algn="ctr" rtl="0">
                        <a:spcBef>
                          <a:spcPts val="0"/>
                        </a:spcBef>
                        <a:spcAft>
                          <a:spcPts val="0"/>
                        </a:spcAft>
                        <a:buNone/>
                      </a:pPr>
                      <a:r>
                        <a:rPr lang="en" sz="1300">
                          <a:latin typeface="Georgia"/>
                          <a:ea typeface="Georgia"/>
                          <a:cs typeface="Georgia"/>
                          <a:sym typeface="Georgia"/>
                        </a:rPr>
                        <a:t>SG</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Segment</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300">
                          <a:latin typeface="Georgia"/>
                          <a:ea typeface="Georgia"/>
                          <a:cs typeface="Georgia"/>
                          <a:sym typeface="Georgia"/>
                        </a:rPr>
                        <a:t>W</a:t>
                      </a:r>
                      <a:endParaRPr sz="1300">
                        <a:latin typeface="Georgia"/>
                        <a:ea typeface="Georgia"/>
                        <a:cs typeface="Georgia"/>
                        <a:sym typeface="Georgia"/>
                      </a:endParaRPr>
                    </a:p>
                  </a:txBody>
                  <a:tcPr marL="91425" marR="91425" marT="91425" marB="91425"/>
                </a:tc>
                <a:tc>
                  <a:txBody>
                    <a:bodyPr/>
                    <a:lstStyle/>
                    <a:p>
                      <a:pPr marL="0" lvl="0" indent="0" algn="ctr" rtl="0">
                        <a:spcBef>
                          <a:spcPts val="0"/>
                        </a:spcBef>
                        <a:spcAft>
                          <a:spcPts val="0"/>
                        </a:spcAft>
                        <a:buNone/>
                      </a:pPr>
                      <a:r>
                        <a:rPr lang="en" sz="1300">
                          <a:latin typeface="Georgia"/>
                          <a:ea typeface="Georgia"/>
                          <a:cs typeface="Georgia"/>
                          <a:sym typeface="Georgia"/>
                        </a:rPr>
                        <a:t>Workload</a:t>
                      </a:r>
                      <a:endParaRPr sz="1300">
                        <a:latin typeface="Georgia"/>
                        <a:ea typeface="Georgia"/>
                        <a:cs typeface="Georgia"/>
                        <a:sym typeface="Georgia"/>
                      </a:endParaRPr>
                    </a:p>
                  </a:txBody>
                  <a:tcPr marL="91425" marR="91425" marT="91425" marB="91425"/>
                </a:tc>
                <a:extLst>
                  <a:ext uri="{0D108BD9-81ED-4DB2-BD59-A6C34878D82A}">
                    <a16:rowId xmlns:a16="http://schemas.microsoft.com/office/drawing/2014/main" val="10005"/>
                  </a:ext>
                </a:extLst>
              </a:tr>
            </a:tbl>
          </a:graphicData>
        </a:graphic>
      </p:graphicFrame>
      <p:pic>
        <p:nvPicPr>
          <p:cNvPr id="259" name="Google Shape;259;p31"/>
          <p:cNvPicPr preferRelativeResize="0"/>
          <p:nvPr/>
        </p:nvPicPr>
        <p:blipFill>
          <a:blip r:embed="rId5">
            <a:alphaModFix/>
          </a:blip>
          <a:stretch>
            <a:fillRect/>
          </a:stretch>
        </p:blipFill>
        <p:spPr>
          <a:xfrm>
            <a:off x="311700" y="356425"/>
            <a:ext cx="4573673" cy="2294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65" name="Google Shape;265;p32"/>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a:t>Overview</a:t>
            </a:r>
            <a:endParaRPr b="1"/>
          </a:p>
        </p:txBody>
      </p:sp>
      <p:pic>
        <p:nvPicPr>
          <p:cNvPr id="266" name="Google Shape;266;p32"/>
          <p:cNvPicPr preferRelativeResize="0"/>
          <p:nvPr/>
        </p:nvPicPr>
        <p:blipFill>
          <a:blip r:embed="rId3">
            <a:alphaModFix/>
          </a:blip>
          <a:stretch>
            <a:fillRect/>
          </a:stretch>
        </p:blipFill>
        <p:spPr>
          <a:xfrm>
            <a:off x="660063" y="2595074"/>
            <a:ext cx="7823874" cy="1968025"/>
          </a:xfrm>
          <a:prstGeom prst="rect">
            <a:avLst/>
          </a:prstGeom>
          <a:noFill/>
          <a:ln>
            <a:noFill/>
          </a:ln>
        </p:spPr>
      </p:pic>
      <p:pic>
        <p:nvPicPr>
          <p:cNvPr id="267" name="Google Shape;267;p32"/>
          <p:cNvPicPr preferRelativeResize="0"/>
          <p:nvPr/>
        </p:nvPicPr>
        <p:blipFill>
          <a:blip r:embed="rId4">
            <a:alphaModFix/>
          </a:blip>
          <a:stretch>
            <a:fillRect/>
          </a:stretch>
        </p:blipFill>
        <p:spPr>
          <a:xfrm>
            <a:off x="2568513" y="1247200"/>
            <a:ext cx="4006975" cy="111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73" name="Google Shape;273;p33"/>
          <p:cNvSpPr txBox="1"/>
          <p:nvPr/>
        </p:nvSpPr>
        <p:spPr>
          <a:xfrm>
            <a:off x="311700" y="1188850"/>
            <a:ext cx="8555700" cy="37866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dk1"/>
              </a:buClr>
              <a:buSzPts val="1800"/>
              <a:buFont typeface="Georgia"/>
              <a:buAutoNum type="arabicPeriod"/>
            </a:pPr>
            <a:r>
              <a:rPr lang="en" sz="1800" b="1">
                <a:solidFill>
                  <a:schemeClr val="dk1"/>
                </a:solidFill>
                <a:latin typeface="Georgia"/>
                <a:ea typeface="Georgia"/>
                <a:cs typeface="Georgia"/>
                <a:sym typeface="Georgia"/>
              </a:rPr>
              <a:t>Segment</a:t>
            </a:r>
            <a:r>
              <a:rPr lang="en" sz="1800">
                <a:solidFill>
                  <a:schemeClr val="dk1"/>
                </a:solidFill>
                <a:latin typeface="Georgia"/>
                <a:ea typeface="Georgia"/>
                <a:cs typeface="Georgia"/>
                <a:sym typeface="Georgia"/>
              </a:rPr>
              <a:t> the source workload using the Greedy Gaussian Segmentation algorithm to handle workloads with irregular fluctuations.</a:t>
            </a:r>
            <a:endParaRPr sz="180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AutoNum type="arabicPeriod"/>
            </a:pPr>
            <a:r>
              <a:rPr lang="en" sz="1800" b="1">
                <a:solidFill>
                  <a:schemeClr val="dk1"/>
                </a:solidFill>
                <a:latin typeface="Georgia"/>
                <a:ea typeface="Georgia"/>
                <a:cs typeface="Georgia"/>
                <a:sym typeface="Georgia"/>
              </a:rPr>
              <a:t>Divide each segment into numerous slices</a:t>
            </a:r>
            <a:r>
              <a:rPr lang="en" sz="1800">
                <a:solidFill>
                  <a:schemeClr val="dk1"/>
                </a:solidFill>
                <a:latin typeface="Georgia"/>
                <a:ea typeface="Georgia"/>
                <a:cs typeface="Georgia"/>
                <a:sym typeface="Georgia"/>
              </a:rPr>
              <a:t> using a dynamic slice strategy to maintain the integrity of query contexts. </a:t>
            </a:r>
            <a:endParaRPr sz="180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AutoNum type="arabicPeriod"/>
            </a:pPr>
            <a:r>
              <a:rPr lang="en" sz="1800" b="1">
                <a:solidFill>
                  <a:schemeClr val="dk1"/>
                </a:solidFill>
                <a:latin typeface="Georgia"/>
                <a:ea typeface="Georgia"/>
                <a:cs typeface="Georgia"/>
                <a:sym typeface="Georgia"/>
              </a:rPr>
              <a:t>Sample slices</a:t>
            </a:r>
            <a:r>
              <a:rPr lang="en" sz="1800">
                <a:solidFill>
                  <a:schemeClr val="dk1"/>
                </a:solidFill>
                <a:latin typeface="Georgia"/>
                <a:ea typeface="Georgia"/>
                <a:cs typeface="Georgia"/>
                <a:sym typeface="Georgia"/>
              </a:rPr>
              <a:t> under the constraint of the expected workload execution time, employing a clustering-based technique to ensure that the sampled slices are representative of the workload by sampling from different clusters.</a:t>
            </a:r>
            <a:endParaRPr sz="1800">
              <a:solidFill>
                <a:schemeClr val="dk1"/>
              </a:solidFill>
              <a:latin typeface="Georgia"/>
              <a:ea typeface="Georgia"/>
              <a:cs typeface="Georgia"/>
              <a:sym typeface="Georgia"/>
            </a:endParaRPr>
          </a:p>
          <a:p>
            <a:pPr marL="457200" lvl="0" indent="-342900" algn="l" rtl="0">
              <a:lnSpc>
                <a:spcPct val="150000"/>
              </a:lnSpc>
              <a:spcBef>
                <a:spcPts val="0"/>
              </a:spcBef>
              <a:spcAft>
                <a:spcPts val="0"/>
              </a:spcAft>
              <a:buClr>
                <a:schemeClr val="dk1"/>
              </a:buClr>
              <a:buSzPts val="1800"/>
              <a:buFont typeface="Georgia"/>
              <a:buAutoNum type="arabicPeriod"/>
            </a:pPr>
            <a:r>
              <a:rPr lang="en" sz="1800" b="1">
                <a:solidFill>
                  <a:schemeClr val="dk1"/>
                </a:solidFill>
                <a:latin typeface="Georgia"/>
                <a:ea typeface="Georgia"/>
                <a:cs typeface="Georgia"/>
                <a:sym typeface="Georgia"/>
              </a:rPr>
              <a:t>Replay strategy</a:t>
            </a:r>
            <a:r>
              <a:rPr lang="en" sz="1800">
                <a:solidFill>
                  <a:schemeClr val="dk1"/>
                </a:solidFill>
                <a:latin typeface="Georgia"/>
                <a:ea typeface="Georgia"/>
                <a:cs typeface="Georgia"/>
                <a:sym typeface="Georgia"/>
              </a:rPr>
              <a:t> based on slices to produce performance that mirrors the source workload.</a:t>
            </a:r>
            <a:endParaRPr sz="1800">
              <a:solidFill>
                <a:schemeClr val="dk1"/>
              </a:solidFill>
              <a:latin typeface="Georgia"/>
              <a:ea typeface="Georgia"/>
              <a:cs typeface="Georgia"/>
              <a:sym typeface="Georgia"/>
            </a:endParaRPr>
          </a:p>
        </p:txBody>
      </p:sp>
      <p:sp>
        <p:nvSpPr>
          <p:cNvPr id="274" name="Google Shape;274;p33"/>
          <p:cNvSpPr txBox="1">
            <a:spLocks noGrp="1"/>
          </p:cNvSpPr>
          <p:nvPr>
            <p:ph type="title"/>
          </p:nvPr>
        </p:nvSpPr>
        <p:spPr>
          <a:xfrm>
            <a:off x="387900" y="445025"/>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a:t>Key Designs</a:t>
            </a:r>
            <a:r>
              <a:rPr lang="en" sz="3000" b="1" i="1">
                <a:solidFill>
                  <a:srgbClr val="FF0000"/>
                </a:solidFill>
              </a:rPr>
              <a:t>(Too hard to follow)</a:t>
            </a:r>
            <a:endParaRPr b="1" i="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80" name="Google Shape;280;p34"/>
          <p:cNvSpPr txBox="1"/>
          <p:nvPr/>
        </p:nvSpPr>
        <p:spPr>
          <a:xfrm>
            <a:off x="311700" y="1188850"/>
            <a:ext cx="8555700" cy="507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sz="2100" b="1">
              <a:solidFill>
                <a:schemeClr val="dk1"/>
              </a:solidFill>
              <a:latin typeface="Georgia"/>
              <a:ea typeface="Georgia"/>
              <a:cs typeface="Georgia"/>
              <a:sym typeface="Georgia"/>
            </a:endParaRPr>
          </a:p>
        </p:txBody>
      </p:sp>
      <p:sp>
        <p:nvSpPr>
          <p:cNvPr id="281" name="Google Shape;281;p34"/>
          <p:cNvSpPr txBox="1">
            <a:spLocks noGrp="1"/>
          </p:cNvSpPr>
          <p:nvPr>
            <p:ph type="title"/>
          </p:nvPr>
        </p:nvSpPr>
        <p:spPr>
          <a:xfrm>
            <a:off x="311700" y="445025"/>
            <a:ext cx="8520600" cy="600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a:t>Analyzer – </a:t>
            </a:r>
            <a:r>
              <a:rPr lang="en" sz="2000" b="1" i="1"/>
              <a:t>Segment.</a:t>
            </a:r>
            <a:endParaRPr sz="2700" b="1"/>
          </a:p>
        </p:txBody>
      </p:sp>
      <p:sp>
        <p:nvSpPr>
          <p:cNvPr id="282" name="Google Shape;282;p34"/>
          <p:cNvSpPr txBox="1"/>
          <p:nvPr/>
        </p:nvSpPr>
        <p:spPr>
          <a:xfrm>
            <a:off x="311700" y="1159250"/>
            <a:ext cx="48225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b="1" i="1">
                <a:solidFill>
                  <a:schemeClr val="dk1"/>
                </a:solidFill>
                <a:latin typeface="Georgia"/>
                <a:ea typeface="Georgia"/>
                <a:cs typeface="Georgia"/>
                <a:sym typeface="Georgia"/>
              </a:rPr>
              <a:t>Greedy Gaussian Segmentation (GGS)</a:t>
            </a:r>
            <a:endParaRPr b="1" i="1">
              <a:solidFill>
                <a:schemeClr val="dk1"/>
              </a:solidFill>
              <a:latin typeface="Georgia"/>
              <a:ea typeface="Georgia"/>
              <a:cs typeface="Georgia"/>
              <a:sym typeface="Georgia"/>
            </a:endParaRPr>
          </a:p>
        </p:txBody>
      </p:sp>
      <p:pic>
        <p:nvPicPr>
          <p:cNvPr id="283" name="Google Shape;283;p34"/>
          <p:cNvPicPr preferRelativeResize="0"/>
          <p:nvPr/>
        </p:nvPicPr>
        <p:blipFill>
          <a:blip r:embed="rId3">
            <a:alphaModFix/>
          </a:blip>
          <a:stretch>
            <a:fillRect/>
          </a:stretch>
        </p:blipFill>
        <p:spPr>
          <a:xfrm>
            <a:off x="4572000" y="1696750"/>
            <a:ext cx="4185301" cy="2453951"/>
          </a:xfrm>
          <a:prstGeom prst="rect">
            <a:avLst/>
          </a:prstGeom>
          <a:noFill/>
          <a:ln>
            <a:noFill/>
          </a:ln>
        </p:spPr>
      </p:pic>
      <p:pic>
        <p:nvPicPr>
          <p:cNvPr id="284" name="Google Shape;284;p34"/>
          <p:cNvPicPr preferRelativeResize="0"/>
          <p:nvPr/>
        </p:nvPicPr>
        <p:blipFill>
          <a:blip r:embed="rId4">
            <a:alphaModFix/>
          </a:blip>
          <a:stretch>
            <a:fillRect/>
          </a:stretch>
        </p:blipFill>
        <p:spPr>
          <a:xfrm>
            <a:off x="442845" y="1708713"/>
            <a:ext cx="1529730" cy="317575"/>
          </a:xfrm>
          <a:prstGeom prst="rect">
            <a:avLst/>
          </a:prstGeom>
          <a:noFill/>
          <a:ln>
            <a:noFill/>
          </a:ln>
        </p:spPr>
      </p:pic>
      <p:sp>
        <p:nvSpPr>
          <p:cNvPr id="285" name="Google Shape;285;p34"/>
          <p:cNvSpPr txBox="1"/>
          <p:nvPr/>
        </p:nvSpPr>
        <p:spPr>
          <a:xfrm>
            <a:off x="311700" y="2175550"/>
            <a:ext cx="4260300" cy="147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Georgia"/>
                <a:ea typeface="Georgia"/>
                <a:cs typeface="Georgia"/>
                <a:sym typeface="Georgia"/>
              </a:rPr>
              <a:t>n</a:t>
            </a:r>
            <a:r>
              <a:rPr lang="en" sz="1500">
                <a:solidFill>
                  <a:schemeClr val="dk1"/>
                </a:solidFill>
                <a:latin typeface="Georgia"/>
                <a:ea typeface="Georgia"/>
                <a:cs typeface="Georgia"/>
                <a:sym typeface="Georgia"/>
              </a:rPr>
              <a:t> is the dimension of the metrics.</a:t>
            </a:r>
            <a:endParaRPr sz="150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en" sz="1500" i="1">
                <a:solidFill>
                  <a:schemeClr val="dk1"/>
                </a:solidFill>
                <a:latin typeface="Georgia"/>
                <a:ea typeface="Georgia"/>
                <a:cs typeface="Georgia"/>
                <a:sym typeface="Georgia"/>
              </a:rPr>
              <a:t>T</a:t>
            </a:r>
            <a:r>
              <a:rPr lang="en" sz="1500">
                <a:solidFill>
                  <a:schemeClr val="dk1"/>
                </a:solidFill>
                <a:latin typeface="Georgia"/>
                <a:ea typeface="Georgia"/>
                <a:cs typeface="Georgia"/>
                <a:sym typeface="Georgia"/>
              </a:rPr>
              <a:t> is the number of points of metrics.</a:t>
            </a:r>
            <a:br>
              <a:rPr lang="en" sz="1500">
                <a:solidFill>
                  <a:schemeClr val="dk1"/>
                </a:solidFill>
                <a:latin typeface="Georgia"/>
                <a:ea typeface="Georgia"/>
                <a:cs typeface="Georgia"/>
                <a:sym typeface="Georgia"/>
              </a:rPr>
            </a:br>
            <a:r>
              <a:rPr lang="en" sz="1500" i="1">
                <a:solidFill>
                  <a:schemeClr val="dk1"/>
                </a:solidFill>
                <a:latin typeface="Georgia"/>
                <a:ea typeface="Georgia"/>
                <a:cs typeface="Georgia"/>
                <a:sym typeface="Georgia"/>
              </a:rPr>
              <a:t>K</a:t>
            </a:r>
            <a:r>
              <a:rPr lang="en" sz="1500">
                <a:solidFill>
                  <a:schemeClr val="dk1"/>
                </a:solidFill>
                <a:latin typeface="Georgia"/>
                <a:ea typeface="Georgia"/>
                <a:cs typeface="Georgia"/>
                <a:sym typeface="Georgia"/>
              </a:rPr>
              <a:t> is the number of breakpoints. </a:t>
            </a:r>
            <a:endParaRPr sz="150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r>
              <a:rPr lang="en" sz="1500">
                <a:solidFill>
                  <a:schemeClr val="dk1"/>
                </a:solidFill>
                <a:latin typeface="Georgia"/>
                <a:ea typeface="Georgia"/>
                <a:cs typeface="Georgia"/>
                <a:sym typeface="Georgia"/>
              </a:rPr>
              <a:t>In this paper,  </a:t>
            </a:r>
            <a:r>
              <a:rPr lang="en" sz="1500" i="1">
                <a:solidFill>
                  <a:schemeClr val="dk1"/>
                </a:solidFill>
                <a:latin typeface="Georgia"/>
                <a:ea typeface="Georgia"/>
                <a:cs typeface="Georgia"/>
                <a:sym typeface="Georgia"/>
              </a:rPr>
              <a:t>n = 5</a:t>
            </a:r>
            <a:r>
              <a:rPr lang="en" sz="1500">
                <a:solidFill>
                  <a:schemeClr val="dk1"/>
                </a:solidFill>
                <a:latin typeface="Georgia"/>
                <a:ea typeface="Georgia"/>
                <a:cs typeface="Georgia"/>
                <a:sym typeface="Georgia"/>
              </a:rPr>
              <a:t> because there are five features in the monitor metrics.</a:t>
            </a:r>
            <a:endParaRPr sz="1500">
              <a:solidFill>
                <a:schemeClr val="dk1"/>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91" name="Google Shape;291;p35"/>
          <p:cNvSpPr txBox="1"/>
          <p:nvPr/>
        </p:nvSpPr>
        <p:spPr>
          <a:xfrm>
            <a:off x="311700" y="1188850"/>
            <a:ext cx="37713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Georgia"/>
                <a:ea typeface="Georgia"/>
                <a:cs typeface="Georgia"/>
                <a:sym typeface="Georgia"/>
              </a:rPr>
              <a:t>Set split points at moments when there are few concurrencies.</a:t>
            </a:r>
            <a:endParaRPr sz="2000" b="1">
              <a:solidFill>
                <a:schemeClr val="dk1"/>
              </a:solidFill>
              <a:latin typeface="Georgia"/>
              <a:ea typeface="Georgia"/>
              <a:cs typeface="Georgia"/>
              <a:sym typeface="Georgia"/>
            </a:endParaRPr>
          </a:p>
        </p:txBody>
      </p:sp>
      <p:sp>
        <p:nvSpPr>
          <p:cNvPr id="292" name="Google Shape;292;p35"/>
          <p:cNvSpPr txBox="1">
            <a:spLocks noGrp="1"/>
          </p:cNvSpPr>
          <p:nvPr>
            <p:ph type="title"/>
          </p:nvPr>
        </p:nvSpPr>
        <p:spPr>
          <a:xfrm>
            <a:off x="311700" y="445025"/>
            <a:ext cx="8520600" cy="600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a:t>Slicer – </a:t>
            </a:r>
            <a:r>
              <a:rPr lang="en" sz="2000" b="1" i="1"/>
              <a:t>Dynamic Slice Length.</a:t>
            </a:r>
            <a:endParaRPr sz="2700" b="1"/>
          </a:p>
        </p:txBody>
      </p:sp>
      <p:pic>
        <p:nvPicPr>
          <p:cNvPr id="293" name="Google Shape;293;p35"/>
          <p:cNvPicPr preferRelativeResize="0"/>
          <p:nvPr/>
        </p:nvPicPr>
        <p:blipFill>
          <a:blip r:embed="rId3">
            <a:alphaModFix/>
          </a:blip>
          <a:stretch>
            <a:fillRect/>
          </a:stretch>
        </p:blipFill>
        <p:spPr>
          <a:xfrm>
            <a:off x="4083004" y="961901"/>
            <a:ext cx="4621976" cy="1717474"/>
          </a:xfrm>
          <a:prstGeom prst="rect">
            <a:avLst/>
          </a:prstGeom>
          <a:noFill/>
          <a:ln>
            <a:noFill/>
          </a:ln>
        </p:spPr>
      </p:pic>
      <p:sp>
        <p:nvSpPr>
          <p:cNvPr id="294" name="Google Shape;294;p35"/>
          <p:cNvSpPr txBox="1"/>
          <p:nvPr/>
        </p:nvSpPr>
        <p:spPr>
          <a:xfrm>
            <a:off x="311700" y="2526200"/>
            <a:ext cx="36735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chemeClr val="dk1"/>
                </a:solidFill>
                <a:highlight>
                  <a:schemeClr val="lt1"/>
                </a:highlight>
                <a:latin typeface="Georgia"/>
                <a:ea typeface="Georgia"/>
                <a:cs typeface="Georgia"/>
                <a:sym typeface="Georgia"/>
              </a:rPr>
              <a:t>Instantaneous concurrency (IC): </a:t>
            </a:r>
            <a:endParaRPr b="1" dirty="0">
              <a:solidFill>
                <a:schemeClr val="dk1"/>
              </a:solidFill>
              <a:highlight>
                <a:schemeClr val="lt1"/>
              </a:highlight>
              <a:latin typeface="Georgia"/>
              <a:ea typeface="Georgia"/>
              <a:cs typeface="Georgia"/>
              <a:sym typeface="Georgia"/>
            </a:endParaRPr>
          </a:p>
          <a:p>
            <a:pPr marL="0" lvl="0" indent="0" algn="l" rtl="0">
              <a:lnSpc>
                <a:spcPct val="115000"/>
              </a:lnSpc>
              <a:spcBef>
                <a:spcPts val="0"/>
              </a:spcBef>
              <a:spcAft>
                <a:spcPts val="0"/>
              </a:spcAft>
              <a:buNone/>
            </a:pPr>
            <a:r>
              <a:rPr lang="en" dirty="0">
                <a:solidFill>
                  <a:schemeClr val="dk1"/>
                </a:solidFill>
                <a:highlight>
                  <a:schemeClr val="lt1"/>
                </a:highlight>
                <a:latin typeface="Georgia"/>
                <a:ea typeface="Georgia"/>
                <a:cs typeface="Georgia"/>
                <a:sym typeface="Georgia"/>
              </a:rPr>
              <a:t>    the number of transactions being executed in an interval</a:t>
            </a:r>
            <a:endParaRPr sz="2000" b="1" dirty="0">
              <a:solidFill>
                <a:schemeClr val="dk1"/>
              </a:solidFill>
              <a:latin typeface="Georgia"/>
              <a:ea typeface="Georgia"/>
              <a:cs typeface="Georgia"/>
              <a:sym typeface="Georgia"/>
            </a:endParaRPr>
          </a:p>
        </p:txBody>
      </p:sp>
      <p:pic>
        <p:nvPicPr>
          <p:cNvPr id="295" name="Google Shape;295;p35"/>
          <p:cNvPicPr preferRelativeResize="0"/>
          <p:nvPr/>
        </p:nvPicPr>
        <p:blipFill>
          <a:blip r:embed="rId4">
            <a:alphaModFix/>
          </a:blip>
          <a:stretch>
            <a:fillRect/>
          </a:stretch>
        </p:blipFill>
        <p:spPr>
          <a:xfrm>
            <a:off x="403026" y="1980375"/>
            <a:ext cx="1765023" cy="291375"/>
          </a:xfrm>
          <a:prstGeom prst="rect">
            <a:avLst/>
          </a:prstGeom>
          <a:noFill/>
          <a:ln>
            <a:noFill/>
          </a:ln>
        </p:spPr>
      </p:pic>
      <p:pic>
        <p:nvPicPr>
          <p:cNvPr id="296" name="Google Shape;296;p35"/>
          <p:cNvPicPr preferRelativeResize="0"/>
          <p:nvPr/>
        </p:nvPicPr>
        <p:blipFill>
          <a:blip r:embed="rId5">
            <a:alphaModFix/>
          </a:blip>
          <a:stretch>
            <a:fillRect/>
          </a:stretch>
        </p:blipFill>
        <p:spPr>
          <a:xfrm>
            <a:off x="2233475" y="3093350"/>
            <a:ext cx="1026150" cy="226725"/>
          </a:xfrm>
          <a:prstGeom prst="rect">
            <a:avLst/>
          </a:prstGeom>
          <a:noFill/>
          <a:ln>
            <a:noFill/>
          </a:ln>
        </p:spPr>
      </p:pic>
      <p:pic>
        <p:nvPicPr>
          <p:cNvPr id="297" name="Google Shape;297;p35"/>
          <p:cNvPicPr preferRelativeResize="0"/>
          <p:nvPr/>
        </p:nvPicPr>
        <p:blipFill>
          <a:blip r:embed="rId6">
            <a:alphaModFix/>
          </a:blip>
          <a:stretch>
            <a:fillRect/>
          </a:stretch>
        </p:blipFill>
        <p:spPr>
          <a:xfrm>
            <a:off x="311703" y="3422002"/>
            <a:ext cx="3061348" cy="291375"/>
          </a:xfrm>
          <a:prstGeom prst="rect">
            <a:avLst/>
          </a:prstGeom>
          <a:noFill/>
          <a:ln>
            <a:noFill/>
          </a:ln>
        </p:spPr>
      </p:pic>
      <p:pic>
        <p:nvPicPr>
          <p:cNvPr id="298" name="Google Shape;298;p35"/>
          <p:cNvPicPr preferRelativeResize="0"/>
          <p:nvPr/>
        </p:nvPicPr>
        <p:blipFill rotWithShape="1">
          <a:blip r:embed="rId7">
            <a:alphaModFix/>
          </a:blip>
          <a:srcRect r="950" b="20527"/>
          <a:stretch/>
        </p:blipFill>
        <p:spPr>
          <a:xfrm>
            <a:off x="3742208" y="2679375"/>
            <a:ext cx="4848192" cy="198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04" name="Google Shape;304;p36"/>
          <p:cNvSpPr txBox="1"/>
          <p:nvPr/>
        </p:nvSpPr>
        <p:spPr>
          <a:xfrm>
            <a:off x="311700" y="1188850"/>
            <a:ext cx="37713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Georgia"/>
                <a:ea typeface="Georgia"/>
                <a:cs typeface="Georgia"/>
                <a:sym typeface="Georgia"/>
              </a:rPr>
              <a:t>Set split points at moments when there are few concurrencies.</a:t>
            </a:r>
            <a:endParaRPr sz="2000" b="1">
              <a:solidFill>
                <a:schemeClr val="dk1"/>
              </a:solidFill>
              <a:latin typeface="Georgia"/>
              <a:ea typeface="Georgia"/>
              <a:cs typeface="Georgia"/>
              <a:sym typeface="Georgia"/>
            </a:endParaRPr>
          </a:p>
        </p:txBody>
      </p:sp>
      <p:sp>
        <p:nvSpPr>
          <p:cNvPr id="305" name="Google Shape;305;p36"/>
          <p:cNvSpPr txBox="1">
            <a:spLocks noGrp="1"/>
          </p:cNvSpPr>
          <p:nvPr>
            <p:ph type="title"/>
          </p:nvPr>
        </p:nvSpPr>
        <p:spPr>
          <a:xfrm>
            <a:off x="311700" y="445025"/>
            <a:ext cx="8520600" cy="600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a:t>Slicer – </a:t>
            </a:r>
            <a:r>
              <a:rPr lang="en" sz="2000" b="1" i="1"/>
              <a:t>Dynamic Slice Length.</a:t>
            </a:r>
            <a:endParaRPr sz="2700" b="1"/>
          </a:p>
        </p:txBody>
      </p:sp>
      <p:pic>
        <p:nvPicPr>
          <p:cNvPr id="306" name="Google Shape;306;p36"/>
          <p:cNvPicPr preferRelativeResize="0"/>
          <p:nvPr/>
        </p:nvPicPr>
        <p:blipFill>
          <a:blip r:embed="rId3">
            <a:alphaModFix/>
          </a:blip>
          <a:stretch>
            <a:fillRect/>
          </a:stretch>
        </p:blipFill>
        <p:spPr>
          <a:xfrm>
            <a:off x="4083004" y="1045326"/>
            <a:ext cx="4621976" cy="1717474"/>
          </a:xfrm>
          <a:prstGeom prst="rect">
            <a:avLst/>
          </a:prstGeom>
          <a:noFill/>
          <a:ln>
            <a:noFill/>
          </a:ln>
        </p:spPr>
      </p:pic>
      <p:pic>
        <p:nvPicPr>
          <p:cNvPr id="307" name="Google Shape;307;p36"/>
          <p:cNvPicPr preferRelativeResize="0"/>
          <p:nvPr/>
        </p:nvPicPr>
        <p:blipFill>
          <a:blip r:embed="rId4">
            <a:alphaModFix/>
          </a:blip>
          <a:stretch>
            <a:fillRect/>
          </a:stretch>
        </p:blipFill>
        <p:spPr>
          <a:xfrm>
            <a:off x="398525" y="1923025"/>
            <a:ext cx="2112424" cy="348725"/>
          </a:xfrm>
          <a:prstGeom prst="rect">
            <a:avLst/>
          </a:prstGeom>
          <a:noFill/>
          <a:ln>
            <a:noFill/>
          </a:ln>
        </p:spPr>
      </p:pic>
      <p:pic>
        <p:nvPicPr>
          <p:cNvPr id="308" name="Google Shape;308;p36"/>
          <p:cNvPicPr preferRelativeResize="0"/>
          <p:nvPr/>
        </p:nvPicPr>
        <p:blipFill>
          <a:blip r:embed="rId5">
            <a:alphaModFix/>
          </a:blip>
          <a:stretch>
            <a:fillRect/>
          </a:stretch>
        </p:blipFill>
        <p:spPr>
          <a:xfrm>
            <a:off x="488175" y="2868875"/>
            <a:ext cx="8167660" cy="1938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14" name="Google Shape;314;p37"/>
          <p:cNvSpPr txBox="1"/>
          <p:nvPr/>
        </p:nvSpPr>
        <p:spPr>
          <a:xfrm>
            <a:off x="311700" y="1188850"/>
            <a:ext cx="3858600" cy="20163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Clr>
                <a:schemeClr val="dk1"/>
              </a:buClr>
              <a:buSzPts val="1700"/>
              <a:buFont typeface="Georgia"/>
              <a:buChar char="●"/>
            </a:pPr>
            <a:r>
              <a:rPr lang="en" sz="1700" b="1">
                <a:solidFill>
                  <a:schemeClr val="dk1"/>
                </a:solidFill>
                <a:latin typeface="Georgia"/>
                <a:ea typeface="Georgia"/>
                <a:cs typeface="Georgia"/>
                <a:sym typeface="Georgia"/>
              </a:rPr>
              <a:t>Get Features</a:t>
            </a:r>
            <a:endParaRPr sz="1700" b="1">
              <a:solidFill>
                <a:schemeClr val="dk1"/>
              </a:solidFill>
              <a:latin typeface="Georgia"/>
              <a:ea typeface="Georgia"/>
              <a:cs typeface="Georgia"/>
              <a:sym typeface="Georgia"/>
            </a:endParaRPr>
          </a:p>
          <a:p>
            <a:pPr marL="457200" lvl="0" indent="-336550" algn="l" rtl="0">
              <a:lnSpc>
                <a:spcPct val="150000"/>
              </a:lnSpc>
              <a:spcBef>
                <a:spcPts val="0"/>
              </a:spcBef>
              <a:spcAft>
                <a:spcPts val="0"/>
              </a:spcAft>
              <a:buClr>
                <a:schemeClr val="dk1"/>
              </a:buClr>
              <a:buSzPts val="1700"/>
              <a:buFont typeface="Georgia"/>
              <a:buChar char="●"/>
            </a:pPr>
            <a:r>
              <a:rPr lang="en" sz="1700" b="1">
                <a:solidFill>
                  <a:schemeClr val="dk1"/>
                </a:solidFill>
                <a:latin typeface="Georgia"/>
                <a:ea typeface="Georgia"/>
                <a:cs typeface="Georgia"/>
                <a:sym typeface="Georgia"/>
              </a:rPr>
              <a:t>Cluster by Hierarchical Cluster Analysis</a:t>
            </a:r>
            <a:endParaRPr sz="1700" b="1">
              <a:solidFill>
                <a:schemeClr val="dk1"/>
              </a:solidFill>
              <a:latin typeface="Georgia"/>
              <a:ea typeface="Georgia"/>
              <a:cs typeface="Georgia"/>
              <a:sym typeface="Georgia"/>
            </a:endParaRPr>
          </a:p>
          <a:p>
            <a:pPr marL="457200" lvl="0" indent="-336550" algn="l" rtl="0">
              <a:lnSpc>
                <a:spcPct val="150000"/>
              </a:lnSpc>
              <a:spcBef>
                <a:spcPts val="0"/>
              </a:spcBef>
              <a:spcAft>
                <a:spcPts val="0"/>
              </a:spcAft>
              <a:buClr>
                <a:schemeClr val="dk1"/>
              </a:buClr>
              <a:buSzPts val="1700"/>
              <a:buFont typeface="Georgia"/>
              <a:buChar char="●"/>
            </a:pPr>
            <a:r>
              <a:rPr lang="en" sz="1700" b="1">
                <a:solidFill>
                  <a:schemeClr val="dk1"/>
                </a:solidFill>
                <a:latin typeface="Georgia"/>
                <a:ea typeface="Georgia"/>
                <a:cs typeface="Georgia"/>
                <a:sym typeface="Georgia"/>
              </a:rPr>
              <a:t>Sampling from different clusters.</a:t>
            </a:r>
            <a:endParaRPr sz="1700" b="1" i="1">
              <a:solidFill>
                <a:schemeClr val="dk1"/>
              </a:solidFill>
              <a:latin typeface="Georgia"/>
              <a:ea typeface="Georgia"/>
              <a:cs typeface="Georgia"/>
              <a:sym typeface="Georgia"/>
            </a:endParaRPr>
          </a:p>
        </p:txBody>
      </p:sp>
      <p:sp>
        <p:nvSpPr>
          <p:cNvPr id="315" name="Google Shape;315;p37"/>
          <p:cNvSpPr txBox="1">
            <a:spLocks noGrp="1"/>
          </p:cNvSpPr>
          <p:nvPr>
            <p:ph type="title"/>
          </p:nvPr>
        </p:nvSpPr>
        <p:spPr>
          <a:xfrm>
            <a:off x="311700" y="445025"/>
            <a:ext cx="8520600" cy="600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a:t>Compressor</a:t>
            </a:r>
            <a:endParaRPr sz="2700" b="1"/>
          </a:p>
        </p:txBody>
      </p:sp>
      <p:pic>
        <p:nvPicPr>
          <p:cNvPr id="316" name="Google Shape;316;p37"/>
          <p:cNvPicPr preferRelativeResize="0"/>
          <p:nvPr/>
        </p:nvPicPr>
        <p:blipFill>
          <a:blip r:embed="rId3">
            <a:alphaModFix/>
          </a:blip>
          <a:stretch>
            <a:fillRect/>
          </a:stretch>
        </p:blipFill>
        <p:spPr>
          <a:xfrm>
            <a:off x="534400" y="3422825"/>
            <a:ext cx="2433125" cy="721675"/>
          </a:xfrm>
          <a:prstGeom prst="rect">
            <a:avLst/>
          </a:prstGeom>
          <a:noFill/>
          <a:ln>
            <a:noFill/>
          </a:ln>
        </p:spPr>
      </p:pic>
      <p:pic>
        <p:nvPicPr>
          <p:cNvPr id="317" name="Google Shape;317;p37"/>
          <p:cNvPicPr preferRelativeResize="0"/>
          <p:nvPr/>
        </p:nvPicPr>
        <p:blipFill>
          <a:blip r:embed="rId4">
            <a:alphaModFix/>
          </a:blip>
          <a:stretch>
            <a:fillRect/>
          </a:stretch>
        </p:blipFill>
        <p:spPr>
          <a:xfrm>
            <a:off x="4415071" y="2748375"/>
            <a:ext cx="4084092" cy="1538525"/>
          </a:xfrm>
          <a:prstGeom prst="rect">
            <a:avLst/>
          </a:prstGeom>
          <a:noFill/>
          <a:ln>
            <a:noFill/>
          </a:ln>
        </p:spPr>
      </p:pic>
      <p:pic>
        <p:nvPicPr>
          <p:cNvPr id="318" name="Google Shape;318;p37"/>
          <p:cNvPicPr preferRelativeResize="0"/>
          <p:nvPr/>
        </p:nvPicPr>
        <p:blipFill>
          <a:blip r:embed="rId5">
            <a:alphaModFix/>
          </a:blip>
          <a:stretch>
            <a:fillRect/>
          </a:stretch>
        </p:blipFill>
        <p:spPr>
          <a:xfrm>
            <a:off x="4170275" y="235950"/>
            <a:ext cx="4573673" cy="2294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24" name="Google Shape;324;p38"/>
          <p:cNvSpPr txBox="1"/>
          <p:nvPr/>
        </p:nvSpPr>
        <p:spPr>
          <a:xfrm>
            <a:off x="311700" y="1188850"/>
            <a:ext cx="3771300" cy="1416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chemeClr val="dk1"/>
                </a:solidFill>
                <a:latin typeface="Georgia"/>
                <a:ea typeface="Georgia"/>
                <a:cs typeface="Georgia"/>
                <a:sym typeface="Georgia"/>
              </a:rPr>
              <a:t>Get Features</a:t>
            </a:r>
            <a:endParaRPr sz="2000" b="1">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r>
              <a:rPr lang="en" sz="2000" b="1">
                <a:solidFill>
                  <a:schemeClr val="dk1"/>
                </a:solidFill>
                <a:latin typeface="Georgia"/>
                <a:ea typeface="Georgia"/>
                <a:cs typeface="Georgia"/>
                <a:sym typeface="Georgia"/>
              </a:rPr>
              <a:t>Cluster by </a:t>
            </a:r>
            <a:endParaRPr sz="2000" b="1">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r>
              <a:rPr lang="en" sz="2000" b="1">
                <a:solidFill>
                  <a:schemeClr val="dk1"/>
                </a:solidFill>
                <a:latin typeface="Georgia"/>
                <a:ea typeface="Georgia"/>
                <a:cs typeface="Georgia"/>
                <a:sym typeface="Georgia"/>
              </a:rPr>
              <a:t>Sampling</a:t>
            </a:r>
            <a:endParaRPr sz="2000" b="1" i="1">
              <a:solidFill>
                <a:schemeClr val="dk1"/>
              </a:solidFill>
              <a:latin typeface="Georgia"/>
              <a:ea typeface="Georgia"/>
              <a:cs typeface="Georgia"/>
              <a:sym typeface="Georgia"/>
            </a:endParaRPr>
          </a:p>
        </p:txBody>
      </p:sp>
      <p:sp>
        <p:nvSpPr>
          <p:cNvPr id="325" name="Google Shape;325;p38"/>
          <p:cNvSpPr txBox="1">
            <a:spLocks noGrp="1"/>
          </p:cNvSpPr>
          <p:nvPr>
            <p:ph type="title"/>
          </p:nvPr>
        </p:nvSpPr>
        <p:spPr>
          <a:xfrm>
            <a:off x="311700" y="445025"/>
            <a:ext cx="8520600" cy="600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700" b="1"/>
              <a:t>Compressor</a:t>
            </a:r>
            <a:endParaRPr sz="2700" b="1"/>
          </a:p>
        </p:txBody>
      </p:sp>
      <p:pic>
        <p:nvPicPr>
          <p:cNvPr id="326" name="Google Shape;326;p38"/>
          <p:cNvPicPr preferRelativeResize="0"/>
          <p:nvPr/>
        </p:nvPicPr>
        <p:blipFill>
          <a:blip r:embed="rId3">
            <a:alphaModFix/>
          </a:blip>
          <a:stretch>
            <a:fillRect/>
          </a:stretch>
        </p:blipFill>
        <p:spPr>
          <a:xfrm>
            <a:off x="5538900" y="445025"/>
            <a:ext cx="2433125" cy="721675"/>
          </a:xfrm>
          <a:prstGeom prst="rect">
            <a:avLst/>
          </a:prstGeom>
          <a:noFill/>
          <a:ln>
            <a:noFill/>
          </a:ln>
        </p:spPr>
      </p:pic>
      <p:pic>
        <p:nvPicPr>
          <p:cNvPr id="327" name="Google Shape;327;p38"/>
          <p:cNvPicPr preferRelativeResize="0"/>
          <p:nvPr/>
        </p:nvPicPr>
        <p:blipFill>
          <a:blip r:embed="rId4">
            <a:alphaModFix/>
          </a:blip>
          <a:stretch>
            <a:fillRect/>
          </a:stretch>
        </p:blipFill>
        <p:spPr>
          <a:xfrm>
            <a:off x="2770749" y="1933475"/>
            <a:ext cx="3089650" cy="2644624"/>
          </a:xfrm>
          <a:prstGeom prst="rect">
            <a:avLst/>
          </a:prstGeom>
          <a:noFill/>
          <a:ln>
            <a:noFill/>
          </a:ln>
        </p:spPr>
      </p:pic>
      <p:pic>
        <p:nvPicPr>
          <p:cNvPr id="328" name="Google Shape;328;p38"/>
          <p:cNvPicPr preferRelativeResize="0"/>
          <p:nvPr/>
        </p:nvPicPr>
        <p:blipFill>
          <a:blip r:embed="rId5">
            <a:alphaModFix/>
          </a:blip>
          <a:stretch>
            <a:fillRect/>
          </a:stretch>
        </p:blipFill>
        <p:spPr>
          <a:xfrm>
            <a:off x="5860403" y="1933475"/>
            <a:ext cx="2841622" cy="2644626"/>
          </a:xfrm>
          <a:prstGeom prst="rect">
            <a:avLst/>
          </a:prstGeom>
          <a:noFill/>
          <a:ln>
            <a:noFill/>
          </a:ln>
        </p:spPr>
      </p:pic>
      <p:pic>
        <p:nvPicPr>
          <p:cNvPr id="329" name="Google Shape;329;p38"/>
          <p:cNvPicPr preferRelativeResize="0"/>
          <p:nvPr/>
        </p:nvPicPr>
        <p:blipFill>
          <a:blip r:embed="rId6">
            <a:alphaModFix/>
          </a:blip>
          <a:stretch>
            <a:fillRect/>
          </a:stretch>
        </p:blipFill>
        <p:spPr>
          <a:xfrm>
            <a:off x="3255800" y="2075925"/>
            <a:ext cx="5488151" cy="206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76" name="Google Shape;76;p15"/>
          <p:cNvSpPr txBox="1">
            <a:spLocks noGrp="1"/>
          </p:cNvSpPr>
          <p:nvPr>
            <p:ph type="title"/>
          </p:nvPr>
        </p:nvSpPr>
        <p:spPr>
          <a:xfrm>
            <a:off x="325011" y="271648"/>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dirty="0">
                <a:solidFill>
                  <a:schemeClr val="accent4">
                    <a:lumMod val="50000"/>
                  </a:schemeClr>
                </a:solidFill>
              </a:rPr>
              <a:t>Background </a:t>
            </a:r>
            <a:r>
              <a:rPr lang="en" sz="2200" b="1" dirty="0">
                <a:solidFill>
                  <a:schemeClr val="accent1"/>
                </a:solidFill>
              </a:rPr>
              <a:t>(Workload Compression)</a:t>
            </a:r>
            <a:endParaRPr b="1" dirty="0">
              <a:solidFill>
                <a:schemeClr val="accent1"/>
              </a:solidFill>
            </a:endParaRPr>
          </a:p>
        </p:txBody>
      </p:sp>
      <p:sp>
        <p:nvSpPr>
          <p:cNvPr id="77" name="Google Shape;77;p15"/>
          <p:cNvSpPr txBox="1"/>
          <p:nvPr/>
        </p:nvSpPr>
        <p:spPr>
          <a:xfrm>
            <a:off x="325011" y="1055301"/>
            <a:ext cx="6079200" cy="129263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b="1" i="1" dirty="0">
                <a:solidFill>
                  <a:schemeClr val="accent2"/>
                </a:solidFill>
                <a:latin typeface="Times New Roman"/>
                <a:ea typeface="Times New Roman"/>
                <a:cs typeface="Times New Roman"/>
                <a:sym typeface="Times New Roman"/>
              </a:rPr>
              <a:t>Previous Workload Compression Methods (for OLAP):</a:t>
            </a:r>
            <a:endParaRPr sz="1600" b="1" i="1" dirty="0">
              <a:solidFill>
                <a:schemeClr val="accent2"/>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accent2"/>
              </a:buClr>
              <a:buSzPts val="1500"/>
              <a:buFont typeface="Times New Roman"/>
              <a:buAutoNum type="arabicPeriod"/>
            </a:pPr>
            <a:r>
              <a:rPr lang="en" sz="1600" b="1" dirty="0">
                <a:solidFill>
                  <a:schemeClr val="accent2"/>
                </a:solidFill>
                <a:latin typeface="Times New Roman"/>
                <a:ea typeface="Times New Roman"/>
                <a:cs typeface="Times New Roman"/>
                <a:sym typeface="Times New Roman"/>
              </a:rPr>
              <a:t>Regard workload as a </a:t>
            </a:r>
            <a:r>
              <a:rPr lang="en" sz="1600" b="1" dirty="0">
                <a:solidFill>
                  <a:schemeClr val="accent1"/>
                </a:solidFill>
                <a:latin typeface="Times New Roman"/>
                <a:ea typeface="Times New Roman"/>
                <a:cs typeface="Times New Roman"/>
                <a:sym typeface="Times New Roman"/>
              </a:rPr>
              <a:t>set of queries</a:t>
            </a:r>
            <a:r>
              <a:rPr lang="en" sz="1600" b="1" dirty="0">
                <a:solidFill>
                  <a:schemeClr val="accent2"/>
                </a:solidFill>
                <a:latin typeface="Times New Roman"/>
                <a:ea typeface="Times New Roman"/>
                <a:cs typeface="Times New Roman"/>
                <a:sym typeface="Times New Roman"/>
              </a:rPr>
              <a:t>.</a:t>
            </a:r>
            <a:endParaRPr sz="1600" b="1" dirty="0">
              <a:solidFill>
                <a:schemeClr val="accent2"/>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accent2"/>
              </a:buClr>
              <a:buSzPts val="1500"/>
              <a:buFont typeface="Times New Roman"/>
              <a:buAutoNum type="arabicPeriod"/>
            </a:pPr>
            <a:r>
              <a:rPr lang="en" sz="1600" b="1" dirty="0">
                <a:solidFill>
                  <a:schemeClr val="accent2"/>
                </a:solidFill>
                <a:latin typeface="Times New Roman"/>
                <a:ea typeface="Times New Roman"/>
                <a:cs typeface="Times New Roman"/>
                <a:sym typeface="Times New Roman"/>
              </a:rPr>
              <a:t>Sample from </a:t>
            </a:r>
            <a:r>
              <a:rPr lang="en" sz="1600" b="1" dirty="0">
                <a:solidFill>
                  <a:schemeClr val="accent1"/>
                </a:solidFill>
                <a:latin typeface="Times New Roman"/>
                <a:ea typeface="Times New Roman"/>
                <a:cs typeface="Times New Roman"/>
                <a:sym typeface="Times New Roman"/>
              </a:rPr>
              <a:t>queries</a:t>
            </a:r>
            <a:r>
              <a:rPr lang="en" sz="1600" b="1" dirty="0">
                <a:solidFill>
                  <a:schemeClr val="accent2"/>
                </a:solidFill>
                <a:latin typeface="Times New Roman"/>
                <a:ea typeface="Times New Roman"/>
                <a:cs typeface="Times New Roman"/>
                <a:sym typeface="Times New Roman"/>
              </a:rPr>
              <a:t>.</a:t>
            </a:r>
            <a:endParaRPr sz="1600" b="1" dirty="0">
              <a:solidFill>
                <a:schemeClr val="accent2"/>
              </a:solidFill>
              <a:latin typeface="Times New Roman"/>
              <a:ea typeface="Times New Roman"/>
              <a:cs typeface="Times New Roman"/>
              <a:sym typeface="Times New Roman"/>
            </a:endParaRPr>
          </a:p>
        </p:txBody>
      </p:sp>
      <p:pic>
        <p:nvPicPr>
          <p:cNvPr id="78" name="Google Shape;78;p15"/>
          <p:cNvPicPr preferRelativeResize="0"/>
          <p:nvPr/>
        </p:nvPicPr>
        <p:blipFill>
          <a:blip r:embed="rId3">
            <a:alphaModFix/>
          </a:blip>
          <a:stretch>
            <a:fillRect/>
          </a:stretch>
        </p:blipFill>
        <p:spPr>
          <a:xfrm>
            <a:off x="325011" y="3326716"/>
            <a:ext cx="8235206" cy="1172825"/>
          </a:xfrm>
          <a:prstGeom prst="rect">
            <a:avLst/>
          </a:prstGeom>
          <a:noFill/>
          <a:ln>
            <a:noFill/>
          </a:ln>
        </p:spPr>
      </p:pic>
      <p:sp>
        <p:nvSpPr>
          <p:cNvPr id="79" name="Google Shape;79;p15"/>
          <p:cNvSpPr txBox="1"/>
          <p:nvPr/>
        </p:nvSpPr>
        <p:spPr>
          <a:xfrm>
            <a:off x="1144202" y="2928217"/>
            <a:ext cx="1368291" cy="55396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i="1" dirty="0">
                <a:solidFill>
                  <a:schemeClr val="accent2"/>
                </a:solidFill>
                <a:latin typeface="Times New Roman"/>
                <a:ea typeface="Times New Roman"/>
                <a:cs typeface="Times New Roman"/>
                <a:sym typeface="Times New Roman"/>
              </a:rPr>
              <a:t>Workload</a:t>
            </a:r>
            <a:endParaRPr sz="1600" i="1" dirty="0">
              <a:solidFill>
                <a:schemeClr val="accent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8E01CFBC-2250-AC32-F101-D5757B199E3D}"/>
              </a:ext>
            </a:extLst>
          </p:cNvPr>
          <p:cNvSpPr txBox="1"/>
          <p:nvPr/>
        </p:nvSpPr>
        <p:spPr>
          <a:xfrm>
            <a:off x="4493012" y="3035924"/>
            <a:ext cx="1368291" cy="338554"/>
          </a:xfrm>
          <a:prstGeom prst="rect">
            <a:avLst/>
          </a:prstGeom>
          <a:noFill/>
        </p:spPr>
        <p:txBody>
          <a:bodyPr wrap="square">
            <a:spAutoFit/>
          </a:bodyPr>
          <a:lstStyle/>
          <a:p>
            <a:r>
              <a:rPr lang="en" sz="1600" i="1" dirty="0">
                <a:solidFill>
                  <a:schemeClr val="accent2"/>
                </a:solidFill>
                <a:latin typeface="Times New Roman"/>
                <a:ea typeface="Times New Roman"/>
                <a:cs typeface="Times New Roman"/>
                <a:sym typeface="Times New Roman"/>
              </a:rPr>
              <a:t>Query Set</a:t>
            </a:r>
            <a:endParaRPr lang="en-CN" sz="1600" dirty="0"/>
          </a:p>
        </p:txBody>
      </p:sp>
      <p:sp>
        <p:nvSpPr>
          <p:cNvPr id="5" name="TextBox 4">
            <a:extLst>
              <a:ext uri="{FF2B5EF4-FFF2-40B4-BE49-F238E27FC236}">
                <a16:creationId xmlns:a16="http://schemas.microsoft.com/office/drawing/2014/main" id="{DF3AE4D1-E9A6-A0BF-9BEA-76A654933A9C}"/>
              </a:ext>
            </a:extLst>
          </p:cNvPr>
          <p:cNvSpPr txBox="1"/>
          <p:nvPr/>
        </p:nvSpPr>
        <p:spPr>
          <a:xfrm>
            <a:off x="6471026" y="3035924"/>
            <a:ext cx="2104864" cy="338554"/>
          </a:xfrm>
          <a:prstGeom prst="rect">
            <a:avLst/>
          </a:prstGeom>
          <a:noFill/>
        </p:spPr>
        <p:txBody>
          <a:bodyPr wrap="square">
            <a:spAutoFit/>
          </a:bodyPr>
          <a:lstStyle/>
          <a:p>
            <a:r>
              <a:rPr lang="en" sz="1600" i="1" dirty="0">
                <a:solidFill>
                  <a:schemeClr val="accent2"/>
                </a:solidFill>
                <a:latin typeface="Times New Roman"/>
                <a:ea typeface="Times New Roman"/>
                <a:cs typeface="Times New Roman"/>
                <a:sym typeface="Times New Roman"/>
              </a:rPr>
              <a:t>Compressed Workload</a:t>
            </a:r>
            <a:endParaRPr lang="en-CN"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5" name="Google Shape;85;p16"/>
          <p:cNvSpPr txBox="1"/>
          <p:nvPr/>
        </p:nvSpPr>
        <p:spPr>
          <a:xfrm>
            <a:off x="311700" y="1006047"/>
            <a:ext cx="8555700" cy="1661963"/>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Times New Roman"/>
              <a:buAutoNum type="arabicPeriod"/>
            </a:pPr>
            <a:r>
              <a:rPr lang="en" sz="1600" b="1" dirty="0">
                <a:solidFill>
                  <a:schemeClr val="dk1"/>
                </a:solidFill>
                <a:highlight>
                  <a:srgbClr val="FFFFFF"/>
                </a:highlight>
                <a:latin typeface="Times New Roman"/>
                <a:ea typeface="Times New Roman"/>
                <a:cs typeface="Times New Roman"/>
                <a:sym typeface="Times New Roman"/>
              </a:rPr>
              <a:t>Contextual Information. (</a:t>
            </a:r>
            <a:r>
              <a:rPr lang="en" sz="1600" b="1" dirty="0">
                <a:solidFill>
                  <a:schemeClr val="accent1"/>
                </a:solidFill>
                <a:highlight>
                  <a:srgbClr val="FFFFFF"/>
                </a:highlight>
                <a:latin typeface="Times New Roman"/>
                <a:ea typeface="Times New Roman"/>
                <a:cs typeface="Times New Roman"/>
                <a:sym typeface="Times New Roman"/>
              </a:rPr>
              <a:t>Sequence and Conflict</a:t>
            </a:r>
            <a:r>
              <a:rPr lang="en" sz="1600" b="1" dirty="0">
                <a:solidFill>
                  <a:schemeClr val="dk1"/>
                </a:solidFill>
                <a:highlight>
                  <a:srgbClr val="FFFFFF"/>
                </a:highlight>
                <a:latin typeface="Times New Roman"/>
                <a:ea typeface="Times New Roman"/>
                <a:cs typeface="Times New Roman"/>
                <a:sym typeface="Times New Roman"/>
              </a:rPr>
              <a:t>)</a:t>
            </a:r>
            <a:endParaRPr sz="1600" b="1"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AutoNum type="arabicPeriod"/>
            </a:pPr>
            <a:r>
              <a:rPr lang="en" sz="1600" b="1" dirty="0">
                <a:solidFill>
                  <a:schemeClr val="dk1"/>
                </a:solidFill>
                <a:highlight>
                  <a:srgbClr val="FFFFFF"/>
                </a:highlight>
                <a:latin typeface="Times New Roman"/>
                <a:ea typeface="Times New Roman"/>
                <a:cs typeface="Times New Roman"/>
                <a:sym typeface="Times New Roman"/>
              </a:rPr>
              <a:t>Time-oriented Compression. (Compress for </a:t>
            </a:r>
            <a:r>
              <a:rPr lang="en" sz="1600" b="1" dirty="0">
                <a:solidFill>
                  <a:schemeClr val="accent1"/>
                </a:solidFill>
                <a:highlight>
                  <a:srgbClr val="FFFFFF"/>
                </a:highlight>
                <a:latin typeface="Times New Roman"/>
                <a:ea typeface="Times New Roman"/>
                <a:cs typeface="Times New Roman"/>
                <a:sym typeface="Times New Roman"/>
              </a:rPr>
              <a:t>less execution time</a:t>
            </a:r>
            <a:r>
              <a:rPr lang="en" sz="1600" b="1" dirty="0">
                <a:solidFill>
                  <a:schemeClr val="dk1"/>
                </a:solidFill>
                <a:highlight>
                  <a:srgbClr val="FFFFFF"/>
                </a:highlight>
                <a:latin typeface="Times New Roman"/>
                <a:ea typeface="Times New Roman"/>
                <a:cs typeface="Times New Roman"/>
                <a:sym typeface="Times New Roman"/>
              </a:rPr>
              <a:t>.)</a:t>
            </a:r>
            <a:endParaRPr sz="1600" b="1"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AutoNum type="arabicPeriod"/>
            </a:pPr>
            <a:r>
              <a:rPr lang="en" sz="1600" b="1" dirty="0">
                <a:solidFill>
                  <a:schemeClr val="dk1"/>
                </a:solidFill>
                <a:highlight>
                  <a:srgbClr val="FFFFFF"/>
                </a:highlight>
                <a:latin typeface="Times New Roman"/>
                <a:ea typeface="Times New Roman"/>
                <a:cs typeface="Times New Roman"/>
                <a:sym typeface="Times New Roman"/>
              </a:rPr>
              <a:t>A </a:t>
            </a:r>
            <a:r>
              <a:rPr lang="en" sz="1600" b="1" dirty="0">
                <a:solidFill>
                  <a:schemeClr val="accent1"/>
                </a:solidFill>
                <a:highlight>
                  <a:srgbClr val="FFFFFF"/>
                </a:highlight>
                <a:latin typeface="Times New Roman"/>
                <a:ea typeface="Times New Roman"/>
                <a:cs typeface="Times New Roman"/>
                <a:sym typeface="Times New Roman"/>
              </a:rPr>
              <a:t>large number of queries</a:t>
            </a:r>
            <a:r>
              <a:rPr lang="en" sz="1600" b="1" dirty="0">
                <a:solidFill>
                  <a:schemeClr val="dk1"/>
                </a:solidFill>
                <a:highlight>
                  <a:srgbClr val="FFFFFF"/>
                </a:highlight>
                <a:latin typeface="Times New Roman"/>
                <a:ea typeface="Times New Roman"/>
                <a:cs typeface="Times New Roman"/>
                <a:sym typeface="Times New Roman"/>
              </a:rPr>
              <a:t> of OLTP Workloads. (Compared to OLAP)</a:t>
            </a:r>
            <a:endParaRPr sz="1600" b="1"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AutoNum type="arabicPeriod"/>
            </a:pPr>
            <a:r>
              <a:rPr lang="en" sz="1600" b="1" dirty="0">
                <a:solidFill>
                  <a:schemeClr val="accent1"/>
                </a:solidFill>
                <a:highlight>
                  <a:srgbClr val="FFFFFF"/>
                </a:highlight>
                <a:latin typeface="Times New Roman"/>
                <a:ea typeface="Times New Roman"/>
                <a:cs typeface="Times New Roman"/>
                <a:sym typeface="Times New Roman"/>
              </a:rPr>
              <a:t>Replay</a:t>
            </a:r>
            <a:r>
              <a:rPr lang="en" sz="1600" b="1" dirty="0">
                <a:solidFill>
                  <a:schemeClr val="dk1"/>
                </a:solidFill>
                <a:highlight>
                  <a:srgbClr val="FFFFFF"/>
                </a:highlight>
                <a:latin typeface="Times New Roman"/>
                <a:ea typeface="Times New Roman"/>
                <a:cs typeface="Times New Roman"/>
                <a:sym typeface="Times New Roman"/>
              </a:rPr>
              <a:t> Strategy.</a:t>
            </a:r>
            <a:endParaRPr sz="1600" b="1" dirty="0">
              <a:solidFill>
                <a:schemeClr val="dk1"/>
              </a:solidFill>
              <a:highlight>
                <a:srgbClr val="FFFFFF"/>
              </a:highlight>
              <a:latin typeface="Times New Roman"/>
              <a:ea typeface="Times New Roman"/>
              <a:cs typeface="Times New Roman"/>
              <a:sym typeface="Times New Roman"/>
            </a:endParaRPr>
          </a:p>
        </p:txBody>
      </p:sp>
      <p:sp>
        <p:nvSpPr>
          <p:cNvPr id="86" name="Google Shape;86;p16"/>
          <p:cNvSpPr txBox="1">
            <a:spLocks noGrp="1"/>
          </p:cNvSpPr>
          <p:nvPr>
            <p:ph type="title"/>
          </p:nvPr>
        </p:nvSpPr>
        <p:spPr>
          <a:xfrm>
            <a:off x="311700" y="284041"/>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dirty="0">
                <a:solidFill>
                  <a:schemeClr val="accent4">
                    <a:lumMod val="50000"/>
                  </a:schemeClr>
                </a:solidFill>
              </a:rPr>
              <a:t>Challenges </a:t>
            </a:r>
            <a:r>
              <a:rPr lang="en" sz="2200" b="1" dirty="0">
                <a:solidFill>
                  <a:schemeClr val="accent1"/>
                </a:solidFill>
              </a:rPr>
              <a:t>(Compression for OLTP Workload)</a:t>
            </a:r>
            <a:endParaRPr b="1" dirty="0">
              <a:solidFill>
                <a:schemeClr val="accent1"/>
              </a:solidFill>
            </a:endParaRPr>
          </a:p>
        </p:txBody>
      </p:sp>
      <p:pic>
        <p:nvPicPr>
          <p:cNvPr id="87" name="Google Shape;87;p16"/>
          <p:cNvPicPr preferRelativeResize="0"/>
          <p:nvPr/>
        </p:nvPicPr>
        <p:blipFill>
          <a:blip r:embed="rId3">
            <a:alphaModFix/>
          </a:blip>
          <a:stretch>
            <a:fillRect/>
          </a:stretch>
        </p:blipFill>
        <p:spPr>
          <a:xfrm>
            <a:off x="5378932" y="3471729"/>
            <a:ext cx="3367876" cy="1212900"/>
          </a:xfrm>
          <a:prstGeom prst="rect">
            <a:avLst/>
          </a:prstGeom>
          <a:noFill/>
          <a:ln>
            <a:noFill/>
          </a:ln>
        </p:spPr>
      </p:pic>
      <p:sp>
        <p:nvSpPr>
          <p:cNvPr id="88" name="Google Shape;88;p16"/>
          <p:cNvSpPr txBox="1"/>
          <p:nvPr/>
        </p:nvSpPr>
        <p:spPr>
          <a:xfrm>
            <a:off x="5429332" y="2817316"/>
            <a:ext cx="3043126" cy="53088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i="1" dirty="0">
                <a:solidFill>
                  <a:schemeClr val="accent2"/>
                </a:solidFill>
                <a:latin typeface="Times New Roman"/>
                <a:ea typeface="Times New Roman"/>
                <a:cs typeface="Times New Roman"/>
                <a:sym typeface="Times New Roman"/>
              </a:rPr>
              <a:t>Workload</a:t>
            </a:r>
            <a:r>
              <a:rPr lang="en" sz="1500" i="1" dirty="0">
                <a:solidFill>
                  <a:schemeClr val="accent2"/>
                </a:solidFill>
                <a:latin typeface="Times New Roman"/>
                <a:ea typeface="Times New Roman"/>
                <a:cs typeface="Times New Roman"/>
                <a:sym typeface="Times New Roman"/>
              </a:rPr>
              <a:t> with sequence and conflict</a:t>
            </a:r>
            <a:endParaRPr sz="1500" i="1" dirty="0">
              <a:solidFill>
                <a:schemeClr val="accent2"/>
              </a:solidFill>
              <a:latin typeface="Times New Roman"/>
              <a:ea typeface="Times New Roman"/>
              <a:cs typeface="Times New Roman"/>
              <a:sym typeface="Times New Roman"/>
            </a:endParaRPr>
          </a:p>
        </p:txBody>
      </p:sp>
      <p:pic>
        <p:nvPicPr>
          <p:cNvPr id="89" name="Google Shape;89;p16"/>
          <p:cNvPicPr preferRelativeResize="0"/>
          <p:nvPr/>
        </p:nvPicPr>
        <p:blipFill>
          <a:blip r:embed="rId4">
            <a:alphaModFix/>
          </a:blip>
          <a:stretch>
            <a:fillRect/>
          </a:stretch>
        </p:blipFill>
        <p:spPr>
          <a:xfrm>
            <a:off x="203945" y="3301949"/>
            <a:ext cx="4814918" cy="1361268"/>
          </a:xfrm>
          <a:prstGeom prst="rect">
            <a:avLst/>
          </a:prstGeom>
          <a:noFill/>
          <a:ln>
            <a:noFill/>
          </a:ln>
        </p:spPr>
      </p:pic>
      <p:sp>
        <p:nvSpPr>
          <p:cNvPr id="90" name="Google Shape;90;p16"/>
          <p:cNvSpPr txBox="1"/>
          <p:nvPr/>
        </p:nvSpPr>
        <p:spPr>
          <a:xfrm>
            <a:off x="1043777" y="2824684"/>
            <a:ext cx="38889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i="1" dirty="0">
                <a:solidFill>
                  <a:schemeClr val="accent2"/>
                </a:solidFill>
                <a:latin typeface="Times New Roman"/>
                <a:ea typeface="Times New Roman"/>
                <a:cs typeface="Times New Roman"/>
                <a:sym typeface="Times New Roman"/>
              </a:rPr>
              <a:t>Knob tuning with workloads</a:t>
            </a:r>
            <a:endParaRPr sz="1500" i="1" dirty="0">
              <a:solidFill>
                <a:schemeClr val="accent2"/>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blinds(horizontal)">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blinds(horizontal)">
                                      <p:cBhvr>
                                        <p:cTn id="15" dur="500"/>
                                        <p:tgtEl>
                                          <p:spTgt spid="90"/>
                                        </p:tgtEl>
                                      </p:cBhvr>
                                    </p:animEffect>
                                  </p:childTnLst>
                                </p:cTn>
                              </p:par>
                              <p:par>
                                <p:cTn id="16" presetID="3" presetClass="entr" presetSubtype="10"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blinds(horizontal)">
                                      <p:cBhvr>
                                        <p:cTn id="18" dur="500"/>
                                        <p:tgtEl>
                                          <p:spTgt spid="8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500" fill="hold"/>
                                        <p:tgtEl>
                                          <p:spTgt spid="85"/>
                                        </p:tgtEl>
                                        <p:attrNameLst>
                                          <p:attrName>ppt_x</p:attrName>
                                        </p:attrNameLst>
                                      </p:cBhvr>
                                      <p:tavLst>
                                        <p:tav tm="0">
                                          <p:val>
                                            <p:strVal val="#ppt_x"/>
                                          </p:val>
                                        </p:tav>
                                        <p:tav tm="100000">
                                          <p:val>
                                            <p:strVal val="#ppt_x"/>
                                          </p:val>
                                        </p:tav>
                                      </p:tavLst>
                                    </p:anim>
                                    <p:anim calcmode="lin" valueType="num">
                                      <p:cBhvr additive="base">
                                        <p:cTn id="2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8" grpId="0"/>
      <p:bldP spid="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96" name="Google Shape;96;p17"/>
          <p:cNvSpPr txBox="1"/>
          <p:nvPr/>
        </p:nvSpPr>
        <p:spPr>
          <a:xfrm>
            <a:off x="69575" y="3207425"/>
            <a:ext cx="5163738" cy="131725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i="1" dirty="0">
                <a:solidFill>
                  <a:schemeClr val="dk1"/>
                </a:solidFill>
                <a:latin typeface="Times New Roman"/>
                <a:ea typeface="Times New Roman"/>
                <a:cs typeface="Times New Roman"/>
                <a:sym typeface="Times New Roman"/>
              </a:rPr>
              <a:t>Slice:</a:t>
            </a:r>
            <a:r>
              <a:rPr lang="en" sz="1600" b="1" dirty="0">
                <a:solidFill>
                  <a:schemeClr val="dk1"/>
                </a:solidFill>
                <a:latin typeface="Times New Roman"/>
                <a:ea typeface="Times New Roman"/>
                <a:cs typeface="Times New Roman"/>
                <a:sym typeface="Times New Roman"/>
              </a:rPr>
              <a:t> </a:t>
            </a:r>
            <a:r>
              <a:rPr lang="en" sz="1600" dirty="0">
                <a:solidFill>
                  <a:schemeClr val="dk1"/>
                </a:solidFill>
                <a:highlight>
                  <a:srgbClr val="FFFFFF"/>
                </a:highlight>
                <a:latin typeface="Times New Roman"/>
                <a:ea typeface="Times New Roman"/>
                <a:cs typeface="Times New Roman"/>
                <a:sym typeface="Times New Roman"/>
              </a:rPr>
              <a:t>A </a:t>
            </a:r>
            <a:r>
              <a:rPr lang="en" sz="1600" dirty="0">
                <a:solidFill>
                  <a:schemeClr val="accent1"/>
                </a:solidFill>
                <a:highlight>
                  <a:srgbClr val="FFFFFF"/>
                </a:highlight>
                <a:latin typeface="Times New Roman"/>
                <a:ea typeface="Times New Roman"/>
                <a:cs typeface="Times New Roman"/>
                <a:sym typeface="Times New Roman"/>
              </a:rPr>
              <a:t>small time interval </a:t>
            </a:r>
            <a:r>
              <a:rPr lang="en" sz="1600" dirty="0">
                <a:solidFill>
                  <a:schemeClr val="dk1"/>
                </a:solidFill>
                <a:highlight>
                  <a:srgbClr val="FFFFFF"/>
                </a:highlight>
                <a:latin typeface="Times New Roman"/>
                <a:ea typeface="Times New Roman"/>
                <a:cs typeface="Times New Roman"/>
                <a:sym typeface="Times New Roman"/>
              </a:rPr>
              <a:t>of a workload that records complete </a:t>
            </a:r>
            <a:r>
              <a:rPr lang="en" sz="1600" dirty="0">
                <a:solidFill>
                  <a:schemeClr val="accent1"/>
                </a:solidFill>
                <a:highlight>
                  <a:srgbClr val="FFFFFF"/>
                </a:highlight>
                <a:latin typeface="Times New Roman"/>
                <a:ea typeface="Times New Roman"/>
                <a:cs typeface="Times New Roman"/>
                <a:sym typeface="Times New Roman"/>
              </a:rPr>
              <a:t>transactions starting within it</a:t>
            </a:r>
            <a:r>
              <a:rPr lang="en" sz="1600" dirty="0">
                <a:solidFill>
                  <a:schemeClr val="dk1"/>
                </a:solidFill>
                <a:highlight>
                  <a:srgbClr val="FFFFFF"/>
                </a:highlight>
                <a:latin typeface="Times New Roman"/>
                <a:ea typeface="Times New Roman"/>
                <a:cs typeface="Times New Roman"/>
                <a:sym typeface="Times New Roman"/>
              </a:rPr>
              <a:t>, while preserving contextual information (e.g., transaction sequence and conflicts) to support subsequent compression and replay.</a:t>
            </a:r>
            <a:endParaRPr sz="1600" b="1" i="1" dirty="0">
              <a:solidFill>
                <a:srgbClr val="1C4587"/>
              </a:solidFill>
              <a:latin typeface="Times New Roman"/>
              <a:ea typeface="Times New Roman"/>
              <a:cs typeface="Times New Roman"/>
              <a:sym typeface="Times New Roman"/>
            </a:endParaRPr>
          </a:p>
        </p:txBody>
      </p:sp>
      <p:sp>
        <p:nvSpPr>
          <p:cNvPr id="97" name="Google Shape;97;p17"/>
          <p:cNvSpPr txBox="1">
            <a:spLocks noGrp="1"/>
          </p:cNvSpPr>
          <p:nvPr>
            <p:ph type="title"/>
          </p:nvPr>
        </p:nvSpPr>
        <p:spPr>
          <a:xfrm>
            <a:off x="262775" y="243903"/>
            <a:ext cx="8520600" cy="572700"/>
          </a:xfrm>
          <a:prstGeom prst="rect">
            <a:avLst/>
          </a:prstGeom>
        </p:spPr>
        <p:txBody>
          <a:bodyPr spcFirstLastPara="1" wrap="square" lIns="91425" tIns="91425" rIns="91425" bIns="91425" anchor="ctr" anchorCtr="0">
            <a:noAutofit/>
          </a:bodyPr>
          <a:lstStyle/>
          <a:p>
            <a:pPr marL="0" lvl="0" indent="0" algn="l" rtl="0">
              <a:lnSpc>
                <a:spcPct val="120000"/>
              </a:lnSpc>
              <a:spcBef>
                <a:spcPts val="1700"/>
              </a:spcBef>
              <a:spcAft>
                <a:spcPts val="1200"/>
              </a:spcAft>
              <a:buClr>
                <a:schemeClr val="dk1"/>
              </a:buClr>
              <a:buSzPts val="1100"/>
              <a:buFont typeface="Arial"/>
              <a:buNone/>
            </a:pPr>
            <a:r>
              <a:rPr lang="en" sz="2700" b="1" dirty="0">
                <a:solidFill>
                  <a:schemeClr val="accent4">
                    <a:lumMod val="50000"/>
                  </a:schemeClr>
                </a:solidFill>
              </a:rPr>
              <a:t>Key Idea: </a:t>
            </a:r>
            <a:r>
              <a:rPr lang="en" sz="2500" b="1" i="1" dirty="0">
                <a:solidFill>
                  <a:schemeClr val="accent1"/>
                </a:solidFill>
                <a:latin typeface="Times New Roman"/>
                <a:ea typeface="Times New Roman"/>
                <a:cs typeface="Times New Roman"/>
                <a:sym typeface="Times New Roman"/>
              </a:rPr>
              <a:t>from queries to slices</a:t>
            </a:r>
            <a:endParaRPr sz="2500" b="1" i="1" dirty="0">
              <a:solidFill>
                <a:schemeClr val="accent1"/>
              </a:solidFill>
              <a:latin typeface="Times New Roman"/>
              <a:ea typeface="Times New Roman"/>
              <a:cs typeface="Times New Roman"/>
              <a:sym typeface="Times New Roman"/>
            </a:endParaRPr>
          </a:p>
        </p:txBody>
      </p:sp>
      <p:sp>
        <p:nvSpPr>
          <p:cNvPr id="98" name="Google Shape;98;p17"/>
          <p:cNvSpPr txBox="1"/>
          <p:nvPr/>
        </p:nvSpPr>
        <p:spPr>
          <a:xfrm>
            <a:off x="4669146" y="886057"/>
            <a:ext cx="27675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i="1" dirty="0">
                <a:solidFill>
                  <a:srgbClr val="E69138"/>
                </a:solidFill>
                <a:latin typeface="Times New Roman"/>
                <a:ea typeface="Times New Roman"/>
                <a:cs typeface="Times New Roman"/>
                <a:sym typeface="Times New Roman"/>
              </a:rPr>
              <a:t>Sample the queries.</a:t>
            </a:r>
            <a:endParaRPr sz="1800" b="1" i="1" dirty="0">
              <a:solidFill>
                <a:srgbClr val="E69138"/>
              </a:solidFill>
              <a:latin typeface="Times New Roman"/>
              <a:ea typeface="Times New Roman"/>
              <a:cs typeface="Times New Roman"/>
              <a:sym typeface="Times New Roman"/>
            </a:endParaRPr>
          </a:p>
        </p:txBody>
      </p:sp>
      <p:sp>
        <p:nvSpPr>
          <p:cNvPr id="99" name="Google Shape;99;p17"/>
          <p:cNvSpPr txBox="1"/>
          <p:nvPr/>
        </p:nvSpPr>
        <p:spPr>
          <a:xfrm>
            <a:off x="4571646" y="2625112"/>
            <a:ext cx="2865000" cy="50318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i="1" dirty="0">
                <a:solidFill>
                  <a:schemeClr val="accent1"/>
                </a:solidFill>
                <a:latin typeface="Times New Roman"/>
                <a:ea typeface="Times New Roman"/>
                <a:cs typeface="Times New Roman"/>
                <a:sym typeface="Times New Roman"/>
              </a:rPr>
              <a:t>Sample the slices.</a:t>
            </a:r>
            <a:endParaRPr sz="1800" b="1" i="1" dirty="0">
              <a:solidFill>
                <a:schemeClr val="accent1"/>
              </a:solidFill>
              <a:latin typeface="Times New Roman"/>
              <a:ea typeface="Times New Roman"/>
              <a:cs typeface="Times New Roman"/>
              <a:sym typeface="Times New Roman"/>
            </a:endParaRPr>
          </a:p>
        </p:txBody>
      </p:sp>
      <p:sp>
        <p:nvSpPr>
          <p:cNvPr id="100" name="Google Shape;100;p17"/>
          <p:cNvSpPr/>
          <p:nvPr/>
        </p:nvSpPr>
        <p:spPr>
          <a:xfrm rot="10800000">
            <a:off x="5074386" y="1497964"/>
            <a:ext cx="317853" cy="10812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pic>
        <p:nvPicPr>
          <p:cNvPr id="101" name="Google Shape;101;p17"/>
          <p:cNvPicPr preferRelativeResize="0"/>
          <p:nvPr/>
        </p:nvPicPr>
        <p:blipFill>
          <a:blip r:embed="rId3">
            <a:alphaModFix/>
          </a:blip>
          <a:stretch>
            <a:fillRect/>
          </a:stretch>
        </p:blipFill>
        <p:spPr>
          <a:xfrm>
            <a:off x="5430825" y="3223944"/>
            <a:ext cx="3643600" cy="1413108"/>
          </a:xfrm>
          <a:prstGeom prst="rect">
            <a:avLst/>
          </a:prstGeom>
          <a:noFill/>
          <a:ln>
            <a:noFill/>
          </a:ln>
        </p:spPr>
      </p:pic>
      <p:graphicFrame>
        <p:nvGraphicFramePr>
          <p:cNvPr id="102" name="Google Shape;102;p17"/>
          <p:cNvGraphicFramePr/>
          <p:nvPr>
            <p:extLst>
              <p:ext uri="{D42A27DB-BD31-4B8C-83A1-F6EECF244321}">
                <p14:modId xmlns:p14="http://schemas.microsoft.com/office/powerpoint/2010/main" val="1025395203"/>
              </p:ext>
            </p:extLst>
          </p:nvPr>
        </p:nvGraphicFramePr>
        <p:xfrm>
          <a:off x="262775" y="1172065"/>
          <a:ext cx="3847851" cy="1234350"/>
        </p:xfrm>
        <a:graphic>
          <a:graphicData uri="http://schemas.openxmlformats.org/drawingml/2006/table">
            <a:tbl>
              <a:tblPr>
                <a:effectLst/>
                <a:tableStyleId>{2D5ABB26-0587-4C30-8999-92F81FD0307C}</a:tableStyleId>
              </a:tblPr>
              <a:tblGrid>
                <a:gridCol w="849016">
                  <a:extLst>
                    <a:ext uri="{9D8B030D-6E8A-4147-A177-3AD203B41FA5}">
                      <a16:colId xmlns:a16="http://schemas.microsoft.com/office/drawing/2014/main" val="20000"/>
                    </a:ext>
                  </a:extLst>
                </a:gridCol>
                <a:gridCol w="2998835">
                  <a:extLst>
                    <a:ext uri="{9D8B030D-6E8A-4147-A177-3AD203B41FA5}">
                      <a16:colId xmlns:a16="http://schemas.microsoft.com/office/drawing/2014/main" val="20001"/>
                    </a:ext>
                  </a:extLst>
                </a:gridCol>
              </a:tblGrid>
              <a:tr h="358745">
                <a:tc>
                  <a:txBody>
                    <a:bodyPr/>
                    <a:lstStyle/>
                    <a:p>
                      <a:pPr marL="0" lvl="0" indent="0" algn="ctr" rtl="0">
                        <a:spcBef>
                          <a:spcPts val="0"/>
                        </a:spcBef>
                        <a:spcAft>
                          <a:spcPts val="0"/>
                        </a:spcAft>
                        <a:buNone/>
                      </a:pPr>
                      <a:r>
                        <a:rPr lang="en" sz="1500">
                          <a:solidFill>
                            <a:schemeClr val="dk1"/>
                          </a:solidFill>
                          <a:latin typeface="Times New Roman" panose="02020603050405020304" pitchFamily="18" charset="0"/>
                          <a:cs typeface="Times New Roman" panose="02020603050405020304" pitchFamily="18" charset="0"/>
                          <a:sym typeface="Times New Roman"/>
                        </a:rPr>
                        <a:t>Symbol</a:t>
                      </a:r>
                      <a:endParaRPr sz="150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500">
                          <a:solidFill>
                            <a:schemeClr val="dk1"/>
                          </a:solidFill>
                          <a:latin typeface="Times New Roman" panose="02020603050405020304" pitchFamily="18" charset="0"/>
                          <a:cs typeface="Times New Roman" panose="02020603050405020304" pitchFamily="18" charset="0"/>
                          <a:sym typeface="Times New Roman"/>
                        </a:rPr>
                        <a:t>Details</a:t>
                      </a:r>
                      <a:endParaRPr sz="150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3710">
                <a:tc>
                  <a:txBody>
                    <a:bodyPr/>
                    <a:lstStyle/>
                    <a:p>
                      <a:pPr marL="0" lvl="0" indent="0" algn="ctr" rtl="0">
                        <a:spcBef>
                          <a:spcPts val="0"/>
                        </a:spcBef>
                        <a:spcAft>
                          <a:spcPts val="0"/>
                        </a:spcAft>
                        <a:buNone/>
                      </a:pP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500" dirty="0">
                          <a:solidFill>
                            <a:schemeClr val="dk1"/>
                          </a:solidFill>
                          <a:latin typeface="Times New Roman" panose="02020603050405020304" pitchFamily="18" charset="0"/>
                          <a:cs typeface="Times New Roman" panose="02020603050405020304" pitchFamily="18" charset="0"/>
                          <a:sym typeface="Times New Roman"/>
                        </a:rPr>
                        <a:t>The </a:t>
                      </a:r>
                      <a:r>
                        <a:rPr lang="en" sz="1500" dirty="0" err="1">
                          <a:solidFill>
                            <a:schemeClr val="dk1"/>
                          </a:solidFill>
                          <a:latin typeface="Times New Roman" panose="02020603050405020304" pitchFamily="18" charset="0"/>
                          <a:cs typeface="Times New Roman" panose="02020603050405020304" pitchFamily="18" charset="0"/>
                          <a:sym typeface="Times New Roman"/>
                        </a:rPr>
                        <a:t>i-th</a:t>
                      </a:r>
                      <a:r>
                        <a:rPr lang="en" sz="1500" dirty="0">
                          <a:solidFill>
                            <a:schemeClr val="dk1"/>
                          </a:solidFill>
                          <a:latin typeface="Times New Roman" panose="02020603050405020304" pitchFamily="18" charset="0"/>
                          <a:cs typeface="Times New Roman" panose="02020603050405020304" pitchFamily="18" charset="0"/>
                          <a:sym typeface="Times New Roman"/>
                        </a:rPr>
                        <a:t> transaction on connection j.</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745">
                <a:tc>
                  <a:txBody>
                    <a:bodyPr/>
                    <a:lstStyle/>
                    <a:p>
                      <a:pPr marL="0" lvl="0" indent="0" algn="ctr" rtl="0">
                        <a:spcBef>
                          <a:spcPts val="0"/>
                        </a:spcBef>
                        <a:spcAft>
                          <a:spcPts val="0"/>
                        </a:spcAft>
                        <a:buNone/>
                      </a:pP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 sz="1500" dirty="0">
                          <a:solidFill>
                            <a:schemeClr val="dk1"/>
                          </a:solidFill>
                          <a:latin typeface="Times New Roman" panose="02020603050405020304" pitchFamily="18" charset="0"/>
                          <a:cs typeface="Times New Roman" panose="02020603050405020304" pitchFamily="18" charset="0"/>
                          <a:sym typeface="Times New Roman"/>
                        </a:rPr>
                        <a:t>The j-</a:t>
                      </a:r>
                      <a:r>
                        <a:rPr lang="en" sz="1500" dirty="0" err="1">
                          <a:solidFill>
                            <a:schemeClr val="dk1"/>
                          </a:solidFill>
                          <a:latin typeface="Times New Roman" panose="02020603050405020304" pitchFamily="18" charset="0"/>
                          <a:cs typeface="Times New Roman" panose="02020603050405020304" pitchFamily="18" charset="0"/>
                          <a:sym typeface="Times New Roman"/>
                        </a:rPr>
                        <a:t>th</a:t>
                      </a:r>
                      <a:r>
                        <a:rPr lang="en" sz="1500" dirty="0">
                          <a:solidFill>
                            <a:schemeClr val="dk1"/>
                          </a:solidFill>
                          <a:latin typeface="Times New Roman" panose="02020603050405020304" pitchFamily="18" charset="0"/>
                          <a:cs typeface="Times New Roman" panose="02020603050405020304" pitchFamily="18" charset="0"/>
                          <a:sym typeface="Times New Roman"/>
                        </a:rPr>
                        <a:t> slice.</a:t>
                      </a:r>
                      <a:endParaRPr sz="15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3" name="Google Shape;103;p17"/>
          <p:cNvPicPr preferRelativeResize="0"/>
          <p:nvPr/>
        </p:nvPicPr>
        <p:blipFill>
          <a:blip r:embed="rId4">
            <a:alphaModFix/>
          </a:blip>
          <a:stretch>
            <a:fillRect/>
          </a:stretch>
        </p:blipFill>
        <p:spPr>
          <a:xfrm>
            <a:off x="5392239" y="1356593"/>
            <a:ext cx="2435417" cy="819825"/>
          </a:xfrm>
          <a:prstGeom prst="rect">
            <a:avLst/>
          </a:prstGeom>
          <a:noFill/>
          <a:ln>
            <a:noFill/>
          </a:ln>
        </p:spPr>
      </p:pic>
      <p:pic>
        <p:nvPicPr>
          <p:cNvPr id="104" name="Google Shape;104;p17"/>
          <p:cNvPicPr preferRelativeResize="0"/>
          <p:nvPr/>
        </p:nvPicPr>
        <p:blipFill>
          <a:blip r:embed="rId5">
            <a:alphaModFix/>
          </a:blip>
          <a:stretch>
            <a:fillRect/>
          </a:stretch>
        </p:blipFill>
        <p:spPr>
          <a:xfrm>
            <a:off x="453250" y="1677797"/>
            <a:ext cx="338550" cy="272500"/>
          </a:xfrm>
          <a:prstGeom prst="rect">
            <a:avLst/>
          </a:prstGeom>
          <a:noFill/>
          <a:ln>
            <a:noFill/>
          </a:ln>
        </p:spPr>
      </p:pic>
      <p:pic>
        <p:nvPicPr>
          <p:cNvPr id="105" name="Google Shape;105;p17"/>
          <p:cNvPicPr preferRelativeResize="0"/>
          <p:nvPr/>
        </p:nvPicPr>
        <p:blipFill>
          <a:blip r:embed="rId6">
            <a:alphaModFix/>
          </a:blip>
          <a:stretch>
            <a:fillRect/>
          </a:stretch>
        </p:blipFill>
        <p:spPr>
          <a:xfrm>
            <a:off x="514500" y="2137832"/>
            <a:ext cx="216050" cy="2247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dissolve">
                                      <p:cBhvr>
                                        <p:cTn id="7" dur="500"/>
                                        <p:tgtEl>
                                          <p:spTgt spid="98"/>
                                        </p:tgtEl>
                                      </p:cBhvr>
                                    </p:animEffect>
                                  </p:childTnLst>
                                </p:cTn>
                              </p:par>
                              <p:par>
                                <p:cTn id="8" presetID="9" presetClass="entr" presetSubtype="0" fill="hold"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dissolve">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dissolve">
                                      <p:cBhvr>
                                        <p:cTn id="15" dur="500"/>
                                        <p:tgtEl>
                                          <p:spTgt spid="10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9"/>
                                        </p:tgtEl>
                                        <p:attrNameLst>
                                          <p:attrName>style.visibility</p:attrName>
                                        </p:attrNameLst>
                                      </p:cBhvr>
                                      <p:to>
                                        <p:strVal val="visible"/>
                                      </p:to>
                                    </p:set>
                                    <p:animEffect transition="in" filter="dissolve">
                                      <p:cBhvr>
                                        <p:cTn id="18" dur="500"/>
                                        <p:tgtEl>
                                          <p:spTgt spid="99"/>
                                        </p:tgtEl>
                                      </p:cBhvr>
                                    </p:animEffect>
                                  </p:childTnLst>
                                </p:cTn>
                              </p:par>
                              <p:par>
                                <p:cTn id="19" presetID="9" presetClass="entr" presetSubtype="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dissolve">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dissolve">
                                      <p:cBhvr>
                                        <p:cTn id="26" dur="500"/>
                                        <p:tgtEl>
                                          <p:spTgt spid="96"/>
                                        </p:tgtEl>
                                      </p:cBhvr>
                                    </p:animEffect>
                                  </p:childTnLst>
                                </p:cTn>
                              </p:par>
                              <p:par>
                                <p:cTn id="27" presetID="9"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animEffect transition="in" filter="dissolve">
                                      <p:cBhvr>
                                        <p:cTn id="29" dur="500"/>
                                        <p:tgtEl>
                                          <p:spTgt spid="102"/>
                                        </p:tgtEl>
                                      </p:cBhvr>
                                    </p:animEffect>
                                  </p:childTnLst>
                                </p:cTn>
                              </p:par>
                              <p:par>
                                <p:cTn id="30" presetID="9" presetClass="entr" presetSubtype="0" fill="hold" nodeType="with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05"/>
                                        </p:tgtEl>
                                        <p:attrNameLst>
                                          <p:attrName>style.visibility</p:attrName>
                                        </p:attrNameLst>
                                      </p:cBhvr>
                                      <p:to>
                                        <p:strVal val="visible"/>
                                      </p:to>
                                    </p:set>
                                    <p:animEffect transition="in" filter="dissolve">
                                      <p:cBhvr>
                                        <p:cTn id="3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98" grpId="0"/>
      <p:bldP spid="99" grpId="0"/>
      <p:bldP spid="10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sldNum" idx="12"/>
          </p:nvPr>
        </p:nvSpPr>
        <p:spPr>
          <a:xfrm>
            <a:off x="8563799" y="470237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11" name="Google Shape;111;p18"/>
          <p:cNvSpPr txBox="1"/>
          <p:nvPr/>
        </p:nvSpPr>
        <p:spPr>
          <a:xfrm>
            <a:off x="225661" y="964923"/>
            <a:ext cx="8390100" cy="1317253"/>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Times New Roman"/>
              <a:buAutoNum type="arabicPeriod"/>
            </a:pPr>
            <a:r>
              <a:rPr lang="en" sz="1600" b="1" dirty="0">
                <a:solidFill>
                  <a:schemeClr val="dk1"/>
                </a:solidFill>
                <a:highlight>
                  <a:srgbClr val="FFFFFF"/>
                </a:highlight>
                <a:latin typeface="Times New Roman"/>
                <a:ea typeface="Times New Roman"/>
                <a:cs typeface="Times New Roman"/>
                <a:sym typeface="Times New Roman"/>
              </a:rPr>
              <a:t>Workload slicing</a:t>
            </a:r>
            <a:r>
              <a:rPr lang="en" sz="1600" dirty="0">
                <a:solidFill>
                  <a:schemeClr val="dk1"/>
                </a:solidFill>
                <a:highlight>
                  <a:srgbClr val="FFFFFF"/>
                </a:highlight>
                <a:latin typeface="Times New Roman"/>
                <a:ea typeface="Times New Roman"/>
                <a:cs typeface="Times New Roman"/>
                <a:sym typeface="Times New Roman"/>
              </a:rPr>
              <a:t> lays the foundation by </a:t>
            </a:r>
            <a:r>
              <a:rPr lang="en" sz="1600" dirty="0">
                <a:solidFill>
                  <a:schemeClr val="accent1"/>
                </a:solidFill>
                <a:highlight>
                  <a:srgbClr val="FFFFFF"/>
                </a:highlight>
                <a:latin typeface="Times New Roman"/>
                <a:ea typeface="Times New Roman"/>
                <a:cs typeface="Times New Roman"/>
                <a:sym typeface="Times New Roman"/>
              </a:rPr>
              <a:t>deciding how to split the workload into slices</a:t>
            </a:r>
            <a:r>
              <a:rPr lang="en" sz="1600" dirty="0">
                <a:solidFill>
                  <a:schemeClr val="dk1"/>
                </a:solidFill>
                <a:highlight>
                  <a:srgbClr val="FFFFFF"/>
                </a:highlight>
                <a:latin typeface="Times New Roman"/>
                <a:ea typeface="Times New Roman"/>
                <a:cs typeface="Times New Roman"/>
                <a:sym typeface="Times New Roman"/>
              </a:rPr>
              <a:t>. </a:t>
            </a:r>
            <a:endParaRPr sz="1600"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 sz="1600" b="1" dirty="0">
                <a:solidFill>
                  <a:schemeClr val="dk1"/>
                </a:solidFill>
                <a:highlight>
                  <a:srgbClr val="FFFFFF"/>
                </a:highlight>
                <a:latin typeface="Times New Roman"/>
                <a:ea typeface="Times New Roman"/>
                <a:cs typeface="Times New Roman"/>
                <a:sym typeface="Times New Roman"/>
              </a:rPr>
              <a:t>Slice sampling</a:t>
            </a:r>
            <a:r>
              <a:rPr lang="en" sz="1600" dirty="0">
                <a:solidFill>
                  <a:schemeClr val="dk1"/>
                </a:solidFill>
                <a:highlight>
                  <a:srgbClr val="FFFFFF"/>
                </a:highlight>
                <a:latin typeface="Times New Roman"/>
                <a:ea typeface="Times New Roman"/>
                <a:cs typeface="Times New Roman"/>
                <a:sym typeface="Times New Roman"/>
              </a:rPr>
              <a:t> achieves compression by </a:t>
            </a:r>
            <a:r>
              <a:rPr lang="en" sz="1600" dirty="0">
                <a:solidFill>
                  <a:schemeClr val="accent1"/>
                </a:solidFill>
                <a:highlight>
                  <a:srgbClr val="FFFFFF"/>
                </a:highlight>
                <a:latin typeface="Times New Roman"/>
                <a:ea typeface="Times New Roman"/>
                <a:cs typeface="Times New Roman"/>
                <a:sym typeface="Times New Roman"/>
              </a:rPr>
              <a:t>selecting representative slices</a:t>
            </a:r>
            <a:r>
              <a:rPr lang="en" sz="1600" dirty="0">
                <a:solidFill>
                  <a:schemeClr val="dk1"/>
                </a:solidFill>
                <a:highlight>
                  <a:srgbClr val="FFFFFF"/>
                </a:highlight>
                <a:latin typeface="Times New Roman"/>
                <a:ea typeface="Times New Roman"/>
                <a:cs typeface="Times New Roman"/>
                <a:sym typeface="Times New Roman"/>
              </a:rPr>
              <a:t>.</a:t>
            </a:r>
            <a:endParaRPr sz="1600" dirty="0">
              <a:solidFill>
                <a:schemeClr val="dk1"/>
              </a:solidFill>
              <a:highlight>
                <a:srgbClr val="FFFFFF"/>
              </a:highlight>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 sz="1600" b="1" dirty="0">
                <a:solidFill>
                  <a:schemeClr val="dk1"/>
                </a:solidFill>
                <a:highlight>
                  <a:srgbClr val="FFFFFF"/>
                </a:highlight>
                <a:latin typeface="Times New Roman"/>
                <a:ea typeface="Times New Roman"/>
                <a:cs typeface="Times New Roman"/>
                <a:sym typeface="Times New Roman"/>
              </a:rPr>
              <a:t>Slice replay</a:t>
            </a:r>
            <a:r>
              <a:rPr lang="en" sz="1600" dirty="0">
                <a:solidFill>
                  <a:schemeClr val="dk1"/>
                </a:solidFill>
                <a:highlight>
                  <a:srgbClr val="FFFFFF"/>
                </a:highlight>
                <a:latin typeface="Times New Roman"/>
                <a:ea typeface="Times New Roman"/>
                <a:cs typeface="Times New Roman"/>
                <a:sym typeface="Times New Roman"/>
              </a:rPr>
              <a:t> ensures the compressed workload can </a:t>
            </a:r>
            <a:r>
              <a:rPr lang="en" sz="1600" dirty="0">
                <a:solidFill>
                  <a:schemeClr val="accent1"/>
                </a:solidFill>
                <a:highlight>
                  <a:srgbClr val="FFFFFF"/>
                </a:highlight>
                <a:latin typeface="Times New Roman"/>
                <a:ea typeface="Times New Roman"/>
                <a:cs typeface="Times New Roman"/>
                <a:sym typeface="Times New Roman"/>
              </a:rPr>
              <a:t>accurately mirror the performance of the source workload</a:t>
            </a:r>
            <a:r>
              <a:rPr lang="en" sz="1600" dirty="0">
                <a:solidFill>
                  <a:schemeClr val="dk1"/>
                </a:solidFill>
                <a:highlight>
                  <a:srgbClr val="FFFFFF"/>
                </a:highlight>
                <a:latin typeface="Times New Roman"/>
                <a:ea typeface="Times New Roman"/>
                <a:cs typeface="Times New Roman"/>
                <a:sym typeface="Times New Roman"/>
              </a:rPr>
              <a:t> during knob tuning.</a:t>
            </a:r>
            <a:endParaRPr sz="1600" b="1" dirty="0">
              <a:solidFill>
                <a:schemeClr val="dk1"/>
              </a:solidFill>
              <a:latin typeface="Times New Roman"/>
              <a:ea typeface="Times New Roman"/>
              <a:cs typeface="Times New Roman"/>
              <a:sym typeface="Times New Roman"/>
            </a:endParaRPr>
          </a:p>
        </p:txBody>
      </p:sp>
      <p:sp>
        <p:nvSpPr>
          <p:cNvPr id="112" name="Google Shape;112;p18"/>
          <p:cNvSpPr txBox="1">
            <a:spLocks noGrp="1"/>
          </p:cNvSpPr>
          <p:nvPr>
            <p:ph type="title"/>
          </p:nvPr>
        </p:nvSpPr>
        <p:spPr>
          <a:xfrm>
            <a:off x="317549" y="239983"/>
            <a:ext cx="8520600" cy="572700"/>
          </a:xfrm>
          <a:prstGeom prst="rect">
            <a:avLst/>
          </a:prstGeom>
        </p:spPr>
        <p:txBody>
          <a:bodyPr spcFirstLastPara="1" wrap="square" lIns="91425" tIns="91425" rIns="91425" bIns="91425" anchor="ctr" anchorCtr="0">
            <a:noAutofit/>
          </a:bodyPr>
          <a:lstStyle/>
          <a:p>
            <a:pPr algn="l">
              <a:lnSpc>
                <a:spcPct val="120000"/>
              </a:lnSpc>
              <a:spcBef>
                <a:spcPts val="1700"/>
              </a:spcBef>
              <a:spcAft>
                <a:spcPts val="1200"/>
              </a:spcAft>
              <a:buSzPts val="1100"/>
            </a:pPr>
            <a:r>
              <a:rPr lang="en" sz="2700" b="1" dirty="0">
                <a:solidFill>
                  <a:schemeClr val="accent4">
                    <a:lumMod val="50000"/>
                  </a:schemeClr>
                </a:solidFill>
              </a:rPr>
              <a:t>Key</a:t>
            </a:r>
            <a:r>
              <a:rPr lang="en" sz="2700" b="1" dirty="0"/>
              <a:t> </a:t>
            </a:r>
            <a:r>
              <a:rPr lang="en" sz="2700" b="1" dirty="0">
                <a:solidFill>
                  <a:schemeClr val="accent4">
                    <a:lumMod val="50000"/>
                  </a:schemeClr>
                </a:solidFill>
              </a:rPr>
              <a:t>Design</a:t>
            </a:r>
            <a:r>
              <a:rPr lang="en-US" sz="2700" b="1" dirty="0">
                <a:solidFill>
                  <a:schemeClr val="accent4">
                    <a:lumMod val="50000"/>
                  </a:schemeClr>
                </a:solidFill>
              </a:rPr>
              <a:t>: </a:t>
            </a:r>
            <a:r>
              <a:rPr lang="en-US" sz="2000" b="1" i="1" dirty="0">
                <a:solidFill>
                  <a:schemeClr val="accent1"/>
                </a:solidFill>
                <a:latin typeface="Georgia" panose="02040502050405020303" pitchFamily="18" charset="0"/>
                <a:ea typeface="Times New Roman"/>
                <a:cs typeface="Times New Roman"/>
                <a:sym typeface="Times New Roman"/>
              </a:rPr>
              <a:t>Compression for Knob Tuning</a:t>
            </a:r>
            <a:endParaRPr sz="2500" b="1" i="1" dirty="0">
              <a:solidFill>
                <a:schemeClr val="accent1"/>
              </a:solidFill>
              <a:latin typeface="Georgia" panose="02040502050405020303" pitchFamily="18" charset="0"/>
            </a:endParaRPr>
          </a:p>
        </p:txBody>
      </p:sp>
      <p:pic>
        <p:nvPicPr>
          <p:cNvPr id="113" name="Google Shape;113;p18"/>
          <p:cNvPicPr preferRelativeResize="0"/>
          <p:nvPr/>
        </p:nvPicPr>
        <p:blipFill>
          <a:blip r:embed="rId3">
            <a:alphaModFix/>
          </a:blip>
          <a:stretch>
            <a:fillRect/>
          </a:stretch>
        </p:blipFill>
        <p:spPr>
          <a:xfrm>
            <a:off x="210200" y="3395786"/>
            <a:ext cx="2652949" cy="1028904"/>
          </a:xfrm>
          <a:prstGeom prst="rect">
            <a:avLst/>
          </a:prstGeom>
          <a:noFill/>
          <a:ln>
            <a:noFill/>
          </a:ln>
        </p:spPr>
      </p:pic>
      <p:pic>
        <p:nvPicPr>
          <p:cNvPr id="114" name="Google Shape;114;p18"/>
          <p:cNvPicPr preferRelativeResize="0"/>
          <p:nvPr/>
        </p:nvPicPr>
        <p:blipFill>
          <a:blip r:embed="rId4">
            <a:alphaModFix/>
          </a:blip>
          <a:stretch>
            <a:fillRect/>
          </a:stretch>
        </p:blipFill>
        <p:spPr>
          <a:xfrm>
            <a:off x="3190382" y="3625935"/>
            <a:ext cx="2425654" cy="461700"/>
          </a:xfrm>
          <a:prstGeom prst="rect">
            <a:avLst/>
          </a:prstGeom>
          <a:noFill/>
          <a:ln>
            <a:noFill/>
          </a:ln>
        </p:spPr>
      </p:pic>
      <p:pic>
        <p:nvPicPr>
          <p:cNvPr id="115" name="Google Shape;115;p18"/>
          <p:cNvPicPr preferRelativeResize="0"/>
          <p:nvPr/>
        </p:nvPicPr>
        <p:blipFill>
          <a:blip r:embed="rId5">
            <a:alphaModFix/>
          </a:blip>
          <a:stretch>
            <a:fillRect/>
          </a:stretch>
        </p:blipFill>
        <p:spPr>
          <a:xfrm>
            <a:off x="6185200" y="3196236"/>
            <a:ext cx="2652949" cy="1405847"/>
          </a:xfrm>
          <a:prstGeom prst="rect">
            <a:avLst/>
          </a:prstGeom>
          <a:noFill/>
          <a:ln>
            <a:noFill/>
          </a:ln>
        </p:spPr>
      </p:pic>
      <p:sp>
        <p:nvSpPr>
          <p:cNvPr id="116" name="Google Shape;116;p18"/>
          <p:cNvSpPr/>
          <p:nvPr/>
        </p:nvSpPr>
        <p:spPr>
          <a:xfrm>
            <a:off x="5730350" y="3751670"/>
            <a:ext cx="396000" cy="21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sp>
        <p:nvSpPr>
          <p:cNvPr id="117" name="Google Shape;117;p18"/>
          <p:cNvSpPr txBox="1"/>
          <p:nvPr/>
        </p:nvSpPr>
        <p:spPr>
          <a:xfrm>
            <a:off x="691259" y="2853597"/>
            <a:ext cx="1690829" cy="4677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i="1" dirty="0">
                <a:solidFill>
                  <a:schemeClr val="dk1"/>
                </a:solidFill>
                <a:latin typeface="Times New Roman"/>
                <a:ea typeface="Times New Roman"/>
                <a:cs typeface="Times New Roman"/>
                <a:sym typeface="Times New Roman"/>
              </a:rPr>
              <a:t>Workload Slicing</a:t>
            </a:r>
            <a:endParaRPr sz="1600" i="1" dirty="0">
              <a:solidFill>
                <a:schemeClr val="dk1"/>
              </a:solidFill>
              <a:latin typeface="Times New Roman"/>
              <a:ea typeface="Times New Roman"/>
              <a:cs typeface="Times New Roman"/>
              <a:sym typeface="Times New Roman"/>
            </a:endParaRPr>
          </a:p>
        </p:txBody>
      </p:sp>
      <p:sp>
        <p:nvSpPr>
          <p:cNvPr id="118" name="Google Shape;118;p18"/>
          <p:cNvSpPr/>
          <p:nvPr/>
        </p:nvSpPr>
        <p:spPr>
          <a:xfrm>
            <a:off x="2760226" y="3777824"/>
            <a:ext cx="396000" cy="21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sp>
        <p:nvSpPr>
          <p:cNvPr id="3" name="TextBox 2">
            <a:extLst>
              <a:ext uri="{FF2B5EF4-FFF2-40B4-BE49-F238E27FC236}">
                <a16:creationId xmlns:a16="http://schemas.microsoft.com/office/drawing/2014/main" id="{E3694B37-0C42-7763-B0A9-4D8300819881}"/>
              </a:ext>
            </a:extLst>
          </p:cNvPr>
          <p:cNvSpPr txBox="1"/>
          <p:nvPr/>
        </p:nvSpPr>
        <p:spPr>
          <a:xfrm>
            <a:off x="3739936" y="2900441"/>
            <a:ext cx="1472144" cy="352789"/>
          </a:xfrm>
          <a:prstGeom prst="rect">
            <a:avLst/>
          </a:prstGeom>
          <a:noFill/>
        </p:spPr>
        <p:txBody>
          <a:bodyPr wrap="square">
            <a:spAutoFit/>
          </a:bodyPr>
          <a:lstStyle/>
          <a:p>
            <a:pPr marL="0" lvl="0" indent="0" algn="l" rtl="0">
              <a:lnSpc>
                <a:spcPct val="115000"/>
              </a:lnSpc>
              <a:spcBef>
                <a:spcPts val="0"/>
              </a:spcBef>
              <a:spcAft>
                <a:spcPts val="0"/>
              </a:spcAft>
              <a:buNone/>
            </a:pPr>
            <a:r>
              <a:rPr lang="en-US" sz="1600" i="1" dirty="0">
                <a:solidFill>
                  <a:schemeClr val="dk1"/>
                </a:solidFill>
                <a:latin typeface="Times New Roman"/>
                <a:ea typeface="Times New Roman"/>
                <a:cs typeface="Times New Roman"/>
                <a:sym typeface="Times New Roman"/>
              </a:rPr>
              <a:t>Slice Sampling</a:t>
            </a:r>
          </a:p>
        </p:txBody>
      </p:sp>
      <p:sp>
        <p:nvSpPr>
          <p:cNvPr id="5" name="TextBox 4">
            <a:extLst>
              <a:ext uri="{FF2B5EF4-FFF2-40B4-BE49-F238E27FC236}">
                <a16:creationId xmlns:a16="http://schemas.microsoft.com/office/drawing/2014/main" id="{41AF150B-9828-5FD8-7ED4-28B9766BB85E}"/>
              </a:ext>
            </a:extLst>
          </p:cNvPr>
          <p:cNvSpPr txBox="1"/>
          <p:nvPr/>
        </p:nvSpPr>
        <p:spPr>
          <a:xfrm>
            <a:off x="6784281" y="2899147"/>
            <a:ext cx="1472144" cy="338554"/>
          </a:xfrm>
          <a:prstGeom prst="rect">
            <a:avLst/>
          </a:prstGeom>
          <a:noFill/>
        </p:spPr>
        <p:txBody>
          <a:bodyPr wrap="square">
            <a:spAutoFit/>
          </a:bodyPr>
          <a:lstStyle/>
          <a:p>
            <a:r>
              <a:rPr lang="en-US" sz="1600" i="1" dirty="0">
                <a:solidFill>
                  <a:schemeClr val="dk1"/>
                </a:solidFill>
                <a:latin typeface="Times New Roman"/>
                <a:ea typeface="Times New Roman"/>
                <a:cs typeface="Times New Roman"/>
                <a:sym typeface="Times New Roman"/>
              </a:rPr>
              <a:t>Slice Replaying</a:t>
            </a:r>
            <a:endParaRPr lang="en-CN"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dissolve">
                                      <p:cBhvr>
                                        <p:cTn id="7" dur="500"/>
                                        <p:tgtEl>
                                          <p:spTgt spid="118"/>
                                        </p:tgtEl>
                                      </p:cBhvr>
                                    </p:animEffect>
                                  </p:childTnLst>
                                </p:cTn>
                              </p:par>
                              <p:par>
                                <p:cTn id="8" presetID="9"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dissolve">
                                      <p:cBhvr>
                                        <p:cTn id="10" dur="500"/>
                                        <p:tgtEl>
                                          <p:spTgt spid="1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checkerboard(across)">
                                      <p:cBhvr>
                                        <p:cTn id="18" dur="500"/>
                                        <p:tgtEl>
                                          <p:spTgt spid="116"/>
                                        </p:tgtEl>
                                      </p:cBhvr>
                                    </p:animEffect>
                                  </p:childTnLst>
                                </p:cTn>
                              </p:par>
                              <p:par>
                                <p:cTn id="19" presetID="5" presetClass="entr" presetSubtype="10" fill="hold" nodeType="with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checkerboard(across)">
                                      <p:cBhvr>
                                        <p:cTn id="21" dur="500"/>
                                        <p:tgtEl>
                                          <p:spTgt spid="11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heckerboard(across)">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8" grpId="0" animBg="1"/>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24" name="Google Shape;124;p19"/>
          <p:cNvSpPr txBox="1">
            <a:spLocks noGrp="1"/>
          </p:cNvSpPr>
          <p:nvPr>
            <p:ph type="title"/>
          </p:nvPr>
        </p:nvSpPr>
        <p:spPr>
          <a:xfrm>
            <a:off x="311700" y="273263"/>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dirty="0">
                <a:solidFill>
                  <a:schemeClr val="accent4">
                    <a:lumMod val="50000"/>
                  </a:schemeClr>
                </a:solidFill>
              </a:rPr>
              <a:t>Workload Slicing</a:t>
            </a:r>
            <a:endParaRPr b="1" dirty="0">
              <a:solidFill>
                <a:schemeClr val="accent4">
                  <a:lumMod val="50000"/>
                </a:schemeClr>
              </a:solidFill>
            </a:endParaRPr>
          </a:p>
        </p:txBody>
      </p:sp>
      <p:pic>
        <p:nvPicPr>
          <p:cNvPr id="125" name="Google Shape;125;p19"/>
          <p:cNvPicPr preferRelativeResize="0"/>
          <p:nvPr/>
        </p:nvPicPr>
        <p:blipFill>
          <a:blip r:embed="rId3">
            <a:alphaModFix/>
          </a:blip>
          <a:stretch>
            <a:fillRect/>
          </a:stretch>
        </p:blipFill>
        <p:spPr>
          <a:xfrm>
            <a:off x="5044888" y="3124143"/>
            <a:ext cx="3643600" cy="1413108"/>
          </a:xfrm>
          <a:prstGeom prst="rect">
            <a:avLst/>
          </a:prstGeom>
          <a:noFill/>
          <a:ln>
            <a:noFill/>
          </a:ln>
        </p:spPr>
      </p:pic>
      <p:sp>
        <p:nvSpPr>
          <p:cNvPr id="126" name="Google Shape;126;p19"/>
          <p:cNvSpPr txBox="1"/>
          <p:nvPr/>
        </p:nvSpPr>
        <p:spPr>
          <a:xfrm>
            <a:off x="311700" y="968967"/>
            <a:ext cx="7605300" cy="46779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dirty="0">
                <a:solidFill>
                  <a:schemeClr val="dk1"/>
                </a:solidFill>
                <a:latin typeface="Times New Roman"/>
                <a:ea typeface="Times New Roman"/>
                <a:cs typeface="Times New Roman"/>
                <a:sym typeface="Times New Roman"/>
              </a:rPr>
              <a:t>Key Idea: Set split points at moments when </a:t>
            </a:r>
            <a:r>
              <a:rPr lang="en" sz="1600" b="1" dirty="0">
                <a:solidFill>
                  <a:schemeClr val="accent1"/>
                </a:solidFill>
                <a:latin typeface="Times New Roman"/>
                <a:ea typeface="Times New Roman"/>
                <a:cs typeface="Times New Roman"/>
                <a:sym typeface="Times New Roman"/>
              </a:rPr>
              <a:t>there are few concurrencies</a:t>
            </a:r>
            <a:r>
              <a:rPr lang="en" sz="1600" b="1" dirty="0">
                <a:solidFill>
                  <a:srgbClr val="0000FF"/>
                </a:solidFill>
                <a:latin typeface="Times New Roman"/>
                <a:ea typeface="Times New Roman"/>
                <a:cs typeface="Times New Roman"/>
                <a:sym typeface="Times New Roman"/>
              </a:rPr>
              <a:t>.</a:t>
            </a:r>
            <a:endParaRPr sz="1600" b="1" dirty="0">
              <a:solidFill>
                <a:srgbClr val="0000FF"/>
              </a:solidFill>
              <a:latin typeface="Times New Roman"/>
              <a:ea typeface="Times New Roman"/>
              <a:cs typeface="Times New Roman"/>
              <a:sym typeface="Times New Roman"/>
            </a:endParaRPr>
          </a:p>
        </p:txBody>
      </p:sp>
      <p:sp>
        <p:nvSpPr>
          <p:cNvPr id="127" name="Google Shape;127;p19"/>
          <p:cNvSpPr txBox="1"/>
          <p:nvPr/>
        </p:nvSpPr>
        <p:spPr>
          <a:xfrm>
            <a:off x="311700" y="1561875"/>
            <a:ext cx="6456900" cy="75094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dirty="0">
                <a:solidFill>
                  <a:schemeClr val="dk1"/>
                </a:solidFill>
                <a:highlight>
                  <a:schemeClr val="lt1"/>
                </a:highlight>
                <a:latin typeface="Times New Roman"/>
                <a:ea typeface="Times New Roman"/>
                <a:cs typeface="Times New Roman"/>
                <a:sym typeface="Times New Roman"/>
              </a:rPr>
              <a:t>Instantaneous concurrency (IC): </a:t>
            </a:r>
            <a:endParaRPr sz="1600" b="1" dirty="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600" dirty="0">
                <a:solidFill>
                  <a:schemeClr val="dk1"/>
                </a:solidFill>
                <a:highlight>
                  <a:schemeClr val="lt1"/>
                </a:highlight>
                <a:latin typeface="Times New Roman"/>
                <a:ea typeface="Times New Roman"/>
                <a:cs typeface="Times New Roman"/>
                <a:sym typeface="Times New Roman"/>
              </a:rPr>
              <a:t>    The </a:t>
            </a:r>
            <a:r>
              <a:rPr lang="en" sz="1600" dirty="0">
                <a:solidFill>
                  <a:schemeClr val="accent1"/>
                </a:solidFill>
                <a:highlight>
                  <a:schemeClr val="lt1"/>
                </a:highlight>
                <a:latin typeface="Times New Roman"/>
                <a:ea typeface="Times New Roman"/>
                <a:cs typeface="Times New Roman"/>
                <a:sym typeface="Times New Roman"/>
              </a:rPr>
              <a:t>number of transactions</a:t>
            </a:r>
            <a:r>
              <a:rPr lang="en" sz="1600" dirty="0">
                <a:solidFill>
                  <a:schemeClr val="dk1"/>
                </a:solidFill>
                <a:highlight>
                  <a:schemeClr val="lt1"/>
                </a:highlight>
                <a:latin typeface="Times New Roman"/>
                <a:ea typeface="Times New Roman"/>
                <a:cs typeface="Times New Roman"/>
                <a:sym typeface="Times New Roman"/>
              </a:rPr>
              <a:t> being executed in an interval.</a:t>
            </a:r>
            <a:endParaRPr sz="1600" b="1" dirty="0">
              <a:solidFill>
                <a:schemeClr val="dk1"/>
              </a:solidFill>
              <a:latin typeface="Times New Roman"/>
              <a:ea typeface="Times New Roman"/>
              <a:cs typeface="Times New Roman"/>
              <a:sym typeface="Times New Roman"/>
            </a:endParaRPr>
          </a:p>
        </p:txBody>
      </p:sp>
      <p:pic>
        <p:nvPicPr>
          <p:cNvPr id="128" name="Google Shape;128;p19"/>
          <p:cNvPicPr preferRelativeResize="0"/>
          <p:nvPr/>
        </p:nvPicPr>
        <p:blipFill>
          <a:blip r:embed="rId4">
            <a:alphaModFix/>
          </a:blip>
          <a:stretch>
            <a:fillRect/>
          </a:stretch>
        </p:blipFill>
        <p:spPr>
          <a:xfrm>
            <a:off x="455513" y="3224475"/>
            <a:ext cx="3366626" cy="1212450"/>
          </a:xfrm>
          <a:prstGeom prst="rect">
            <a:avLst/>
          </a:prstGeom>
          <a:noFill/>
          <a:ln>
            <a:noFill/>
          </a:ln>
        </p:spPr>
      </p:pic>
      <p:sp>
        <p:nvSpPr>
          <p:cNvPr id="129" name="Google Shape;129;p19"/>
          <p:cNvSpPr/>
          <p:nvPr/>
        </p:nvSpPr>
        <p:spPr>
          <a:xfrm>
            <a:off x="3960863" y="3626642"/>
            <a:ext cx="945300" cy="19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sp>
        <p:nvSpPr>
          <p:cNvPr id="130" name="Google Shape;130;p19"/>
          <p:cNvSpPr txBox="1"/>
          <p:nvPr/>
        </p:nvSpPr>
        <p:spPr>
          <a:xfrm>
            <a:off x="1314703" y="2673551"/>
            <a:ext cx="1648246" cy="53088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i="1" dirty="0">
                <a:solidFill>
                  <a:schemeClr val="dk1"/>
                </a:solidFill>
                <a:latin typeface="Times New Roman"/>
                <a:ea typeface="Times New Roman"/>
                <a:cs typeface="Times New Roman"/>
                <a:sym typeface="Times New Roman"/>
              </a:rPr>
              <a:t>Source Workload</a:t>
            </a:r>
            <a:endParaRPr sz="1500" i="1" dirty="0">
              <a:latin typeface="Times New Roman"/>
              <a:ea typeface="Times New Roman"/>
              <a:cs typeface="Times New Roman"/>
              <a:sym typeface="Times New Roman"/>
            </a:endParaRPr>
          </a:p>
        </p:txBody>
      </p:sp>
      <p:pic>
        <p:nvPicPr>
          <p:cNvPr id="131" name="Google Shape;131;p19"/>
          <p:cNvPicPr preferRelativeResize="0"/>
          <p:nvPr/>
        </p:nvPicPr>
        <p:blipFill rotWithShape="1">
          <a:blip r:embed="rId5">
            <a:alphaModFix/>
          </a:blip>
          <a:srcRect r="1273" b="12172"/>
          <a:stretch/>
        </p:blipFill>
        <p:spPr>
          <a:xfrm>
            <a:off x="3540150" y="1672225"/>
            <a:ext cx="2840401" cy="244075"/>
          </a:xfrm>
          <a:prstGeom prst="rect">
            <a:avLst/>
          </a:prstGeom>
          <a:noFill/>
          <a:ln>
            <a:noFill/>
          </a:ln>
        </p:spPr>
      </p:pic>
      <p:sp>
        <p:nvSpPr>
          <p:cNvPr id="3" name="TextBox 2">
            <a:extLst>
              <a:ext uri="{FF2B5EF4-FFF2-40B4-BE49-F238E27FC236}">
                <a16:creationId xmlns:a16="http://schemas.microsoft.com/office/drawing/2014/main" id="{057F2345-67C7-22F6-431F-12550CDAB294}"/>
              </a:ext>
            </a:extLst>
          </p:cNvPr>
          <p:cNvSpPr txBox="1"/>
          <p:nvPr/>
        </p:nvSpPr>
        <p:spPr>
          <a:xfrm>
            <a:off x="5934582" y="2785589"/>
            <a:ext cx="2000250" cy="338554"/>
          </a:xfrm>
          <a:prstGeom prst="rect">
            <a:avLst/>
          </a:prstGeom>
          <a:noFill/>
        </p:spPr>
        <p:txBody>
          <a:bodyPr wrap="square">
            <a:spAutoFit/>
          </a:bodyPr>
          <a:lstStyle/>
          <a:p>
            <a:r>
              <a:rPr lang="en" sz="1600" i="1" dirty="0">
                <a:solidFill>
                  <a:schemeClr val="dk1"/>
                </a:solidFill>
                <a:latin typeface="Times New Roman"/>
                <a:ea typeface="Times New Roman"/>
                <a:cs typeface="Times New Roman"/>
                <a:sym typeface="Times New Roman"/>
              </a:rPr>
              <a:t>Workload with slices</a:t>
            </a:r>
            <a:endParaRPr lang="en-CN" sz="1600" dirty="0"/>
          </a:p>
        </p:txBody>
      </p:sp>
      <p:pic>
        <p:nvPicPr>
          <p:cNvPr id="2" name="Google Shape;296;p35">
            <a:extLst>
              <a:ext uri="{FF2B5EF4-FFF2-40B4-BE49-F238E27FC236}">
                <a16:creationId xmlns:a16="http://schemas.microsoft.com/office/drawing/2014/main" id="{FFA204BC-010C-602A-D386-49D589C2EA6F}"/>
              </a:ext>
            </a:extLst>
          </p:cNvPr>
          <p:cNvPicPr preferRelativeResize="0"/>
          <p:nvPr/>
        </p:nvPicPr>
        <p:blipFill>
          <a:blip r:embed="rId6">
            <a:alphaModFix/>
          </a:blip>
          <a:stretch>
            <a:fillRect/>
          </a:stretch>
        </p:blipFill>
        <p:spPr>
          <a:xfrm>
            <a:off x="6490945" y="1723767"/>
            <a:ext cx="751485" cy="14098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37" name="Google Shape;137;p20"/>
          <p:cNvSpPr txBox="1">
            <a:spLocks noGrp="1"/>
          </p:cNvSpPr>
          <p:nvPr>
            <p:ph type="title"/>
          </p:nvPr>
        </p:nvSpPr>
        <p:spPr>
          <a:xfrm>
            <a:off x="311700" y="268222"/>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dirty="0">
                <a:solidFill>
                  <a:schemeClr val="accent4">
                    <a:lumMod val="50000"/>
                  </a:schemeClr>
                </a:solidFill>
              </a:rPr>
              <a:t>Slice Sampling</a:t>
            </a:r>
            <a:endParaRPr b="1" dirty="0">
              <a:solidFill>
                <a:schemeClr val="accent4">
                  <a:lumMod val="50000"/>
                </a:schemeClr>
              </a:solidFill>
            </a:endParaRPr>
          </a:p>
        </p:txBody>
      </p:sp>
      <p:pic>
        <p:nvPicPr>
          <p:cNvPr id="138" name="Google Shape;138;p20"/>
          <p:cNvPicPr preferRelativeResize="0"/>
          <p:nvPr/>
        </p:nvPicPr>
        <p:blipFill>
          <a:blip r:embed="rId3">
            <a:alphaModFix/>
          </a:blip>
          <a:stretch>
            <a:fillRect/>
          </a:stretch>
        </p:blipFill>
        <p:spPr>
          <a:xfrm>
            <a:off x="3178698" y="3411240"/>
            <a:ext cx="2610247" cy="1122337"/>
          </a:xfrm>
          <a:prstGeom prst="rect">
            <a:avLst/>
          </a:prstGeom>
          <a:noFill/>
          <a:ln>
            <a:noFill/>
          </a:ln>
        </p:spPr>
      </p:pic>
      <p:pic>
        <p:nvPicPr>
          <p:cNvPr id="139" name="Google Shape;139;p20"/>
          <p:cNvPicPr preferRelativeResize="0"/>
          <p:nvPr/>
        </p:nvPicPr>
        <p:blipFill>
          <a:blip r:embed="rId4">
            <a:alphaModFix/>
          </a:blip>
          <a:stretch>
            <a:fillRect/>
          </a:stretch>
        </p:blipFill>
        <p:spPr>
          <a:xfrm>
            <a:off x="6877738" y="3700775"/>
            <a:ext cx="1954575" cy="492827"/>
          </a:xfrm>
          <a:prstGeom prst="rect">
            <a:avLst/>
          </a:prstGeom>
          <a:noFill/>
          <a:ln>
            <a:noFill/>
          </a:ln>
        </p:spPr>
      </p:pic>
      <p:sp>
        <p:nvSpPr>
          <p:cNvPr id="140" name="Google Shape;140;p20"/>
          <p:cNvSpPr/>
          <p:nvPr/>
        </p:nvSpPr>
        <p:spPr>
          <a:xfrm rot="-5400000">
            <a:off x="6168703" y="3610413"/>
            <a:ext cx="251100" cy="657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pic>
        <p:nvPicPr>
          <p:cNvPr id="141" name="Google Shape;141;p20"/>
          <p:cNvPicPr preferRelativeResize="0"/>
          <p:nvPr/>
        </p:nvPicPr>
        <p:blipFill>
          <a:blip r:embed="rId5">
            <a:alphaModFix/>
          </a:blip>
          <a:stretch>
            <a:fillRect/>
          </a:stretch>
        </p:blipFill>
        <p:spPr>
          <a:xfrm>
            <a:off x="311700" y="3357125"/>
            <a:ext cx="1470900" cy="1164475"/>
          </a:xfrm>
          <a:prstGeom prst="rect">
            <a:avLst/>
          </a:prstGeom>
          <a:noFill/>
          <a:ln>
            <a:noFill/>
          </a:ln>
        </p:spPr>
      </p:pic>
      <p:sp>
        <p:nvSpPr>
          <p:cNvPr id="142" name="Google Shape;142;p20"/>
          <p:cNvSpPr/>
          <p:nvPr/>
        </p:nvSpPr>
        <p:spPr>
          <a:xfrm>
            <a:off x="1990249" y="3813813"/>
            <a:ext cx="761400" cy="251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sp>
        <p:nvSpPr>
          <p:cNvPr id="143" name="Google Shape;143;p20"/>
          <p:cNvSpPr txBox="1"/>
          <p:nvPr/>
        </p:nvSpPr>
        <p:spPr>
          <a:xfrm>
            <a:off x="169825" y="1122625"/>
            <a:ext cx="4274954" cy="1292631"/>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dk1"/>
              </a:buClr>
              <a:buSzPts val="1500"/>
              <a:buFont typeface="Times New Roman"/>
              <a:buAutoNum type="arabicPeriod"/>
            </a:pPr>
            <a:r>
              <a:rPr lang="en" sz="1600" b="1" dirty="0">
                <a:solidFill>
                  <a:schemeClr val="dk1"/>
                </a:solidFill>
                <a:latin typeface="Times New Roman"/>
                <a:ea typeface="Times New Roman"/>
                <a:cs typeface="Times New Roman"/>
                <a:sym typeface="Times New Roman"/>
              </a:rPr>
              <a:t>Get Features.</a:t>
            </a:r>
            <a:endParaRPr sz="1600" b="1"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AutoNum type="arabicPeriod"/>
            </a:pPr>
            <a:r>
              <a:rPr lang="en" sz="1600" b="1" dirty="0">
                <a:solidFill>
                  <a:schemeClr val="dk1"/>
                </a:solidFill>
                <a:latin typeface="Times New Roman"/>
                <a:ea typeface="Times New Roman"/>
                <a:cs typeface="Times New Roman"/>
                <a:sym typeface="Times New Roman"/>
              </a:rPr>
              <a:t>Cluster by Hierarchical Cluster Analysis.</a:t>
            </a:r>
            <a:endParaRPr sz="1600" b="1" dirty="0">
              <a:solidFill>
                <a:schemeClr val="dk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chemeClr val="dk1"/>
              </a:buClr>
              <a:buSzPts val="1500"/>
              <a:buFont typeface="Times New Roman"/>
              <a:buAutoNum type="arabicPeriod"/>
            </a:pPr>
            <a:r>
              <a:rPr lang="en" sz="1600" b="1" dirty="0">
                <a:solidFill>
                  <a:schemeClr val="dk1"/>
                </a:solidFill>
                <a:latin typeface="Times New Roman"/>
                <a:ea typeface="Times New Roman"/>
                <a:cs typeface="Times New Roman"/>
                <a:sym typeface="Times New Roman"/>
              </a:rPr>
              <a:t>Sampling from different clusters.</a:t>
            </a:r>
            <a:endParaRPr sz="1600" b="1" i="1" dirty="0">
              <a:solidFill>
                <a:schemeClr val="dk1"/>
              </a:solidFill>
              <a:latin typeface="Times New Roman"/>
              <a:ea typeface="Times New Roman"/>
              <a:cs typeface="Times New Roman"/>
              <a:sym typeface="Times New Roman"/>
            </a:endParaRPr>
          </a:p>
        </p:txBody>
      </p:sp>
      <p:graphicFrame>
        <p:nvGraphicFramePr>
          <p:cNvPr id="144" name="Google Shape;144;p20"/>
          <p:cNvGraphicFramePr/>
          <p:nvPr>
            <p:extLst>
              <p:ext uri="{D42A27DB-BD31-4B8C-83A1-F6EECF244321}">
                <p14:modId xmlns:p14="http://schemas.microsoft.com/office/powerpoint/2010/main" val="3114466055"/>
              </p:ext>
            </p:extLst>
          </p:nvPr>
        </p:nvGraphicFramePr>
        <p:xfrm>
          <a:off x="4444779" y="992873"/>
          <a:ext cx="4517863" cy="1517853"/>
        </p:xfrm>
        <a:graphic>
          <a:graphicData uri="http://schemas.openxmlformats.org/drawingml/2006/table">
            <a:tbl>
              <a:tblPr>
                <a:noFill/>
                <a:tableStyleId>{1675FF7E-F8ED-439F-A61B-33B15A19E1BE}</a:tableStyleId>
              </a:tblPr>
              <a:tblGrid>
                <a:gridCol w="1296064">
                  <a:extLst>
                    <a:ext uri="{9D8B030D-6E8A-4147-A177-3AD203B41FA5}">
                      <a16:colId xmlns:a16="http://schemas.microsoft.com/office/drawing/2014/main" val="20000"/>
                    </a:ext>
                  </a:extLst>
                </a:gridCol>
                <a:gridCol w="3221799">
                  <a:extLst>
                    <a:ext uri="{9D8B030D-6E8A-4147-A177-3AD203B41FA5}">
                      <a16:colId xmlns:a16="http://schemas.microsoft.com/office/drawing/2014/main" val="20001"/>
                    </a:ext>
                  </a:extLst>
                </a:gridCol>
              </a:tblGrid>
              <a:tr h="464702">
                <a:tc>
                  <a:txBody>
                    <a:bodyPr/>
                    <a:lstStyle/>
                    <a:p>
                      <a:pPr marL="0" lvl="0" indent="0" algn="ctr" rtl="0">
                        <a:spcBef>
                          <a:spcPts val="0"/>
                        </a:spcBef>
                        <a:spcAft>
                          <a:spcPts val="0"/>
                        </a:spcAft>
                        <a:buNone/>
                      </a:pPr>
                      <a:r>
                        <a:rPr lang="en" sz="1400" b="1" dirty="0">
                          <a:latin typeface="Times New Roman"/>
                          <a:ea typeface="Times New Roman"/>
                          <a:cs typeface="Times New Roman"/>
                          <a:sym typeface="Times New Roman"/>
                        </a:rPr>
                        <a:t>Name</a:t>
                      </a:r>
                      <a:endParaRPr sz="1500" b="1"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latin typeface="Times New Roman"/>
                          <a:ea typeface="Times New Roman"/>
                          <a:cs typeface="Times New Roman"/>
                          <a:sym typeface="Times New Roman"/>
                        </a:rPr>
                        <a:t>Detail</a:t>
                      </a:r>
                      <a:endParaRPr sz="1500" b="1"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0331">
                <a:tc>
                  <a:txBody>
                    <a:bodyPr/>
                    <a:lstStyle/>
                    <a:p>
                      <a:pPr marL="0" lvl="0" indent="0" algn="ctr" rtl="0">
                        <a:lnSpc>
                          <a:spcPct val="100000"/>
                        </a:lnSpc>
                        <a:spcBef>
                          <a:spcPts val="0"/>
                        </a:spcBef>
                        <a:spcAft>
                          <a:spcPts val="0"/>
                        </a:spcAft>
                        <a:buClr>
                          <a:schemeClr val="dk1"/>
                        </a:buClr>
                        <a:buSzPts val="1100"/>
                        <a:buFont typeface="Arial"/>
                        <a:buNone/>
                      </a:pPr>
                      <a:r>
                        <a:rPr lang="en" sz="1400" b="0" i="0" dirty="0">
                          <a:solidFill>
                            <a:schemeClr val="dk1"/>
                          </a:solidFill>
                          <a:highlight>
                            <a:schemeClr val="lt1"/>
                          </a:highlight>
                          <a:latin typeface="Times New Roman"/>
                          <a:ea typeface="Times New Roman"/>
                          <a:cs typeface="Times New Roman"/>
                          <a:sym typeface="Times New Roman"/>
                        </a:rPr>
                        <a:t>Query Features</a:t>
                      </a:r>
                      <a:endParaRPr sz="1600" b="0" i="0"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00000"/>
                        </a:lnSpc>
                        <a:spcBef>
                          <a:spcPts val="0"/>
                        </a:spcBef>
                        <a:spcAft>
                          <a:spcPts val="0"/>
                        </a:spcAft>
                        <a:buClr>
                          <a:schemeClr val="dk1"/>
                        </a:buClr>
                        <a:buSzPts val="1100"/>
                        <a:buFont typeface="Arial"/>
                        <a:buNone/>
                      </a:pPr>
                      <a:r>
                        <a:rPr lang="en" sz="1200"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AffectRows</a:t>
                      </a:r>
                      <a:r>
                        <a:rPr lang="en" sz="1200" i="1"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ExecTime</a:t>
                      </a:r>
                      <a:r>
                        <a:rPr lang="en" sz="1200" i="1"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SentRows</a:t>
                      </a:r>
                      <a:r>
                        <a:rPr lang="en" sz="1200" i="1"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CheckRows</a:t>
                      </a:r>
                      <a:r>
                        <a:rPr lang="en" sz="1200" i="1"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CpuTime</a:t>
                      </a:r>
                      <a:r>
                        <a:rPr lang="en" sz="1200" i="1"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IOWaitTime</a:t>
                      </a:r>
                      <a:r>
                        <a:rPr lang="en" sz="1200" i="1" dirty="0">
                          <a:solidFill>
                            <a:schemeClr val="dk1"/>
                          </a:solidFill>
                          <a:highlight>
                            <a:schemeClr val="lt1"/>
                          </a:highlight>
                          <a:latin typeface="Times New Roman"/>
                          <a:ea typeface="Times New Roman"/>
                          <a:cs typeface="Times New Roman"/>
                          <a:sym typeface="Times New Roman"/>
                        </a:rPr>
                        <a:t>, </a:t>
                      </a:r>
                      <a:r>
                        <a:rPr lang="en" sz="1200" i="1" dirty="0" err="1">
                          <a:solidFill>
                            <a:schemeClr val="dk1"/>
                          </a:solidFill>
                          <a:highlight>
                            <a:schemeClr val="lt1"/>
                          </a:highlight>
                          <a:latin typeface="Times New Roman"/>
                          <a:ea typeface="Times New Roman"/>
                          <a:cs typeface="Times New Roman"/>
                          <a:sym typeface="Times New Roman"/>
                        </a:rPr>
                        <a:t>LockWaitTime</a:t>
                      </a:r>
                      <a:endParaRPr sz="1200"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7335">
                <a:tc>
                  <a:txBody>
                    <a:bodyPr/>
                    <a:lstStyle/>
                    <a:p>
                      <a:pPr marL="0" lvl="0" indent="0" algn="ctr" rtl="0">
                        <a:lnSpc>
                          <a:spcPct val="175000"/>
                        </a:lnSpc>
                        <a:spcBef>
                          <a:spcPts val="0"/>
                        </a:spcBef>
                        <a:spcAft>
                          <a:spcPts val="0"/>
                        </a:spcAft>
                        <a:buClr>
                          <a:schemeClr val="dk1"/>
                        </a:buClr>
                        <a:buSzPts val="1100"/>
                        <a:buFont typeface="Arial"/>
                        <a:buNone/>
                      </a:pPr>
                      <a:r>
                        <a:rPr lang="en" sz="1400" b="0" i="0" dirty="0">
                          <a:solidFill>
                            <a:schemeClr val="dk1"/>
                          </a:solidFill>
                          <a:highlight>
                            <a:schemeClr val="lt1"/>
                          </a:highlight>
                          <a:latin typeface="Times New Roman"/>
                          <a:ea typeface="Times New Roman"/>
                          <a:cs typeface="Times New Roman"/>
                          <a:sym typeface="Times New Roman"/>
                        </a:rPr>
                        <a:t>Slice Features</a:t>
                      </a:r>
                      <a:endParaRPr sz="1600" b="0" i="0"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500" dirty="0">
                        <a:latin typeface="Times New Roman"/>
                        <a:ea typeface="Times New Roman"/>
                        <a:cs typeface="Times New Roman"/>
                        <a:sym typeface="Times New Roman"/>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45" name="Google Shape;145;p20"/>
          <p:cNvPicPr preferRelativeResize="0"/>
          <p:nvPr/>
        </p:nvPicPr>
        <p:blipFill rotWithShape="1">
          <a:blip r:embed="rId6">
            <a:alphaModFix/>
          </a:blip>
          <a:srcRect t="13626" b="12277"/>
          <a:stretch/>
        </p:blipFill>
        <p:spPr>
          <a:xfrm>
            <a:off x="6359719" y="2085554"/>
            <a:ext cx="1753914" cy="392898"/>
          </a:xfrm>
          <a:prstGeom prst="rect">
            <a:avLst/>
          </a:prstGeom>
          <a:noFill/>
          <a:ln>
            <a:noFill/>
          </a:ln>
        </p:spPr>
      </p:pic>
      <p:sp>
        <p:nvSpPr>
          <p:cNvPr id="146" name="Google Shape;146;p20"/>
          <p:cNvSpPr txBox="1"/>
          <p:nvPr/>
        </p:nvSpPr>
        <p:spPr>
          <a:xfrm>
            <a:off x="340800" y="2911200"/>
            <a:ext cx="14127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i="1">
                <a:solidFill>
                  <a:schemeClr val="dk1"/>
                </a:solidFill>
                <a:latin typeface="Times New Roman"/>
                <a:ea typeface="Times New Roman"/>
                <a:cs typeface="Times New Roman"/>
                <a:sym typeface="Times New Roman"/>
              </a:rPr>
              <a:t>Get Features</a:t>
            </a:r>
            <a:endParaRPr sz="1500" i="1">
              <a:latin typeface="Times New Roman"/>
              <a:ea typeface="Times New Roman"/>
              <a:cs typeface="Times New Roman"/>
              <a:sym typeface="Times New Roman"/>
            </a:endParaRPr>
          </a:p>
        </p:txBody>
      </p:sp>
      <p:sp>
        <p:nvSpPr>
          <p:cNvPr id="147" name="Google Shape;147;p20"/>
          <p:cNvSpPr txBox="1"/>
          <p:nvPr/>
        </p:nvSpPr>
        <p:spPr>
          <a:xfrm>
            <a:off x="4044725" y="2911200"/>
            <a:ext cx="14127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i="1">
                <a:solidFill>
                  <a:schemeClr val="dk1"/>
                </a:solidFill>
                <a:latin typeface="Times New Roman"/>
                <a:ea typeface="Times New Roman"/>
                <a:cs typeface="Times New Roman"/>
                <a:sym typeface="Times New Roman"/>
              </a:rPr>
              <a:t>Cluster</a:t>
            </a:r>
            <a:endParaRPr sz="1500" i="1"/>
          </a:p>
        </p:txBody>
      </p:sp>
      <p:sp>
        <p:nvSpPr>
          <p:cNvPr id="148" name="Google Shape;148;p20"/>
          <p:cNvSpPr txBox="1"/>
          <p:nvPr/>
        </p:nvSpPr>
        <p:spPr>
          <a:xfrm>
            <a:off x="6877738" y="2956925"/>
            <a:ext cx="2037900" cy="415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i="1">
                <a:solidFill>
                  <a:schemeClr val="dk1"/>
                </a:solidFill>
                <a:latin typeface="Times New Roman"/>
                <a:ea typeface="Times New Roman"/>
                <a:cs typeface="Times New Roman"/>
                <a:sym typeface="Times New Roman"/>
              </a:rPr>
              <a:t>Sampling from Clusters</a:t>
            </a:r>
            <a:endParaRPr sz="1500" i="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54" name="Google Shape;154;p21"/>
          <p:cNvSpPr txBox="1">
            <a:spLocks noGrp="1"/>
          </p:cNvSpPr>
          <p:nvPr>
            <p:ph type="title"/>
          </p:nvPr>
        </p:nvSpPr>
        <p:spPr>
          <a:xfrm>
            <a:off x="311700" y="269225"/>
            <a:ext cx="8520600" cy="5727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700"/>
              </a:spcBef>
              <a:spcAft>
                <a:spcPts val="1200"/>
              </a:spcAft>
              <a:buClr>
                <a:schemeClr val="dk1"/>
              </a:buClr>
              <a:buSzPct val="36666"/>
              <a:buFont typeface="Arial"/>
              <a:buNone/>
            </a:pPr>
            <a:r>
              <a:rPr lang="en" sz="3000" b="1" dirty="0">
                <a:solidFill>
                  <a:schemeClr val="accent4">
                    <a:lumMod val="50000"/>
                  </a:schemeClr>
                </a:solidFill>
              </a:rPr>
              <a:t>Slice Replaying</a:t>
            </a:r>
            <a:endParaRPr b="1" dirty="0">
              <a:solidFill>
                <a:schemeClr val="accent4">
                  <a:lumMod val="50000"/>
                </a:schemeClr>
              </a:solidFill>
            </a:endParaRPr>
          </a:p>
        </p:txBody>
      </p:sp>
      <p:pic>
        <p:nvPicPr>
          <p:cNvPr id="155" name="Google Shape;155;p21"/>
          <p:cNvPicPr preferRelativeResize="0"/>
          <p:nvPr/>
        </p:nvPicPr>
        <p:blipFill>
          <a:blip r:embed="rId3">
            <a:alphaModFix/>
          </a:blip>
          <a:stretch>
            <a:fillRect/>
          </a:stretch>
        </p:blipFill>
        <p:spPr>
          <a:xfrm>
            <a:off x="6017300" y="1367750"/>
            <a:ext cx="2901126" cy="936625"/>
          </a:xfrm>
          <a:prstGeom prst="rect">
            <a:avLst/>
          </a:prstGeom>
          <a:noFill/>
          <a:ln>
            <a:noFill/>
          </a:ln>
        </p:spPr>
      </p:pic>
      <p:pic>
        <p:nvPicPr>
          <p:cNvPr id="156" name="Google Shape;156;p21"/>
          <p:cNvPicPr preferRelativeResize="0"/>
          <p:nvPr/>
        </p:nvPicPr>
        <p:blipFill>
          <a:blip r:embed="rId4">
            <a:alphaModFix/>
          </a:blip>
          <a:stretch>
            <a:fillRect/>
          </a:stretch>
        </p:blipFill>
        <p:spPr>
          <a:xfrm>
            <a:off x="1240404" y="3312800"/>
            <a:ext cx="2697372" cy="1203541"/>
          </a:xfrm>
          <a:prstGeom prst="rect">
            <a:avLst/>
          </a:prstGeom>
          <a:noFill/>
          <a:ln>
            <a:noFill/>
          </a:ln>
        </p:spPr>
      </p:pic>
      <p:pic>
        <p:nvPicPr>
          <p:cNvPr id="157" name="Google Shape;157;p21"/>
          <p:cNvPicPr preferRelativeResize="0"/>
          <p:nvPr/>
        </p:nvPicPr>
        <p:blipFill>
          <a:blip r:embed="rId5">
            <a:alphaModFix/>
          </a:blip>
          <a:stretch>
            <a:fillRect/>
          </a:stretch>
        </p:blipFill>
        <p:spPr>
          <a:xfrm>
            <a:off x="5990404" y="3283450"/>
            <a:ext cx="1706459" cy="1203541"/>
          </a:xfrm>
          <a:prstGeom prst="rect">
            <a:avLst/>
          </a:prstGeom>
          <a:noFill/>
          <a:ln>
            <a:noFill/>
          </a:ln>
        </p:spPr>
      </p:pic>
      <p:sp>
        <p:nvSpPr>
          <p:cNvPr id="158" name="Google Shape;158;p21"/>
          <p:cNvSpPr/>
          <p:nvPr/>
        </p:nvSpPr>
        <p:spPr>
          <a:xfrm>
            <a:off x="4339500" y="3712938"/>
            <a:ext cx="1167600" cy="22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eorgia"/>
              <a:ea typeface="Georgia"/>
              <a:cs typeface="Georgia"/>
              <a:sym typeface="Georgia"/>
            </a:endParaRPr>
          </a:p>
        </p:txBody>
      </p:sp>
      <p:sp>
        <p:nvSpPr>
          <p:cNvPr id="159" name="Google Shape;159;p21"/>
          <p:cNvSpPr txBox="1"/>
          <p:nvPr/>
        </p:nvSpPr>
        <p:spPr>
          <a:xfrm>
            <a:off x="2054325" y="2912600"/>
            <a:ext cx="1368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dk2"/>
                </a:solidFill>
                <a:latin typeface="Times New Roman"/>
                <a:ea typeface="Times New Roman"/>
                <a:cs typeface="Times New Roman"/>
                <a:sym typeface="Times New Roman"/>
              </a:rPr>
              <a:t>Within a slice</a:t>
            </a:r>
            <a:endParaRPr sz="1500" i="1">
              <a:solidFill>
                <a:schemeClr val="dk2"/>
              </a:solidFill>
              <a:latin typeface="Times New Roman"/>
              <a:ea typeface="Times New Roman"/>
              <a:cs typeface="Times New Roman"/>
              <a:sym typeface="Times New Roman"/>
            </a:endParaRPr>
          </a:p>
        </p:txBody>
      </p:sp>
      <p:sp>
        <p:nvSpPr>
          <p:cNvPr id="160" name="Google Shape;160;p21"/>
          <p:cNvSpPr txBox="1"/>
          <p:nvPr/>
        </p:nvSpPr>
        <p:spPr>
          <a:xfrm>
            <a:off x="4272375" y="2906875"/>
            <a:ext cx="1403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dk2"/>
                </a:solidFill>
                <a:latin typeface="Times New Roman"/>
                <a:ea typeface="Times New Roman"/>
                <a:cs typeface="Times New Roman"/>
                <a:sym typeface="Times New Roman"/>
              </a:rPr>
              <a:t>Between slices</a:t>
            </a:r>
            <a:endParaRPr sz="1500" i="1">
              <a:solidFill>
                <a:schemeClr val="dk2"/>
              </a:solidFill>
              <a:latin typeface="Times New Roman"/>
              <a:ea typeface="Times New Roman"/>
              <a:cs typeface="Times New Roman"/>
              <a:sym typeface="Times New Roman"/>
            </a:endParaRPr>
          </a:p>
        </p:txBody>
      </p:sp>
      <p:sp>
        <p:nvSpPr>
          <p:cNvPr id="161" name="Google Shape;161;p21"/>
          <p:cNvSpPr txBox="1"/>
          <p:nvPr/>
        </p:nvSpPr>
        <p:spPr>
          <a:xfrm>
            <a:off x="6135450" y="2912600"/>
            <a:ext cx="12885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chemeClr val="dk2"/>
                </a:solidFill>
                <a:latin typeface="Times New Roman"/>
                <a:ea typeface="Times New Roman"/>
                <a:cs typeface="Times New Roman"/>
                <a:sym typeface="Times New Roman"/>
              </a:rPr>
              <a:t>Within a slice</a:t>
            </a:r>
            <a:endParaRPr sz="1500" i="1">
              <a:solidFill>
                <a:schemeClr val="dk2"/>
              </a:solidFill>
              <a:latin typeface="Times New Roman"/>
              <a:ea typeface="Times New Roman"/>
              <a:cs typeface="Times New Roman"/>
              <a:sym typeface="Times New Roman"/>
            </a:endParaRPr>
          </a:p>
        </p:txBody>
      </p:sp>
      <p:graphicFrame>
        <p:nvGraphicFramePr>
          <p:cNvPr id="162" name="Google Shape;162;p21"/>
          <p:cNvGraphicFramePr/>
          <p:nvPr>
            <p:extLst>
              <p:ext uri="{D42A27DB-BD31-4B8C-83A1-F6EECF244321}">
                <p14:modId xmlns:p14="http://schemas.microsoft.com/office/powerpoint/2010/main" val="83250121"/>
              </p:ext>
            </p:extLst>
          </p:nvPr>
        </p:nvGraphicFramePr>
        <p:xfrm>
          <a:off x="149750" y="1163800"/>
          <a:ext cx="5632700" cy="1344525"/>
        </p:xfrm>
        <a:graphic>
          <a:graphicData uri="http://schemas.openxmlformats.org/drawingml/2006/table">
            <a:tbl>
              <a:tblPr>
                <a:noFill/>
                <a:tableStyleId>{1675FF7E-F8ED-439F-A61B-33B15A19E1BE}</a:tableStyleId>
              </a:tblPr>
              <a:tblGrid>
                <a:gridCol w="1462525">
                  <a:extLst>
                    <a:ext uri="{9D8B030D-6E8A-4147-A177-3AD203B41FA5}">
                      <a16:colId xmlns:a16="http://schemas.microsoft.com/office/drawing/2014/main" val="20000"/>
                    </a:ext>
                  </a:extLst>
                </a:gridCol>
                <a:gridCol w="4170175">
                  <a:extLst>
                    <a:ext uri="{9D8B030D-6E8A-4147-A177-3AD203B41FA5}">
                      <a16:colId xmlns:a16="http://schemas.microsoft.com/office/drawing/2014/main" val="20001"/>
                    </a:ext>
                  </a:extLst>
                </a:gridCol>
              </a:tblGrid>
              <a:tr h="308175">
                <a:tc>
                  <a:txBody>
                    <a:bodyPr/>
                    <a:lstStyle/>
                    <a:p>
                      <a:pPr marL="0" lvl="0" indent="0" algn="l" rtl="0">
                        <a:spcBef>
                          <a:spcPts val="0"/>
                        </a:spcBef>
                        <a:spcAft>
                          <a:spcPts val="0"/>
                        </a:spcAft>
                        <a:buClr>
                          <a:schemeClr val="dk1"/>
                        </a:buClr>
                        <a:buSzPts val="1100"/>
                        <a:buFont typeface="Arial"/>
                        <a:buNone/>
                      </a:pPr>
                      <a:endParaRPr sz="1500">
                        <a:latin typeface="Times New Roman"/>
                        <a:ea typeface="Times New Roman"/>
                        <a:cs typeface="Times New Roman"/>
                        <a:sym typeface="Times New Roman"/>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Strategy</a:t>
                      </a:r>
                      <a:endParaRPr sz="1500" b="1">
                        <a:latin typeface="Times New Roman"/>
                        <a:ea typeface="Times New Roman"/>
                        <a:cs typeface="Times New Roman"/>
                        <a:sym typeface="Times New Roman"/>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2200">
                <a:tc>
                  <a:txBody>
                    <a:bodyPr/>
                    <a:lstStyle/>
                    <a:p>
                      <a:pPr marL="0" lvl="0" indent="0" algn="l" rtl="0">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Within a Slice</a:t>
                      </a:r>
                      <a:endParaRPr sz="1500" b="1">
                        <a:latin typeface="Times New Roman"/>
                        <a:ea typeface="Times New Roman"/>
                        <a:cs typeface="Times New Roman"/>
                        <a:sym typeface="Times New Roman"/>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Preserve </a:t>
                      </a:r>
                      <a:r>
                        <a:rPr lang="en" sz="1500" dirty="0">
                          <a:solidFill>
                            <a:schemeClr val="accent1"/>
                          </a:solidFill>
                          <a:latin typeface="Times New Roman"/>
                          <a:ea typeface="Times New Roman"/>
                          <a:cs typeface="Times New Roman"/>
                          <a:sym typeface="Times New Roman"/>
                        </a:rPr>
                        <a:t>original sequence of connections &amp; transactions</a:t>
                      </a:r>
                      <a:r>
                        <a:rPr lang="en-US" sz="1500" dirty="0">
                          <a:solidFill>
                            <a:schemeClr val="tx1"/>
                          </a:solidFill>
                          <a:latin typeface="Times New Roman"/>
                          <a:ea typeface="Times New Roman"/>
                          <a:cs typeface="Times New Roman"/>
                          <a:sym typeface="Times New Roman"/>
                        </a:rPr>
                        <a:t>.</a:t>
                      </a:r>
                      <a:endParaRPr sz="1500" dirty="0">
                        <a:solidFill>
                          <a:schemeClr val="tx1"/>
                        </a:solidFill>
                        <a:latin typeface="Times New Roman"/>
                        <a:ea typeface="Times New Roman"/>
                        <a:cs typeface="Times New Roman"/>
                        <a:sym typeface="Times New Roman"/>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4150">
                <a:tc>
                  <a:txBody>
                    <a:bodyPr/>
                    <a:lstStyle/>
                    <a:p>
                      <a:pPr marL="0" lvl="0" indent="0" algn="l" rtl="0">
                        <a:spcBef>
                          <a:spcPts val="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Between Slices</a:t>
                      </a:r>
                      <a:endParaRPr sz="1500" b="1">
                        <a:latin typeface="Times New Roman"/>
                        <a:ea typeface="Times New Roman"/>
                        <a:cs typeface="Times New Roman"/>
                        <a:sym typeface="Times New Roman"/>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500" dirty="0">
                          <a:solidFill>
                            <a:schemeClr val="dk1"/>
                          </a:solidFill>
                          <a:latin typeface="Times New Roman"/>
                          <a:ea typeface="Times New Roman"/>
                          <a:cs typeface="Times New Roman"/>
                          <a:sym typeface="Times New Roman"/>
                        </a:rPr>
                        <a:t>Query-based triggering: Next slice</a:t>
                      </a:r>
                      <a:r>
                        <a:rPr lang="en" sz="1500" dirty="0">
                          <a:solidFill>
                            <a:srgbClr val="0000FF"/>
                          </a:solidFill>
                          <a:latin typeface="Times New Roman"/>
                          <a:ea typeface="Times New Roman"/>
                          <a:cs typeface="Times New Roman"/>
                          <a:sym typeface="Times New Roman"/>
                        </a:rPr>
                        <a:t> </a:t>
                      </a:r>
                      <a:r>
                        <a:rPr lang="en" sz="1500" dirty="0">
                          <a:solidFill>
                            <a:schemeClr val="accent1"/>
                          </a:solidFill>
                          <a:latin typeface="Times New Roman"/>
                          <a:ea typeface="Times New Roman"/>
                          <a:cs typeface="Times New Roman"/>
                          <a:sym typeface="Times New Roman"/>
                        </a:rPr>
                        <a:t>starts after N queries</a:t>
                      </a:r>
                      <a:r>
                        <a:rPr lang="en" sz="1500" dirty="0">
                          <a:solidFill>
                            <a:schemeClr val="dk1"/>
                          </a:solidFill>
                          <a:latin typeface="Times New Roman"/>
                          <a:ea typeface="Times New Roman"/>
                          <a:cs typeface="Times New Roman"/>
                          <a:sym typeface="Times New Roman"/>
                        </a:rPr>
                        <a:t> (N from source workload).</a:t>
                      </a:r>
                      <a:endParaRPr sz="1500" dirty="0">
                        <a:latin typeface="Times New Roman"/>
                        <a:ea typeface="Times New Roman"/>
                        <a:cs typeface="Times New Roman"/>
                        <a:sym typeface="Times New Roman"/>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135EDA"/>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6857</TotalTime>
  <Words>2569</Words>
  <Application>Microsoft Macintosh PowerPoint</Application>
  <PresentationFormat>On-screen Show (16:9)</PresentationFormat>
  <Paragraphs>268</Paragraphs>
  <Slides>27</Slides>
  <Notes>27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Inter</vt:lpstr>
      <vt:lpstr>Microsoft Yahei</vt:lpstr>
      <vt:lpstr>Arial</vt:lpstr>
      <vt:lpstr>Georgia</vt:lpstr>
      <vt:lpstr>Times New Roman</vt:lpstr>
      <vt:lpstr>Simple Light</vt:lpstr>
      <vt:lpstr>PowerPoint Presentation</vt:lpstr>
      <vt:lpstr>Background (Knob Tuning)</vt:lpstr>
      <vt:lpstr>Background (Workload Compression)</vt:lpstr>
      <vt:lpstr>Challenges (Compression for OLTP Workload)</vt:lpstr>
      <vt:lpstr>Key Idea: from queries to slices</vt:lpstr>
      <vt:lpstr>Key Design: Compression for Knob Tuning</vt:lpstr>
      <vt:lpstr>Workload Slicing</vt:lpstr>
      <vt:lpstr>Slice Sampling</vt:lpstr>
      <vt:lpstr>Slice Replaying</vt:lpstr>
      <vt:lpstr>Experiments</vt:lpstr>
      <vt:lpstr>Experiments</vt:lpstr>
      <vt:lpstr>Experiments</vt:lpstr>
      <vt:lpstr>PowerPoint Presentation</vt:lpstr>
      <vt:lpstr>Thanks!  Email: kellancai@tencent.com</vt:lpstr>
      <vt:lpstr>Q&amp;A</vt:lpstr>
      <vt:lpstr>Replayer</vt:lpstr>
      <vt:lpstr>PowerPoint Presentation</vt:lpstr>
      <vt:lpstr>Slice Replaying</vt:lpstr>
      <vt:lpstr>Background</vt:lpstr>
      <vt:lpstr>PowerPoint Presentation</vt:lpstr>
      <vt:lpstr>Overview</vt:lpstr>
      <vt:lpstr>Key Designs(Too hard to follow)</vt:lpstr>
      <vt:lpstr>Analyzer – Segment.</vt:lpstr>
      <vt:lpstr>Slicer – Dynamic Slice Length.</vt:lpstr>
      <vt:lpstr>Slicer – Dynamic Slice Length.</vt:lpstr>
      <vt:lpstr>Compressor</vt:lpstr>
      <vt:lpstr>Compressor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T206340</cp:lastModifiedBy>
  <cp:revision>10</cp:revision>
  <dcterms:modified xsi:type="dcterms:W3CDTF">2025-09-08T06:25:34Z</dcterms:modified>
</cp:coreProperties>
</file>