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6" r:id="rId4"/>
    <p:sldId id="277" r:id="rId5"/>
    <p:sldId id="261" r:id="rId6"/>
    <p:sldId id="262" r:id="rId7"/>
    <p:sldId id="280" r:id="rId8"/>
    <p:sldId id="281" r:id="rId9"/>
    <p:sldId id="263" r:id="rId10"/>
    <p:sldId id="286" r:id="rId11"/>
    <p:sldId id="287" r:id="rId12"/>
    <p:sldId id="289" r:id="rId13"/>
    <p:sldId id="290" r:id="rId14"/>
    <p:sldId id="291" r:id="rId15"/>
    <p:sldId id="282" r:id="rId16"/>
    <p:sldId id="283" r:id="rId17"/>
    <p:sldId id="284" r:id="rId18"/>
    <p:sldId id="285" r:id="rId19"/>
    <p:sldId id="264" r:id="rId20"/>
    <p:sldId id="292" r:id="rId21"/>
    <p:sldId id="265" r:id="rId22"/>
    <p:sldId id="266" r:id="rId23"/>
    <p:sldId id="26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5" userDrawn="1">
          <p15:clr>
            <a:srgbClr val="A4A3A4"/>
          </p15:clr>
        </p15:guide>
        <p15:guide id="2" pos="35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DC7"/>
    <a:srgbClr val="D5D6DC"/>
    <a:srgbClr val="D5DCE4"/>
    <a:srgbClr val="FFF1C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89" autoAdjust="0"/>
  </p:normalViewPr>
  <p:slideViewPr>
    <p:cSldViewPr snapToGrid="0" showGuides="1">
      <p:cViewPr>
        <p:scale>
          <a:sx n="75" d="100"/>
          <a:sy n="75" d="100"/>
        </p:scale>
        <p:origin x="408" y="426"/>
      </p:cViewPr>
      <p:guideLst>
        <p:guide orient="horz" pos="1185"/>
        <p:guide pos="350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D14EA-E6D5-43B3-B7A8-7B1013814563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092C3-E750-4358-BA8F-340CCE417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118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092C3-E750-4358-BA8F-340CCE4175A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5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092C3-E750-4358-BA8F-340CCE4175A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57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092C3-E750-4358-BA8F-340CCE4175A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37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092C3-E750-4358-BA8F-340CCE4175A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1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092C3-E750-4358-BA8F-340CCE4175A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8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092C3-E750-4358-BA8F-340CCE4175A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25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092C3-E750-4358-BA8F-340CCE4175A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223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092C3-E750-4358-BA8F-340CCE4175A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55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F8BF-D15C-4EAA-A4D5-B1A9C86F7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F8524F-962D-4152-8102-C50C11B0A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BF2E1-A6C7-49A3-A571-F4B2EC33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4B13-30C9-42DC-85A0-BBB810ABB37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D0C724-633F-4B08-BC89-D4443A0A6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37456-AF54-4C4B-A70B-3ADCC7C1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6CA7-07ED-41CC-8FDC-1172D435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39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A7E69-B81D-4437-A4C8-FDA1174D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E67D02-7443-4138-9286-14003FC22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179E81-473E-489C-96C4-84FE29F2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4B13-30C9-42DC-85A0-BBB810ABB37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83DC12-80D8-4BD2-AA37-A9F26F70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7A712-E1E8-4CEE-9D4E-E94E5234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6CA7-07ED-41CC-8FDC-1172D435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8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563A79-7C18-4A09-9103-38A5CAA42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A1443-B0B7-4D06-8F79-9A759C3B5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13F23-CC5E-49AD-AF63-F0D81091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4B13-30C9-42DC-85A0-BBB810ABB37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49586-C3C0-467F-8082-7901F915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E7CE9-FE27-44B1-8AC6-1E8AAB4F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6CA7-07ED-41CC-8FDC-1172D435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54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0FAB8F9-1766-4114-A3B9-7AAD5649D880}"/>
              </a:ext>
            </a:extLst>
          </p:cNvPr>
          <p:cNvCxnSpPr/>
          <p:nvPr userDrawn="1"/>
        </p:nvCxnSpPr>
        <p:spPr>
          <a:xfrm>
            <a:off x="415183" y="910331"/>
            <a:ext cx="11479576" cy="0"/>
          </a:xfrm>
          <a:prstGeom prst="line">
            <a:avLst/>
          </a:prstGeom>
          <a:ln w="38100">
            <a:solidFill>
              <a:srgbClr val="47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F4D2C11F-A6CE-43CE-B80E-A0B545CA17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14451"/>
            <a:ext cx="730337" cy="5562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D2CC663-1A6B-48CF-B7E6-94A7A83745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16"/>
          <a:stretch/>
        </p:blipFill>
        <p:spPr>
          <a:xfrm>
            <a:off x="11165921" y="211625"/>
            <a:ext cx="730338" cy="56192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47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15063-88A2-4828-A733-9F3A96929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1FB06-2A31-4601-ABA7-2039ED973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FD68D-0924-4494-92E6-3E786C9F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4B13-30C9-42DC-85A0-BBB810ABB37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D9E7DB-748C-4026-A6F9-284FCE5F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ADECFF-B0C8-4417-A89D-1F5A05C9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6CA7-07ED-41CC-8FDC-1172D435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86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B92FF-CF44-4C29-B1CB-0F200B65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FBA01-E792-4EE8-9589-780CBB613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03C58E-33F0-432F-AECB-64EBFFB4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14E452-117E-4632-8DAB-3BD35BE6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4B13-30C9-42DC-85A0-BBB810ABB37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F84A7-0F9B-4ECE-BBD2-480D44778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DE5F7-AF26-4781-9228-DD2A2BCD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6CA7-07ED-41CC-8FDC-1172D435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52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3B532-F3F2-4DAE-9527-A4752B29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0BA78-A375-4934-A5CC-792F6074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87FE61-ECCC-450E-8E6C-9DFC73F10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76767A-6FDF-43A9-8578-FD82AF906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1783A-ECCB-4EDB-8C43-5F4A97317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18AE3B-840C-40E5-9573-DEDABE67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4B13-30C9-42DC-85A0-BBB810ABB37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7BBCC7-E3EC-4E17-BA4B-BBACF2341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FA4A0C-A111-4DD5-96D2-B4D3C84C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6CA7-07ED-41CC-8FDC-1172D435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84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E73C3-638D-4705-9B27-6684BA1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8F4F34-1FEB-4493-8AA1-77B0B4A7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4B13-30C9-42DC-85A0-BBB810ABB37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A58197-BB79-4C92-8273-073EFEE9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5D7A28-81CD-4B84-A670-6D3FA950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6CA7-07ED-41CC-8FDC-1172D435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43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A9C899-D254-4F8F-AA25-56D4CB3F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4B13-30C9-42DC-85A0-BBB810ABB37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000251-7C11-4F27-802E-61A07C16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55C0E-C80B-405F-9739-53E734E26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6CA7-07ED-41CC-8FDC-1172D435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89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DC354-59F2-4D28-87B3-0848BF94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7A543-3E36-4F23-99F7-B44FE038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8143A1-ADA0-4FB8-BF2E-FA1DC4036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F934CF-D879-4834-AA6F-B37C888B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4B13-30C9-42DC-85A0-BBB810ABB37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5CB62F-DBFA-48D2-83B6-FDC2D1CF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F8BBE8-2BBF-407F-9D1A-C6B13DA3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6CA7-07ED-41CC-8FDC-1172D435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04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60CF-18E1-4562-94E4-81D923F0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5AF111-2263-4A53-BF62-450ED0052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AA074E-BBB0-4D7F-82C0-1636F3A7B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000955-B12A-4B74-AAF3-EFAB6777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4B13-30C9-42DC-85A0-BBB810ABB37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6CAD9-1535-4921-8C3B-67C09950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8F925-A3D0-479A-A325-5F8CB48E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66CA7-07ED-41CC-8FDC-1172D435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26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60819C-D143-43C6-B73D-EB89FEA2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D9CFD-93F8-4EE1-97C6-52528993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CA32F-6DB7-406C-A922-DC6DF3FB0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4B13-30C9-42DC-85A0-BBB810ABB37A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FD45A-6FB5-4098-9DD8-54835C790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F152A-535C-4A32-889C-8D7CA5A80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66CA7-07ED-41CC-8FDC-1172D4353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59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67603D7-B305-42DD-91F3-D2B61B56150B}"/>
              </a:ext>
            </a:extLst>
          </p:cNvPr>
          <p:cNvSpPr txBox="1">
            <a:spLocks/>
          </p:cNvSpPr>
          <p:nvPr/>
        </p:nvSpPr>
        <p:spPr>
          <a:xfrm>
            <a:off x="86201" y="1386105"/>
            <a:ext cx="12019597" cy="1675459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5"/>
              </a:spcBef>
            </a:pPr>
            <a:r>
              <a:rPr lang="en-US" sz="3600" b="1" spc="200">
                <a:solidFill>
                  <a:srgbClr val="03587E"/>
                </a:solidFill>
                <a:latin typeface="Arial"/>
                <a:cs typeface="Arial"/>
              </a:rPr>
              <a:t>TopTune:Tailored </a:t>
            </a:r>
            <a:r>
              <a:rPr lang="en-US" sz="3600" b="1" spc="200">
                <a:solidFill>
                  <a:srgbClr val="03587E"/>
                </a:solidFill>
                <a:latin typeface="Arial Rounded MT Bold" panose="020F0704030504030204" pitchFamily="34" charset="0"/>
                <a:cs typeface="Arial"/>
              </a:rPr>
              <a:t>Optimization</a:t>
            </a:r>
            <a:r>
              <a:rPr lang="en-US" sz="3600" b="1" spc="200">
                <a:solidFill>
                  <a:srgbClr val="03587E"/>
                </a:solidFill>
                <a:latin typeface="Arial"/>
                <a:cs typeface="Arial"/>
              </a:rPr>
              <a:t> for Categorical and Continuous Knobs Towards Accelerated and Improved Database Performance Tuning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1EB7716D-22BC-41CF-8B7A-226D40D0C732}"/>
                  </a:ext>
                </a:extLst>
              </p:cNvPr>
              <p:cNvSpPr txBox="1"/>
              <p:nvPr/>
            </p:nvSpPr>
            <p:spPr>
              <a:xfrm>
                <a:off x="29051" y="3291862"/>
                <a:ext cx="12133899" cy="1539524"/>
              </a:xfrm>
              <a:prstGeom prst="rect">
                <a:avLst/>
              </a:prstGeom>
            </p:spPr>
            <p:txBody>
              <a:bodyPr vert="horz" wrap="square" lIns="0" tIns="102235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ts val="805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Rukai</m:t>
                        </m:r>
                        <m:r>
                          <m:rPr>
                            <m:nor/>
                          </m:rPr>
                          <a:rPr lang="en-US" altLang="zh-CN" sz="200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Wei</m:t>
                        </m:r>
                      </m:e>
                      <m:sup>
                        <m:r>
                          <a:rPr lang="en-US" altLang="zh-CN" sz="20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1,2</m:t>
                        </m:r>
                      </m:sup>
                    </m:sSup>
                  </m:oMath>
                </a14:m>
                <a:r>
                  <a:rPr lang="en-US" sz="2000" spc="-5">
                    <a:latin typeface="Arial Rounded MT Bold" panose="020F07040305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Yu</m:t>
                        </m:r>
                        <m:r>
                          <m:rPr>
                            <m:nor/>
                          </m:rPr>
                          <a:rPr lang="en-US" altLang="zh-CN" sz="200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Liu</m:t>
                        </m:r>
                      </m:e>
                      <m:sup>
                        <m:r>
                          <a:rPr lang="en-US" altLang="zh-CN" sz="20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spc="-5">
                    <a:latin typeface="Arial Rounded MT Bold" panose="020F07040305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b="0" i="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Yufeng</m:t>
                        </m:r>
                        <m:r>
                          <m:rPr>
                            <m:nor/>
                          </m:rPr>
                          <a:rPr lang="en-US" altLang="zh-CN" sz="2000" b="0" i="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b="0" i="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Hou</m:t>
                        </m:r>
                      </m:e>
                      <m:sup>
                        <m:r>
                          <a:rPr lang="en-US" altLang="zh-CN" sz="20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spc="-5">
                    <a:latin typeface="Arial Rounded MT Bold" panose="020F07040305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Heng</m:t>
                        </m:r>
                        <m:r>
                          <m:rPr>
                            <m:nor/>
                          </m:rPr>
                          <a:rPr lang="en-US" altLang="zh-CN" sz="200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Cui</m:t>
                        </m:r>
                      </m:e>
                      <m:sup>
                        <m:r>
                          <a:rPr lang="en-US" altLang="zh-CN" sz="20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000" spc="-5">
                    <a:latin typeface="Arial Rounded MT Bold" panose="020F070403050403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spc="-10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zh-CN" sz="2000" b="0" i="0" spc="-10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ongqiang</m:t>
                        </m:r>
                        <m:r>
                          <m:rPr>
                            <m:nor/>
                          </m:rPr>
                          <a:rPr lang="en-US" altLang="zh-CN" sz="2000" b="0" i="0" spc="-10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b="0" i="0" spc="-10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Zhang</m:t>
                        </m:r>
                      </m:e>
                      <m:sup>
                        <m:r>
                          <a:rPr lang="en-US" altLang="zh-CN" sz="2000" b="0" i="1" spc="-2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spc="-20">
                    <a:latin typeface="Arial Rounded MT Bold" panose="020F070403050403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000" spc="-5">
                    <a:latin typeface="Arial Rounded MT Bold" panose="020F07040305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spc="-7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Ke</m:t>
                        </m:r>
                        <m:r>
                          <m:rPr>
                            <m:nor/>
                          </m:rPr>
                          <a:rPr lang="en-US" altLang="zh-CN" sz="2000" spc="-7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spc="-5" smtClean="0">
                            <a:latin typeface="Arial Rounded MT Bold" panose="020F0704030504030204" pitchFamily="34" charset="0"/>
                            <a:cs typeface="Arial" panose="020B0604020202020204" pitchFamily="34" charset="0"/>
                          </a:rPr>
                          <m:t>Zhou</m:t>
                        </m:r>
                      </m:e>
                      <m:sup>
                        <m:r>
                          <a:rPr lang="en-US" altLang="zh-CN" sz="20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p>
                    </m:sSup>
                  </m:oMath>
                </a14:m>
                <a:endParaRPr lang="en-US" sz="2000" spc="-5">
                  <a:latin typeface="Arial Rounded MT Bold" panose="020F070403050403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ts val="805"/>
                  </a:spcBef>
                </a:pPr>
                <a14:m>
                  <m:oMath xmlns:m="http://schemas.openxmlformats.org/officeDocument/2006/math">
                    <m:r>
                      <a:rPr lang="en-US" altLang="zh-CN" sz="2000" b="1" i="1" spc="-5" baseline="30000" smtClean="0">
                        <a:latin typeface="Cambria Math" panose="02040503050406030204" pitchFamily="18" charset="0"/>
                        <a:cs typeface="Arial"/>
                      </a:rPr>
                      <m:t>𝟏</m:t>
                    </m:r>
                  </m:oMath>
                </a14:m>
                <a:r>
                  <a:rPr lang="en-US" altLang="zh-CN" sz="2000" spc="-5">
                    <a:latin typeface="Arial Rounded MT Bold" panose="020F0704030504030204" pitchFamily="34" charset="0"/>
                    <a:cs typeface="Arial" panose="020B0604020202020204" pitchFamily="34" charset="0"/>
                  </a:rPr>
                  <a:t>Huazhong University of Science and Technology</a:t>
                </a:r>
              </a:p>
              <a:p>
                <a:pPr algn="ctr">
                  <a:lnSpc>
                    <a:spcPct val="100000"/>
                  </a:lnSpc>
                  <a:spcBef>
                    <a:spcPts val="805"/>
                  </a:spcBef>
                </a:pPr>
                <a:r>
                  <a:rPr lang="nn-NO" altLang="zh-CN" sz="2000" b="1" spc="-5" baseline="30000">
                    <a:latin typeface="Arial Rounded MT Bold" panose="020F0704030504030204" pitchFamily="34" charset="0"/>
                    <a:cs typeface="Arial" panose="020B0604020202020204" pitchFamily="34" charset="0"/>
                  </a:rPr>
                  <a:t>2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n-NO" altLang="zh-CN" sz="2000" spc="-5">
                        <a:latin typeface="Arial Rounded MT Bold" panose="020F0704030504030204" pitchFamily="34" charset="0"/>
                        <a:cs typeface="Arial" panose="020B0604020202020204" pitchFamily="34" charset="0"/>
                      </a:rPr>
                      <m:t>Wuhan</m:t>
                    </m:r>
                    <m:r>
                      <m:rPr>
                        <m:nor/>
                      </m:rPr>
                      <a:rPr lang="nn-NO" altLang="zh-CN" sz="2000" spc="-5">
                        <a:latin typeface="Arial Rounded MT Bold" panose="020F07040305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nn-NO" altLang="zh-CN" sz="2000" spc="-5">
                        <a:latin typeface="Arial Rounded MT Bold" panose="020F0704030504030204" pitchFamily="34" charset="0"/>
                        <a:cs typeface="Arial" panose="020B0604020202020204" pitchFamily="34" charset="0"/>
                      </a:rPr>
                      <m:t>Dameng</m:t>
                    </m:r>
                    <m:r>
                      <m:rPr>
                        <m:nor/>
                      </m:rPr>
                      <a:rPr lang="nn-NO" altLang="zh-CN" sz="2000" spc="-5">
                        <a:latin typeface="Arial Rounded MT Bold" panose="020F07040305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nn-NO" altLang="zh-CN" sz="2000" spc="-5">
                        <a:latin typeface="Arial Rounded MT Bold" panose="020F0704030504030204" pitchFamily="34" charset="0"/>
                        <a:cs typeface="Arial" panose="020B0604020202020204" pitchFamily="34" charset="0"/>
                      </a:rPr>
                      <m:t>Database</m:t>
                    </m:r>
                    <m:r>
                      <m:rPr>
                        <m:nor/>
                      </m:rPr>
                      <a:rPr lang="nn-NO" altLang="zh-CN" sz="2000" spc="-5">
                        <a:latin typeface="Arial Rounded MT Bold" panose="020F07040305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nn-NO" altLang="zh-CN" sz="2000" spc="-5">
                        <a:latin typeface="Arial Rounded MT Bold" panose="020F0704030504030204" pitchFamily="34" charset="0"/>
                        <a:cs typeface="Arial" panose="020B0604020202020204" pitchFamily="34" charset="0"/>
                      </a:rPr>
                      <m:t>Co</m:t>
                    </m:r>
                    <m:r>
                      <m:rPr>
                        <m:nor/>
                      </m:rPr>
                      <a:rPr lang="nn-NO" altLang="zh-CN" sz="2000" spc="-5">
                        <a:latin typeface="Arial Rounded MT Bold" panose="020F0704030504030204" pitchFamily="34" charset="0"/>
                        <a:cs typeface="Arial" panose="020B0604020202020204" pitchFamily="34" charset="0"/>
                      </a:rPr>
                      <m:t>.,</m:t>
                    </m:r>
                    <m:r>
                      <m:rPr>
                        <m:nor/>
                      </m:rPr>
                      <a:rPr lang="nn-NO" altLang="zh-CN" sz="2000" spc="-5">
                        <a:latin typeface="Arial Rounded MT Bold" panose="020F0704030504030204" pitchFamily="34" charset="0"/>
                        <a:cs typeface="Arial" panose="020B0604020202020204" pitchFamily="34" charset="0"/>
                      </a:rPr>
                      <m:t>Ltd</m:t>
                    </m:r>
                    <m:r>
                      <m:rPr>
                        <m:nor/>
                      </m:rPr>
                      <a:rPr lang="nn-NO" altLang="zh-CN" sz="2000" spc="-5">
                        <a:latin typeface="Arial Rounded MT Bold" panose="020F07040305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br>
                  <a:rPr lang="nn-NO" altLang="zh-CN" sz="2000">
                    <a:latin typeface="Arial Rounded MT Bold" panose="020F0704030504030204" pitchFamily="34" charset="0"/>
                    <a:cs typeface="Arial" panose="020B0604020202020204" pitchFamily="34" charset="0"/>
                  </a:rPr>
                </a:br>
                <a:endParaRPr sz="2000">
                  <a:latin typeface="Arial Rounded MT Bold" panose="020F07040305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1EB7716D-22BC-41CF-8B7A-226D40D0C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" y="3291862"/>
                <a:ext cx="12133899" cy="15395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0E63CF6D-7AF0-4315-B131-049AD038A28E}"/>
              </a:ext>
            </a:extLst>
          </p:cNvPr>
          <p:cNvGrpSpPr/>
          <p:nvPr/>
        </p:nvGrpSpPr>
        <p:grpSpPr>
          <a:xfrm>
            <a:off x="2059858" y="5357595"/>
            <a:ext cx="8072284" cy="709413"/>
            <a:chOff x="1308306" y="5408395"/>
            <a:chExt cx="9438969" cy="82952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25BD9C2-D5C3-457B-B708-6D3A2C8EA1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671"/>
            <a:stretch/>
          </p:blipFill>
          <p:spPr>
            <a:xfrm>
              <a:off x="6946900" y="5408395"/>
              <a:ext cx="3800375" cy="829521"/>
            </a:xfrm>
            <a:prstGeom prst="rect">
              <a:avLst/>
            </a:prstGeom>
            <a:effectLst/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16B221A-994D-4AD1-9C67-7DB9D9FDE068}"/>
                </a:ext>
              </a:extLst>
            </p:cNvPr>
            <p:cNvGrpSpPr/>
            <p:nvPr/>
          </p:nvGrpSpPr>
          <p:grpSpPr>
            <a:xfrm>
              <a:off x="1308306" y="5413977"/>
              <a:ext cx="4314246" cy="818356"/>
              <a:chOff x="130575" y="835202"/>
              <a:chExt cx="8417660" cy="1596860"/>
            </a:xfrm>
            <a:effectLst/>
          </p:grpSpPr>
          <p:pic>
            <p:nvPicPr>
              <p:cNvPr id="8" name="bg object 16">
                <a:extLst>
                  <a:ext uri="{FF2B5EF4-FFF2-40B4-BE49-F238E27FC236}">
                    <a16:creationId xmlns:a16="http://schemas.microsoft.com/office/drawing/2014/main" id="{4D62D4CC-9017-43CA-8C1E-F6E8D6A4E54A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0575" y="835202"/>
                <a:ext cx="2612626" cy="1596860"/>
              </a:xfrm>
              <a:prstGeom prst="rect">
                <a:avLst/>
              </a:prstGeom>
            </p:spPr>
          </p:pic>
          <p:pic>
            <p:nvPicPr>
              <p:cNvPr id="9" name="bg object 17">
                <a:extLst>
                  <a:ext uri="{FF2B5EF4-FFF2-40B4-BE49-F238E27FC236}">
                    <a16:creationId xmlns:a16="http://schemas.microsoft.com/office/drawing/2014/main" id="{8D7D4E24-9B99-45D2-A4C6-058923F82947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787827" y="1049307"/>
                <a:ext cx="5760408" cy="11590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42996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5CA6BE-25D2-421E-9873-6C96216F7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145841"/>
            <a:ext cx="9817100" cy="43319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AE6F8E-622D-4271-952C-FAD34D0C0B87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TopTune-Overview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66196-A1F5-4018-9481-D9987D4F9905}"/>
              </a:ext>
            </a:extLst>
          </p:cNvPr>
          <p:cNvSpPr/>
          <p:nvPr/>
        </p:nvSpPr>
        <p:spPr>
          <a:xfrm>
            <a:off x="1187450" y="2145841"/>
            <a:ext cx="9817100" cy="4331901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4AF62E-AAE0-45BE-A09C-2C4B5E338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884"/>
          <a:stretch/>
        </p:blipFill>
        <p:spPr>
          <a:xfrm>
            <a:off x="1187450" y="2145841"/>
            <a:ext cx="1974850" cy="4331901"/>
          </a:xfrm>
          <a:prstGeom prst="roundRect">
            <a:avLst>
              <a:gd name="adj" fmla="val 586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E8DEB5-24B4-4452-B48B-5C8093F5F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116" t="24198" r="77361" b="64808"/>
          <a:stretch/>
        </p:blipFill>
        <p:spPr>
          <a:xfrm>
            <a:off x="3162300" y="3190875"/>
            <a:ext cx="247650" cy="476250"/>
          </a:xfrm>
          <a:prstGeom prst="rect">
            <a:avLst/>
          </a:prstGeom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860285F-BBCB-4214-8497-A03A0819C34D}"/>
              </a:ext>
            </a:extLst>
          </p:cNvPr>
          <p:cNvSpPr txBox="1"/>
          <p:nvPr/>
        </p:nvSpPr>
        <p:spPr>
          <a:xfrm>
            <a:off x="415942" y="1253992"/>
            <a:ext cx="11776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User defines DBMS &amp; Obj. (e.g., latency/TPS); Client clones DB instance for configuration evaluation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63B75A-BD53-424B-9C0A-A7B2BA6D6250}"/>
              </a:ext>
            </a:extLst>
          </p:cNvPr>
          <p:cNvSpPr/>
          <p:nvPr/>
        </p:nvSpPr>
        <p:spPr>
          <a:xfrm>
            <a:off x="197899" y="1299867"/>
            <a:ext cx="277583" cy="2775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 Rounded MT Bold" panose="020F0704030504030204" pitchFamily="34" charset="0"/>
              </a:rPr>
              <a:t>1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2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5CA6BE-25D2-421E-9873-6C96216F7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145841"/>
            <a:ext cx="9817100" cy="43319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AE6F8E-622D-4271-952C-FAD34D0C0B87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TopTune-Overview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66196-A1F5-4018-9481-D9987D4F9905}"/>
              </a:ext>
            </a:extLst>
          </p:cNvPr>
          <p:cNvSpPr/>
          <p:nvPr/>
        </p:nvSpPr>
        <p:spPr>
          <a:xfrm>
            <a:off x="1187450" y="2145841"/>
            <a:ext cx="9817100" cy="4331901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60285F-BBCB-4214-8497-A03A0819C34D}"/>
              </a:ext>
            </a:extLst>
          </p:cNvPr>
          <p:cNvSpPr txBox="1"/>
          <p:nvPr/>
        </p:nvSpPr>
        <p:spPr>
          <a:xfrm>
            <a:off x="415943" y="1253992"/>
            <a:ext cx="1031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Decompose config space into con &amp; cat parts, then apply specialized surrogates (GP, SMAC)</a:t>
            </a:r>
            <a:endParaRPr lang="zh-CN" altLang="en-US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63B75A-BD53-424B-9C0A-A7B2BA6D6250}"/>
              </a:ext>
            </a:extLst>
          </p:cNvPr>
          <p:cNvSpPr/>
          <p:nvPr/>
        </p:nvSpPr>
        <p:spPr>
          <a:xfrm>
            <a:off x="197899" y="1299867"/>
            <a:ext cx="277583" cy="2775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 Rounded MT Bold" panose="020F0704030504030204" pitchFamily="34" charset="0"/>
              </a:rPr>
              <a:t>2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018C40-D318-4FED-AB27-58B38BF48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0" t="6512" r="41267" b="45863"/>
          <a:stretch/>
        </p:blipFill>
        <p:spPr>
          <a:xfrm>
            <a:off x="3533775" y="2397476"/>
            <a:ext cx="3419476" cy="20630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431C64E-7B78-43A2-B074-82F7E8CD2B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CFD0D6"/>
              </a:clrFrom>
              <a:clrTo>
                <a:srgbClr val="CFD0D6">
                  <a:alpha val="0"/>
                </a:srgbClr>
              </a:clrTo>
            </a:clrChange>
          </a:blip>
          <a:srcRect l="40745" t="17529" r="56005" b="56891"/>
          <a:stretch/>
        </p:blipFill>
        <p:spPr>
          <a:xfrm>
            <a:off x="5186363" y="2874961"/>
            <a:ext cx="319088" cy="1108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34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5CA6BE-25D2-421E-9873-6C96216F7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145841"/>
            <a:ext cx="9817100" cy="43319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AE6F8E-622D-4271-952C-FAD34D0C0B87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TopTune-Overview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66196-A1F5-4018-9481-D9987D4F9905}"/>
              </a:ext>
            </a:extLst>
          </p:cNvPr>
          <p:cNvSpPr/>
          <p:nvPr/>
        </p:nvSpPr>
        <p:spPr>
          <a:xfrm>
            <a:off x="1187450" y="2145841"/>
            <a:ext cx="9817100" cy="4331901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60285F-BBCB-4214-8497-A03A0819C34D}"/>
              </a:ext>
            </a:extLst>
          </p:cNvPr>
          <p:cNvSpPr txBox="1"/>
          <p:nvPr/>
        </p:nvSpPr>
        <p:spPr>
          <a:xfrm>
            <a:off x="415942" y="1253992"/>
            <a:ext cx="10753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Knob Dimension Projection reduces high-dimensional space to low-dimensional proxy space</a:t>
            </a:r>
            <a:endParaRPr lang="zh-CN" altLang="en-US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63B75A-BD53-424B-9C0A-A7B2BA6D6250}"/>
              </a:ext>
            </a:extLst>
          </p:cNvPr>
          <p:cNvSpPr/>
          <p:nvPr/>
        </p:nvSpPr>
        <p:spPr>
          <a:xfrm>
            <a:off x="197899" y="1299867"/>
            <a:ext cx="277583" cy="2775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 Rounded MT Bold" panose="020F0704030504030204" pitchFamily="34" charset="0"/>
              </a:rPr>
              <a:t>3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0B0379-8F52-418A-B7B7-3FBB88BCF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2" t="6512" r="777" b="45972"/>
          <a:stretch/>
        </p:blipFill>
        <p:spPr>
          <a:xfrm>
            <a:off x="7265985" y="2418859"/>
            <a:ext cx="3663950" cy="20583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AB7E8DC-1DA9-43DC-8905-13B0875FC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BEBEC"/>
              </a:clrFrom>
              <a:clrTo>
                <a:srgbClr val="EBEBEC">
                  <a:alpha val="0"/>
                </a:srgbClr>
              </a:clrTo>
            </a:clrChange>
          </a:blip>
          <a:srcRect l="78250" t="16344" r="15411" b="78232"/>
          <a:stretch/>
        </p:blipFill>
        <p:spPr>
          <a:xfrm>
            <a:off x="8864599" y="2844800"/>
            <a:ext cx="622301" cy="234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8572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5CA6BE-25D2-421E-9873-6C96216F7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145841"/>
            <a:ext cx="9817100" cy="43319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AE6F8E-622D-4271-952C-FAD34D0C0B87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TopTune-Overview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66196-A1F5-4018-9481-D9987D4F9905}"/>
              </a:ext>
            </a:extLst>
          </p:cNvPr>
          <p:cNvSpPr/>
          <p:nvPr/>
        </p:nvSpPr>
        <p:spPr>
          <a:xfrm>
            <a:off x="1187450" y="2145841"/>
            <a:ext cx="9817100" cy="4331901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60285F-BBCB-4214-8497-A03A0819C34D}"/>
              </a:ext>
            </a:extLst>
          </p:cNvPr>
          <p:cNvSpPr txBox="1"/>
          <p:nvPr/>
        </p:nvSpPr>
        <p:spPr>
          <a:xfrm>
            <a:off x="415943" y="1253992"/>
            <a:ext cx="1085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The collaborative optimization framework alternately invokes GP and SMAC to iteratively explore the continuous and categorical sub-spaces </a:t>
            </a:r>
            <a:endParaRPr lang="zh-CN" altLang="en-US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63B75A-BD53-424B-9C0A-A7B2BA6D6250}"/>
              </a:ext>
            </a:extLst>
          </p:cNvPr>
          <p:cNvSpPr/>
          <p:nvPr/>
        </p:nvSpPr>
        <p:spPr>
          <a:xfrm>
            <a:off x="197899" y="1299867"/>
            <a:ext cx="277583" cy="2775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 Rounded MT Bold" panose="020F0704030504030204" pitchFamily="34" charset="0"/>
              </a:rPr>
              <a:t>4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69AB3A-8DCB-4528-9464-C45418B44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14" t="58412"/>
          <a:stretch/>
        </p:blipFill>
        <p:spPr>
          <a:xfrm>
            <a:off x="3368233" y="4676174"/>
            <a:ext cx="7636317" cy="1801568"/>
          </a:xfrm>
          <a:prstGeom prst="roundRect">
            <a:avLst>
              <a:gd name="adj" fmla="val 856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74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5CA6BE-25D2-421E-9873-6C96216F7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145841"/>
            <a:ext cx="9817100" cy="43319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AE6F8E-622D-4271-952C-FAD34D0C0B87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TopTune-Overview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766196-A1F5-4018-9481-D9987D4F9905}"/>
              </a:ext>
            </a:extLst>
          </p:cNvPr>
          <p:cNvSpPr/>
          <p:nvPr/>
        </p:nvSpPr>
        <p:spPr>
          <a:xfrm>
            <a:off x="1187450" y="2145841"/>
            <a:ext cx="9817100" cy="4331901"/>
          </a:xfrm>
          <a:prstGeom prst="rect">
            <a:avLst/>
          </a:prstGeom>
          <a:solidFill>
            <a:schemeClr val="accent3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60285F-BBCB-4214-8497-A03A0819C34D}"/>
              </a:ext>
            </a:extLst>
          </p:cNvPr>
          <p:cNvSpPr txBox="1"/>
          <p:nvPr/>
        </p:nvSpPr>
        <p:spPr>
          <a:xfrm>
            <a:off x="415943" y="1253992"/>
            <a:ext cx="11578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000000"/>
                </a:solidFill>
                <a:latin typeface="Arial Rounded MT Bold" panose="020F0704030504030204" pitchFamily="34" charset="0"/>
              </a:rPr>
              <a:t>Identify the best configuration from the tuning history and recommends it once the process completes</a:t>
            </a:r>
            <a:endParaRPr lang="zh-CN" altLang="en-US">
              <a:solidFill>
                <a:srgbClr val="0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63B75A-BD53-424B-9C0A-A7B2BA6D6250}"/>
              </a:ext>
            </a:extLst>
          </p:cNvPr>
          <p:cNvSpPr/>
          <p:nvPr/>
        </p:nvSpPr>
        <p:spPr>
          <a:xfrm>
            <a:off x="197899" y="1299867"/>
            <a:ext cx="277583" cy="2775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 Rounded MT Bold" panose="020F0704030504030204" pitchFamily="34" charset="0"/>
              </a:rPr>
              <a:t>5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D6E26C-7CB9-44A8-8A88-A8E00296B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40" r="65406"/>
          <a:stretch/>
        </p:blipFill>
        <p:spPr>
          <a:xfrm>
            <a:off x="1187450" y="4560428"/>
            <a:ext cx="3396125" cy="19173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E5AC0F-DADB-4603-AC19-C637EC1693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029" t="77819" r="77710" b="10572"/>
          <a:stretch/>
        </p:blipFill>
        <p:spPr>
          <a:xfrm>
            <a:off x="3056890" y="5511165"/>
            <a:ext cx="320040" cy="502920"/>
          </a:xfrm>
          <a:prstGeom prst="rect">
            <a:avLst/>
          </a:prstGeom>
          <a:effectLst>
            <a:outerShdw blurRad="635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171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4ABCE2F-E4A0-4EF7-9E3C-CF4EB9A57D0C}"/>
              </a:ext>
            </a:extLst>
          </p:cNvPr>
          <p:cNvSpPr/>
          <p:nvPr/>
        </p:nvSpPr>
        <p:spPr>
          <a:xfrm>
            <a:off x="4762500" y="3173814"/>
            <a:ext cx="7298747" cy="1271205"/>
          </a:xfrm>
          <a:prstGeom prst="roundRect">
            <a:avLst>
              <a:gd name="adj" fmla="val 11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B17E52A-E4B3-40B8-BBCD-575ABBEDDCAC}"/>
              </a:ext>
            </a:extLst>
          </p:cNvPr>
          <p:cNvSpPr/>
          <p:nvPr/>
        </p:nvSpPr>
        <p:spPr>
          <a:xfrm>
            <a:off x="4762500" y="4614754"/>
            <a:ext cx="7298747" cy="1271205"/>
          </a:xfrm>
          <a:prstGeom prst="roundRect">
            <a:avLst>
              <a:gd name="adj" fmla="val 112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AE6F8E-622D-4271-952C-FAD34D0C0B87}"/>
              </a:ext>
            </a:extLst>
          </p:cNvPr>
          <p:cNvSpPr txBox="1"/>
          <p:nvPr/>
        </p:nvSpPr>
        <p:spPr>
          <a:xfrm>
            <a:off x="415183" y="217269"/>
            <a:ext cx="82843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TopTune-Space Decomposition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62D6F3-8D79-4840-A571-88BD5262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04" y="3136917"/>
            <a:ext cx="4385698" cy="2718311"/>
          </a:xfrm>
          <a:prstGeom prst="roundRect">
            <a:avLst>
              <a:gd name="adj" fmla="val 6873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268A07F-8B35-4EF3-91F4-1641EFFF02A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972" y="3134469"/>
            <a:ext cx="1349895" cy="134989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F993727-3BC6-42EC-AB82-36544E5576A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900972" y="4575409"/>
            <a:ext cx="1349895" cy="134989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C12FE38-FD51-412B-9A23-B48DCCA3452C}"/>
              </a:ext>
            </a:extLst>
          </p:cNvPr>
          <p:cNvSpPr txBox="1"/>
          <p:nvPr/>
        </p:nvSpPr>
        <p:spPr>
          <a:xfrm>
            <a:off x="377385" y="1109223"/>
            <a:ext cx="11285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rial Rounded MT Bold" panose="020F0704030504030204" pitchFamily="34" charset="0"/>
              </a:rPr>
              <a:t>Decompose the entire configuration into continuous and categorical knobs</a:t>
            </a:r>
            <a:endParaRPr lang="zh-CN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78DC5D4-E7E2-4254-B5AC-F58A0D3C0E06}"/>
              </a:ext>
            </a:extLst>
          </p:cNvPr>
          <p:cNvSpPr txBox="1"/>
          <p:nvPr/>
        </p:nvSpPr>
        <p:spPr>
          <a:xfrm>
            <a:off x="377385" y="1626738"/>
            <a:ext cx="8642494" cy="9563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8F91A8"/>
                </a:solidFill>
                <a:latin typeface="Arial Rounded MT Bold" panose="020F0704030504030204" pitchFamily="34" charset="0"/>
              </a:rPr>
              <a:t>Continuous:  Integer, float…(innodb_buffer_pool_size [0, 2**64-1])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8F91A8"/>
                </a:solidFill>
                <a:latin typeface="Arial Rounded MT Bold" panose="020F0704030504030204" pitchFamily="34" charset="0"/>
              </a:rPr>
              <a:t>Categorical: Enum… (enable_memorize {on, off})</a:t>
            </a:r>
            <a:endParaRPr lang="zh-CN" altLang="en-US" sz="2000">
              <a:solidFill>
                <a:srgbClr val="8F91A8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9ECE1A-C19A-41BB-80F3-EC0DC654A78E}"/>
              </a:ext>
            </a:extLst>
          </p:cNvPr>
          <p:cNvSpPr txBox="1"/>
          <p:nvPr/>
        </p:nvSpPr>
        <p:spPr>
          <a:xfrm>
            <a:off x="6372544" y="3624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B6ECA15-3D1A-447C-B827-2013C0BBEDD1}"/>
              </a:ext>
            </a:extLst>
          </p:cNvPr>
          <p:cNvSpPr txBox="1"/>
          <p:nvPr/>
        </p:nvSpPr>
        <p:spPr>
          <a:xfrm>
            <a:off x="6488656" y="3209252"/>
            <a:ext cx="4802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Assumes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smooth</a:t>
            </a:r>
            <a:r>
              <a:rPr lang="en-US" altLang="zh-CN" b="0" i="0">
                <a:effectLst/>
                <a:latin typeface="Arial Rounded MT Bold" panose="020F0704030504030204" pitchFamily="34" charset="0"/>
              </a:rPr>
              <a:t>, continuous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Leverages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kernels</a:t>
            </a:r>
            <a:r>
              <a:rPr lang="en-US" altLang="zh-CN" b="0" i="0">
                <a:effectLst/>
                <a:latin typeface="Arial Rounded MT Bold" panose="020F0704030504030204" pitchFamily="34" charset="0"/>
              </a:rPr>
              <a:t> to measure similarity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Uses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gradients</a:t>
            </a:r>
            <a:r>
              <a:rPr lang="en-US" altLang="zh-CN" b="0" i="0">
                <a:effectLst/>
                <a:latin typeface="Arial Rounded MT Bold" panose="020F0704030504030204" pitchFamily="34" charset="0"/>
              </a:rPr>
              <a:t> for efficient acquisition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Models uncertainty for smart exploration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BAD9E7-BA56-45B8-8908-B2A8809F9708}"/>
              </a:ext>
            </a:extLst>
          </p:cNvPr>
          <p:cNvSpPr txBox="1"/>
          <p:nvPr/>
        </p:nvSpPr>
        <p:spPr>
          <a:xfrm>
            <a:off x="6488656" y="4650192"/>
            <a:ext cx="5596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Uses RFs to model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non-smooth</a:t>
            </a:r>
            <a:r>
              <a:rPr lang="en-US" altLang="zh-CN" b="0" i="0">
                <a:effectLst/>
                <a:latin typeface="Arial Rounded MT Bold" panose="020F0704030504030204" pitchFamily="34" charset="0"/>
              </a:rPr>
              <a:t> spaces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Robust to noisy or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abrupt performance changes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No gradient — ideal for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discrete choices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……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E83CFF0-136C-48D3-BB07-93A00E298940}"/>
              </a:ext>
            </a:extLst>
          </p:cNvPr>
          <p:cNvSpPr txBox="1"/>
          <p:nvPr/>
        </p:nvSpPr>
        <p:spPr>
          <a:xfrm>
            <a:off x="5135422" y="3587529"/>
            <a:ext cx="7841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GP</a:t>
            </a:r>
            <a:endParaRPr lang="zh-CN" altLang="en-US" sz="3200" b="1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5881510-41C5-40C1-80FC-77E11FBFB5A8}"/>
              </a:ext>
            </a:extLst>
          </p:cNvPr>
          <p:cNvSpPr txBox="1"/>
          <p:nvPr/>
        </p:nvSpPr>
        <p:spPr>
          <a:xfrm>
            <a:off x="4900972" y="5028469"/>
            <a:ext cx="1389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SMAC</a:t>
            </a:r>
            <a:endParaRPr lang="zh-CN" altLang="en-US" sz="3200" b="1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5C17E303-8EAE-40C1-A405-90E87B6DB29D}"/>
              </a:ext>
            </a:extLst>
          </p:cNvPr>
          <p:cNvSpPr/>
          <p:nvPr/>
        </p:nvSpPr>
        <p:spPr>
          <a:xfrm>
            <a:off x="4628402" y="3698631"/>
            <a:ext cx="136730" cy="150471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F73CC748-85A0-4CD6-81AD-B8A1B91849A3}"/>
              </a:ext>
            </a:extLst>
          </p:cNvPr>
          <p:cNvSpPr/>
          <p:nvPr/>
        </p:nvSpPr>
        <p:spPr>
          <a:xfrm>
            <a:off x="4628402" y="5093223"/>
            <a:ext cx="136730" cy="150471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0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AE6F8E-622D-4271-952C-FAD34D0C0B87}"/>
              </a:ext>
            </a:extLst>
          </p:cNvPr>
          <p:cNvSpPr txBox="1"/>
          <p:nvPr/>
        </p:nvSpPr>
        <p:spPr>
          <a:xfrm>
            <a:off x="415183" y="217269"/>
            <a:ext cx="85637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TopTune-Collaborative Optimization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B26E8A-6522-457B-B184-D986E4A3C7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76" t="25321" r="1669" b="8838"/>
          <a:stretch/>
        </p:blipFill>
        <p:spPr>
          <a:xfrm>
            <a:off x="4047615" y="4741633"/>
            <a:ext cx="4096770" cy="1869497"/>
          </a:xfrm>
          <a:prstGeom prst="roundRect">
            <a:avLst>
              <a:gd name="adj" fmla="val 10434"/>
            </a:avLst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7095AB4-BB3F-4476-98BF-CE08F6E0BF81}"/>
              </a:ext>
            </a:extLst>
          </p:cNvPr>
          <p:cNvSpPr txBox="1"/>
          <p:nvPr/>
        </p:nvSpPr>
        <p:spPr>
          <a:xfrm>
            <a:off x="618357" y="1155700"/>
            <a:ext cx="1095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Arial Rounded MT Bold" panose="020F0704030504030204" pitchFamily="34" charset="0"/>
              </a:rPr>
              <a:t>Coordinate two agents to capture continuous-categorical dependencies</a:t>
            </a:r>
            <a:endParaRPr lang="zh-CN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1EEE0B-13D4-423B-93A0-6FBA54105BCD}"/>
              </a:ext>
            </a:extLst>
          </p:cNvPr>
          <p:cNvSpPr txBox="1"/>
          <p:nvPr/>
        </p:nvSpPr>
        <p:spPr>
          <a:xfrm>
            <a:off x="584462" y="1874209"/>
            <a:ext cx="380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Alternating Tuning</a:t>
            </a:r>
            <a:r>
              <a:rPr lang="en-US" altLang="zh-CN" sz="2000">
                <a:latin typeface="Arial Rounded MT Bold" panose="020F0704030504030204" pitchFamily="34" charset="0"/>
              </a:rPr>
              <a:t> </a:t>
            </a:r>
            <a:endParaRPr lang="zh-CN" altLang="en-US" sz="2000">
              <a:latin typeface="Arial Rounded MT Bold" panose="020F07040305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87BD4C-16D0-43FA-9908-EE3D6A559465}"/>
              </a:ext>
            </a:extLst>
          </p:cNvPr>
          <p:cNvSpPr txBox="1"/>
          <p:nvPr/>
        </p:nvSpPr>
        <p:spPr>
          <a:xfrm>
            <a:off x="584462" y="3183815"/>
            <a:ext cx="47954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Communication with Context Feature</a:t>
            </a:r>
            <a:r>
              <a:rPr lang="en-US" altLang="zh-CN" sz="2000">
                <a:latin typeface="Arial Rounded MT Bold" panose="020F0704030504030204" pitchFamily="34" charset="0"/>
              </a:rPr>
              <a:t> </a:t>
            </a:r>
            <a:endParaRPr lang="zh-CN" altLang="en-US" sz="2000">
              <a:latin typeface="Arial Rounded MT Bold" panose="020F07040305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E1966CE-DBAE-4982-A214-9F32E9CEC873}"/>
              </a:ext>
            </a:extLst>
          </p:cNvPr>
          <p:cNvSpPr txBox="1"/>
          <p:nvPr/>
        </p:nvSpPr>
        <p:spPr>
          <a:xfrm>
            <a:off x="584462" y="2325562"/>
            <a:ext cx="112737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F91A8"/>
                </a:solidFill>
                <a:effectLst/>
                <a:latin typeface="Arial Rounded MT Bold" panose="020F0704030504030204" pitchFamily="34" charset="0"/>
              </a:rPr>
              <a:t>GP and SMAC run iteratively, each optimizing one subspace while fixing the other. After each iteration, the best configuration is applied, and the next model begins tuning the alternate subspace.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0C530A-1AFC-4176-A7C8-386D35E6EC71}"/>
              </a:ext>
            </a:extLst>
          </p:cNvPr>
          <p:cNvSpPr txBox="1"/>
          <p:nvPr/>
        </p:nvSpPr>
        <p:spPr>
          <a:xfrm>
            <a:off x="584462" y="3655598"/>
            <a:ext cx="11393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8F91A8"/>
                </a:solidFill>
                <a:effectLst/>
                <a:latin typeface="Arial Rounded MT Bold" panose="020F0704030504030204" pitchFamily="34" charset="0"/>
              </a:rPr>
              <a:t>Context features encode past optimal configurations as vectors, which are shared between GP and SMAC to enable warm-start and cross-model learning during alternating tuning.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04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AE6F8E-622D-4271-952C-FAD34D0C0B87}"/>
              </a:ext>
            </a:extLst>
          </p:cNvPr>
          <p:cNvSpPr txBox="1"/>
          <p:nvPr/>
        </p:nvSpPr>
        <p:spPr>
          <a:xfrm>
            <a:off x="415183" y="217269"/>
            <a:ext cx="75604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TopTune-Dimensional Projection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B4457D-1F40-40E3-A1F0-703204E6E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103" y="1890709"/>
            <a:ext cx="4359794" cy="25169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79FF7E8-15A4-47BE-960C-7F93AFDB0C45}"/>
              </a:ext>
            </a:extLst>
          </p:cNvPr>
          <p:cNvSpPr txBox="1"/>
          <p:nvPr/>
        </p:nvSpPr>
        <p:spPr>
          <a:xfrm>
            <a:off x="942774" y="1096438"/>
            <a:ext cx="103064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latin typeface="Arial Rounded MT Bold" panose="020F0704030504030204" pitchFamily="34" charset="0"/>
              </a:rPr>
              <a:t>Uses HeSBO to project high-D config space into a low-D proxy space</a:t>
            </a:r>
            <a:endParaRPr lang="zh-CN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F351A57-1266-47A8-9577-0266C74C9902}"/>
              </a:ext>
            </a:extLst>
          </p:cNvPr>
          <p:cNvSpPr/>
          <p:nvPr/>
        </p:nvSpPr>
        <p:spPr>
          <a:xfrm>
            <a:off x="4216400" y="3181450"/>
            <a:ext cx="4305300" cy="1158321"/>
          </a:xfrm>
          <a:prstGeom prst="rect">
            <a:avLst/>
          </a:prstGeom>
          <a:solidFill>
            <a:srgbClr val="D5D6DC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D57171E-B1AD-4E7A-B90A-BDD9EB5D4A0F}"/>
              </a:ext>
            </a:extLst>
          </p:cNvPr>
          <p:cNvSpPr/>
          <p:nvPr/>
        </p:nvSpPr>
        <p:spPr>
          <a:xfrm>
            <a:off x="3543301" y="1975137"/>
            <a:ext cx="4732596" cy="1194269"/>
          </a:xfrm>
          <a:prstGeom prst="rect">
            <a:avLst/>
          </a:prstGeom>
          <a:solidFill>
            <a:srgbClr val="D9CDC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1C28A00-3376-4A13-94A0-CC130ABB6BC5}"/>
              </a:ext>
            </a:extLst>
          </p:cNvPr>
          <p:cNvSpPr/>
          <p:nvPr/>
        </p:nvSpPr>
        <p:spPr>
          <a:xfrm>
            <a:off x="6757" y="1890709"/>
            <a:ext cx="3759198" cy="2492701"/>
          </a:xfrm>
          <a:prstGeom prst="roundRect">
            <a:avLst>
              <a:gd name="adj" fmla="val 8719"/>
            </a:avLst>
          </a:prstGeom>
          <a:solidFill>
            <a:srgbClr val="D9CDC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FC26A0-A414-446F-8BDA-B22219172C62}"/>
              </a:ext>
            </a:extLst>
          </p:cNvPr>
          <p:cNvSpPr txBox="1"/>
          <p:nvPr/>
        </p:nvSpPr>
        <p:spPr>
          <a:xfrm>
            <a:off x="0" y="2017211"/>
            <a:ext cx="3759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Project Down </a:t>
            </a:r>
            <a:r>
              <a:rPr lang="en-US" altLang="zh-CN" b="0" i="0">
                <a:effectLst/>
                <a:latin typeface="Arial Rounded MT Bold" panose="020F0704030504030204" pitchFamily="34" charset="0"/>
              </a:rPr>
              <a:t>maps high-dimensional database configurations into a lower-dimensional proxy space by combining selected knobs into virtual knobs using a sparse random matrix.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D17B7E9-4207-40FA-A87A-54CA72DD7BC7}"/>
              </a:ext>
            </a:extLst>
          </p:cNvPr>
          <p:cNvSpPr/>
          <p:nvPr/>
        </p:nvSpPr>
        <p:spPr>
          <a:xfrm>
            <a:off x="8432799" y="1890709"/>
            <a:ext cx="3759200" cy="2492701"/>
          </a:xfrm>
          <a:prstGeom prst="roundRect">
            <a:avLst>
              <a:gd name="adj" fmla="val 6732"/>
            </a:avLst>
          </a:prstGeom>
          <a:solidFill>
            <a:srgbClr val="D5D6D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6F32A0B-DBDD-4684-BDDD-987D710D09FE}"/>
              </a:ext>
            </a:extLst>
          </p:cNvPr>
          <p:cNvSpPr txBox="1"/>
          <p:nvPr/>
        </p:nvSpPr>
        <p:spPr>
          <a:xfrm>
            <a:off x="8432800" y="2017211"/>
            <a:ext cx="3759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rgbClr val="C00000"/>
                </a:solidFill>
                <a:latin typeface="Arial Rounded MT Bold" panose="020F0704030504030204" pitchFamily="34" charset="0"/>
              </a:rPr>
              <a:t>Project Up </a:t>
            </a:r>
            <a:r>
              <a:rPr lang="en-US" altLang="zh-CN">
                <a:latin typeface="Arial Rounded MT Bold" panose="020F0704030504030204" pitchFamily="34" charset="0"/>
              </a:rPr>
              <a:t>reconstructs high-dimensional database configurations from a lower-dimensional proxy space by mapping virtual knobs back to real ones using inverse projection and rescaling techniques.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DB91899B-E93F-4E97-8B06-8F7E55097547}"/>
              </a:ext>
            </a:extLst>
          </p:cNvPr>
          <p:cNvGrpSpPr/>
          <p:nvPr/>
        </p:nvGrpSpPr>
        <p:grpSpPr>
          <a:xfrm>
            <a:off x="2667584" y="5079669"/>
            <a:ext cx="2076851" cy="965197"/>
            <a:chOff x="1757933" y="5274399"/>
            <a:chExt cx="2076851" cy="965197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72A5FAFA-6FCC-43CC-99DE-E1372C9DE7AD}"/>
                </a:ext>
              </a:extLst>
            </p:cNvPr>
            <p:cNvSpPr/>
            <p:nvPr/>
          </p:nvSpPr>
          <p:spPr>
            <a:xfrm rot="5400000">
              <a:off x="2313761" y="4784391"/>
              <a:ext cx="965197" cy="1945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C1A261F-8BD6-4483-AAB7-02A81C9D93C2}"/>
                </a:ext>
              </a:extLst>
            </p:cNvPr>
            <p:cNvSpPr txBox="1"/>
            <p:nvPr/>
          </p:nvSpPr>
          <p:spPr>
            <a:xfrm rot="16200000">
              <a:off x="2396249" y="4718572"/>
              <a:ext cx="800219" cy="2076851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Initialize and 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Warm up Model</a:t>
              </a:r>
              <a:r>
                <a:rPr lang="en-US" altLang="zh-CN" sz="2000">
                  <a:latin typeface="Arial Rounded MT Bold" panose="020F0704030504030204" pitchFamily="34" charset="0"/>
                </a:rPr>
                <a:t> </a:t>
              </a:r>
              <a:endParaRPr lang="zh-CN" altLang="en-US" sz="200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BF1FDA9-C786-4E45-8F84-91DC3E818632}"/>
              </a:ext>
            </a:extLst>
          </p:cNvPr>
          <p:cNvGrpSpPr/>
          <p:nvPr/>
        </p:nvGrpSpPr>
        <p:grpSpPr>
          <a:xfrm>
            <a:off x="5180008" y="5079669"/>
            <a:ext cx="1945213" cy="965197"/>
            <a:chOff x="5445549" y="7714619"/>
            <a:chExt cx="1945213" cy="965197"/>
          </a:xfrm>
        </p:grpSpPr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B33007A-40C7-4E64-855D-464D29627931}"/>
                </a:ext>
              </a:extLst>
            </p:cNvPr>
            <p:cNvSpPr/>
            <p:nvPr/>
          </p:nvSpPr>
          <p:spPr>
            <a:xfrm rot="5400000">
              <a:off x="5935557" y="7224611"/>
              <a:ext cx="965197" cy="1945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66BE313-61AD-4D3C-8E40-76C78CEC293D}"/>
                </a:ext>
              </a:extLst>
            </p:cNvPr>
            <p:cNvSpPr txBox="1"/>
            <p:nvPr/>
          </p:nvSpPr>
          <p:spPr>
            <a:xfrm rot="16200000">
              <a:off x="6018046" y="7480996"/>
              <a:ext cx="800219" cy="143244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Run tuning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models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CD15478-0ADA-47C3-964E-3D64672FFAFC}"/>
              </a:ext>
            </a:extLst>
          </p:cNvPr>
          <p:cNvGrpSpPr/>
          <p:nvPr/>
        </p:nvGrpSpPr>
        <p:grpSpPr>
          <a:xfrm>
            <a:off x="7560794" y="5079669"/>
            <a:ext cx="1945213" cy="965197"/>
            <a:chOff x="9080007" y="6169094"/>
            <a:chExt cx="1945213" cy="965197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AFC68940-0BEA-42DE-BC8B-870876A551D0}"/>
                </a:ext>
              </a:extLst>
            </p:cNvPr>
            <p:cNvSpPr/>
            <p:nvPr/>
          </p:nvSpPr>
          <p:spPr>
            <a:xfrm rot="5400000">
              <a:off x="9570015" y="5679086"/>
              <a:ext cx="965197" cy="1945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4DA1D48-0ADF-4DF9-AB9F-D8BC721164C4}"/>
                </a:ext>
              </a:extLst>
            </p:cNvPr>
            <p:cNvSpPr txBox="1"/>
            <p:nvPr/>
          </p:nvSpPr>
          <p:spPr>
            <a:xfrm rot="16200000">
              <a:off x="9806392" y="5948359"/>
              <a:ext cx="492443" cy="14066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Project Up</a:t>
              </a:r>
              <a:endParaRPr lang="zh-CN" altLang="en-US" sz="200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1B315AE-70E6-4E16-A58F-F0ED015ECDA5}"/>
              </a:ext>
            </a:extLst>
          </p:cNvPr>
          <p:cNvGrpSpPr/>
          <p:nvPr/>
        </p:nvGrpSpPr>
        <p:grpSpPr>
          <a:xfrm>
            <a:off x="9941579" y="5079669"/>
            <a:ext cx="1945213" cy="965197"/>
            <a:chOff x="11928298" y="5923263"/>
            <a:chExt cx="1945213" cy="965197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9972CC21-17D9-4E05-ACE7-A8A03FC353EF}"/>
                </a:ext>
              </a:extLst>
            </p:cNvPr>
            <p:cNvSpPr/>
            <p:nvPr/>
          </p:nvSpPr>
          <p:spPr>
            <a:xfrm rot="5400000">
              <a:off x="12418306" y="5433255"/>
              <a:ext cx="965197" cy="1945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266351-7C6E-4787-8E90-BABC517DF8F0}"/>
                </a:ext>
              </a:extLst>
            </p:cNvPr>
            <p:cNvSpPr txBox="1"/>
            <p:nvPr/>
          </p:nvSpPr>
          <p:spPr>
            <a:xfrm rot="16200000">
              <a:off x="12500795" y="5479678"/>
              <a:ext cx="800219" cy="185236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Configuration </a:t>
              </a:r>
            </a:p>
            <a:p>
              <a:pPr algn="ctr"/>
              <a:r>
                <a:rPr lang="en-US" altLang="zh-CN" sz="2000">
                  <a:solidFill>
                    <a:srgbClr val="000000"/>
                  </a:solidFill>
                  <a:latin typeface="Arial Rounded MT Bold" panose="020F0704030504030204" pitchFamily="34" charset="0"/>
                </a:rPr>
                <a:t>Evaluation</a:t>
              </a:r>
              <a:endParaRPr lang="zh-CN" altLang="en-US" sz="200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4678AE78-D60A-4B21-9588-5F01E8C7CF55}"/>
              </a:ext>
            </a:extLst>
          </p:cNvPr>
          <p:cNvGrpSpPr/>
          <p:nvPr/>
        </p:nvGrpSpPr>
        <p:grpSpPr>
          <a:xfrm>
            <a:off x="286798" y="5079669"/>
            <a:ext cx="1945213" cy="965197"/>
            <a:chOff x="-1175410" y="5577248"/>
            <a:chExt cx="1945213" cy="965197"/>
          </a:xfrm>
        </p:grpSpPr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A25D3B79-E04A-43D3-B08F-18F042590FC7}"/>
                </a:ext>
              </a:extLst>
            </p:cNvPr>
            <p:cNvSpPr/>
            <p:nvPr/>
          </p:nvSpPr>
          <p:spPr>
            <a:xfrm rot="5400000">
              <a:off x="-685402" y="5087240"/>
              <a:ext cx="965197" cy="1945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 Rounded MT Bold" panose="020F070403050403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D2D10E7-E74C-4D57-A0FE-29E0B928E864}"/>
                </a:ext>
              </a:extLst>
            </p:cNvPr>
            <p:cNvSpPr txBox="1"/>
            <p:nvPr/>
          </p:nvSpPr>
          <p:spPr>
            <a:xfrm rot="16200000">
              <a:off x="-449025" y="5148122"/>
              <a:ext cx="492443" cy="182344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zh-CN" sz="2000" b="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Project Down</a:t>
              </a:r>
              <a:r>
                <a:rPr lang="en-US" altLang="zh-CN" sz="2000">
                  <a:latin typeface="Arial Rounded MT Bold" panose="020F0704030504030204" pitchFamily="34" charset="0"/>
                </a:rPr>
                <a:t> </a:t>
              </a:r>
              <a:endParaRPr lang="zh-CN" altLang="en-US" sz="2000"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29463F-DC8E-433E-83DE-2A0235360BEA}"/>
              </a:ext>
            </a:extLst>
          </p:cNvPr>
          <p:cNvCxnSpPr>
            <a:stCxn id="47" idx="0"/>
            <a:endCxn id="41" idx="0"/>
          </p:cNvCxnSpPr>
          <p:nvPr/>
        </p:nvCxnSpPr>
        <p:spPr>
          <a:xfrm flipV="1">
            <a:off x="2232011" y="5562267"/>
            <a:ext cx="4355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0F75C71A-7229-4842-9C07-32B02CC45DB7}"/>
              </a:ext>
            </a:extLst>
          </p:cNvPr>
          <p:cNvCxnSpPr>
            <a:cxnSpLocks/>
            <a:stCxn id="41" idx="2"/>
            <a:endCxn id="38" idx="2"/>
          </p:cNvCxnSpPr>
          <p:nvPr/>
        </p:nvCxnSpPr>
        <p:spPr>
          <a:xfrm>
            <a:off x="4744435" y="5562267"/>
            <a:ext cx="4355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834E4F08-8F46-4BC1-ADAE-EDEBAC7C7B04}"/>
              </a:ext>
            </a:extLst>
          </p:cNvPr>
          <p:cNvCxnSpPr>
            <a:stCxn id="38" idx="0"/>
          </p:cNvCxnSpPr>
          <p:nvPr/>
        </p:nvCxnSpPr>
        <p:spPr>
          <a:xfrm flipV="1">
            <a:off x="7125221" y="5562267"/>
            <a:ext cx="43557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34AB852-998F-48EB-8BFD-2E2AC7DCB5E5}"/>
              </a:ext>
            </a:extLst>
          </p:cNvPr>
          <p:cNvCxnSpPr>
            <a:stCxn id="37" idx="0"/>
            <a:endCxn id="46" idx="2"/>
          </p:cNvCxnSpPr>
          <p:nvPr/>
        </p:nvCxnSpPr>
        <p:spPr>
          <a:xfrm>
            <a:off x="9506007" y="5562268"/>
            <a:ext cx="4355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BA8FD756-C2AA-4B55-BA3B-66AEFB681992}"/>
              </a:ext>
            </a:extLst>
          </p:cNvPr>
          <p:cNvCxnSpPr>
            <a:cxnSpLocks/>
          </p:cNvCxnSpPr>
          <p:nvPr/>
        </p:nvCxnSpPr>
        <p:spPr>
          <a:xfrm rot="5400000">
            <a:off x="8515349" y="3635774"/>
            <a:ext cx="12700" cy="4818185"/>
          </a:xfrm>
          <a:prstGeom prst="bentConnector4">
            <a:avLst>
              <a:gd name="adj1" fmla="val 2314276"/>
              <a:gd name="adj2" fmla="val 998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009E8BF0-3B2A-4009-9246-7D8E480433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68" t="51768" r="1608" b="2776"/>
          <a:stretch/>
        </p:blipFill>
        <p:spPr>
          <a:xfrm>
            <a:off x="4257715" y="3195688"/>
            <a:ext cx="3933567" cy="11440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0BCC00E-BE8E-440E-9264-557D2FF511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2" t="2339" r="1353" b="50212"/>
          <a:stretch/>
        </p:blipFill>
        <p:spPr>
          <a:xfrm>
            <a:off x="4250096" y="1975139"/>
            <a:ext cx="3940175" cy="11942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3306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AAE6F8E-622D-4271-952C-FAD34D0C0B87}"/>
              </a:ext>
            </a:extLst>
          </p:cNvPr>
          <p:cNvSpPr txBox="1"/>
          <p:nvPr/>
        </p:nvSpPr>
        <p:spPr>
          <a:xfrm>
            <a:off x="415183" y="217269"/>
            <a:ext cx="756041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TopTune-Parallel Tuning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ADC2CE-0042-48AF-99E2-404B309D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3750900"/>
            <a:ext cx="10439400" cy="24567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5C834ED-E46E-4295-BB9B-7091DFE25754}"/>
              </a:ext>
            </a:extLst>
          </p:cNvPr>
          <p:cNvSpPr txBox="1"/>
          <p:nvPr/>
        </p:nvSpPr>
        <p:spPr>
          <a:xfrm>
            <a:off x="940262" y="1282700"/>
            <a:ext cx="10311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rial Rounded MT Bold" panose="020F0704030504030204" pitchFamily="34" charset="0"/>
              </a:rPr>
              <a:t>Speeding Up DB Tuning with Batch Sampling and Parallel Evaluation</a:t>
            </a:r>
            <a:endParaRPr lang="zh-CN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E34D6B-E17D-4A68-A43B-2A600016078A}"/>
              </a:ext>
            </a:extLst>
          </p:cNvPr>
          <p:cNvSpPr txBox="1"/>
          <p:nvPr/>
        </p:nvSpPr>
        <p:spPr>
          <a:xfrm>
            <a:off x="940262" y="1916113"/>
            <a:ext cx="9511838" cy="1268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>
                <a:solidFill>
                  <a:srgbClr val="8F91A8"/>
                </a:solidFill>
                <a:latin typeface="Arial Rounded MT Bold" panose="020F0704030504030204" pitchFamily="34" charset="0"/>
              </a:rPr>
              <a:t>Batch Bayesian Optimization: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8F91A8"/>
                </a:solidFill>
                <a:latin typeface="Arial Rounded MT Bold" panose="020F0704030504030204" pitchFamily="34" charset="0"/>
              </a:rPr>
              <a:t>Local Penalization → Diverse, high-quality config batches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8F91A8"/>
                </a:solidFill>
                <a:latin typeface="Arial Rounded MT Bold" panose="020F0704030504030204" pitchFamily="34" charset="0"/>
              </a:rPr>
              <a:t>Distributed Evaluation → Speed up stress testing</a:t>
            </a:r>
          </a:p>
        </p:txBody>
      </p:sp>
    </p:spTree>
    <p:extLst>
      <p:ext uri="{BB962C8B-B14F-4D97-AF65-F5344CB8AC3E}">
        <p14:creationId xmlns:p14="http://schemas.microsoft.com/office/powerpoint/2010/main" val="104332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521B97-9E0B-4F61-99DD-AA93272992B0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Experiments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ED1907-99DC-4CB3-B66C-DA9B52B4635C}"/>
              </a:ext>
            </a:extLst>
          </p:cNvPr>
          <p:cNvSpPr txBox="1"/>
          <p:nvPr/>
        </p:nvSpPr>
        <p:spPr>
          <a:xfrm>
            <a:off x="541838" y="932484"/>
            <a:ext cx="11091361" cy="211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Performance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Outperforms SOTA optimizers </a:t>
            </a:r>
            <a: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(e.g., SMAC, GP, MBO) and tuning systems (e.g., HUNTER)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Up to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10.7%</a:t>
            </a: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 throughput improvement </a:t>
            </a:r>
            <a: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on MySQL benchmarks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3.9% improvement on TPC-C </a:t>
            </a:r>
            <a: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, and </a:t>
            </a: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3.9% latency reduction on JOB</a:t>
            </a:r>
            <a:endParaRPr lang="en-US" altLang="zh-CN" b="0" i="0">
              <a:solidFill>
                <a:srgbClr val="2C2C36"/>
              </a:solidFill>
              <a:effectLst/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Effective on different DBMSs — e.g., </a:t>
            </a: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up to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3.4% improvement on Dameng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0EE0B59-7FFE-4573-8C8C-EE41F0BE1A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0" t="1820" r="1936" b="3342"/>
          <a:stretch/>
        </p:blipFill>
        <p:spPr>
          <a:xfrm>
            <a:off x="415183" y="3159288"/>
            <a:ext cx="4652118" cy="3605215"/>
          </a:xfrm>
          <a:prstGeom prst="rect">
            <a:avLst/>
          </a:prstGeom>
          <a:effectLst/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B4ED061-281E-43C7-B893-E67027426B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0" t="1277" r="4448" b="3884"/>
          <a:stretch/>
        </p:blipFill>
        <p:spPr>
          <a:xfrm>
            <a:off x="5400996" y="3159288"/>
            <a:ext cx="2279661" cy="3605214"/>
          </a:xfrm>
          <a:prstGeom prst="rect">
            <a:avLst/>
          </a:prstGeom>
          <a:effectLst/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288E9710-0009-44E2-A182-40AF65B8D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953" y="3806385"/>
            <a:ext cx="3017447" cy="2311020"/>
          </a:xfrm>
          <a:prstGeom prst="roundRect">
            <a:avLst>
              <a:gd name="adj" fmla="val 5587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49406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21444E5C-8F90-4E30-A832-0E8CB09D347F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Database tuning is important!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60E2472-CA4B-416C-8F4E-5F7264F660C7}"/>
              </a:ext>
            </a:extLst>
          </p:cNvPr>
          <p:cNvSpPr txBox="1"/>
          <p:nvPr/>
        </p:nvSpPr>
        <p:spPr>
          <a:xfrm>
            <a:off x="390270" y="1141810"/>
            <a:ext cx="114114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Realizing high performance requires finding </a:t>
            </a:r>
            <a:r>
              <a:rPr lang="en-US" altLang="zh-CN" sz="2200">
                <a:solidFill>
                  <a:srgbClr val="C5050C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optimal </a:t>
            </a:r>
            <a:r>
              <a:rPr lang="en-US" altLang="zh-CN" sz="2200">
                <a:solidFill>
                  <a:srgbClr val="000000"/>
                </a:solidFill>
                <a:effectLst/>
                <a:latin typeface="Arial Rounded MT Bold" panose="020F0704030504030204" pitchFamily="34" charset="0"/>
                <a:cs typeface="Arial" panose="020B0604020202020204" pitchFamily="34" charset="0"/>
              </a:rPr>
              <a:t>values for configuration knobs</a:t>
            </a:r>
            <a:r>
              <a:rPr lang="en-US" altLang="zh-CN" sz="2200">
                <a:latin typeface="Arial Rounded MT Bold" panose="020F0704030504030204" pitchFamily="34" charset="0"/>
                <a:cs typeface="Arial" panose="020B0604020202020204" pitchFamily="34" charset="0"/>
              </a:rPr>
              <a:t> </a:t>
            </a:r>
            <a:endParaRPr lang="zh-CN" altLang="en-US" sz="2200"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600F229-1BFB-4103-AD02-C3DFA64E2AD9}"/>
              </a:ext>
            </a:extLst>
          </p:cNvPr>
          <p:cNvSpPr/>
          <p:nvPr/>
        </p:nvSpPr>
        <p:spPr>
          <a:xfrm>
            <a:off x="1077685" y="2342157"/>
            <a:ext cx="4133850" cy="2592814"/>
          </a:xfrm>
          <a:prstGeom prst="rect">
            <a:avLst/>
          </a:prstGeom>
          <a:solidFill>
            <a:srgbClr val="E6E6E6"/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5FB838E-FEBD-434B-8DF0-8DBC24C7CE0F}"/>
              </a:ext>
            </a:extLst>
          </p:cNvPr>
          <p:cNvSpPr/>
          <p:nvPr/>
        </p:nvSpPr>
        <p:spPr>
          <a:xfrm>
            <a:off x="6709151" y="2342157"/>
            <a:ext cx="4133850" cy="2592814"/>
          </a:xfrm>
          <a:prstGeom prst="rect">
            <a:avLst/>
          </a:prstGeom>
          <a:solidFill>
            <a:srgbClr val="FFF1CC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F72AF19-F7E9-4F16-A187-F686C856203C}"/>
              </a:ext>
            </a:extLst>
          </p:cNvPr>
          <p:cNvSpPr txBox="1"/>
          <p:nvPr/>
        </p:nvSpPr>
        <p:spPr>
          <a:xfrm>
            <a:off x="812157" y="5600590"/>
            <a:ext cx="10567686" cy="76944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r>
              <a:rPr lang="en-US" altLang="zh-CN" sz="2200" b="0" i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Properly tuned database systems can achieve </a:t>
            </a:r>
            <a:r>
              <a:rPr lang="en-US" altLang="zh-CN" sz="2200" b="1">
                <a:solidFill>
                  <a:srgbClr val="C00000"/>
                </a:solidFill>
                <a:latin typeface="Arial Rounded MT Bold" panose="020F0704030504030204" pitchFamily="34" charset="0"/>
              </a:rPr>
              <a:t>significant higher </a:t>
            </a:r>
            <a:r>
              <a:rPr lang="en-US" altLang="zh-CN" sz="2200" b="0" i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throughput (or </a:t>
            </a:r>
            <a:r>
              <a:rPr lang="en-US" altLang="zh-CN" sz="2200" b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lower</a:t>
            </a:r>
            <a:r>
              <a:rPr lang="en-US" altLang="zh-CN" sz="2200" b="0" i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zh-CN" sz="2200" b="0" i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95-tile latency) compared to </a:t>
            </a:r>
            <a:r>
              <a:rPr lang="en-US" altLang="zh-CN" sz="2200" b="0" i="1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default </a:t>
            </a:r>
            <a:r>
              <a:rPr lang="en-US" altLang="zh-CN" sz="2200" b="0" i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configuration </a:t>
            </a:r>
            <a:r>
              <a:rPr lang="en-US" altLang="zh-CN" sz="2200">
                <a:latin typeface="Arial Rounded MT Bold" panose="020F0704030504030204" pitchFamily="34" charset="0"/>
              </a:rPr>
              <a:t> </a:t>
            </a:r>
            <a:endParaRPr lang="zh-CN" altLang="en-US" sz="2200">
              <a:latin typeface="Arial Rounded MT Bold" panose="020F07040305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1843C3-BB51-4FF8-A1F3-0DAAF91A5737}"/>
              </a:ext>
            </a:extLst>
          </p:cNvPr>
          <p:cNvSpPr txBox="1"/>
          <p:nvPr/>
        </p:nvSpPr>
        <p:spPr>
          <a:xfrm>
            <a:off x="6691649" y="2299736"/>
            <a:ext cx="4075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 Rounded MT Bold" panose="020F0704030504030204" pitchFamily="34" charset="0"/>
              </a:rPr>
              <a:t> ADAPTIVE_NPLN_FLAG =  2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BDTA_SIZE = 16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BUFFER = 80000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BUFFER_POOLS = 136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CACHE_POOL_SIZE = 675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CASE_WHEN_CVT_IFUN = 3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CKPT_DIRTY_PAGES = 0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TRX_VIEW_MODE= 1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CKPT_RLOG_SIZE = 0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COMM_VALIDATE = 0</a:t>
            </a:r>
          </a:p>
          <a:p>
            <a:r>
              <a:rPr lang="en-US" altLang="zh-CN" sz="1400">
                <a:latin typeface="Arial Rounded MT Bold" panose="020F0704030504030204" pitchFamily="34" charset="0"/>
              </a:rPr>
              <a:t>UPD_DEL_OPT= 2</a:t>
            </a:r>
          </a:p>
          <a:p>
            <a:r>
              <a:rPr lang="en-US" altLang="zh-CN" sz="1400">
                <a:latin typeface="Arial Rounded MT Bold" panose="020F0704030504030204" pitchFamily="34" charset="0"/>
              </a:rPr>
              <a:t>……</a:t>
            </a:r>
            <a:endParaRPr lang="zh-CN" altLang="en-US" sz="1400">
              <a:latin typeface="Arial Rounded MT Bold" panose="020F07040305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5389EED-4B2A-4857-913A-4359A5E02D73}"/>
              </a:ext>
            </a:extLst>
          </p:cNvPr>
          <p:cNvSpPr txBox="1"/>
          <p:nvPr/>
        </p:nvSpPr>
        <p:spPr>
          <a:xfrm>
            <a:off x="1116972" y="2299736"/>
            <a:ext cx="4075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 Rounded MT Bold" panose="020F0704030504030204" pitchFamily="34" charset="0"/>
              </a:rPr>
              <a:t> ADAPTIVE_NPLN_FLAG =  1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BDTA_SIZE = 1000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BUFFER = 100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BUFFER_POOLS = 19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CACHE_POOL_SIZE = 20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CASE_WHEN_CVT_IFUN = 1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CKPT_DIRTY_PAGES = 1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TRX_VIEW_MODE= 0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CKPT_RLOG_SIZE = 0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COMM_VALIDATE = 1</a:t>
            </a:r>
          </a:p>
          <a:p>
            <a:r>
              <a:rPr lang="en-US" altLang="zh-CN" sz="1400">
                <a:latin typeface="Arial Rounded MT Bold" panose="020F0704030504030204" pitchFamily="34" charset="0"/>
              </a:rPr>
              <a:t>UPD_DEL_OPT= 2</a:t>
            </a:r>
          </a:p>
          <a:p>
            <a:r>
              <a:rPr lang="en-US" altLang="zh-CN" sz="1400">
                <a:latin typeface="Arial Rounded MT Bold" panose="020F0704030504030204" pitchFamily="34" charset="0"/>
              </a:rPr>
              <a:t>……</a:t>
            </a:r>
            <a:endParaRPr lang="zh-CN" altLang="en-US" sz="1400">
              <a:latin typeface="Arial Rounded MT Bold" panose="020F0704030504030204" pitchFamily="34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247E2F89-2436-4E4C-9D83-58777651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857" y="4376922"/>
            <a:ext cx="883495" cy="88349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3772A69-57C1-4A93-82FD-594698A1512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320699" y="4373322"/>
            <a:ext cx="883495" cy="88349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FB09BDF-65B6-444A-BB61-D5154260710A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547892" y="2703148"/>
            <a:ext cx="883495" cy="883495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157CFC-6902-475A-8ECC-0320B9A40459}"/>
              </a:ext>
            </a:extLst>
          </p:cNvPr>
          <p:cNvCxnSpPr>
            <a:stCxn id="25" idx="3"/>
            <a:endCxn id="32" idx="1"/>
          </p:cNvCxnSpPr>
          <p:nvPr/>
        </p:nvCxnSpPr>
        <p:spPr>
          <a:xfrm>
            <a:off x="5211535" y="3638564"/>
            <a:ext cx="14801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E69FC18-4036-4327-B64F-190226A01DDC}"/>
              </a:ext>
            </a:extLst>
          </p:cNvPr>
          <p:cNvSpPr txBox="1"/>
          <p:nvPr/>
        </p:nvSpPr>
        <p:spPr>
          <a:xfrm>
            <a:off x="5192113" y="3688508"/>
            <a:ext cx="159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Arial Rounded MT Bold" panose="020F0704030504030204" pitchFamily="34" charset="0"/>
              </a:rPr>
              <a:t>Knob Tuning</a:t>
            </a:r>
            <a:endParaRPr lang="zh-CN" altLang="en-US">
              <a:latin typeface="Arial Rounded MT Bold" panose="020F0704030504030204" pitchFamily="34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D7ACA3F-B299-4637-9BFF-11E46C1967C3}"/>
              </a:ext>
            </a:extLst>
          </p:cNvPr>
          <p:cNvSpPr txBox="1"/>
          <p:nvPr/>
        </p:nvSpPr>
        <p:spPr>
          <a:xfrm>
            <a:off x="1040760" y="4961931"/>
            <a:ext cx="3900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Dameng V8</a:t>
            </a:r>
            <a:r>
              <a:rPr lang="en-US" altLang="zh-CN" sz="1600" b="0" i="1"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zh-CN" sz="1600" b="0" i="0"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Default Configuration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75C4AAA-F2A3-4675-808C-C01594A5894E}"/>
              </a:ext>
            </a:extLst>
          </p:cNvPr>
          <p:cNvSpPr txBox="1"/>
          <p:nvPr/>
        </p:nvSpPr>
        <p:spPr>
          <a:xfrm>
            <a:off x="6691648" y="4961931"/>
            <a:ext cx="3900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Dameng V8</a:t>
            </a:r>
            <a:r>
              <a:rPr lang="en-US" altLang="zh-CN" sz="1600" b="0" i="1"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zh-CN" sz="1600" b="0" i="0"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Default Configuration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5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521B97-9E0B-4F61-99DD-AA93272992B0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Experiments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AED1907-99DC-4CB3-B66C-DA9B52B4635C}"/>
              </a:ext>
            </a:extLst>
          </p:cNvPr>
          <p:cNvSpPr txBox="1"/>
          <p:nvPr/>
        </p:nvSpPr>
        <p:spPr>
          <a:xfrm>
            <a:off x="541838" y="932484"/>
            <a:ext cx="11091361" cy="2116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>
                <a:solidFill>
                  <a:srgbClr val="2C2C36"/>
                </a:solidFill>
                <a:latin typeface="Arial Rounded MT Bold" panose="020F0704030504030204" pitchFamily="34" charset="0"/>
              </a:rPr>
              <a:t>Efficiency</a:t>
            </a:r>
            <a:endParaRPr lang="en-US" altLang="zh-CN" b="1" i="0">
              <a:solidFill>
                <a:srgbClr val="2C2C36"/>
              </a:solidFill>
              <a:effectLst/>
              <a:latin typeface="Arial Rounded MT Bold" panose="020F0704030504030204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1.4×–2.6× </a:t>
            </a: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faster tuning speed than SMAC on MySQL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TOPTUNE-P4 achieves near-optimal config in just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20 iterations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Speedups up to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12.2×</a:t>
            </a: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 with batch + parallel optimization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Consistent gains on both MySQL and Dameng DBMS</a:t>
            </a:r>
            <a:endParaRPr lang="en-US" altLang="zh-CN" b="0" i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C1C5692B-8605-423A-9475-3400784D37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0" t="1820" r="1936" b="3342"/>
          <a:stretch/>
        </p:blipFill>
        <p:spPr>
          <a:xfrm>
            <a:off x="415183" y="3159288"/>
            <a:ext cx="4652118" cy="3605215"/>
          </a:xfrm>
          <a:prstGeom prst="rect">
            <a:avLst/>
          </a:prstGeom>
          <a:effectLst/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B93C593-2D5F-4152-AE42-06EFC16F1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10" t="1277" r="4448" b="3884"/>
          <a:stretch/>
        </p:blipFill>
        <p:spPr>
          <a:xfrm>
            <a:off x="5400996" y="3159288"/>
            <a:ext cx="2279661" cy="3605214"/>
          </a:xfrm>
          <a:prstGeom prst="rect">
            <a:avLst/>
          </a:prstGeom>
          <a:effectLst/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790633F4-8377-466C-ACE0-0D5974A79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6953" y="3806385"/>
            <a:ext cx="3017447" cy="2311020"/>
          </a:xfrm>
          <a:prstGeom prst="roundRect">
            <a:avLst>
              <a:gd name="adj" fmla="val 5587"/>
            </a:avLst>
          </a:prstGeom>
          <a:effectLst/>
        </p:spPr>
      </p:pic>
    </p:spTree>
    <p:extLst>
      <p:ext uri="{BB962C8B-B14F-4D97-AF65-F5344CB8AC3E}">
        <p14:creationId xmlns:p14="http://schemas.microsoft.com/office/powerpoint/2010/main" val="1934037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9659561-3EDE-4534-BA04-3D5A9869E454}"/>
              </a:ext>
            </a:extLst>
          </p:cNvPr>
          <p:cNvSpPr txBox="1"/>
          <p:nvPr/>
        </p:nvSpPr>
        <p:spPr>
          <a:xfrm>
            <a:off x="250082" y="1041043"/>
            <a:ext cx="9071717" cy="3366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Space Decomposition (SD)</a:t>
            </a:r>
            <a:b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altLang="zh-CN" b="0" i="0">
                <a:solidFill>
                  <a:schemeClr val="bg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→ Improves TPS by up to 4.5% and speeds up tuning by 1.2×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Knob Projection (KP)</a:t>
            </a:r>
            <a:b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altLang="zh-CN" b="0" i="0">
                <a:solidFill>
                  <a:schemeClr val="bg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→ Reduces tuning iterations by 1.5× via dim reduction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Context-based Communication</a:t>
            </a:r>
            <a:br>
              <a:rPr lang="en-US" altLang="zh-CN" b="0" i="0">
                <a:solidFill>
                  <a:schemeClr val="bg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</a:br>
            <a:r>
              <a:rPr lang="en-US" altLang="zh-CN" b="0" i="0">
                <a:solidFill>
                  <a:schemeClr val="bg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→ Without it: ↓ throughput by up to 5.1%, ↑ iterations by 1.5×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Batch Sampling (BP)</a:t>
            </a:r>
            <a:b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altLang="zh-CN" b="0" i="0">
                <a:solidFill>
                  <a:schemeClr val="bg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→ Local penalization outperforms random, q-EI, and simulation matching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2E22E9-793F-48EE-87DD-9125B9133672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Experiments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972174-D40C-4A02-BDE4-E298CC65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8" y="4629844"/>
            <a:ext cx="5312517" cy="2121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71BD3D8-E30F-4AE4-9C17-9969ADEF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839" y="2118290"/>
            <a:ext cx="2686614" cy="19346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725D82C-86C9-405D-97BE-73F00F2A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58" y="4883830"/>
            <a:ext cx="5494505" cy="16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04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745B9-1356-4869-87D4-443FA28CF386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Experiments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DBD946-B5C7-4D7E-8C56-6DED7F1E0E6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56523" y="3992151"/>
            <a:ext cx="3916335" cy="24064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2885EA-6CDC-4FBF-9BEC-00FC1D367CF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26282" y="3992151"/>
            <a:ext cx="3916335" cy="24064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215B33A-8550-4611-801E-0474BD2C2E9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186765" y="3992151"/>
            <a:ext cx="3916335" cy="24064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77AAFAA-C9DF-4628-848E-56629A2A97A7}"/>
              </a:ext>
            </a:extLst>
          </p:cNvPr>
          <p:cNvSpPr txBox="1"/>
          <p:nvPr/>
        </p:nvSpPr>
        <p:spPr>
          <a:xfrm>
            <a:off x="415182" y="1145124"/>
            <a:ext cx="9527104" cy="2535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1. </a:t>
            </a:r>
            <a: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TOPTUNE outperforms GP/SMAC with 5, 15, and 25 categorical knobs</a:t>
            </a:r>
            <a:b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altLang="zh-CN" b="0" i="0">
                <a:solidFill>
                  <a:schemeClr val="bg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→ Up to 12.1% throughput improvement</a:t>
            </a:r>
          </a:p>
          <a:p>
            <a:pPr algn="l">
              <a:lnSpc>
                <a:spcPct val="150000"/>
              </a:lnSpc>
            </a:pPr>
            <a:r>
              <a:rPr lang="en-US" altLang="zh-CN" b="1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2. </a:t>
            </a:r>
            <a:r>
              <a:rPr lang="en-US" altLang="zh-CN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SMAC (categorical) + GP (continuous) </a:t>
            </a:r>
            <a: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performs best</a:t>
            </a:r>
            <a:b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altLang="zh-CN" b="0" i="0">
                <a:solidFill>
                  <a:schemeClr val="bg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→ Other models suffer from underfitting or data limits</a:t>
            </a:r>
          </a:p>
          <a:p>
            <a:pPr algn="l">
              <a:lnSpc>
                <a:spcPct val="150000"/>
              </a:lnSpc>
            </a:pPr>
            <a:r>
              <a:rPr lang="en-US" altLang="zh-CN" b="1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3. </a:t>
            </a:r>
            <a: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TOPTUNE consistently beats SMAC on all hardware Envs</a:t>
            </a:r>
            <a:br>
              <a:rPr lang="en-US" altLang="zh-CN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</a:br>
            <a:r>
              <a:rPr lang="en-US" altLang="zh-CN" b="0" i="0">
                <a:solidFill>
                  <a:schemeClr val="bg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→ Reaches same performance in 1 hour vs. 5 hours for SMAC</a:t>
            </a:r>
          </a:p>
        </p:txBody>
      </p:sp>
    </p:spTree>
    <p:extLst>
      <p:ext uri="{BB962C8B-B14F-4D97-AF65-F5344CB8AC3E}">
        <p14:creationId xmlns:p14="http://schemas.microsoft.com/office/powerpoint/2010/main" val="4063367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5F4C21-790E-42EF-997B-AA51F9855D45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Conclusion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AEBAD-D357-478B-9D95-3A8960A5927C}"/>
              </a:ext>
            </a:extLst>
          </p:cNvPr>
          <p:cNvSpPr txBox="1"/>
          <p:nvPr/>
        </p:nvSpPr>
        <p:spPr>
          <a:xfrm>
            <a:off x="0" y="804834"/>
            <a:ext cx="12192000" cy="3668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400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Key Idea: Tailored optimization for </a:t>
            </a:r>
            <a:r>
              <a:rPr lang="en-US" altLang="zh-CN" sz="2400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continuous &amp; categorical knobs</a:t>
            </a:r>
            <a:endParaRPr lang="en-US" altLang="zh-CN" sz="2400" b="0" i="0">
              <a:solidFill>
                <a:srgbClr val="2C2C36"/>
              </a:solidFill>
              <a:effectLst/>
              <a:latin typeface="Arial Rounded MT Bold" panose="020F07040305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400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Key techniques: </a:t>
            </a:r>
            <a:r>
              <a:rPr lang="en-US" altLang="zh-CN" sz="2400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space decomposition, collaborative optimization </a:t>
            </a:r>
            <a:r>
              <a:rPr lang="en-US" altLang="zh-CN" sz="2400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altLang="zh-CN" sz="2400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dimensional projection </a:t>
            </a:r>
            <a:r>
              <a:rPr lang="en-US" altLang="zh-CN" sz="2400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, and </a:t>
            </a:r>
            <a:r>
              <a:rPr lang="en-US" altLang="zh-CN" sz="2400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batch BO</a:t>
            </a:r>
            <a:endParaRPr lang="en-US" altLang="zh-CN" sz="2400" b="0" i="0">
              <a:solidFill>
                <a:srgbClr val="2C2C36"/>
              </a:solidFill>
              <a:effectLst/>
              <a:latin typeface="Arial Rounded MT Bold" panose="020F07040305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400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Outperforms SMAC by </a:t>
            </a:r>
            <a:r>
              <a:rPr lang="en-US" altLang="zh-CN" sz="2400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up to 10.7% in throughput </a:t>
            </a:r>
            <a:r>
              <a:rPr lang="en-US" altLang="zh-CN" sz="2400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and </a:t>
            </a:r>
            <a:r>
              <a:rPr lang="en-US" altLang="zh-CN" sz="2400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12.2× in tuning speed</a:t>
            </a:r>
            <a:endParaRPr lang="en-US" altLang="zh-CN" sz="2400" b="0" i="0">
              <a:solidFill>
                <a:srgbClr val="2C2C36"/>
              </a:solidFill>
              <a:effectLst/>
              <a:latin typeface="Arial Rounded MT Bold" panose="020F070403050403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400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Future work: extend to </a:t>
            </a:r>
            <a:r>
              <a:rPr lang="en-US" altLang="zh-CN" sz="2400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file systems </a:t>
            </a:r>
            <a:r>
              <a:rPr lang="en-US" altLang="zh-CN" sz="2400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, </a:t>
            </a:r>
            <a:r>
              <a:rPr lang="en-US" altLang="zh-CN" sz="2400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OS </a:t>
            </a:r>
            <a:r>
              <a:rPr lang="en-US" altLang="zh-CN" sz="2400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, and </a:t>
            </a:r>
            <a:r>
              <a:rPr lang="en-US" altLang="zh-CN" sz="2400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big data frameworks </a:t>
            </a:r>
            <a:r>
              <a:rPr lang="en-US" altLang="zh-CN" sz="2400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tuning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13E3D4-8E86-440B-86DA-BF5A893F3A5E}"/>
              </a:ext>
            </a:extLst>
          </p:cNvPr>
          <p:cNvSpPr/>
          <p:nvPr/>
        </p:nvSpPr>
        <p:spPr>
          <a:xfrm>
            <a:off x="0" y="4686300"/>
            <a:ext cx="12192000" cy="2041395"/>
          </a:xfrm>
          <a:prstGeom prst="rect">
            <a:avLst/>
          </a:prstGeom>
          <a:solidFill>
            <a:srgbClr val="D5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rgbClr val="C00000"/>
                </a:solidFill>
                <a:latin typeface="Arial Rounded MT Bold" panose="020F0704030504030204" pitchFamily="34" charset="0"/>
              </a:rPr>
              <a:t>Thank You!</a:t>
            </a:r>
            <a:r>
              <a:rPr lang="zh-CN" altLang="en-US" sz="3600">
                <a:solidFill>
                  <a:srgbClr val="C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3600">
                <a:solidFill>
                  <a:srgbClr val="C00000"/>
                </a:solidFill>
                <a:latin typeface="Arial Rounded MT Bold" panose="020F0704030504030204" pitchFamily="34" charset="0"/>
              </a:rPr>
              <a:t>Q&amp;A</a:t>
            </a:r>
          </a:p>
          <a:p>
            <a:pPr algn="ctr"/>
            <a:r>
              <a:rPr lang="en-US" altLang="zh-CN" sz="2400">
                <a:solidFill>
                  <a:schemeClr val="bg2">
                    <a:lumMod val="25000"/>
                  </a:schemeClr>
                </a:solidFill>
                <a:latin typeface="Arial Rounded MT Bold" panose="020F0704030504030204" pitchFamily="34" charset="0"/>
              </a:rPr>
              <a:t>Reach me at weirukai@hust.edu.cn </a:t>
            </a:r>
          </a:p>
        </p:txBody>
      </p:sp>
    </p:spTree>
    <p:extLst>
      <p:ext uri="{BB962C8B-B14F-4D97-AF65-F5344CB8AC3E}">
        <p14:creationId xmlns:p14="http://schemas.microsoft.com/office/powerpoint/2010/main" val="137299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21444E5C-8F90-4E30-A832-0E8CB09D347F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Constantia" panose="02030602050306030303" pitchFamily="18" charset="0"/>
                <a:ea typeface="腾讯体 W3" panose="020C04030202040F0204" pitchFamily="34" charset="-122"/>
                <a:cs typeface="Times" panose="02020603050405020304" pitchFamily="18" charset="0"/>
              </a:rPr>
              <a:t>Database tuning is hard…</a:t>
            </a:r>
            <a:endParaRPr lang="zh-CN" altLang="en-US" sz="4000" b="1" dirty="0">
              <a:solidFill>
                <a:srgbClr val="4747BA"/>
              </a:solidFill>
              <a:latin typeface="Constantia" panose="02030602050306030303" pitchFamily="18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861022-6A51-4578-A927-C52D108352EB}"/>
              </a:ext>
            </a:extLst>
          </p:cNvPr>
          <p:cNvSpPr/>
          <p:nvPr/>
        </p:nvSpPr>
        <p:spPr>
          <a:xfrm>
            <a:off x="7368908" y="1969909"/>
            <a:ext cx="4133850" cy="2592814"/>
          </a:xfrm>
          <a:prstGeom prst="rect">
            <a:avLst/>
          </a:prstGeom>
          <a:solidFill>
            <a:srgbClr val="FFF1CC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91593A-77CA-46D1-9008-C7F9DC3C2D04}"/>
              </a:ext>
            </a:extLst>
          </p:cNvPr>
          <p:cNvSpPr txBox="1"/>
          <p:nvPr/>
        </p:nvSpPr>
        <p:spPr>
          <a:xfrm>
            <a:off x="7351406" y="1927488"/>
            <a:ext cx="4075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 Rounded MT Bold" panose="020F0704030504030204" pitchFamily="34" charset="0"/>
              </a:rPr>
              <a:t> 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ADAPTIVE_NPLN_FLAG </a:t>
            </a:r>
            <a:r>
              <a:rPr lang="en-US" altLang="zh-CN" sz="1400">
                <a:latin typeface="Arial Rounded MT Bold" panose="020F0704030504030204" pitchFamily="34" charset="0"/>
              </a:rPr>
              <a:t>=  2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 BDTA_SIZE </a:t>
            </a:r>
            <a:r>
              <a:rPr lang="en-US" altLang="zh-CN" sz="1400">
                <a:latin typeface="Arial Rounded MT Bold" panose="020F0704030504030204" pitchFamily="34" charset="0"/>
              </a:rPr>
              <a:t>= 16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 BUFFER </a:t>
            </a:r>
            <a:r>
              <a:rPr lang="en-US" altLang="zh-CN" sz="1400">
                <a:latin typeface="Arial Rounded MT Bold" panose="020F0704030504030204" pitchFamily="34" charset="0"/>
              </a:rPr>
              <a:t>= 80000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 BUFFER_POOLS </a:t>
            </a:r>
            <a:r>
              <a:rPr lang="en-US" altLang="zh-CN" sz="1400">
                <a:latin typeface="Arial Rounded MT Bold" panose="020F0704030504030204" pitchFamily="34" charset="0"/>
              </a:rPr>
              <a:t>= 136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CACHE_POOL_SIZE </a:t>
            </a:r>
            <a:r>
              <a:rPr lang="en-US" altLang="zh-CN" sz="1400">
                <a:latin typeface="Arial Rounded MT Bold" panose="020F0704030504030204" pitchFamily="34" charset="0"/>
              </a:rPr>
              <a:t>= 675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 CASE_WHEN_CVT_IFUN </a:t>
            </a:r>
            <a:r>
              <a:rPr lang="en-US" altLang="zh-CN" sz="1400">
                <a:latin typeface="Arial Rounded MT Bold" panose="020F0704030504030204" pitchFamily="34" charset="0"/>
              </a:rPr>
              <a:t>= 3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CKPT_DIRTY_PAGES </a:t>
            </a:r>
            <a:r>
              <a:rPr lang="en-US" altLang="zh-CN" sz="1400">
                <a:latin typeface="Arial Rounded MT Bold" panose="020F0704030504030204" pitchFamily="34" charset="0"/>
              </a:rPr>
              <a:t>= 0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 TRX_VIEW_MODE</a:t>
            </a:r>
            <a:r>
              <a:rPr lang="en-US" altLang="zh-CN" sz="1400">
                <a:latin typeface="Arial Rounded MT Bold" panose="020F0704030504030204" pitchFamily="34" charset="0"/>
              </a:rPr>
              <a:t>= 1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CKPT_RLOG_SIZE </a:t>
            </a:r>
            <a:r>
              <a:rPr lang="en-US" altLang="zh-CN" sz="1400">
                <a:latin typeface="Arial Rounded MT Bold" panose="020F0704030504030204" pitchFamily="34" charset="0"/>
              </a:rPr>
              <a:t>= 0</a:t>
            </a:r>
            <a:br>
              <a:rPr lang="en-US" altLang="zh-CN" sz="1400">
                <a:latin typeface="Arial Rounded MT Bold" panose="020F0704030504030204" pitchFamily="34" charset="0"/>
              </a:rPr>
            </a:br>
            <a:r>
              <a:rPr lang="en-US" altLang="zh-CN" sz="1400">
                <a:latin typeface="Arial Rounded MT Bold" panose="020F0704030504030204" pitchFamily="34" charset="0"/>
              </a:rPr>
              <a:t> </a:t>
            </a:r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COMM_VALIDATE </a:t>
            </a:r>
            <a:r>
              <a:rPr lang="en-US" altLang="zh-CN" sz="1400">
                <a:latin typeface="Arial Rounded MT Bold" panose="020F0704030504030204" pitchFamily="34" charset="0"/>
              </a:rPr>
              <a:t>= 0</a:t>
            </a:r>
          </a:p>
          <a:p>
            <a:r>
              <a:rPr lang="en-US" altLang="zh-CN" sz="140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UPD_DEL_OPT</a:t>
            </a:r>
            <a:r>
              <a:rPr lang="en-US" altLang="zh-CN" sz="1400">
                <a:latin typeface="Arial Rounded MT Bold" panose="020F0704030504030204" pitchFamily="34" charset="0"/>
              </a:rPr>
              <a:t>= 2</a:t>
            </a:r>
          </a:p>
          <a:p>
            <a:r>
              <a:rPr lang="en-US" altLang="zh-CN" sz="1400">
                <a:latin typeface="Arial Rounded MT Bold" panose="020F0704030504030204" pitchFamily="34" charset="0"/>
              </a:rPr>
              <a:t>……</a:t>
            </a:r>
            <a:endParaRPr lang="zh-CN" altLang="en-US" sz="1400">
              <a:latin typeface="Arial Rounded MT Bold" panose="020F070403050403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11605AB-31F8-4CFF-9ABF-68F9B61828F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456" y="4001074"/>
            <a:ext cx="883495" cy="88349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226F0FC-8F31-493E-9E2C-76244ACB4C49}"/>
              </a:ext>
            </a:extLst>
          </p:cNvPr>
          <p:cNvSpPr txBox="1"/>
          <p:nvPr/>
        </p:nvSpPr>
        <p:spPr>
          <a:xfrm>
            <a:off x="7351405" y="4589683"/>
            <a:ext cx="3900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1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Dameng V8</a:t>
            </a:r>
            <a:r>
              <a:rPr lang="en-US" altLang="zh-CN" sz="1600" b="0" i="1"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US" altLang="zh-CN" sz="1600" b="0" i="0">
                <a:solidFill>
                  <a:schemeClr val="bg1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Default Configuration</a:t>
            </a:r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endParaRPr lang="zh-CN" altLang="en-US" sz="160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6AC39E-DC04-495C-83C3-709D4DFDDA72}"/>
              </a:ext>
            </a:extLst>
          </p:cNvPr>
          <p:cNvSpPr txBox="1"/>
          <p:nvPr/>
        </p:nvSpPr>
        <p:spPr>
          <a:xfrm>
            <a:off x="493229" y="1585736"/>
            <a:ext cx="65356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>
                <a:latin typeface="Arial Rounded MT Bold" panose="020F0704030504030204" pitchFamily="34" charset="0"/>
              </a:rPr>
              <a:t>-Too many knobs:</a:t>
            </a:r>
            <a:r>
              <a:rPr lang="zh-CN" altLang="en-US" sz="2200">
                <a:latin typeface="Arial Rounded MT Bold" panose="020F0704030504030204" pitchFamily="34" charset="0"/>
              </a:rPr>
              <a:t> </a:t>
            </a:r>
            <a:r>
              <a:rPr lang="en-US" altLang="zh-CN" sz="2200">
                <a:latin typeface="Arial Rounded MT Bold" panose="020F0704030504030204" pitchFamily="34" charset="0"/>
              </a:rPr>
              <a:t>MySQL&gt;500,</a:t>
            </a:r>
            <a:r>
              <a:rPr lang="zh-CN" altLang="en-US" sz="2200">
                <a:latin typeface="Arial Rounded MT Bold" panose="020F0704030504030204" pitchFamily="34" charset="0"/>
              </a:rPr>
              <a:t> </a:t>
            </a:r>
            <a:r>
              <a:rPr lang="en-US" altLang="zh-CN" sz="2200">
                <a:latin typeface="Arial Rounded MT Bold" panose="020F0704030504030204" pitchFamily="34" charset="0"/>
              </a:rPr>
              <a:t>Dameng</a:t>
            </a:r>
            <a:r>
              <a:rPr lang="zh-CN" altLang="en-US" sz="2200">
                <a:latin typeface="Arial Rounded MT Bold" panose="020F0704030504030204" pitchFamily="34" charset="0"/>
              </a:rPr>
              <a:t> </a:t>
            </a:r>
            <a:r>
              <a:rPr lang="en-US" altLang="zh-CN" sz="2200">
                <a:latin typeface="Arial Rounded MT Bold" panose="020F0704030504030204" pitchFamily="34" charset="0"/>
              </a:rPr>
              <a:t>&gt;</a:t>
            </a:r>
            <a:r>
              <a:rPr lang="zh-CN" altLang="en-US" sz="2200">
                <a:latin typeface="Arial Rounded MT Bold" panose="020F0704030504030204" pitchFamily="34" charset="0"/>
              </a:rPr>
              <a:t> </a:t>
            </a:r>
            <a:r>
              <a:rPr lang="en-US" altLang="zh-CN" sz="2200">
                <a:latin typeface="Arial Rounded MT Bold" panose="020F0704030504030204" pitchFamily="34" charset="0"/>
              </a:rPr>
              <a:t>800 </a:t>
            </a:r>
            <a:endParaRPr lang="zh-CN" altLang="en-US" sz="2200">
              <a:latin typeface="Arial Rounded MT Bold" panose="020F07040305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980490-2D6D-4D3D-9CA1-1E5F53975878}"/>
              </a:ext>
            </a:extLst>
          </p:cNvPr>
          <p:cNvSpPr txBox="1"/>
          <p:nvPr/>
        </p:nvSpPr>
        <p:spPr>
          <a:xfrm>
            <a:off x="493229" y="2183060"/>
            <a:ext cx="52479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>
                <a:latin typeface="Arial Rounded MT Bold" panose="020F0704030504030204" pitchFamily="34" charset="0"/>
              </a:rPr>
              <a:t>-</a:t>
            </a:r>
            <a:r>
              <a:rPr lang="en-US" altLang="zh-CN" sz="2200" b="0" i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Unknown </a:t>
            </a:r>
            <a:r>
              <a:rPr lang="en-US" altLang="zh-CN" sz="2200" b="0" i="0">
                <a:solidFill>
                  <a:srgbClr val="C5050C"/>
                </a:solidFill>
                <a:effectLst/>
                <a:latin typeface="Arial Rounded MT Bold" panose="020F0704030504030204" pitchFamily="34" charset="0"/>
              </a:rPr>
              <a:t>interactions </a:t>
            </a:r>
            <a:r>
              <a:rPr lang="en-US" altLang="zh-CN" sz="2200" b="0" i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among knobs</a:t>
            </a:r>
            <a:r>
              <a:rPr lang="en-US" altLang="zh-CN" sz="2200">
                <a:latin typeface="Arial Rounded MT Bold" panose="020F0704030504030204" pitchFamily="34" charset="0"/>
              </a:rPr>
              <a:t> </a:t>
            </a:r>
            <a:endParaRPr lang="zh-CN" altLang="en-US" sz="2200">
              <a:latin typeface="Arial Rounded MT Bold" panose="020F07040305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C90DBF-1010-4CF7-98D8-114BE8D895AE}"/>
              </a:ext>
            </a:extLst>
          </p:cNvPr>
          <p:cNvSpPr txBox="1"/>
          <p:nvPr/>
        </p:nvSpPr>
        <p:spPr>
          <a:xfrm>
            <a:off x="493229" y="2780384"/>
            <a:ext cx="53585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>
                <a:latin typeface="Arial Rounded MT Bold" panose="020F0704030504030204" pitchFamily="34" charset="0"/>
              </a:rPr>
              <a:t>-</a:t>
            </a:r>
            <a:r>
              <a:rPr lang="en-US" altLang="zh-CN" sz="2200" b="0" i="0">
                <a:effectLst/>
                <a:latin typeface="Arial Rounded MT Bold" panose="020F0704030504030204" pitchFamily="34" charset="0"/>
              </a:rPr>
              <a:t>Configuration</a:t>
            </a:r>
            <a:r>
              <a:rPr lang="en-US" altLang="zh-CN" sz="2200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evaluation </a:t>
            </a:r>
            <a:r>
              <a:rPr lang="en-US" altLang="zh-CN" sz="2200" b="0" i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is expensive</a:t>
            </a:r>
            <a:endParaRPr lang="zh-CN" altLang="en-US" sz="2200">
              <a:latin typeface="Arial Rounded MT Bold" panose="020F070403050403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752CF88-9CFD-4FDC-B8D6-5442CD1C77AB}"/>
              </a:ext>
            </a:extLst>
          </p:cNvPr>
          <p:cNvSpPr txBox="1"/>
          <p:nvPr/>
        </p:nvSpPr>
        <p:spPr>
          <a:xfrm>
            <a:off x="493229" y="3377708"/>
            <a:ext cx="5825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>
                <a:latin typeface="Arial Rounded MT Bold" panose="020F0704030504030204" pitchFamily="34" charset="0"/>
              </a:rPr>
              <a:t>- Poor generalization on </a:t>
            </a:r>
            <a:r>
              <a:rPr lang="en-US" altLang="zh-CN" sz="2200">
                <a:solidFill>
                  <a:srgbClr val="C00000"/>
                </a:solidFill>
                <a:latin typeface="Arial Rounded MT Bold" panose="020F0704030504030204" pitchFamily="34" charset="0"/>
              </a:rPr>
              <a:t>varying workload</a:t>
            </a:r>
            <a:endParaRPr lang="zh-CN" altLang="en-US" sz="220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AC695F1-B38E-4D99-999D-1A009FA48E09}"/>
              </a:ext>
            </a:extLst>
          </p:cNvPr>
          <p:cNvSpPr txBox="1"/>
          <p:nvPr/>
        </p:nvSpPr>
        <p:spPr>
          <a:xfrm>
            <a:off x="342901" y="5638632"/>
            <a:ext cx="11506199" cy="769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2400">
                <a:latin typeface="Arial Rounded MT Bold" panose="020F0704030504030204" pitchFamily="34" charset="0"/>
              </a:rPr>
              <a:t>Configuration </a:t>
            </a:r>
            <a:r>
              <a:rPr lang="en-US" altLang="zh-CN" sz="2400">
                <a:solidFill>
                  <a:srgbClr val="C00000"/>
                </a:solidFill>
                <a:latin typeface="Arial Rounded MT Bold" panose="020F0704030504030204" pitchFamily="34" charset="0"/>
              </a:rPr>
              <a:t>heterogeneity</a:t>
            </a:r>
            <a:r>
              <a:rPr lang="en-US" altLang="zh-CN" sz="2400">
                <a:latin typeface="Arial Rounded MT Bold" panose="020F0704030504030204" pitchFamily="34" charset="0"/>
              </a:rPr>
              <a:t> - in</a:t>
            </a:r>
            <a:r>
              <a:rPr lang="en-US" altLang="zh-CN" sz="2400">
                <a:solidFill>
                  <a:srgbClr val="C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2400">
                <a:latin typeface="Arial Rounded MT Bold" panose="020F0704030504030204" pitchFamily="34" charset="0"/>
              </a:rPr>
              <a:t>type, scale, and effect - complicates building universal optimization solutions across diverse systems and workloads. </a:t>
            </a:r>
            <a:endParaRPr lang="zh-CN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2BD4F1-7674-4B36-A2A3-1B74091E9127}"/>
              </a:ext>
            </a:extLst>
          </p:cNvPr>
          <p:cNvSpPr txBox="1"/>
          <p:nvPr/>
        </p:nvSpPr>
        <p:spPr>
          <a:xfrm>
            <a:off x="493229" y="3975032"/>
            <a:ext cx="1002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>
                <a:latin typeface="Arial Rounded MT Bold" panose="020F0704030504030204" pitchFamily="34" charset="0"/>
              </a:rPr>
              <a:t>- …….</a:t>
            </a:r>
            <a:endParaRPr lang="zh-CN" altLang="en-US" sz="220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1B9CF7F-15DA-49F7-A5FC-025BF00F3C6A}"/>
              </a:ext>
            </a:extLst>
          </p:cNvPr>
          <p:cNvSpPr txBox="1"/>
          <p:nvPr/>
        </p:nvSpPr>
        <p:spPr>
          <a:xfrm>
            <a:off x="493229" y="4572354"/>
            <a:ext cx="60552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>
                <a:latin typeface="Arial Rounded MT Bold" panose="020F0704030504030204" pitchFamily="34" charset="0"/>
              </a:rPr>
              <a:t>- </a:t>
            </a:r>
            <a:r>
              <a:rPr lang="en-US" altLang="zh-CN" sz="2200">
                <a:solidFill>
                  <a:srgbClr val="C00000"/>
                </a:solidFill>
                <a:latin typeface="Arial Rounded MT Bold" panose="020F0704030504030204" pitchFamily="34" charset="0"/>
              </a:rPr>
              <a:t>Continuous</a:t>
            </a:r>
            <a:r>
              <a:rPr lang="en-US" altLang="zh-CN" sz="2200">
                <a:latin typeface="Arial Rounded MT Bold" panose="020F0704030504030204" pitchFamily="34" charset="0"/>
              </a:rPr>
              <a:t> and </a:t>
            </a:r>
            <a:r>
              <a:rPr lang="en-US" altLang="zh-CN" sz="2200">
                <a:solidFill>
                  <a:srgbClr val="C00000"/>
                </a:solidFill>
                <a:latin typeface="Arial Rounded MT Bold" panose="020F0704030504030204" pitchFamily="34" charset="0"/>
              </a:rPr>
              <a:t>categorical</a:t>
            </a:r>
            <a:r>
              <a:rPr lang="en-US" altLang="zh-CN" sz="2200">
                <a:latin typeface="Arial Rounded MT Bold" panose="020F0704030504030204" pitchFamily="34" charset="0"/>
              </a:rPr>
              <a:t> knobs coexist</a:t>
            </a:r>
            <a:endParaRPr lang="zh-CN" altLang="en-US" sz="220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32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21444E5C-8F90-4E30-A832-0E8CB09D347F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Heterogeneity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graphicFrame>
        <p:nvGraphicFramePr>
          <p:cNvPr id="22" name="表格 6">
            <a:extLst>
              <a:ext uri="{FF2B5EF4-FFF2-40B4-BE49-F238E27FC236}">
                <a16:creationId xmlns:a16="http://schemas.microsoft.com/office/drawing/2014/main" id="{EF235556-83F2-4FAA-9441-CDDAC2EA8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75193"/>
              </p:ext>
            </p:extLst>
          </p:nvPr>
        </p:nvGraphicFramePr>
        <p:xfrm>
          <a:off x="639235" y="2077026"/>
          <a:ext cx="10913531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45732">
                  <a:extLst>
                    <a:ext uri="{9D8B030D-6E8A-4147-A177-3AD203B41FA5}">
                      <a16:colId xmlns:a16="http://schemas.microsoft.com/office/drawing/2014/main" val="1928290492"/>
                    </a:ext>
                  </a:extLst>
                </a:gridCol>
                <a:gridCol w="3450714">
                  <a:extLst>
                    <a:ext uri="{9D8B030D-6E8A-4147-A177-3AD203B41FA5}">
                      <a16:colId xmlns:a16="http://schemas.microsoft.com/office/drawing/2014/main" val="1952159417"/>
                    </a:ext>
                  </a:extLst>
                </a:gridCol>
                <a:gridCol w="1531933">
                  <a:extLst>
                    <a:ext uri="{9D8B030D-6E8A-4147-A177-3AD203B41FA5}">
                      <a16:colId xmlns:a16="http://schemas.microsoft.com/office/drawing/2014/main" val="1558479821"/>
                    </a:ext>
                  </a:extLst>
                </a:gridCol>
                <a:gridCol w="1733815">
                  <a:extLst>
                    <a:ext uri="{9D8B030D-6E8A-4147-A177-3AD203B41FA5}">
                      <a16:colId xmlns:a16="http://schemas.microsoft.com/office/drawing/2014/main" val="2149345091"/>
                    </a:ext>
                  </a:extLst>
                </a:gridCol>
                <a:gridCol w="2351337">
                  <a:extLst>
                    <a:ext uri="{9D8B030D-6E8A-4147-A177-3AD203B41FA5}">
                      <a16:colId xmlns:a16="http://schemas.microsoft.com/office/drawing/2014/main" val="374340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Type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Knob Example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Domain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Order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Sensitivity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4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Continuous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WORKER_CPU_PERCENT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[0,100]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low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607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Categorical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kern="1200">
                          <a:solidFill>
                            <a:schemeClr val="dk1"/>
                          </a:solidFill>
                          <a:effectLst/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PARALLEL_POLICY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{0,1,2}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×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Arial Rounded MT Bold" panose="020F0704030504030204" pitchFamily="34" charset="0"/>
                          <a:ea typeface="华文中宋" panose="02010600040101010101" pitchFamily="2" charset="-122"/>
                        </a:rPr>
                        <a:t>high</a:t>
                      </a:r>
                      <a:endParaRPr lang="zh-CN" altLang="en-US" sz="2000">
                        <a:latin typeface="Arial Rounded MT Bold" panose="020F0704030504030204" pitchFamily="34" charset="0"/>
                        <a:ea typeface="华文中宋" panose="0201060004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53743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08F743-41CF-4F3B-8BF5-58033CC19207}"/>
              </a:ext>
            </a:extLst>
          </p:cNvPr>
          <p:cNvSpPr txBox="1"/>
          <p:nvPr/>
        </p:nvSpPr>
        <p:spPr>
          <a:xfrm>
            <a:off x="639235" y="1281649"/>
            <a:ext cx="10913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i="0">
                <a:effectLst/>
                <a:latin typeface="Arial Rounded MT Bold" panose="020F0704030504030204" pitchFamily="34" charset="0"/>
              </a:rPr>
              <a:t>Continuous and categorical knobs have different optimization properties.</a:t>
            </a:r>
            <a:endParaRPr lang="zh-CN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84283D-6726-4FA0-804E-FEB3DFCAE338}"/>
              </a:ext>
            </a:extLst>
          </p:cNvPr>
          <p:cNvSpPr txBox="1"/>
          <p:nvPr/>
        </p:nvSpPr>
        <p:spPr>
          <a:xfrm>
            <a:off x="264117" y="3800212"/>
            <a:ext cx="1192788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>
                <a:effectLst/>
                <a:latin typeface="Arial Rounded MT Bold" panose="020F0704030504030204" pitchFamily="34" charset="0"/>
              </a:rPr>
              <a:t>Order and Gradient </a:t>
            </a:r>
            <a:r>
              <a:rPr lang="en-US" altLang="zh-CN" b="1" i="0">
                <a:effectLst/>
                <a:latin typeface="Arial Rounded MT Bold" panose="020F070403050403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Continuous knobs have an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ordered relationship </a:t>
            </a:r>
            <a:r>
              <a:rPr lang="en-US" altLang="zh-CN" b="0" i="0">
                <a:effectLst/>
                <a:latin typeface="Arial Rounded MT Bold" panose="020F0704030504030204" pitchFamily="34" charset="0"/>
              </a:rPr>
              <a:t>with performance, and their search space is continuous and differentiable.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Categorical knobs lack such order, and their search space is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discrete and non-differentiable</a:t>
            </a:r>
            <a:r>
              <a:rPr lang="en-US" altLang="zh-CN" b="0" i="0">
                <a:effectLst/>
                <a:latin typeface="Arial Rounded MT Bold" panose="020F0704030504030204" pitchFamily="34" charset="0"/>
              </a:rPr>
              <a:t>.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64BDCE-23DA-484D-B68B-7053B0BF28AD}"/>
              </a:ext>
            </a:extLst>
          </p:cNvPr>
          <p:cNvSpPr txBox="1"/>
          <p:nvPr/>
        </p:nvSpPr>
        <p:spPr>
          <a:xfrm>
            <a:off x="264117" y="5337043"/>
            <a:ext cx="119278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>
                <a:latin typeface="Arial Rounded MT Bold" panose="020F0704030504030204" pitchFamily="34" charset="0"/>
              </a:rPr>
              <a:t>Knob</a:t>
            </a:r>
            <a:r>
              <a:rPr lang="en-US" altLang="zh-CN" sz="2400" b="1" i="0">
                <a:effectLst/>
                <a:latin typeface="Arial Rounded MT Bold" panose="020F0704030504030204" pitchFamily="34" charset="0"/>
              </a:rPr>
              <a:t> Sensitivity </a:t>
            </a:r>
            <a:r>
              <a:rPr lang="en-US" altLang="zh-CN" b="1" i="0">
                <a:effectLst/>
                <a:latin typeface="Arial Rounded MT Bold" panose="020F0704030504030204" pitchFamily="34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Continuous knobs span a wide range and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have limited impact</a:t>
            </a:r>
            <a:r>
              <a:rPr lang="en-US" altLang="zh-CN" b="0" i="0">
                <a:effectLst/>
                <a:latin typeface="Arial Rounded MT Bold" panose="020F0704030504030204" pitchFamily="34" charset="0"/>
              </a:rPr>
              <a:t> on performance with small changes.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>
                <a:effectLst/>
                <a:latin typeface="Arial Rounded MT Bold" panose="020F0704030504030204" pitchFamily="34" charset="0"/>
              </a:rPr>
              <a:t>Categorical knobs, with few options, can </a:t>
            </a:r>
            <a:r>
              <a:rPr lang="en-US" altLang="zh-CN" b="0" i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significantly affect </a:t>
            </a:r>
            <a:r>
              <a:rPr lang="en-US" altLang="zh-CN" b="0" i="0">
                <a:effectLst/>
                <a:latin typeface="Arial Rounded MT Bold" panose="020F0704030504030204" pitchFamily="34" charset="0"/>
              </a:rPr>
              <a:t>performance even with minor changes.</a:t>
            </a:r>
          </a:p>
        </p:txBody>
      </p:sp>
    </p:spTree>
    <p:extLst>
      <p:ext uri="{BB962C8B-B14F-4D97-AF65-F5344CB8AC3E}">
        <p14:creationId xmlns:p14="http://schemas.microsoft.com/office/powerpoint/2010/main" val="318413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CD37B6-F79E-46E0-9BBC-2C4BC7C6F2B6}"/>
              </a:ext>
            </a:extLst>
          </p:cNvPr>
          <p:cNvSpPr/>
          <p:nvPr/>
        </p:nvSpPr>
        <p:spPr>
          <a:xfrm>
            <a:off x="1270392" y="3914049"/>
            <a:ext cx="10858587" cy="1753045"/>
          </a:xfrm>
          <a:prstGeom prst="roundRect">
            <a:avLst>
              <a:gd name="adj" fmla="val 11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D957CB3-14B4-465E-9B46-2EE455F9EC3C}"/>
              </a:ext>
            </a:extLst>
          </p:cNvPr>
          <p:cNvSpPr/>
          <p:nvPr/>
        </p:nvSpPr>
        <p:spPr>
          <a:xfrm>
            <a:off x="1270392" y="1367227"/>
            <a:ext cx="10858587" cy="1753045"/>
          </a:xfrm>
          <a:prstGeom prst="roundRect">
            <a:avLst>
              <a:gd name="adj" fmla="val 118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2E7668-CBB9-4635-8E8A-C9D46BDA858F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Motivation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0704DBC-31FD-475D-B3DF-46B47AB69A7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7" y="4271883"/>
            <a:ext cx="1037379" cy="1037379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E4CD43B7-47D5-495E-AB23-6F4ED76E075E}"/>
              </a:ext>
            </a:extLst>
          </p:cNvPr>
          <p:cNvGrpSpPr/>
          <p:nvPr/>
        </p:nvGrpSpPr>
        <p:grpSpPr>
          <a:xfrm>
            <a:off x="1295705" y="4038980"/>
            <a:ext cx="10407025" cy="1503184"/>
            <a:chOff x="1333413" y="4026280"/>
            <a:chExt cx="10407025" cy="150318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5E5784-DC20-437C-B9E9-1CD3AC5E6F75}"/>
                </a:ext>
              </a:extLst>
            </p:cNvPr>
            <p:cNvSpPr txBox="1"/>
            <p:nvPr/>
          </p:nvSpPr>
          <p:spPr>
            <a:xfrm>
              <a:off x="1333413" y="4026280"/>
              <a:ext cx="1040702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zh-CN" sz="2000" i="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Optimize continuous and categorical knobs </a:t>
              </a:r>
              <a:r>
                <a:rPr lang="en-US" altLang="zh-CN" sz="2000" i="0">
                  <a:solidFill>
                    <a:srgbClr val="C00000"/>
                  </a:solidFill>
                  <a:effectLst/>
                  <a:latin typeface="Arial Rounded MT Bold" panose="020F0704030504030204" pitchFamily="34" charset="0"/>
                </a:rPr>
                <a:t>in different ways </a:t>
              </a:r>
              <a:r>
                <a:rPr lang="en-US" altLang="zh-CN" sz="2000" i="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while considering</a:t>
              </a:r>
              <a:br>
                <a:rPr lang="en-US" altLang="zh-CN" sz="2000" i="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</a:br>
              <a:r>
                <a:rPr lang="en-US" altLang="zh-CN" sz="2000" i="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the </a:t>
              </a:r>
              <a:r>
                <a:rPr lang="en-US" altLang="zh-CN" sz="2000" i="0">
                  <a:solidFill>
                    <a:srgbClr val="C00000"/>
                  </a:solidFill>
                  <a:effectLst/>
                  <a:latin typeface="Arial Rounded MT Bold" panose="020F0704030504030204" pitchFamily="34" charset="0"/>
                </a:rPr>
                <a:t>dependence</a:t>
              </a:r>
              <a:r>
                <a:rPr lang="en-US" altLang="zh-CN" sz="2000" i="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 between knobs</a:t>
              </a:r>
              <a:endParaRPr lang="zh-CN" altLang="en-US" sz="2000">
                <a:latin typeface="Arial Rounded MT Bold" panose="020F07040305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002951C-4F47-4097-B284-FE0092440126}"/>
                </a:ext>
              </a:extLst>
            </p:cNvPr>
            <p:cNvSpPr txBox="1"/>
            <p:nvPr/>
          </p:nvSpPr>
          <p:spPr>
            <a:xfrm>
              <a:off x="1333413" y="4821578"/>
              <a:ext cx="1040702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zh-CN" sz="2000" i="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Find near-optimal configurations with </a:t>
              </a:r>
              <a:r>
                <a:rPr lang="en-US" altLang="zh-CN" sz="2000" i="0">
                  <a:solidFill>
                    <a:srgbClr val="C00000"/>
                  </a:solidFill>
                  <a:effectLst/>
                  <a:latin typeface="Arial Rounded MT Bold" panose="020F0704030504030204" pitchFamily="34" charset="0"/>
                </a:rPr>
                <a:t>fewer tuning iterations </a:t>
              </a:r>
              <a:r>
                <a:rPr lang="en-US" altLang="zh-CN" sz="2000" i="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</a:rPr>
                <a:t>than state-of-the-art methods. </a:t>
              </a:r>
              <a:endParaRPr lang="zh-CN" altLang="en-US" sz="200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6FF34A6-E250-45E4-A941-0AE4751D8ACC}"/>
              </a:ext>
            </a:extLst>
          </p:cNvPr>
          <p:cNvGrpSpPr/>
          <p:nvPr/>
        </p:nvGrpSpPr>
        <p:grpSpPr>
          <a:xfrm>
            <a:off x="1295705" y="1485763"/>
            <a:ext cx="10858587" cy="1502991"/>
            <a:chOff x="1333413" y="1282563"/>
            <a:chExt cx="10858587" cy="150299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7A3BBF0-DB0B-4647-A2E7-EAFF77BB7F2A}"/>
                </a:ext>
              </a:extLst>
            </p:cNvPr>
            <p:cNvSpPr txBox="1"/>
            <p:nvPr/>
          </p:nvSpPr>
          <p:spPr>
            <a:xfrm>
              <a:off x="1333413" y="1282563"/>
              <a:ext cx="108585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>
                  <a:latin typeface="Arial Rounded MT Bold" panose="020F0704030504030204" pitchFamily="34" charset="0"/>
                </a:rPr>
                <a:t>Some optimizers,  e.g., naïve GP, are based on the assumption of continuous search spaces ——perform poorly on categorical knobs. </a:t>
              </a:r>
              <a:endParaRPr lang="zh-CN" altLang="en-US" sz="2000">
                <a:latin typeface="Arial Rounded MT Bold" panose="020F07040305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346EE16-F244-451C-9747-2B9158BEA56A}"/>
                </a:ext>
              </a:extLst>
            </p:cNvPr>
            <p:cNvSpPr txBox="1"/>
            <p:nvPr/>
          </p:nvSpPr>
          <p:spPr>
            <a:xfrm>
              <a:off x="1333413" y="2077668"/>
              <a:ext cx="108585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>
                  <a:latin typeface="Arial Rounded MT Bold" panose="020F0704030504030204" pitchFamily="34" charset="0"/>
                </a:rPr>
                <a:t>Many optimizers use a one-size-fits-all approach for tuning continuous and cate-gorical konbs, assuming uniform exploration is equally effective for both types.</a:t>
              </a:r>
              <a:endParaRPr lang="zh-CN" altLang="en-US" sz="2000">
                <a:latin typeface="Arial Rounded MT Bold" panose="020F0704030504030204" pitchFamily="34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4B7A22B9-B15C-4764-A0CE-5E92A09700C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7" y="1718569"/>
            <a:ext cx="1037379" cy="103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2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E21B7A-C7A7-45A4-A684-9364CB33046A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Challenges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65A54B-2815-42F7-A288-95110618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98" y="1837199"/>
            <a:ext cx="8556805" cy="3053560"/>
          </a:xfrm>
          <a:prstGeom prst="roundRect">
            <a:avLst>
              <a:gd name="adj" fmla="val 4366"/>
            </a:avLst>
          </a:prstGeom>
          <a:effectLst>
            <a:softEdge rad="12700"/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56213F-FBCD-4574-8A08-40669CD7717B}"/>
              </a:ext>
            </a:extLst>
          </p:cNvPr>
          <p:cNvSpPr/>
          <p:nvPr/>
        </p:nvSpPr>
        <p:spPr>
          <a:xfrm>
            <a:off x="0" y="5681201"/>
            <a:ext cx="12192000" cy="906794"/>
          </a:xfrm>
          <a:prstGeom prst="rect">
            <a:avLst/>
          </a:prstGeom>
          <a:solidFill>
            <a:srgbClr val="D5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C00000"/>
                </a:solidFill>
                <a:latin typeface="Arial Rounded MT Bold" panose="020F0704030504030204" pitchFamily="34" charset="0"/>
              </a:rPr>
              <a:t>(C1) Limited ability of the model to optimize continuous and categorical knobs simultaneously.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E8EE8F-8FCE-4B28-BDF6-1378942C1AE5}"/>
              </a:ext>
            </a:extLst>
          </p:cNvPr>
          <p:cNvSpPr txBox="1"/>
          <p:nvPr/>
        </p:nvSpPr>
        <p:spPr>
          <a:xfrm>
            <a:off x="906022" y="1136977"/>
            <a:ext cx="10379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>
                <a:solidFill>
                  <a:srgbClr val="2C2C36"/>
                </a:solidFill>
                <a:effectLst/>
                <a:latin typeface="Arial Rounded MT Bold" panose="020F0704030504030204" pitchFamily="34" charset="0"/>
              </a:rPr>
              <a:t>Optimizer performance varies across different configuration spaces.</a:t>
            </a:r>
            <a:endParaRPr lang="zh-CN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9FA8C4D-EFA0-4311-A45E-5AE0C5B49F6A}"/>
              </a:ext>
            </a:extLst>
          </p:cNvPr>
          <p:cNvSpPr txBox="1"/>
          <p:nvPr/>
        </p:nvSpPr>
        <p:spPr>
          <a:xfrm>
            <a:off x="2435241" y="4903141"/>
            <a:ext cx="30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>
                <a:solidFill>
                  <a:schemeClr val="bg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SMAC outperforms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0A37C9-54E9-4367-9405-D5AFE3510AA2}"/>
              </a:ext>
            </a:extLst>
          </p:cNvPr>
          <p:cNvSpPr txBox="1"/>
          <p:nvPr/>
        </p:nvSpPr>
        <p:spPr>
          <a:xfrm>
            <a:off x="6516917" y="4903141"/>
            <a:ext cx="3877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>
                <a:solidFill>
                  <a:schemeClr val="bg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GP leads in performance</a:t>
            </a:r>
            <a:endParaRPr lang="zh-CN" altLang="en-US" sz="240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0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E21B7A-C7A7-45A4-A684-9364CB33046A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Challenges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9D8A7B-BBE7-4210-B311-14CBE6C11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124"/>
          <a:stretch/>
        </p:blipFill>
        <p:spPr>
          <a:xfrm>
            <a:off x="1145068" y="1869753"/>
            <a:ext cx="4123619" cy="3540337"/>
          </a:xfrm>
          <a:prstGeom prst="roundRect">
            <a:avLst>
              <a:gd name="adj" fmla="val 4366"/>
            </a:avLst>
          </a:prstGeom>
          <a:effectLst>
            <a:softEdge rad="12700"/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256213F-FBCD-4574-8A08-40669CD7717B}"/>
              </a:ext>
            </a:extLst>
          </p:cNvPr>
          <p:cNvSpPr/>
          <p:nvPr/>
        </p:nvSpPr>
        <p:spPr>
          <a:xfrm>
            <a:off x="0" y="5681201"/>
            <a:ext cx="12192000" cy="906794"/>
          </a:xfrm>
          <a:prstGeom prst="rect">
            <a:avLst/>
          </a:prstGeom>
          <a:solidFill>
            <a:srgbClr val="D5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C00000"/>
                </a:solidFill>
                <a:latin typeface="Arial Rounded MT Bold" panose="020F0704030504030204" pitchFamily="34" charset="0"/>
              </a:rPr>
              <a:t>(C2) Complex dependence between categorical and continuous knobs during the exploration for near-optimal configurations.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E8EE8F-8FCE-4B28-BDF6-1378942C1AE5}"/>
              </a:ext>
            </a:extLst>
          </p:cNvPr>
          <p:cNvSpPr txBox="1"/>
          <p:nvPr/>
        </p:nvSpPr>
        <p:spPr>
          <a:xfrm>
            <a:off x="1320045" y="1136977"/>
            <a:ext cx="955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Arial Rounded MT Bold" panose="020F0704030504030204" pitchFamily="34" charset="0"/>
              </a:rPr>
              <a:t>T</a:t>
            </a:r>
            <a:r>
              <a:rPr lang="en-US" altLang="zh-CN" sz="2400" b="0" i="0">
                <a:effectLst/>
                <a:latin typeface="Arial Rounded MT Bold" panose="020F0704030504030204" pitchFamily="34" charset="0"/>
              </a:rPr>
              <a:t>uning one type of knob affects the optimal setting of the other.</a:t>
            </a:r>
            <a:endParaRPr lang="zh-CN" altLang="en-US" sz="2400">
              <a:latin typeface="Arial Rounded MT Bold" panose="020F07040305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657CF2-EDB8-4E65-8A05-C75752B035C9}"/>
              </a:ext>
            </a:extLst>
          </p:cNvPr>
          <p:cNvSpPr/>
          <p:nvPr/>
        </p:nvSpPr>
        <p:spPr>
          <a:xfrm>
            <a:off x="6328228" y="2727505"/>
            <a:ext cx="5912820" cy="1824832"/>
          </a:xfrm>
          <a:prstGeom prst="rect">
            <a:avLst/>
          </a:prstGeom>
          <a:solidFill>
            <a:srgbClr val="D5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200" i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Changing categorical knobs from Cat_1 to Cat_2 shifts the optimal continuous setting from Con_1 to Con_3.</a:t>
            </a:r>
            <a:endParaRPr lang="zh-CN" altLang="en-US" sz="22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57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8E21B7A-C7A7-45A4-A684-9364CB33046A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Challenges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56213F-FBCD-4574-8A08-40669CD7717B}"/>
              </a:ext>
            </a:extLst>
          </p:cNvPr>
          <p:cNvSpPr/>
          <p:nvPr/>
        </p:nvSpPr>
        <p:spPr>
          <a:xfrm>
            <a:off x="0" y="5681201"/>
            <a:ext cx="12192000" cy="906794"/>
          </a:xfrm>
          <a:prstGeom prst="rect">
            <a:avLst/>
          </a:prstGeom>
          <a:solidFill>
            <a:srgbClr val="D5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rgbClr val="C00000"/>
                </a:solidFill>
                <a:latin typeface="Arial Rounded MT Bold" panose="020F0704030504030204" pitchFamily="34" charset="0"/>
              </a:rPr>
              <a:t>(C2) Tricky balance between efficiency and effectiveness.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657CF2-EDB8-4E65-8A05-C75752B035C9}"/>
              </a:ext>
            </a:extLst>
          </p:cNvPr>
          <p:cNvSpPr/>
          <p:nvPr/>
        </p:nvSpPr>
        <p:spPr>
          <a:xfrm>
            <a:off x="6279180" y="2684589"/>
            <a:ext cx="5912820" cy="1824832"/>
          </a:xfrm>
          <a:prstGeom prst="rect">
            <a:avLst/>
          </a:prstGeom>
          <a:solidFill>
            <a:srgbClr val="D5DC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200">
                <a:solidFill>
                  <a:schemeClr val="tx1"/>
                </a:solidFill>
                <a:latin typeface="Arial Rounded MT Bold" panose="020F0704030504030204" pitchFamily="34" charset="0"/>
              </a:rPr>
              <a:t>Tuning all 60 knobs yields better performance than Top-20, but requires more time. </a:t>
            </a:r>
            <a:endParaRPr lang="zh-CN" altLang="en-US" sz="220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F8212E9-4D6A-4B42-8889-D189DB267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10"/>
          <a:stretch/>
        </p:blipFill>
        <p:spPr>
          <a:xfrm>
            <a:off x="1429849" y="1671531"/>
            <a:ext cx="3778903" cy="3850948"/>
          </a:xfrm>
          <a:prstGeom prst="roundRect">
            <a:avLst>
              <a:gd name="adj" fmla="val 4366"/>
            </a:avLst>
          </a:prstGeom>
          <a:effectLst>
            <a:softEdge rad="1270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FBF094-F255-4A1E-8354-3A6ADE95E7F9}"/>
              </a:ext>
            </a:extLst>
          </p:cNvPr>
          <p:cNvSpPr txBox="1"/>
          <p:nvPr/>
        </p:nvSpPr>
        <p:spPr>
          <a:xfrm>
            <a:off x="2754313" y="978897"/>
            <a:ext cx="6683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0" i="0">
                <a:effectLst/>
                <a:latin typeface="Arial Rounded MT Bold" panose="020F0704030504030204" pitchFamily="34" charset="0"/>
              </a:rPr>
              <a:t>Fewer knobs: faster but risk missing gains</a:t>
            </a:r>
          </a:p>
          <a:p>
            <a:pPr algn="ctr"/>
            <a:r>
              <a:rPr lang="en-US" altLang="zh-CN" sz="2400" b="0" i="0">
                <a:effectLst/>
                <a:latin typeface="Arial Rounded MT Bold" panose="020F0704030504030204" pitchFamily="34" charset="0"/>
              </a:rPr>
              <a:t> More knobs: better performance but slower.</a:t>
            </a:r>
            <a:endParaRPr lang="zh-CN" altLang="en-US" sz="24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1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5CA6BE-25D2-421E-9873-6C96216F7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450" y="2145841"/>
            <a:ext cx="9817100" cy="43319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AE6F8E-622D-4271-952C-FAD34D0C0B87}"/>
              </a:ext>
            </a:extLst>
          </p:cNvPr>
          <p:cNvSpPr txBox="1"/>
          <p:nvPr/>
        </p:nvSpPr>
        <p:spPr>
          <a:xfrm>
            <a:off x="415183" y="217269"/>
            <a:ext cx="6798981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 b="1">
                <a:solidFill>
                  <a:srgbClr val="4747BA"/>
                </a:solidFill>
                <a:latin typeface="Arial Rounded MT Bold" panose="020F0704030504030204" pitchFamily="34" charset="0"/>
                <a:ea typeface="腾讯体 W3" panose="020C04030202040F0204" pitchFamily="34" charset="-122"/>
                <a:cs typeface="Times" panose="02020603050405020304" pitchFamily="18" charset="0"/>
              </a:rPr>
              <a:t>TopTune-Overview </a:t>
            </a:r>
            <a:endParaRPr lang="zh-CN" altLang="en-US" sz="4000" b="1" dirty="0">
              <a:solidFill>
                <a:srgbClr val="4747BA"/>
              </a:solidFill>
              <a:latin typeface="Arial Rounded MT Bold" panose="020F0704030504030204" pitchFamily="34" charset="0"/>
              <a:ea typeface="腾讯体 W3" panose="020C04030202040F0204" pitchFamily="34" charset="-122"/>
              <a:cs typeface="Times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33DB8D-38A9-428E-A856-9D5F497DAC15}"/>
              </a:ext>
            </a:extLst>
          </p:cNvPr>
          <p:cNvSpPr txBox="1"/>
          <p:nvPr/>
        </p:nvSpPr>
        <p:spPr>
          <a:xfrm>
            <a:off x="1042084" y="1111167"/>
            <a:ext cx="10107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i="0">
                <a:effectLst/>
                <a:latin typeface="Arial Rounded MT Bold" panose="020F0704030504030204" pitchFamily="34" charset="0"/>
              </a:rPr>
              <a:t>Tailored Optimization + Dimensionality Reduction + Parallel Tuning </a:t>
            </a:r>
          </a:p>
          <a:p>
            <a:pPr algn="r"/>
            <a:r>
              <a:rPr lang="en-US" altLang="zh-CN" sz="2400" b="0" i="0">
                <a:effectLst/>
                <a:latin typeface="Arial Rounded MT Bold" panose="020F0704030504030204" pitchFamily="34" charset="0"/>
              </a:rPr>
              <a:t>= </a:t>
            </a:r>
            <a:r>
              <a:rPr lang="en-US" altLang="zh-CN" sz="2400" b="0" i="0">
                <a:solidFill>
                  <a:srgbClr val="111827"/>
                </a:solidFill>
                <a:effectLst/>
                <a:latin typeface="Arial Rounded MT Bold" panose="020F0704030504030204" pitchFamily="34" charset="0"/>
              </a:rPr>
              <a:t>Efficiency ↑ | Performance ↑</a:t>
            </a:r>
            <a:endParaRPr lang="en-US" altLang="zh-CN" sz="2400" b="0" i="0">
              <a:solidFill>
                <a:srgbClr val="2C2C36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08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1442</Words>
  <Application>Microsoft Office PowerPoint</Application>
  <PresentationFormat>宽屏</PresentationFormat>
  <Paragraphs>161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Arial</vt:lpstr>
      <vt:lpstr>Arial Rounded MT Bold</vt:lpstr>
      <vt:lpstr>Cambria Math</vt:lpstr>
      <vt:lpstr>Constantia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魏如凯</dc:creator>
  <cp:lastModifiedBy>魏如凯</cp:lastModifiedBy>
  <cp:revision>132</cp:revision>
  <dcterms:created xsi:type="dcterms:W3CDTF">2025-05-12T01:28:33Z</dcterms:created>
  <dcterms:modified xsi:type="dcterms:W3CDTF">2025-05-15T11:44:04Z</dcterms:modified>
</cp:coreProperties>
</file>