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0" r:id="rId2"/>
    <p:sldId id="522" r:id="rId3"/>
    <p:sldId id="520" r:id="rId4"/>
    <p:sldId id="523" r:id="rId5"/>
    <p:sldId id="524" r:id="rId6"/>
    <p:sldId id="526" r:id="rId7"/>
    <p:sldId id="527" r:id="rId8"/>
    <p:sldId id="528" r:id="rId9"/>
    <p:sldId id="529" r:id="rId10"/>
    <p:sldId id="530" r:id="rId11"/>
    <p:sldId id="531" r:id="rId12"/>
    <p:sldId id="532" r:id="rId13"/>
    <p:sldId id="533" r:id="rId14"/>
    <p:sldId id="534" r:id="rId15"/>
    <p:sldId id="53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2"/>
            <p14:sldId id="520"/>
            <p14:sldId id="523"/>
            <p14:sldId id="524"/>
            <p14:sldId id="526"/>
            <p14:sldId id="527"/>
            <p14:sldId id="528"/>
            <p14:sldId id="529"/>
            <p14:sldId id="530"/>
            <p14:sldId id="531"/>
            <p14:sldId id="532"/>
            <p14:sldId id="533"/>
            <p14:sldId id="534"/>
            <p14:sldId id="5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E0AE3-C09A-FE4C-B384-56310A1D37A7}" v="32" dt="2020-07-01T12:32:33.0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59" autoAdjust="0"/>
    <p:restoredTop sz="65563" autoAdjust="0"/>
  </p:normalViewPr>
  <p:slideViewPr>
    <p:cSldViewPr snapToGrid="0">
      <p:cViewPr varScale="1">
        <p:scale>
          <a:sx n="78" d="100"/>
          <a:sy n="78" d="100"/>
        </p:scale>
        <p:origin x="1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2022/10/17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extLst>
      <p:ext uri="{BB962C8B-B14F-4D97-AF65-F5344CB8AC3E}">
        <p14:creationId xmlns:p14="http://schemas.microsoft.com/office/powerpoint/2010/main" val="276579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Hello</a:t>
            </a:r>
            <a:r>
              <a:rPr lang="zh-CN" altLang="zh-CN" sz="1800" kern="100" dirty="0">
                <a:effectLst/>
                <a:latin typeface="DengXian" panose="02010600030101010101" pitchFamily="2" charset="-122"/>
                <a:ea typeface="苹方-简" panose="020B0400000000000000" pitchFamily="34" charset="-122"/>
                <a:cs typeface="Times New Roman" panose="02020603050405020304" pitchFamily="18" charset="0"/>
              </a:rPr>
              <a:t>，</a:t>
            </a:r>
            <a:r>
              <a:rPr lang="en-US" altLang="zh-CN" sz="1800" kern="100" dirty="0">
                <a:effectLst/>
                <a:latin typeface="DengXian" panose="02010600030101010101" pitchFamily="2" charset="-122"/>
                <a:ea typeface="苹方-简" panose="020B0400000000000000" pitchFamily="34" charset="-122"/>
                <a:cs typeface="Times New Roman" panose="02020603050405020304" pitchFamily="18" charset="0"/>
              </a:rPr>
              <a:t>everyone: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It’s very great pleasure indeed for me to attend this meeting. And I would like to present my paper “adaptive size-aware cache insertion policy for content delivery networks”.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3945941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Then, the specific implementation details of ASC-IP. We add two labels for each object with Boolean variables. A hit tag and an insertion tag. The insertion tag is True when the incoming object is inserted at MRU position. Therefore, based on the values of these two tags, we can classify all the objects into 4 kinds.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3475889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en-US" altLang="zh-CN" sz="1800" dirty="0">
                <a:effectLst/>
                <a:latin typeface="苹方-简" panose="020B0400000000000000" pitchFamily="34" charset="-122"/>
                <a:cs typeface="Times New Roman" panose="02020603050405020304" pitchFamily="18" charset="0"/>
              </a:rPr>
              <a:t>For two of these cases, we believe that the threshold c should be adjusted. </a:t>
            </a:r>
          </a:p>
          <a:p>
            <a:pPr marL="171450" indent="-171450" algn="just">
              <a:spcAft>
                <a:spcPts val="1200"/>
              </a:spcAft>
              <a:buFont typeface="Arial" panose="020B0604020202020204" pitchFamily="34" charset="0"/>
              <a:buChar char="•"/>
            </a:pPr>
            <a:r>
              <a:rPr lang="en-US" altLang="zh-CN" sz="1800" dirty="0">
                <a:effectLst/>
                <a:latin typeface="苹方-简" panose="020B0400000000000000" pitchFamily="34" charset="-122"/>
                <a:cs typeface="Times New Roman" panose="02020603050405020304" pitchFamily="18" charset="0"/>
              </a:rPr>
              <a:t>The first one is, the case of insertion at MRU, but no hit. This case indicates that the threshold c is set too large, resulting in objects that should have been awarded zero-reuse based on the threshold size being inserted at the MRU. Therefore, the threshold should be reduced appropriately. </a:t>
            </a:r>
          </a:p>
          <a:p>
            <a:pPr marL="171450" indent="-171450" algn="just">
              <a:spcAft>
                <a:spcPts val="1200"/>
              </a:spcAft>
              <a:buFont typeface="Arial" panose="020B0604020202020204" pitchFamily="34" charset="0"/>
              <a:buChar char="•"/>
            </a:pPr>
            <a:r>
              <a:rPr lang="en-US" altLang="zh-CN" sz="1800" dirty="0">
                <a:effectLst/>
                <a:latin typeface="苹方-简" panose="020B0400000000000000" pitchFamily="34" charset="-122"/>
                <a:cs typeface="Times New Roman" panose="02020603050405020304" pitchFamily="18" charset="0"/>
              </a:rPr>
              <a:t>The second case is when there is a cache miss, but the requested object exists in the history table, if the two tags happen to be False, it means that our threshold is set too small, resulting in a cache miss. Thus, the threshold should be increased.</a:t>
            </a:r>
            <a:r>
              <a:rPr lang="zh-CN" altLang="zh-CN" dirty="0">
                <a:effectLst/>
              </a:rPr>
              <a:t> </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2128797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Accordingly, we designed the ASC-IP. We point out that since the ASC-IP algorithm does not change the data structure in the original algorithm, as an insertion policy, ASC-IP can decide the initial position of the incoming object in the cache. So it can integrate with other cache replacement algorithms easily.</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351400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In practice, storage and computational overhead often limit the application of many complex algorithms. But in ASC-IP, A shadow cache is used as a history list to record the metadata of these evicted objects. The memory overheads are low since only a few metadata must be tracked, including the key of the object as a string and the object size as long int. And The computational complexity of ASC-IP is basically the same as that of LRU algorithm.</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17928616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en-US" altLang="zh-CN" sz="1800" dirty="0">
                <a:effectLst/>
                <a:latin typeface="苹方-简" panose="020B0400000000000000" pitchFamily="34" charset="-122"/>
                <a:cs typeface="Times New Roman" panose="02020603050405020304" pitchFamily="18" charset="0"/>
              </a:rPr>
              <a:t>After deploying ASC-IP, we observed from our monitoring system that the average user access latency and WAN bandwidth have been decreased.</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2947796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Finally, a summary of our paper. By analyzing the real traces of CDN, we found the limitation of zero-reuse objects on CDN performance and the relationship between zero-reuse objects and object size. Based on this, we propose a lightweight insertion policy to improve existing caching algorithms. Since the insertion policy does not change the data structure in the basic replacement algorithm and the lightweight design of ASC-IP, this policy has a strong practical application value.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115248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en-US" altLang="zh-CN" sz="1800" dirty="0">
                <a:effectLst/>
                <a:latin typeface="苹方-简" panose="020B0400000000000000" pitchFamily="34" charset="-122"/>
                <a:cs typeface="Times New Roman" panose="02020603050405020304" pitchFamily="18" charset="0"/>
              </a:rPr>
              <a:t>CDN delivers the content from thousands of tenants to users that the content is managed by a large network of caches. The goal of CDN cache management is to minimize Wide Area Network traffic. Optimizing cache replacement algorithms is a common and effective means of improving cache hit rates and reducing WAN traffic.</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415981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en-US" altLang="zh-CN" sz="1800" dirty="0">
                <a:effectLst/>
                <a:latin typeface="苹方-简" panose="020B0400000000000000" pitchFamily="34" charset="-122"/>
                <a:cs typeface="Times New Roman" panose="02020603050405020304" pitchFamily="18" charset="0"/>
              </a:rPr>
              <a:t>We first pay attention to the cache replacement algorithm, consisting of the insertion policy and the victim selection policy. Traditional caching algorithms have done a lot of good research in terms of victim selection policy. As for insertion policy, past replacement algorithms often insert the incoming objects into the low eviction priority. They are all based on the same empirical assumption that objects that have just been requested still have a higher chance to be requested in the future.</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4221912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r>
              <a:rPr lang="en-US" altLang="zh-CN" sz="1800" dirty="0">
                <a:effectLst/>
                <a:latin typeface="苹方-简" panose="020B0400000000000000" pitchFamily="34" charset="-122"/>
                <a:cs typeface="Times New Roman" panose="02020603050405020304" pitchFamily="18" charset="0"/>
              </a:rPr>
              <a:t>However, is this assumption reasonable? We look at this question in the context of CDN. First, when we tested the performance of the LRU algorithm, we found that there are many zero-reuse objects. Zero reused objects are not accessed from the time they are written to the cache to the time they leave the cache. Obviously, the existence of these zero-reuse objects wastes the cache resources and affect the performance of the cache. Therefore, this paper attempts to improve the performance of the cache by handling these zero-reuse objects.</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3268570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An intuitive solution is to keep these zero-reuse objects out of the cache, just like what admission algorithms do. However, we find that the zero-reuse status of an object can change and such changes are often caused by variable workloads. As shown in the figure, we counted the percentage of objects whose zero-reuse object status changed in the process. Those zero-reuse objects with dynamic state are difficult to </a:t>
            </a:r>
            <a:r>
              <a:rPr lang="en-US" altLang="zh-CN" sz="1800" kern="100" dirty="0" err="1">
                <a:effectLst/>
                <a:latin typeface="苹方-简" panose="020B0400000000000000" pitchFamily="34" charset="-122"/>
                <a:ea typeface="DengXian" panose="02010600030101010101" pitchFamily="2" charset="-122"/>
                <a:cs typeface="Times New Roman" panose="02020603050405020304" pitchFamily="18" charset="0"/>
              </a:rPr>
              <a:t>predicte</a:t>
            </a: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377072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We try to find some characteristics of zero-reuse objects.</a:t>
            </a:r>
            <a:r>
              <a:rPr lang="zh-CN" altLang="en-US" sz="1800" kern="100" dirty="0">
                <a:effectLst/>
                <a:latin typeface="苹方-简" panose="020B0400000000000000" pitchFamily="34" charset="-122"/>
                <a:ea typeface="DengXian" panose="02010600030101010101" pitchFamily="2" charset="-122"/>
                <a:cs typeface="Times New Roman" panose="02020603050405020304" pitchFamily="18" charset="0"/>
              </a:rPr>
              <a:t> </a:t>
            </a: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When analyzing for those CDN traces, we found that the object sizes in CDNs are very different. When we counted the frequency of each object, we found that the frequency of some smaller objects was often higher than that of some larger objects, as shown in the figure.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374750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To figure out the distribution of zero reuse objects, we counted the cumulative distribution of zero reuse objects’ size and the percentage of zero reuse objects in different size regions. Then, we have the following findings.</a:t>
            </a:r>
          </a:p>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(1) The curves vary with the traces while they are insensitive to cache sizes. It means that the trace’s size distribution determines the distribution of zero-reuse objects, which is almost independent of cache size.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(2) The percentage varies with the traces, while increasing cache sizes will not significantly change the overall trend of the percentage, but will reduce the values within each size region. It proves that the cache size has an impact on the number of zero-reuse objects.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en-US" altLang="zh-CN" sz="1800" dirty="0">
                <a:effectLst/>
                <a:latin typeface="苹方-简" panose="020B0400000000000000" pitchFamily="34" charset="-122"/>
                <a:cs typeface="Times New Roman" panose="02020603050405020304" pitchFamily="18" charset="0"/>
              </a:rPr>
              <a:t>This evidence confirms the correlation between the zero-reuse objects and the object sizes, motivating us to continue the exploration of insertion policy in a size-aware manner.</a:t>
            </a:r>
            <a:r>
              <a:rPr lang="zh-CN" altLang="zh-CN" dirty="0">
                <a:effectLst/>
              </a:rPr>
              <a:t> </a:t>
            </a: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2642102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We desire suspected zero-reuse objects to have fewer hit chances than other objects by adjusting the initial insertion position of the object. In order to keep the data structure in the original caching algorithm, we choose to only insert at the head or tail of the cache queue. Based on above phenomenon, we select a probability function that is decreasing in the object size.</a:t>
            </a:r>
            <a:r>
              <a:rPr lang="zh-CN" altLang="en-US" sz="1800" kern="100" dirty="0">
                <a:effectLst/>
                <a:latin typeface="苹方-简" panose="020B0400000000000000" pitchFamily="34" charset="-122"/>
                <a:ea typeface="DengXian" panose="02010600030101010101" pitchFamily="2" charset="-122"/>
                <a:cs typeface="Times New Roman" panose="02020603050405020304" pitchFamily="18" charset="0"/>
              </a:rPr>
              <a:t> </a:t>
            </a:r>
            <a:r>
              <a:rPr lang="en"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The probability of insertion into MRU</a:t>
            </a:r>
            <a:r>
              <a:rPr lang="zh-CN" altLang="en-US" sz="1800" kern="100" dirty="0">
                <a:effectLst/>
                <a:latin typeface="苹方-简" panose="020B0400000000000000" pitchFamily="34" charset="-122"/>
                <a:ea typeface="DengXian" panose="02010600030101010101" pitchFamily="2" charset="-122"/>
                <a:cs typeface="Times New Roman" panose="02020603050405020304" pitchFamily="18" charset="0"/>
              </a:rPr>
              <a:t> </a:t>
            </a: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position</a:t>
            </a:r>
            <a:r>
              <a:rPr lang="en"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 can be calculated using the above equation.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1250351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CN" sz="1800" kern="100" dirty="0">
                <a:effectLst/>
                <a:latin typeface="苹方-简" panose="020B0400000000000000" pitchFamily="34" charset="-122"/>
                <a:ea typeface="DengXian" panose="02010600030101010101" pitchFamily="2" charset="-122"/>
                <a:cs typeface="Times New Roman" panose="02020603050405020304" pitchFamily="18" charset="0"/>
              </a:rPr>
              <a:t>To dynamically adjust the threshold size, we draw on the experience of the shadow cache in ARC, by setting up a history table in a FIFO manner, to record the metadata information of the objects evicted from the cache. The size of the history table equals the size of the cache.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12037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7435832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984068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525544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296444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804234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3695420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837519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486979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5503089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513610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2022/10/17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40096902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2022/10/17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6359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AF9F1A-FCAA-4005-A145-35FCDE54E4B4}"/>
              </a:ext>
            </a:extLst>
          </p:cNvPr>
          <p:cNvSpPr/>
          <p:nvPr/>
        </p:nvSpPr>
        <p:spPr>
          <a:xfrm>
            <a:off x="806014" y="1384984"/>
            <a:ext cx="10579970" cy="1077218"/>
          </a:xfrm>
          <a:prstGeom prst="rect">
            <a:avLst/>
          </a:prstGeom>
        </p:spPr>
        <p:txBody>
          <a:bodyPr wrap="square">
            <a:spAutoFit/>
          </a:bodyPr>
          <a:lstStyle/>
          <a:p>
            <a:pPr algn="ctr"/>
            <a:r>
              <a:rPr lang="en-US" altLang="zh-CN" sz="3200" b="1" dirty="0">
                <a:latin typeface="PingFang SC" panose="020B0400000000000000" pitchFamily="34" charset="-122"/>
                <a:ea typeface="PingFang SC" panose="020B0400000000000000" pitchFamily="34" charset="-122"/>
                <a:cs typeface="Calibri" panose="020F0502020204030204" pitchFamily="34" charset="0"/>
              </a:rPr>
              <a:t>Adaptive Size-Aware Cache Insertion Policy for Content Delivery Networks </a:t>
            </a:r>
          </a:p>
        </p:txBody>
      </p:sp>
      <p:pic>
        <p:nvPicPr>
          <p:cNvPr id="15" name="图片 14">
            <a:extLst>
              <a:ext uri="{FF2B5EF4-FFF2-40B4-BE49-F238E27FC236}">
                <a16:creationId xmlns:a16="http://schemas.microsoft.com/office/drawing/2014/main" id="{B5107ECD-ADC8-4E2D-BAD5-C8BB26DF3A3F}"/>
              </a:ext>
            </a:extLst>
          </p:cNvPr>
          <p:cNvPicPr>
            <a:picLocks noChangeAspect="1"/>
          </p:cNvPicPr>
          <p:nvPr/>
        </p:nvPicPr>
        <p:blipFill>
          <a:blip r:embed="rId3"/>
          <a:stretch>
            <a:fillRect/>
          </a:stretch>
        </p:blipFill>
        <p:spPr>
          <a:xfrm>
            <a:off x="3364522" y="5442486"/>
            <a:ext cx="2403232" cy="629387"/>
          </a:xfrm>
          <a:prstGeom prst="rect">
            <a:avLst/>
          </a:prstGeom>
        </p:spPr>
      </p:pic>
      <p:sp>
        <p:nvSpPr>
          <p:cNvPr id="18" name="文本框 17">
            <a:extLst>
              <a:ext uri="{FF2B5EF4-FFF2-40B4-BE49-F238E27FC236}">
                <a16:creationId xmlns:a16="http://schemas.microsoft.com/office/drawing/2014/main" id="{71FFA584-B6FA-AB47-9993-70FC25E83E47}"/>
              </a:ext>
            </a:extLst>
          </p:cNvPr>
          <p:cNvSpPr txBox="1"/>
          <p:nvPr/>
        </p:nvSpPr>
        <p:spPr>
          <a:xfrm>
            <a:off x="691661" y="2828835"/>
            <a:ext cx="10808677" cy="1200329"/>
          </a:xfrm>
          <a:prstGeom prst="rect">
            <a:avLst/>
          </a:prstGeom>
          <a:noFill/>
        </p:spPr>
        <p:txBody>
          <a:bodyPr wrap="square">
            <a:spAutoFit/>
          </a:bodyPr>
          <a:lstStyle/>
          <a:p>
            <a:pPr algn="ctr"/>
            <a:r>
              <a:rPr lang="en" altLang="zh-CN" b="1" dirty="0">
                <a:latin typeface="PingFang SC" panose="020B0400000000000000" pitchFamily="34" charset="-122"/>
                <a:ea typeface="PingFang SC" panose="020B0400000000000000" pitchFamily="34" charset="-122"/>
                <a:cs typeface="Calibri" panose="020F0502020204030204" pitchFamily="34" charset="0"/>
              </a:rPr>
              <a:t>Peng Wang</a:t>
            </a:r>
            <a:r>
              <a:rPr lang="en" altLang="zh-CN" b="1" baseline="30000" dirty="0">
                <a:latin typeface="PingFang SC" panose="020B0400000000000000" pitchFamily="34" charset="-122"/>
                <a:ea typeface="PingFang SC" panose="020B0400000000000000" pitchFamily="34" charset="-122"/>
                <a:cs typeface="Calibri" panose="020F0502020204030204" pitchFamily="34" charset="0"/>
              </a:rPr>
              <a:t>∗</a:t>
            </a:r>
            <a:r>
              <a:rPr lang="en" altLang="zh-CN" dirty="0">
                <a:latin typeface="PingFang SC" panose="020B0400000000000000" pitchFamily="34" charset="-122"/>
                <a:ea typeface="PingFang SC" panose="020B0400000000000000" pitchFamily="34" charset="-122"/>
                <a:cs typeface="Calibri" panose="020F0502020204030204" pitchFamily="34" charset="0"/>
              </a:rPr>
              <a:t>, Yu Liu</a:t>
            </a:r>
            <a:r>
              <a:rPr lang="en" altLang="zh-CN" baseline="30000" dirty="0">
                <a:latin typeface="PingFang SC" panose="020B0400000000000000" pitchFamily="34" charset="-122"/>
                <a:ea typeface="PingFang SC" panose="020B0400000000000000" pitchFamily="34" charset="-122"/>
                <a:cs typeface="Calibri" panose="020F0502020204030204" pitchFamily="34" charset="0"/>
              </a:rPr>
              <a:t>†</a:t>
            </a:r>
            <a:r>
              <a:rPr lang="en-US" altLang="zh-CN" dirty="0">
                <a:latin typeface="PingFang SC" panose="020B0400000000000000" pitchFamily="34" charset="-122"/>
                <a:ea typeface="PingFang SC" panose="020B0400000000000000" pitchFamily="34" charset="-122"/>
                <a:cs typeface="Calibri" panose="020F0502020204030204" pitchFamily="34" charset="0"/>
              </a:rPr>
              <a:t>, </a:t>
            </a:r>
            <a:r>
              <a:rPr lang="en" altLang="zh-CN" dirty="0" err="1">
                <a:latin typeface="PingFang SC" panose="020B0400000000000000" pitchFamily="34" charset="-122"/>
                <a:ea typeface="PingFang SC" panose="020B0400000000000000" pitchFamily="34" charset="-122"/>
                <a:cs typeface="Calibri" panose="020F0502020204030204" pitchFamily="34" charset="0"/>
              </a:rPr>
              <a:t>Zhelong</a:t>
            </a:r>
            <a:r>
              <a:rPr lang="en" altLang="zh-CN" dirty="0">
                <a:latin typeface="PingFang SC" panose="020B0400000000000000" pitchFamily="34" charset="-122"/>
                <a:ea typeface="PingFang SC" panose="020B0400000000000000" pitchFamily="34" charset="-122"/>
                <a:cs typeface="Calibri" panose="020F0502020204030204" pitchFamily="34" charset="0"/>
              </a:rPr>
              <a:t> Zhao</a:t>
            </a:r>
            <a:r>
              <a:rPr lang="en" altLang="zh-CN" baseline="30000" dirty="0">
                <a:latin typeface="PingFang SC" panose="020B0400000000000000" pitchFamily="34" charset="-122"/>
                <a:ea typeface="PingFang SC" panose="020B0400000000000000" pitchFamily="34" charset="-122"/>
                <a:cs typeface="Calibri" panose="020F0502020204030204" pitchFamily="34" charset="0"/>
              </a:rPr>
              <a:t>∗</a:t>
            </a:r>
            <a:r>
              <a:rPr lang="en" altLang="zh-CN" dirty="0">
                <a:latin typeface="PingFang SC" panose="020B0400000000000000" pitchFamily="34" charset="-122"/>
                <a:ea typeface="PingFang SC" panose="020B0400000000000000" pitchFamily="34" charset="-122"/>
                <a:cs typeface="Calibri" panose="020F0502020204030204" pitchFamily="34" charset="0"/>
              </a:rPr>
              <a:t>, </a:t>
            </a:r>
            <a:r>
              <a:rPr lang="en" altLang="zh-CN" dirty="0" err="1">
                <a:latin typeface="PingFang SC" panose="020B0400000000000000" pitchFamily="34" charset="-122"/>
                <a:ea typeface="PingFang SC" panose="020B0400000000000000" pitchFamily="34" charset="-122"/>
                <a:cs typeface="Calibri" panose="020F0502020204030204" pitchFamily="34" charset="0"/>
              </a:rPr>
              <a:t>Ke</a:t>
            </a:r>
            <a:r>
              <a:rPr lang="en" altLang="zh-CN" dirty="0">
                <a:latin typeface="PingFang SC" panose="020B0400000000000000" pitchFamily="34" charset="-122"/>
                <a:ea typeface="PingFang SC" panose="020B0400000000000000" pitchFamily="34" charset="-122"/>
                <a:cs typeface="Calibri" panose="020F0502020204030204" pitchFamily="34" charset="0"/>
              </a:rPr>
              <a:t> Zhou</a:t>
            </a:r>
            <a:r>
              <a:rPr lang="en" altLang="zh-CN" baseline="30000" dirty="0">
                <a:latin typeface="PingFang SC" panose="020B0400000000000000" pitchFamily="34" charset="-122"/>
                <a:ea typeface="PingFang SC" panose="020B0400000000000000" pitchFamily="34" charset="-122"/>
                <a:cs typeface="Calibri" panose="020F0502020204030204" pitchFamily="34" charset="0"/>
              </a:rPr>
              <a:t>∗</a:t>
            </a:r>
            <a:r>
              <a:rPr lang="en" altLang="zh-CN" dirty="0">
                <a:latin typeface="PingFang SC" panose="020B0400000000000000" pitchFamily="34" charset="-122"/>
                <a:ea typeface="PingFang SC" panose="020B0400000000000000" pitchFamily="34" charset="-122"/>
                <a:cs typeface="Calibri" panose="020F0502020204030204" pitchFamily="34" charset="0"/>
              </a:rPr>
              <a:t>, </a:t>
            </a:r>
            <a:r>
              <a:rPr lang="en" altLang="zh-CN" dirty="0" err="1">
                <a:latin typeface="PingFang SC" panose="020B0400000000000000" pitchFamily="34" charset="-122"/>
                <a:ea typeface="PingFang SC" panose="020B0400000000000000" pitchFamily="34" charset="-122"/>
                <a:cs typeface="Calibri" panose="020F0502020204030204" pitchFamily="34" charset="0"/>
              </a:rPr>
              <a:t>Zhihai</a:t>
            </a:r>
            <a:r>
              <a:rPr lang="en" altLang="zh-CN" dirty="0">
                <a:latin typeface="PingFang SC" panose="020B0400000000000000" pitchFamily="34" charset="-122"/>
                <a:ea typeface="PingFang SC" panose="020B0400000000000000" pitchFamily="34" charset="-122"/>
                <a:cs typeface="Calibri" panose="020F0502020204030204" pitchFamily="34" charset="0"/>
              </a:rPr>
              <a:t> Huang</a:t>
            </a:r>
            <a:r>
              <a:rPr lang="en" altLang="zh-CN" baseline="30000" dirty="0">
                <a:latin typeface="PingFang SC" panose="020B0400000000000000" pitchFamily="34" charset="-122"/>
                <a:ea typeface="PingFang SC" panose="020B0400000000000000" pitchFamily="34" charset="-122"/>
                <a:cs typeface="Calibri" panose="020F0502020204030204" pitchFamily="34" charset="0"/>
              </a:rPr>
              <a:t>‡</a:t>
            </a:r>
            <a:r>
              <a:rPr lang="en" altLang="zh-CN" dirty="0">
                <a:latin typeface="PingFang SC" panose="020B0400000000000000" pitchFamily="34" charset="-122"/>
                <a:ea typeface="PingFang SC" panose="020B0400000000000000" pitchFamily="34" charset="-122"/>
                <a:cs typeface="Calibri" panose="020F0502020204030204" pitchFamily="34" charset="0"/>
              </a:rPr>
              <a:t>, </a:t>
            </a:r>
            <a:r>
              <a:rPr lang="en" altLang="zh-CN" dirty="0" err="1">
                <a:latin typeface="PingFang SC" panose="020B0400000000000000" pitchFamily="34" charset="-122"/>
                <a:ea typeface="PingFang SC" panose="020B0400000000000000" pitchFamily="34" charset="-122"/>
                <a:cs typeface="Calibri" panose="020F0502020204030204" pitchFamily="34" charset="0"/>
              </a:rPr>
              <a:t>Yanxiong</a:t>
            </a:r>
            <a:r>
              <a:rPr lang="en" altLang="zh-CN" dirty="0">
                <a:latin typeface="PingFang SC" panose="020B0400000000000000" pitchFamily="34" charset="-122"/>
                <a:ea typeface="PingFang SC" panose="020B0400000000000000" pitchFamily="34" charset="-122"/>
                <a:cs typeface="Calibri" panose="020F0502020204030204" pitchFamily="34" charset="0"/>
              </a:rPr>
              <a:t> Chen</a:t>
            </a:r>
            <a:r>
              <a:rPr lang="en" altLang="zh-CN" baseline="30000" dirty="0">
                <a:latin typeface="PingFang SC" panose="020B0400000000000000" pitchFamily="34" charset="-122"/>
                <a:ea typeface="PingFang SC" panose="020B0400000000000000" pitchFamily="34" charset="-122"/>
                <a:cs typeface="Calibri" panose="020F0502020204030204" pitchFamily="34" charset="0"/>
              </a:rPr>
              <a:t>‡</a:t>
            </a:r>
            <a:br>
              <a:rPr lang="en" altLang="zh-CN" dirty="0">
                <a:latin typeface="PingFang SC" panose="020B0400000000000000" pitchFamily="34" charset="-122"/>
                <a:ea typeface="PingFang SC" panose="020B0400000000000000" pitchFamily="34" charset="-122"/>
                <a:cs typeface="Calibri" panose="020F0502020204030204" pitchFamily="34" charset="0"/>
              </a:rPr>
            </a:br>
            <a:r>
              <a:rPr lang="en" altLang="zh-CN" baseline="30000" dirty="0">
                <a:latin typeface="PingFang SC" panose="020B0400000000000000" pitchFamily="34" charset="-122"/>
                <a:ea typeface="PingFang SC" panose="020B0400000000000000" pitchFamily="34" charset="-122"/>
                <a:cs typeface="Calibri" panose="020F0502020204030204" pitchFamily="34" charset="0"/>
              </a:rPr>
              <a:t>∗</a:t>
            </a:r>
            <a:r>
              <a:rPr lang="en" altLang="zh-CN" dirty="0">
                <a:latin typeface="PingFang SC" panose="020B0400000000000000" pitchFamily="34" charset="-122"/>
                <a:ea typeface="PingFang SC" panose="020B0400000000000000" pitchFamily="34" charset="-122"/>
                <a:cs typeface="Calibri" panose="020F0502020204030204" pitchFamily="34" charset="0"/>
              </a:rPr>
              <a:t>WNLO, Huazhong University of Science and Technology, Wuhan, China </a:t>
            </a:r>
          </a:p>
          <a:p>
            <a:pPr algn="ctr"/>
            <a:r>
              <a:rPr lang="en" altLang="zh-CN" baseline="30000" dirty="0">
                <a:latin typeface="PingFang SC" panose="020B0400000000000000" pitchFamily="34" charset="-122"/>
                <a:ea typeface="PingFang SC" panose="020B0400000000000000" pitchFamily="34" charset="-122"/>
                <a:cs typeface="Calibri" panose="020F0502020204030204" pitchFamily="34" charset="0"/>
              </a:rPr>
              <a:t>†</a:t>
            </a:r>
            <a:r>
              <a:rPr lang="en" altLang="zh-CN" dirty="0">
                <a:latin typeface="PingFang SC" panose="020B0400000000000000" pitchFamily="34" charset="-122"/>
                <a:ea typeface="PingFang SC" panose="020B0400000000000000" pitchFamily="34" charset="-122"/>
                <a:cs typeface="Calibri" panose="020F0502020204030204" pitchFamily="34" charset="0"/>
              </a:rPr>
              <a:t>Huazhong University of Science and Technology, Wuhan, China </a:t>
            </a:r>
          </a:p>
          <a:p>
            <a:pPr algn="ctr"/>
            <a:r>
              <a:rPr lang="en" altLang="zh-CN" baseline="30000" dirty="0">
                <a:latin typeface="PingFang SC" panose="020B0400000000000000" pitchFamily="34" charset="-122"/>
                <a:ea typeface="PingFang SC" panose="020B0400000000000000" pitchFamily="34" charset="-122"/>
                <a:cs typeface="Calibri" panose="020F0502020204030204" pitchFamily="34" charset="0"/>
              </a:rPr>
              <a:t>‡</a:t>
            </a:r>
            <a:r>
              <a:rPr lang="en" altLang="zh-CN" dirty="0">
                <a:latin typeface="PingFang SC" panose="020B0400000000000000" pitchFamily="34" charset="-122"/>
                <a:ea typeface="PingFang SC" panose="020B0400000000000000" pitchFamily="34" charset="-122"/>
                <a:cs typeface="Calibri" panose="020F0502020204030204" pitchFamily="34" charset="0"/>
              </a:rPr>
              <a:t>Tencent Technology (Shenzhen) Co., Ltd., Shenzhen, China</a:t>
            </a:r>
          </a:p>
        </p:txBody>
      </p:sp>
      <p:pic>
        <p:nvPicPr>
          <p:cNvPr id="21" name="图片 20" descr="tc">
            <a:extLst>
              <a:ext uri="{FF2B5EF4-FFF2-40B4-BE49-F238E27FC236}">
                <a16:creationId xmlns:a16="http://schemas.microsoft.com/office/drawing/2014/main" id="{EE6FFD58-8401-314A-BDD8-07CF4F5909C8}"/>
              </a:ext>
            </a:extLst>
          </p:cNvPr>
          <p:cNvPicPr>
            <a:picLocks noChangeAspect="1"/>
          </p:cNvPicPr>
          <p:nvPr/>
        </p:nvPicPr>
        <p:blipFill>
          <a:blip r:embed="rId4"/>
          <a:stretch>
            <a:fillRect/>
          </a:stretch>
        </p:blipFill>
        <p:spPr>
          <a:xfrm>
            <a:off x="6825184" y="5253740"/>
            <a:ext cx="1615317" cy="1006878"/>
          </a:xfrm>
          <a:prstGeom prst="rect">
            <a:avLst/>
          </a:prstGeom>
        </p:spPr>
      </p:pic>
      <p:sp>
        <p:nvSpPr>
          <p:cNvPr id="22" name="文本框 21">
            <a:extLst>
              <a:ext uri="{FF2B5EF4-FFF2-40B4-BE49-F238E27FC236}">
                <a16:creationId xmlns:a16="http://schemas.microsoft.com/office/drawing/2014/main" id="{6FB45D98-6ABB-3148-BC46-4FA21FA8E8A9}"/>
              </a:ext>
            </a:extLst>
          </p:cNvPr>
          <p:cNvSpPr txBox="1"/>
          <p:nvPr/>
        </p:nvSpPr>
        <p:spPr>
          <a:xfrm>
            <a:off x="1944071" y="4681791"/>
            <a:ext cx="8303856" cy="369332"/>
          </a:xfrm>
          <a:prstGeom prst="rect">
            <a:avLst/>
          </a:prstGeom>
          <a:noFill/>
        </p:spPr>
        <p:txBody>
          <a:bodyPr wrap="square">
            <a:spAutoFit/>
          </a:bodyPr>
          <a:lstStyle/>
          <a:p>
            <a:pPr algn="ctr"/>
            <a:r>
              <a:rPr lang="en" altLang="zh-CN" b="1" dirty="0">
                <a:latin typeface="PingFang SC" panose="020B0400000000000000" pitchFamily="34" charset="-122"/>
                <a:ea typeface="PingFang SC" panose="020B0400000000000000" pitchFamily="34" charset="-122"/>
                <a:cs typeface="Calibri" panose="020F0502020204030204" pitchFamily="34" charset="0"/>
              </a:rPr>
              <a:t>ICCD 2022</a:t>
            </a:r>
          </a:p>
        </p:txBody>
      </p:sp>
    </p:spTree>
    <p:extLst>
      <p:ext uri="{BB962C8B-B14F-4D97-AF65-F5344CB8AC3E}">
        <p14:creationId xmlns:p14="http://schemas.microsoft.com/office/powerpoint/2010/main" val="17835870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1905770" cy="544316"/>
          </a:xfrm>
          <a:prstGeom prst="rect">
            <a:avLst/>
          </a:prstGeom>
          <a:noFill/>
        </p:spPr>
        <p:txBody>
          <a:bodyPr wrap="square" rtlCol="0">
            <a:spAutoFit/>
          </a:bodyPr>
          <a:lstStyle/>
          <a:p>
            <a:pPr>
              <a:lnSpc>
                <a:spcPct val="90000"/>
              </a:lnSpc>
              <a:spcBef>
                <a:spcPts val="1000"/>
              </a:spcBef>
              <a:defRPr/>
            </a:pPr>
            <a:r>
              <a:rPr lang="en" altLang="zh-CN" sz="3200" b="1" dirty="0">
                <a:latin typeface="PingFang SC" panose="020B0400000000000000" pitchFamily="34" charset="-122"/>
                <a:ea typeface="PingFang SC" panose="020B0400000000000000" pitchFamily="34" charset="-122"/>
                <a:cs typeface="Times" panose="02020603050405020304" pitchFamily="18" charset="0"/>
              </a:rPr>
              <a:t>ASC-IP</a:t>
            </a:r>
          </a:p>
        </p:txBody>
      </p:sp>
      <p:sp>
        <p:nvSpPr>
          <p:cNvPr id="33" name="文本框 32">
            <a:extLst>
              <a:ext uri="{FF2B5EF4-FFF2-40B4-BE49-F238E27FC236}">
                <a16:creationId xmlns:a16="http://schemas.microsoft.com/office/drawing/2014/main" id="{318C5E01-21F0-7C4A-8B44-B3FFB88EF804}"/>
              </a:ext>
            </a:extLst>
          </p:cNvPr>
          <p:cNvSpPr txBox="1"/>
          <p:nvPr/>
        </p:nvSpPr>
        <p:spPr>
          <a:xfrm>
            <a:off x="785446" y="1288791"/>
            <a:ext cx="10621107" cy="2677656"/>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We add two Boolean labels, i.e., </a:t>
            </a:r>
            <a:r>
              <a:rPr kumimoji="1" lang="en-US" altLang="zh-CN" sz="2400" i="1" dirty="0" err="1">
                <a:solidFill>
                  <a:srgbClr val="FF0000"/>
                </a:solidFill>
                <a:latin typeface="PingFang SC" panose="020B0400000000000000" pitchFamily="34" charset="-122"/>
                <a:ea typeface="PingFang SC" panose="020B0400000000000000" pitchFamily="34" charset="-122"/>
              </a:rPr>
              <a:t>hit_tag</a:t>
            </a:r>
            <a:r>
              <a:rPr kumimoji="1" lang="en-US" altLang="zh-CN" sz="2400" i="1" dirty="0">
                <a:solidFill>
                  <a:srgbClr val="FF0000"/>
                </a:solidFill>
                <a:latin typeface="PingFang SC" panose="020B0400000000000000" pitchFamily="34" charset="-122"/>
                <a:ea typeface="PingFang SC" panose="020B0400000000000000" pitchFamily="34" charset="-122"/>
              </a:rPr>
              <a:t> </a:t>
            </a:r>
            <a:r>
              <a:rPr kumimoji="1" lang="en-US" altLang="zh-CN" sz="2400" dirty="0">
                <a:latin typeface="PingFang SC" panose="020B0400000000000000" pitchFamily="34" charset="-122"/>
                <a:ea typeface="PingFang SC" panose="020B0400000000000000" pitchFamily="34" charset="-122"/>
              </a:rPr>
              <a:t>and </a:t>
            </a:r>
            <a:r>
              <a:rPr kumimoji="1" lang="en-US" altLang="zh-CN" sz="2400" i="1" dirty="0" err="1">
                <a:solidFill>
                  <a:srgbClr val="FF0000"/>
                </a:solidFill>
                <a:latin typeface="PingFang SC" panose="020B0400000000000000" pitchFamily="34" charset="-122"/>
                <a:ea typeface="PingFang SC" panose="020B0400000000000000" pitchFamily="34" charset="-122"/>
              </a:rPr>
              <a:t>mru_tag</a:t>
            </a:r>
            <a:r>
              <a:rPr kumimoji="1" lang="en-US" altLang="zh-CN" sz="2400" i="1" dirty="0">
                <a:solidFill>
                  <a:srgbClr val="FF0000"/>
                </a:solidFill>
                <a:latin typeface="PingFang SC" panose="020B0400000000000000" pitchFamily="34" charset="-122"/>
                <a:ea typeface="PingFang SC" panose="020B0400000000000000" pitchFamily="34" charset="-122"/>
              </a:rPr>
              <a:t> </a:t>
            </a:r>
            <a:r>
              <a:rPr kumimoji="1" lang="en-US" altLang="zh-CN" sz="2400" dirty="0">
                <a:latin typeface="PingFang SC" panose="020B0400000000000000" pitchFamily="34" charset="-122"/>
                <a:ea typeface="PingFang SC" panose="020B0400000000000000" pitchFamily="34" charset="-122"/>
              </a:rPr>
              <a:t>into each object’s metadata, where </a:t>
            </a:r>
            <a:r>
              <a:rPr kumimoji="1" lang="en-US" altLang="zh-CN" sz="2400" i="1" dirty="0" err="1">
                <a:solidFill>
                  <a:srgbClr val="FF0000"/>
                </a:solidFill>
                <a:latin typeface="PingFang SC" panose="020B0400000000000000" pitchFamily="34" charset="-122"/>
                <a:ea typeface="PingFang SC" panose="020B0400000000000000" pitchFamily="34" charset="-122"/>
              </a:rPr>
              <a:t>hit_tag</a:t>
            </a:r>
            <a:r>
              <a:rPr kumimoji="1" lang="en-US" altLang="zh-CN" sz="2400" dirty="0">
                <a:latin typeface="PingFang SC" panose="020B0400000000000000" pitchFamily="34" charset="-122"/>
                <a:ea typeface="PingFang SC" panose="020B0400000000000000" pitchFamily="34" charset="-122"/>
              </a:rPr>
              <a:t> represents the object whether being hit in the cache in a time window, and </a:t>
            </a:r>
            <a:r>
              <a:rPr kumimoji="1" lang="en-US" altLang="zh-CN" sz="2400" i="1" dirty="0" err="1">
                <a:solidFill>
                  <a:srgbClr val="FF0000"/>
                </a:solidFill>
                <a:latin typeface="PingFang SC" panose="020B0400000000000000" pitchFamily="34" charset="-122"/>
                <a:ea typeface="PingFang SC" panose="020B0400000000000000" pitchFamily="34" charset="-122"/>
              </a:rPr>
              <a:t>mru_tag</a:t>
            </a:r>
            <a:r>
              <a:rPr kumimoji="1" lang="en-US" altLang="zh-CN" sz="2400" i="1" dirty="0">
                <a:solidFill>
                  <a:srgbClr val="FF0000"/>
                </a:solidFill>
                <a:latin typeface="PingFang SC" panose="020B0400000000000000" pitchFamily="34" charset="-122"/>
                <a:ea typeface="PingFang SC" panose="020B0400000000000000" pitchFamily="34" charset="-122"/>
              </a:rPr>
              <a:t> </a:t>
            </a:r>
            <a:r>
              <a:rPr kumimoji="1" lang="en-US" altLang="zh-CN" sz="2400" dirty="0">
                <a:latin typeface="PingFang SC" panose="020B0400000000000000" pitchFamily="34" charset="-122"/>
                <a:ea typeface="PingFang SC" panose="020B0400000000000000" pitchFamily="34" charset="-122"/>
              </a:rPr>
              <a:t>denotes the object whether being inserted into the MRU position.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Thus, For each object in or out of the cache, there are only four states of (</a:t>
            </a:r>
            <a:r>
              <a:rPr kumimoji="1" lang="en-US" altLang="zh-CN" sz="2400" i="1" dirty="0" err="1">
                <a:latin typeface="PingFang SC" panose="020B0400000000000000" pitchFamily="34" charset="-122"/>
                <a:ea typeface="PingFang SC" panose="020B0400000000000000" pitchFamily="34" charset="-122"/>
              </a:rPr>
              <a:t>mru_tag</a:t>
            </a:r>
            <a:r>
              <a:rPr kumimoji="1" lang="en-US" altLang="zh-CN" sz="2400" dirty="0">
                <a:latin typeface="PingFang SC" panose="020B0400000000000000" pitchFamily="34" charset="-122"/>
                <a:ea typeface="PingFang SC" panose="020B0400000000000000" pitchFamily="34" charset="-122"/>
              </a:rPr>
              <a:t>, </a:t>
            </a:r>
            <a:r>
              <a:rPr kumimoji="1" lang="en-US" altLang="zh-CN" sz="2400" i="1" dirty="0" err="1">
                <a:latin typeface="PingFang SC" panose="020B0400000000000000" pitchFamily="34" charset="-122"/>
                <a:ea typeface="PingFang SC" panose="020B0400000000000000" pitchFamily="34" charset="-122"/>
              </a:rPr>
              <a:t>hit_tag</a:t>
            </a:r>
            <a:r>
              <a:rPr kumimoji="1" lang="en-US" altLang="zh-CN" sz="2400" dirty="0">
                <a:latin typeface="PingFang SC" panose="020B0400000000000000" pitchFamily="34" charset="-122"/>
                <a:ea typeface="PingFang SC" panose="020B0400000000000000" pitchFamily="34" charset="-122"/>
              </a:rPr>
              <a:t>), including (T,T), (T,F), (F,T), and (F,F). </a:t>
            </a:r>
          </a:p>
        </p:txBody>
      </p:sp>
      <p:sp>
        <p:nvSpPr>
          <p:cNvPr id="2" name="矩形 1">
            <a:extLst>
              <a:ext uri="{FF2B5EF4-FFF2-40B4-BE49-F238E27FC236}">
                <a16:creationId xmlns:a16="http://schemas.microsoft.com/office/drawing/2014/main" id="{2A8EFD0F-AE9B-4247-A824-5081357F7C7B}"/>
              </a:ext>
            </a:extLst>
          </p:cNvPr>
          <p:cNvSpPr/>
          <p:nvPr/>
        </p:nvSpPr>
        <p:spPr>
          <a:xfrm>
            <a:off x="5486400" y="3429000"/>
            <a:ext cx="4082902" cy="696433"/>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48060873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1905770" cy="544316"/>
          </a:xfrm>
          <a:prstGeom prst="rect">
            <a:avLst/>
          </a:prstGeom>
          <a:noFill/>
        </p:spPr>
        <p:txBody>
          <a:bodyPr wrap="square" rtlCol="0">
            <a:spAutoFit/>
          </a:bodyPr>
          <a:lstStyle/>
          <a:p>
            <a:pPr>
              <a:lnSpc>
                <a:spcPct val="90000"/>
              </a:lnSpc>
              <a:spcBef>
                <a:spcPts val="1000"/>
              </a:spcBef>
              <a:defRPr/>
            </a:pPr>
            <a:r>
              <a:rPr lang="en" altLang="zh-CN" sz="3200" b="1" dirty="0">
                <a:latin typeface="PingFang SC" panose="020B0400000000000000" pitchFamily="34" charset="-122"/>
                <a:ea typeface="PingFang SC" panose="020B0400000000000000" pitchFamily="34" charset="-122"/>
                <a:cs typeface="Times" panose="02020603050405020304" pitchFamily="18" charset="0"/>
              </a:rPr>
              <a:t>ASC-IP</a:t>
            </a:r>
          </a:p>
        </p:txBody>
      </p:sp>
      <p:sp>
        <p:nvSpPr>
          <p:cNvPr id="33" name="文本框 32">
            <a:extLst>
              <a:ext uri="{FF2B5EF4-FFF2-40B4-BE49-F238E27FC236}">
                <a16:creationId xmlns:a16="http://schemas.microsoft.com/office/drawing/2014/main" id="{318C5E01-21F0-7C4A-8B44-B3FFB88EF804}"/>
              </a:ext>
            </a:extLst>
          </p:cNvPr>
          <p:cNvSpPr txBox="1"/>
          <p:nvPr/>
        </p:nvSpPr>
        <p:spPr>
          <a:xfrm>
            <a:off x="785446" y="1288791"/>
            <a:ext cx="10621107" cy="4893647"/>
          </a:xfrm>
          <a:prstGeom prst="rect">
            <a:avLst/>
          </a:prstGeom>
          <a:noFill/>
        </p:spPr>
        <p:txBody>
          <a:bodyPr wrap="square" rtlCol="0">
            <a:spAutoFit/>
          </a:bodyPr>
          <a:lstStyle/>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Case1: (</a:t>
            </a:r>
            <a:r>
              <a:rPr kumimoji="1" lang="en-US" altLang="zh-CN" sz="2400" i="1" dirty="0" err="1">
                <a:latin typeface="PingFang SC" panose="020B0400000000000000" pitchFamily="34" charset="-122"/>
                <a:ea typeface="PingFang SC" panose="020B0400000000000000" pitchFamily="34" charset="-122"/>
              </a:rPr>
              <a:t>mru_tag</a:t>
            </a:r>
            <a:r>
              <a:rPr kumimoji="1" lang="en-US" altLang="zh-CN" sz="2400" dirty="0">
                <a:latin typeface="PingFang SC" panose="020B0400000000000000" pitchFamily="34" charset="-122"/>
                <a:ea typeface="PingFang SC" panose="020B0400000000000000" pitchFamily="34" charset="-122"/>
              </a:rPr>
              <a:t>, </a:t>
            </a:r>
            <a:r>
              <a:rPr kumimoji="1" lang="en-US" altLang="zh-CN" sz="2400" i="1" dirty="0" err="1">
                <a:latin typeface="PingFang SC" panose="020B0400000000000000" pitchFamily="34" charset="-122"/>
                <a:ea typeface="PingFang SC" panose="020B0400000000000000" pitchFamily="34" charset="-122"/>
              </a:rPr>
              <a:t>hit_tag</a:t>
            </a:r>
            <a:r>
              <a:rPr kumimoji="1" lang="en-US" altLang="zh-CN" sz="2400" dirty="0">
                <a:latin typeface="PingFang SC" panose="020B0400000000000000" pitchFamily="34" charset="-122"/>
                <a:ea typeface="PingFang SC" panose="020B0400000000000000" pitchFamily="34" charset="-122"/>
              </a:rPr>
              <a:t> ) = (T,F)</a:t>
            </a: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Wingdings" pitchFamily="2" charset="2"/>
              <a:buChar char="ü"/>
            </a:pPr>
            <a:r>
              <a:rPr kumimoji="1" lang="en-US" altLang="zh-CN" sz="2400" dirty="0">
                <a:latin typeface="PingFang SC" panose="020B0400000000000000" pitchFamily="34" charset="-122"/>
                <a:ea typeface="PingFang SC" panose="020B0400000000000000" pitchFamily="34" charset="-122"/>
              </a:rPr>
              <a:t>The inserted object does not contribute any OHR but is inserted into the MRU position. </a:t>
            </a: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Wingdings" pitchFamily="2" charset="2"/>
              <a:buChar char="ü"/>
            </a:pPr>
            <a:r>
              <a:rPr kumimoji="1" lang="en-US" altLang="zh-CN" sz="2400" dirty="0">
                <a:latin typeface="PingFang SC" panose="020B0400000000000000" pitchFamily="34" charset="-122"/>
                <a:ea typeface="PingFang SC" panose="020B0400000000000000" pitchFamily="34" charset="-122"/>
              </a:rPr>
              <a:t>Therefore, the size threshold </a:t>
            </a:r>
            <a:r>
              <a:rPr kumimoji="1" lang="en-US" altLang="zh-CN" sz="2400" i="1" dirty="0">
                <a:latin typeface="PingFang SC" panose="020B0400000000000000" pitchFamily="34" charset="-122"/>
                <a:ea typeface="PingFang SC" panose="020B0400000000000000" pitchFamily="34" charset="-122"/>
              </a:rPr>
              <a:t>c</a:t>
            </a:r>
            <a:r>
              <a:rPr kumimoji="1" lang="en-US" altLang="zh-CN" sz="2400" dirty="0">
                <a:latin typeface="PingFang SC" panose="020B0400000000000000" pitchFamily="34" charset="-122"/>
                <a:ea typeface="PingFang SC" panose="020B0400000000000000" pitchFamily="34" charset="-122"/>
              </a:rPr>
              <a:t> should reduce by an adjustment step. </a:t>
            </a: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Case2: (</a:t>
            </a:r>
            <a:r>
              <a:rPr kumimoji="1" lang="en-US" altLang="zh-CN" sz="2400" i="1" dirty="0" err="1">
                <a:latin typeface="PingFang SC" panose="020B0400000000000000" pitchFamily="34" charset="-122"/>
                <a:ea typeface="PingFang SC" panose="020B0400000000000000" pitchFamily="34" charset="-122"/>
              </a:rPr>
              <a:t>mru_tag</a:t>
            </a:r>
            <a:r>
              <a:rPr kumimoji="1" lang="en-US" altLang="zh-CN" sz="2400" dirty="0">
                <a:latin typeface="PingFang SC" panose="020B0400000000000000" pitchFamily="34" charset="-122"/>
                <a:ea typeface="PingFang SC" panose="020B0400000000000000" pitchFamily="34" charset="-122"/>
              </a:rPr>
              <a:t>, </a:t>
            </a:r>
            <a:r>
              <a:rPr kumimoji="1" lang="en-US" altLang="zh-CN" sz="2400" i="1" dirty="0" err="1">
                <a:latin typeface="PingFang SC" panose="020B0400000000000000" pitchFamily="34" charset="-122"/>
                <a:ea typeface="PingFang SC" panose="020B0400000000000000" pitchFamily="34" charset="-122"/>
              </a:rPr>
              <a:t>hit_tag</a:t>
            </a:r>
            <a:r>
              <a:rPr kumimoji="1" lang="en-US" altLang="zh-CN" sz="2400" dirty="0">
                <a:latin typeface="PingFang SC" panose="020B0400000000000000" pitchFamily="34" charset="-122"/>
                <a:ea typeface="PingFang SC" panose="020B0400000000000000" pitchFamily="34" charset="-122"/>
              </a:rPr>
              <a:t> ) = (F,F)</a:t>
            </a: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Wingdings" pitchFamily="2" charset="2"/>
              <a:buChar char="ü"/>
            </a:pPr>
            <a:r>
              <a:rPr kumimoji="1" lang="en-US" altLang="zh-CN" sz="2400" dirty="0">
                <a:latin typeface="PingFang SC" panose="020B0400000000000000" pitchFamily="34" charset="-122"/>
                <a:ea typeface="PingFang SC" panose="020B0400000000000000" pitchFamily="34" charset="-122"/>
              </a:rPr>
              <a:t>If the object exists in the history list, the size threshold </a:t>
            </a:r>
            <a:r>
              <a:rPr kumimoji="1" lang="en-US" altLang="zh-CN" sz="2400" i="1" dirty="0">
                <a:latin typeface="PingFang SC" panose="020B0400000000000000" pitchFamily="34" charset="-122"/>
                <a:ea typeface="PingFang SC" panose="020B0400000000000000" pitchFamily="34" charset="-122"/>
              </a:rPr>
              <a:t>c</a:t>
            </a:r>
            <a:r>
              <a:rPr kumimoji="1" lang="en-US" altLang="zh-CN" sz="2400" dirty="0">
                <a:latin typeface="PingFang SC" panose="020B0400000000000000" pitchFamily="34" charset="-122"/>
                <a:ea typeface="PingFang SC" panose="020B0400000000000000" pitchFamily="34" charset="-122"/>
              </a:rPr>
              <a:t> must increase by an adjustment step so that the next incoming object with such size is more likely inserted into the MRU position. </a:t>
            </a:r>
          </a:p>
          <a:p>
            <a:pPr marL="342900" indent="-342900" algn="just">
              <a:buFont typeface="Wingdings" pitchFamily="2" charset="2"/>
              <a:buChar char="ü"/>
            </a:pPr>
            <a:endParaRPr kumimoji="1" lang="en-US" altLang="zh-CN" sz="2400" dirty="0">
              <a:latin typeface="PingFang SC" panose="020B0400000000000000" pitchFamily="34" charset="-122"/>
              <a:ea typeface="PingFang SC" panose="020B0400000000000000" pitchFamily="34" charset="-122"/>
            </a:endParaRPr>
          </a:p>
        </p:txBody>
      </p:sp>
      <p:sp>
        <p:nvSpPr>
          <p:cNvPr id="2" name="矩形 1">
            <a:extLst>
              <a:ext uri="{FF2B5EF4-FFF2-40B4-BE49-F238E27FC236}">
                <a16:creationId xmlns:a16="http://schemas.microsoft.com/office/drawing/2014/main" id="{5C5BA7BA-61FF-4445-97A9-2DE72D034E5A}"/>
              </a:ext>
            </a:extLst>
          </p:cNvPr>
          <p:cNvSpPr/>
          <p:nvPr/>
        </p:nvSpPr>
        <p:spPr>
          <a:xfrm>
            <a:off x="785446" y="1166621"/>
            <a:ext cx="5310554" cy="667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A32F1072-E39C-404F-A07A-6983A1FF36F7}"/>
              </a:ext>
            </a:extLst>
          </p:cNvPr>
          <p:cNvSpPr/>
          <p:nvPr/>
        </p:nvSpPr>
        <p:spPr>
          <a:xfrm>
            <a:off x="785445" y="3735614"/>
            <a:ext cx="5310554" cy="667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179356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1905770" cy="544316"/>
          </a:xfrm>
          <a:prstGeom prst="rect">
            <a:avLst/>
          </a:prstGeom>
          <a:noFill/>
        </p:spPr>
        <p:txBody>
          <a:bodyPr wrap="square" rtlCol="0">
            <a:spAutoFit/>
          </a:bodyPr>
          <a:lstStyle/>
          <a:p>
            <a:pPr>
              <a:lnSpc>
                <a:spcPct val="90000"/>
              </a:lnSpc>
              <a:spcBef>
                <a:spcPts val="1000"/>
              </a:spcBef>
              <a:defRPr/>
            </a:pPr>
            <a:r>
              <a:rPr lang="en" altLang="zh-CN" sz="3200" b="1" dirty="0">
                <a:latin typeface="PingFang SC" panose="020B0400000000000000" pitchFamily="34" charset="-122"/>
                <a:ea typeface="PingFang SC" panose="020B0400000000000000" pitchFamily="34" charset="-122"/>
                <a:cs typeface="Times" panose="02020603050405020304" pitchFamily="18" charset="0"/>
              </a:rPr>
              <a:t>Integration with cache replacement algorithms</a:t>
            </a:r>
          </a:p>
        </p:txBody>
      </p:sp>
      <p:sp>
        <p:nvSpPr>
          <p:cNvPr id="33" name="文本框 32">
            <a:extLst>
              <a:ext uri="{FF2B5EF4-FFF2-40B4-BE49-F238E27FC236}">
                <a16:creationId xmlns:a16="http://schemas.microsoft.com/office/drawing/2014/main" id="{318C5E01-21F0-7C4A-8B44-B3FFB88EF804}"/>
              </a:ext>
            </a:extLst>
          </p:cNvPr>
          <p:cNvSpPr txBox="1"/>
          <p:nvPr/>
        </p:nvSpPr>
        <p:spPr>
          <a:xfrm>
            <a:off x="785446" y="1288791"/>
            <a:ext cx="10621107" cy="2308324"/>
          </a:xfrm>
          <a:prstGeom prst="rect">
            <a:avLst/>
          </a:prstGeom>
          <a:noFill/>
        </p:spPr>
        <p:txBody>
          <a:bodyPr wrap="square" rtlCol="0">
            <a:spAutoFit/>
          </a:bodyPr>
          <a:lstStyle/>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As an insertion policy, ASC-IP can decide the initial position of the incoming object in the cache. It not only does not interfere with the eviction policies of existing cache replacement algorithms but also can improve their insertion policies, resulting in the adaptation to scenarios with inconsistent object sizes. </a:t>
            </a: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p:txBody>
      </p:sp>
      <p:pic>
        <p:nvPicPr>
          <p:cNvPr id="2" name="图片 1">
            <a:extLst>
              <a:ext uri="{FF2B5EF4-FFF2-40B4-BE49-F238E27FC236}">
                <a16:creationId xmlns:a16="http://schemas.microsoft.com/office/drawing/2014/main" id="{B70945D6-F68A-2240-B2AB-A0D13F55B91F}"/>
              </a:ext>
            </a:extLst>
          </p:cNvPr>
          <p:cNvPicPr>
            <a:picLocks noChangeAspect="1"/>
          </p:cNvPicPr>
          <p:nvPr/>
        </p:nvPicPr>
        <p:blipFill>
          <a:blip r:embed="rId3"/>
          <a:stretch>
            <a:fillRect/>
          </a:stretch>
        </p:blipFill>
        <p:spPr>
          <a:xfrm>
            <a:off x="1296976" y="3376720"/>
            <a:ext cx="9598045" cy="2986565"/>
          </a:xfrm>
          <a:prstGeom prst="rect">
            <a:avLst/>
          </a:prstGeom>
        </p:spPr>
      </p:pic>
    </p:spTree>
    <p:extLst>
      <p:ext uri="{BB962C8B-B14F-4D97-AF65-F5344CB8AC3E}">
        <p14:creationId xmlns:p14="http://schemas.microsoft.com/office/powerpoint/2010/main" val="43561598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1905770" cy="544316"/>
          </a:xfrm>
          <a:prstGeom prst="rect">
            <a:avLst/>
          </a:prstGeom>
          <a:noFill/>
        </p:spPr>
        <p:txBody>
          <a:bodyPr wrap="square" rtlCol="0">
            <a:spAutoFit/>
          </a:bodyPr>
          <a:lstStyle/>
          <a:p>
            <a:pPr>
              <a:lnSpc>
                <a:spcPct val="90000"/>
              </a:lnSpc>
              <a:spcBef>
                <a:spcPts val="1000"/>
              </a:spcBef>
              <a:defRPr/>
            </a:pPr>
            <a:r>
              <a:rPr lang="en" altLang="zh-CN" sz="3200" b="1" dirty="0">
                <a:latin typeface="PingFang SC" panose="020B0400000000000000" pitchFamily="34" charset="-122"/>
                <a:ea typeface="PingFang SC" panose="020B0400000000000000" pitchFamily="34" charset="-122"/>
                <a:cs typeface="Times" panose="02020603050405020304" pitchFamily="18" charset="0"/>
              </a:rPr>
              <a:t>Implementation</a:t>
            </a:r>
          </a:p>
        </p:txBody>
      </p:sp>
      <p:sp>
        <p:nvSpPr>
          <p:cNvPr id="33" name="文本框 32">
            <a:extLst>
              <a:ext uri="{FF2B5EF4-FFF2-40B4-BE49-F238E27FC236}">
                <a16:creationId xmlns:a16="http://schemas.microsoft.com/office/drawing/2014/main" id="{318C5E01-21F0-7C4A-8B44-B3FFB88EF804}"/>
              </a:ext>
            </a:extLst>
          </p:cNvPr>
          <p:cNvSpPr txBox="1"/>
          <p:nvPr/>
        </p:nvSpPr>
        <p:spPr>
          <a:xfrm>
            <a:off x="785446" y="1288791"/>
            <a:ext cx="10621107" cy="4893647"/>
          </a:xfrm>
          <a:prstGeom prst="rect">
            <a:avLst/>
          </a:prstGeom>
          <a:noFill/>
        </p:spPr>
        <p:txBody>
          <a:bodyPr wrap="square" rtlCol="0">
            <a:spAutoFit/>
          </a:bodyPr>
          <a:lstStyle/>
          <a:p>
            <a:pPr algn="just"/>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In practice, a shadow cache is a history list to record the metadata of these evicted objects. The memory overheads are low since only a few metadata must be tracked, including the key of the object (string) and object size (long int). </a:t>
            </a:r>
          </a:p>
        </p:txBody>
      </p:sp>
      <p:pic>
        <p:nvPicPr>
          <p:cNvPr id="3" name="图片 2">
            <a:extLst>
              <a:ext uri="{FF2B5EF4-FFF2-40B4-BE49-F238E27FC236}">
                <a16:creationId xmlns:a16="http://schemas.microsoft.com/office/drawing/2014/main" id="{D24003D6-9F82-C745-8437-2FAF9AD0D39E}"/>
              </a:ext>
            </a:extLst>
          </p:cNvPr>
          <p:cNvPicPr>
            <a:picLocks noChangeAspect="1"/>
          </p:cNvPicPr>
          <p:nvPr/>
        </p:nvPicPr>
        <p:blipFill>
          <a:blip r:embed="rId3"/>
          <a:stretch>
            <a:fillRect/>
          </a:stretch>
        </p:blipFill>
        <p:spPr>
          <a:xfrm>
            <a:off x="1180261" y="1288791"/>
            <a:ext cx="9831475" cy="3112477"/>
          </a:xfrm>
          <a:prstGeom prst="rect">
            <a:avLst/>
          </a:prstGeom>
        </p:spPr>
      </p:pic>
    </p:spTree>
    <p:extLst>
      <p:ext uri="{BB962C8B-B14F-4D97-AF65-F5344CB8AC3E}">
        <p14:creationId xmlns:p14="http://schemas.microsoft.com/office/powerpoint/2010/main" val="387529553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627801"/>
            <a:ext cx="11905770" cy="544316"/>
          </a:xfrm>
          <a:prstGeom prst="rect">
            <a:avLst/>
          </a:prstGeom>
          <a:noFill/>
        </p:spPr>
        <p:txBody>
          <a:bodyPr wrap="square" rtlCol="0">
            <a:spAutoFit/>
          </a:bodyPr>
          <a:lstStyle/>
          <a:p>
            <a:pPr>
              <a:lnSpc>
                <a:spcPct val="90000"/>
              </a:lnSpc>
              <a:spcBef>
                <a:spcPts val="1000"/>
              </a:spcBef>
              <a:defRPr/>
            </a:pPr>
            <a:r>
              <a:rPr lang="en" altLang="zh-CN" sz="3200" b="1" dirty="0">
                <a:latin typeface="PingFang SC" panose="020B0400000000000000" pitchFamily="34" charset="-122"/>
                <a:ea typeface="PingFang SC" panose="020B0400000000000000" pitchFamily="34" charset="-122"/>
                <a:cs typeface="Times" panose="02020603050405020304" pitchFamily="18" charset="0"/>
              </a:rPr>
              <a:t>Improvement</a:t>
            </a:r>
          </a:p>
        </p:txBody>
      </p:sp>
      <p:sp>
        <p:nvSpPr>
          <p:cNvPr id="33" name="文本框 32">
            <a:extLst>
              <a:ext uri="{FF2B5EF4-FFF2-40B4-BE49-F238E27FC236}">
                <a16:creationId xmlns:a16="http://schemas.microsoft.com/office/drawing/2014/main" id="{318C5E01-21F0-7C4A-8B44-B3FFB88EF804}"/>
              </a:ext>
            </a:extLst>
          </p:cNvPr>
          <p:cNvSpPr txBox="1"/>
          <p:nvPr/>
        </p:nvSpPr>
        <p:spPr>
          <a:xfrm>
            <a:off x="788855" y="5008807"/>
            <a:ext cx="10621107" cy="1200329"/>
          </a:xfrm>
          <a:prstGeom prst="rect">
            <a:avLst/>
          </a:prstGeom>
          <a:noFill/>
        </p:spPr>
        <p:txBody>
          <a:bodyPr wrap="square" rtlCol="0">
            <a:spAutoFit/>
          </a:bodyPr>
          <a:lstStyle/>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After deploying ASC-IP-LRU (black dashed line), the average user access latency dropped by 7.14ms, and the back-to-source bandwidth dropped by 8.75Gbps. </a:t>
            </a:r>
          </a:p>
        </p:txBody>
      </p:sp>
      <p:pic>
        <p:nvPicPr>
          <p:cNvPr id="2" name="图片 1">
            <a:extLst>
              <a:ext uri="{FF2B5EF4-FFF2-40B4-BE49-F238E27FC236}">
                <a16:creationId xmlns:a16="http://schemas.microsoft.com/office/drawing/2014/main" id="{33051A8E-5657-9C40-8003-19B9D1B60EF2}"/>
              </a:ext>
            </a:extLst>
          </p:cNvPr>
          <p:cNvPicPr>
            <a:picLocks noChangeAspect="1"/>
          </p:cNvPicPr>
          <p:nvPr/>
        </p:nvPicPr>
        <p:blipFill>
          <a:blip r:embed="rId3"/>
          <a:stretch>
            <a:fillRect/>
          </a:stretch>
        </p:blipFill>
        <p:spPr>
          <a:xfrm>
            <a:off x="1228949" y="1585306"/>
            <a:ext cx="10181013" cy="3141439"/>
          </a:xfrm>
          <a:prstGeom prst="rect">
            <a:avLst/>
          </a:prstGeom>
        </p:spPr>
      </p:pic>
      <p:sp>
        <p:nvSpPr>
          <p:cNvPr id="3" name="椭圆 2">
            <a:extLst>
              <a:ext uri="{FF2B5EF4-FFF2-40B4-BE49-F238E27FC236}">
                <a16:creationId xmlns:a16="http://schemas.microsoft.com/office/drawing/2014/main" id="{F97349DE-7A2C-8741-938E-5C820FFE484E}"/>
              </a:ext>
            </a:extLst>
          </p:cNvPr>
          <p:cNvSpPr/>
          <p:nvPr/>
        </p:nvSpPr>
        <p:spPr>
          <a:xfrm>
            <a:off x="2849526" y="1743740"/>
            <a:ext cx="3246474" cy="233916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a:extLst>
              <a:ext uri="{FF2B5EF4-FFF2-40B4-BE49-F238E27FC236}">
                <a16:creationId xmlns:a16="http://schemas.microsoft.com/office/drawing/2014/main" id="{F2DA2022-AB07-4E44-92CA-248C13F87D16}"/>
              </a:ext>
            </a:extLst>
          </p:cNvPr>
          <p:cNvSpPr/>
          <p:nvPr/>
        </p:nvSpPr>
        <p:spPr>
          <a:xfrm>
            <a:off x="7719237" y="1769277"/>
            <a:ext cx="3246474" cy="2339162"/>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739602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1905770" cy="544316"/>
          </a:xfrm>
          <a:prstGeom prst="rect">
            <a:avLst/>
          </a:prstGeom>
          <a:noFill/>
        </p:spPr>
        <p:txBody>
          <a:bodyPr wrap="square" rtlCol="0">
            <a:spAutoFit/>
          </a:bodyPr>
          <a:lstStyle/>
          <a:p>
            <a:pPr>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Conclusion</a:t>
            </a:r>
            <a:endParaRPr lang="en" altLang="zh-CN" sz="3200" b="1" dirty="0">
              <a:latin typeface="PingFang SC" panose="020B0400000000000000" pitchFamily="34" charset="-122"/>
              <a:ea typeface="PingFang SC" panose="020B0400000000000000" pitchFamily="34" charset="-122"/>
              <a:cs typeface="Times" panose="02020603050405020304" pitchFamily="18" charset="0"/>
            </a:endParaRPr>
          </a:p>
        </p:txBody>
      </p:sp>
      <p:sp>
        <p:nvSpPr>
          <p:cNvPr id="4" name="文本框 3">
            <a:extLst>
              <a:ext uri="{FF2B5EF4-FFF2-40B4-BE49-F238E27FC236}">
                <a16:creationId xmlns:a16="http://schemas.microsoft.com/office/drawing/2014/main" id="{50D5C19A-E7A3-904C-89B0-4644B8BBFC0F}"/>
              </a:ext>
            </a:extLst>
          </p:cNvPr>
          <p:cNvSpPr txBox="1"/>
          <p:nvPr/>
        </p:nvSpPr>
        <p:spPr>
          <a:xfrm>
            <a:off x="785446" y="1210530"/>
            <a:ext cx="10621107" cy="3416320"/>
          </a:xfrm>
          <a:prstGeom prst="rect">
            <a:avLst/>
          </a:prstGeom>
          <a:noFill/>
        </p:spPr>
        <p:txBody>
          <a:bodyPr wrap="square" rtlCol="0">
            <a:spAutoFit/>
          </a:bodyPr>
          <a:lstStyle/>
          <a:p>
            <a:pPr algn="just"/>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To reduce the consumption of cache resources by zero-reuse objects in CDNs, we explored the necessity of improving the insertion policy. </a:t>
            </a: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Given the large size variation in CDNs, we analyzed and found the relationship between the zero-reuse object and the object sizes. </a:t>
            </a: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Based on these cues, we proposed an adaptive size-aware cache insertion policy (ASC-IP). ASC-IP has strong practicality. </a:t>
            </a:r>
          </a:p>
        </p:txBody>
      </p:sp>
    </p:spTree>
    <p:extLst>
      <p:ext uri="{BB962C8B-B14F-4D97-AF65-F5344CB8AC3E}">
        <p14:creationId xmlns:p14="http://schemas.microsoft.com/office/powerpoint/2010/main" val="9193538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0604509" cy="544316"/>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CDN</a:t>
            </a:r>
            <a:r>
              <a:rPr lang="zh-CN" altLang="en-US" sz="3200" b="1" dirty="0">
                <a:latin typeface="PingFang SC" panose="020B0400000000000000" pitchFamily="34" charset="-122"/>
                <a:ea typeface="PingFang SC" panose="020B0400000000000000" pitchFamily="34" charset="-122"/>
                <a:cs typeface="Times" panose="02020603050405020304" pitchFamily="18" charset="0"/>
              </a:rPr>
              <a:t> </a:t>
            </a:r>
            <a:r>
              <a:rPr lang="en-US" altLang="zh-CN" sz="3200" b="1" dirty="0">
                <a:latin typeface="PingFang SC" panose="020B0400000000000000" pitchFamily="34" charset="-122"/>
                <a:ea typeface="PingFang SC" panose="020B0400000000000000" pitchFamily="34" charset="-122"/>
                <a:cs typeface="Times" panose="02020603050405020304" pitchFamily="18" charset="0"/>
              </a:rPr>
              <a:t>Caching Goal: Minimize WAN Traffic</a:t>
            </a:r>
            <a:endParaRPr lang="zh-CN" altLang="en-US" sz="3200" b="1" dirty="0">
              <a:latin typeface="PingFang SC" panose="020B0400000000000000" pitchFamily="34" charset="-122"/>
              <a:ea typeface="PingFang SC" panose="020B0400000000000000" pitchFamily="34" charset="-122"/>
              <a:cs typeface="Times" panose="02020603050405020304" pitchFamily="18" charset="0"/>
            </a:endParaRPr>
          </a:p>
        </p:txBody>
      </p:sp>
      <p:pic>
        <p:nvPicPr>
          <p:cNvPr id="4" name="图形 3" descr="用户 纯色填充">
            <a:extLst>
              <a:ext uri="{FF2B5EF4-FFF2-40B4-BE49-F238E27FC236}">
                <a16:creationId xmlns:a16="http://schemas.microsoft.com/office/drawing/2014/main" id="{964F795A-8839-ED4B-B77D-51CC486A8F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4302" y="1941536"/>
            <a:ext cx="914400" cy="914400"/>
          </a:xfrm>
          <a:prstGeom prst="rect">
            <a:avLst/>
          </a:prstGeom>
        </p:spPr>
      </p:pic>
      <p:pic>
        <p:nvPicPr>
          <p:cNvPr id="6" name="图形 5" descr="数据库 纯色填充">
            <a:extLst>
              <a:ext uri="{FF2B5EF4-FFF2-40B4-BE49-F238E27FC236}">
                <a16:creationId xmlns:a16="http://schemas.microsoft.com/office/drawing/2014/main" id="{DF54E5B3-C84A-0140-830D-80DCA61BE0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1982567"/>
            <a:ext cx="914400" cy="914400"/>
          </a:xfrm>
          <a:prstGeom prst="rect">
            <a:avLst/>
          </a:prstGeom>
        </p:spPr>
      </p:pic>
      <p:pic>
        <p:nvPicPr>
          <p:cNvPr id="8" name="图形 7" descr="云 纯色填充">
            <a:extLst>
              <a:ext uri="{FF2B5EF4-FFF2-40B4-BE49-F238E27FC236}">
                <a16:creationId xmlns:a16="http://schemas.microsoft.com/office/drawing/2014/main" id="{0F5C5A2C-9E69-594F-99C5-813462D80D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65514" y="1941536"/>
            <a:ext cx="914400" cy="914400"/>
          </a:xfrm>
          <a:prstGeom prst="rect">
            <a:avLst/>
          </a:prstGeom>
        </p:spPr>
      </p:pic>
      <p:sp>
        <p:nvSpPr>
          <p:cNvPr id="12" name="右箭头 11">
            <a:extLst>
              <a:ext uri="{FF2B5EF4-FFF2-40B4-BE49-F238E27FC236}">
                <a16:creationId xmlns:a16="http://schemas.microsoft.com/office/drawing/2014/main" id="{7F091719-7C91-F747-9669-97CA0A17473B}"/>
              </a:ext>
            </a:extLst>
          </p:cNvPr>
          <p:cNvSpPr/>
          <p:nvPr/>
        </p:nvSpPr>
        <p:spPr>
          <a:xfrm>
            <a:off x="3849273" y="2029460"/>
            <a:ext cx="1618957" cy="328246"/>
          </a:xfrm>
          <a:prstGeom prst="rightArrow">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右箭头 20">
            <a:extLst>
              <a:ext uri="{FF2B5EF4-FFF2-40B4-BE49-F238E27FC236}">
                <a16:creationId xmlns:a16="http://schemas.microsoft.com/office/drawing/2014/main" id="{15FAA0C1-C30D-3345-BBA2-09554AB9CE4C}"/>
              </a:ext>
            </a:extLst>
          </p:cNvPr>
          <p:cNvSpPr/>
          <p:nvPr/>
        </p:nvSpPr>
        <p:spPr>
          <a:xfrm>
            <a:off x="6654311" y="2029460"/>
            <a:ext cx="3000815" cy="328246"/>
          </a:xfrm>
          <a:prstGeom prst="rightArrow">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右箭头 21">
            <a:extLst>
              <a:ext uri="{FF2B5EF4-FFF2-40B4-BE49-F238E27FC236}">
                <a16:creationId xmlns:a16="http://schemas.microsoft.com/office/drawing/2014/main" id="{B476B95A-9466-574F-8348-50D7012CD20D}"/>
              </a:ext>
            </a:extLst>
          </p:cNvPr>
          <p:cNvSpPr/>
          <p:nvPr/>
        </p:nvSpPr>
        <p:spPr>
          <a:xfrm rot="10800000">
            <a:off x="3835204" y="2650783"/>
            <a:ext cx="1618957" cy="32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右箭头 22">
            <a:extLst>
              <a:ext uri="{FF2B5EF4-FFF2-40B4-BE49-F238E27FC236}">
                <a16:creationId xmlns:a16="http://schemas.microsoft.com/office/drawing/2014/main" id="{737BAE3B-0381-0742-A93D-BF4445EE6C98}"/>
              </a:ext>
            </a:extLst>
          </p:cNvPr>
          <p:cNvSpPr/>
          <p:nvPr/>
        </p:nvSpPr>
        <p:spPr>
          <a:xfrm rot="10800000">
            <a:off x="4038694" y="3142788"/>
            <a:ext cx="5622387" cy="3282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31291EFD-C215-2641-AE5D-334B5F104041}"/>
              </a:ext>
            </a:extLst>
          </p:cNvPr>
          <p:cNvSpPr txBox="1"/>
          <p:nvPr/>
        </p:nvSpPr>
        <p:spPr>
          <a:xfrm>
            <a:off x="4614203" y="2306865"/>
            <a:ext cx="689316" cy="461665"/>
          </a:xfrm>
          <a:prstGeom prst="rect">
            <a:avLst/>
          </a:prstGeom>
          <a:noFill/>
        </p:spPr>
        <p:txBody>
          <a:bodyPr wrap="square" rtlCol="0">
            <a:spAutoFit/>
          </a:bodyPr>
          <a:lstStyle/>
          <a:p>
            <a:r>
              <a:rPr kumimoji="1" lang="en-US" altLang="zh-CN" sz="2400" b="1" dirty="0">
                <a:solidFill>
                  <a:schemeClr val="accent1"/>
                </a:solidFill>
                <a:latin typeface="PingFang SC" panose="020B0400000000000000" pitchFamily="34" charset="-122"/>
                <a:ea typeface="PingFang SC" panose="020B0400000000000000" pitchFamily="34" charset="-122"/>
              </a:rPr>
              <a:t>Hit</a:t>
            </a:r>
            <a:endParaRPr kumimoji="1" lang="zh-CN" altLang="en-US" sz="2400" b="1" dirty="0">
              <a:solidFill>
                <a:schemeClr val="accent1"/>
              </a:solidFill>
              <a:latin typeface="PingFang SC" panose="020B0400000000000000" pitchFamily="34" charset="-122"/>
              <a:ea typeface="PingFang SC" panose="020B0400000000000000" pitchFamily="34" charset="-122"/>
            </a:endParaRPr>
          </a:p>
        </p:txBody>
      </p:sp>
      <p:sp>
        <p:nvSpPr>
          <p:cNvPr id="27" name="文本框 26">
            <a:extLst>
              <a:ext uri="{FF2B5EF4-FFF2-40B4-BE49-F238E27FC236}">
                <a16:creationId xmlns:a16="http://schemas.microsoft.com/office/drawing/2014/main" id="{5E2EFC71-7C64-1B4B-8F30-7C6C17E3E064}"/>
              </a:ext>
            </a:extLst>
          </p:cNvPr>
          <p:cNvSpPr txBox="1"/>
          <p:nvPr/>
        </p:nvSpPr>
        <p:spPr>
          <a:xfrm>
            <a:off x="8174577" y="2818354"/>
            <a:ext cx="992943" cy="461665"/>
          </a:xfrm>
          <a:prstGeom prst="rect">
            <a:avLst/>
          </a:prstGeom>
          <a:noFill/>
        </p:spPr>
        <p:txBody>
          <a:bodyPr wrap="square">
            <a:spAutoFit/>
          </a:bodyPr>
          <a:lstStyle/>
          <a:p>
            <a:r>
              <a:rPr kumimoji="1" lang="en-US" altLang="zh-CN" sz="2400" b="1" dirty="0">
                <a:solidFill>
                  <a:srgbClr val="FF0000"/>
                </a:solidFill>
                <a:latin typeface="PingFang SC" panose="020B0400000000000000" pitchFamily="34" charset="-122"/>
                <a:ea typeface="PingFang SC" panose="020B0400000000000000" pitchFamily="34" charset="-122"/>
              </a:rPr>
              <a:t>Miss</a:t>
            </a:r>
            <a:endParaRPr kumimoji="1" lang="zh-CN" altLang="en-US" sz="2400" b="1" dirty="0">
              <a:solidFill>
                <a:srgbClr val="FF0000"/>
              </a:solidFill>
              <a:latin typeface="PingFang SC" panose="020B0400000000000000" pitchFamily="34" charset="-122"/>
              <a:ea typeface="PingFang SC" panose="020B0400000000000000" pitchFamily="34" charset="-122"/>
            </a:endParaRPr>
          </a:p>
        </p:txBody>
      </p:sp>
      <p:sp>
        <p:nvSpPr>
          <p:cNvPr id="16" name="文本框 15">
            <a:extLst>
              <a:ext uri="{FF2B5EF4-FFF2-40B4-BE49-F238E27FC236}">
                <a16:creationId xmlns:a16="http://schemas.microsoft.com/office/drawing/2014/main" id="{F5E56875-0CDC-4940-BF8D-DE7EE1D86945}"/>
              </a:ext>
            </a:extLst>
          </p:cNvPr>
          <p:cNvSpPr txBox="1"/>
          <p:nvPr/>
        </p:nvSpPr>
        <p:spPr>
          <a:xfrm>
            <a:off x="4288690" y="1670988"/>
            <a:ext cx="1264825"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Requests</a:t>
            </a:r>
            <a:endParaRPr kumimoji="1" lang="zh-CN" altLang="en-US" dirty="0">
              <a:latin typeface="PingFang SC" panose="020B0400000000000000" pitchFamily="34" charset="-122"/>
              <a:ea typeface="PingFang SC" panose="020B0400000000000000" pitchFamily="34" charset="-122"/>
            </a:endParaRPr>
          </a:p>
        </p:txBody>
      </p:sp>
      <p:sp>
        <p:nvSpPr>
          <p:cNvPr id="28" name="文本框 27">
            <a:extLst>
              <a:ext uri="{FF2B5EF4-FFF2-40B4-BE49-F238E27FC236}">
                <a16:creationId xmlns:a16="http://schemas.microsoft.com/office/drawing/2014/main" id="{04751FE2-DD6C-A84E-B70D-7FE2D7966E91}"/>
              </a:ext>
            </a:extLst>
          </p:cNvPr>
          <p:cNvSpPr txBox="1"/>
          <p:nvPr/>
        </p:nvSpPr>
        <p:spPr>
          <a:xfrm>
            <a:off x="7327922" y="1641040"/>
            <a:ext cx="1264825"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Requests</a:t>
            </a:r>
            <a:endParaRPr kumimoji="1" lang="zh-CN" altLang="en-US" dirty="0">
              <a:latin typeface="PingFang SC" panose="020B0400000000000000" pitchFamily="34" charset="-122"/>
              <a:ea typeface="PingFang SC" panose="020B0400000000000000" pitchFamily="34" charset="-122"/>
            </a:endParaRPr>
          </a:p>
        </p:txBody>
      </p:sp>
      <p:sp>
        <p:nvSpPr>
          <p:cNvPr id="29" name="文本框 28">
            <a:extLst>
              <a:ext uri="{FF2B5EF4-FFF2-40B4-BE49-F238E27FC236}">
                <a16:creationId xmlns:a16="http://schemas.microsoft.com/office/drawing/2014/main" id="{41C5F6C8-14D0-D647-AD05-943426522395}"/>
              </a:ext>
            </a:extLst>
          </p:cNvPr>
          <p:cNvSpPr txBox="1"/>
          <p:nvPr/>
        </p:nvSpPr>
        <p:spPr>
          <a:xfrm>
            <a:off x="2881627" y="2835028"/>
            <a:ext cx="1264825"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User</a:t>
            </a:r>
            <a:endParaRPr kumimoji="1" lang="zh-CN" altLang="en-US" dirty="0">
              <a:latin typeface="PingFang SC" panose="020B0400000000000000" pitchFamily="34" charset="-122"/>
              <a:ea typeface="PingFang SC" panose="020B0400000000000000" pitchFamily="34" charset="-122"/>
            </a:endParaRPr>
          </a:p>
        </p:txBody>
      </p:sp>
      <p:sp>
        <p:nvSpPr>
          <p:cNvPr id="30" name="文本框 29">
            <a:extLst>
              <a:ext uri="{FF2B5EF4-FFF2-40B4-BE49-F238E27FC236}">
                <a16:creationId xmlns:a16="http://schemas.microsoft.com/office/drawing/2014/main" id="{13F620D1-CB7C-A246-96C3-60AD67DE80D4}"/>
              </a:ext>
            </a:extLst>
          </p:cNvPr>
          <p:cNvSpPr txBox="1"/>
          <p:nvPr/>
        </p:nvSpPr>
        <p:spPr>
          <a:xfrm>
            <a:off x="5480539" y="2794363"/>
            <a:ext cx="1801862"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Edge Cache</a:t>
            </a:r>
            <a:endParaRPr kumimoji="1" lang="zh-CN" altLang="en-US" dirty="0">
              <a:latin typeface="PingFang SC" panose="020B0400000000000000" pitchFamily="34" charset="-122"/>
              <a:ea typeface="PingFang SC" panose="020B0400000000000000" pitchFamily="34" charset="-122"/>
            </a:endParaRPr>
          </a:p>
        </p:txBody>
      </p:sp>
      <p:sp>
        <p:nvSpPr>
          <p:cNvPr id="32" name="文本框 31">
            <a:extLst>
              <a:ext uri="{FF2B5EF4-FFF2-40B4-BE49-F238E27FC236}">
                <a16:creationId xmlns:a16="http://schemas.microsoft.com/office/drawing/2014/main" id="{1E876F49-8FCE-7D4A-B3C3-04262B63235A}"/>
              </a:ext>
            </a:extLst>
          </p:cNvPr>
          <p:cNvSpPr txBox="1"/>
          <p:nvPr/>
        </p:nvSpPr>
        <p:spPr>
          <a:xfrm>
            <a:off x="658248" y="4073044"/>
            <a:ext cx="10778785" cy="1569660"/>
          </a:xfrm>
          <a:prstGeom prst="rect">
            <a:avLst/>
          </a:prstGeom>
          <a:noFill/>
        </p:spPr>
        <p:txBody>
          <a:bodyPr wrap="square" rtlCol="0">
            <a:spAutoFit/>
          </a:bodyPr>
          <a:lstStyle/>
          <a:p>
            <a:pPr marL="342900" indent="-342900">
              <a:buFont typeface="Wingdings" pitchFamily="2" charset="2"/>
              <a:buChar char="Ø"/>
            </a:pPr>
            <a:r>
              <a:rPr kumimoji="1" lang="en-US" altLang="zh-CN" sz="2400" b="1" dirty="0">
                <a:latin typeface="PingFang SC" panose="020B0400000000000000" pitchFamily="34" charset="-122"/>
                <a:ea typeface="PingFang SC" panose="020B0400000000000000" pitchFamily="34" charset="-122"/>
              </a:rPr>
              <a:t>Wide Area Network (WAN) traffic is expensive.</a:t>
            </a:r>
          </a:p>
          <a:p>
            <a:pPr marL="342900" indent="-342900">
              <a:buFont typeface="Wingdings" pitchFamily="2" charset="2"/>
              <a:buChar char="Ø"/>
            </a:pPr>
            <a:endParaRPr kumimoji="1" lang="en-US" altLang="zh-CN" sz="2400" b="1" dirty="0">
              <a:latin typeface="PingFang SC" panose="020B0400000000000000" pitchFamily="34" charset="-122"/>
              <a:ea typeface="PingFang SC" panose="020B0400000000000000" pitchFamily="34" charset="-122"/>
            </a:endParaRPr>
          </a:p>
          <a:p>
            <a:pPr marL="342900" indent="-342900">
              <a:buFont typeface="Wingdings" pitchFamily="2" charset="2"/>
              <a:buChar char="Ø"/>
            </a:pPr>
            <a:r>
              <a:rPr kumimoji="1" lang="en" altLang="zh-CN" sz="2400" b="1" dirty="0">
                <a:latin typeface="PingFang SC" panose="020B0400000000000000" pitchFamily="34" charset="-122"/>
                <a:ea typeface="PingFang SC" panose="020B0400000000000000" pitchFamily="34" charset="-122"/>
              </a:rPr>
              <a:t>Optimize the caching replacement algorithm to reduce WAN traffic</a:t>
            </a:r>
            <a:r>
              <a:rPr kumimoji="1" lang="zh-CN" altLang="en-US" sz="2400" b="1" dirty="0">
                <a:latin typeface="PingFang SC" panose="020B0400000000000000" pitchFamily="34" charset="-122"/>
                <a:ea typeface="PingFang SC" panose="020B0400000000000000" pitchFamily="34" charset="-122"/>
              </a:rPr>
              <a:t> </a:t>
            </a:r>
            <a:r>
              <a:rPr kumimoji="1" lang="en-US" altLang="zh-CN" sz="2400" b="1" dirty="0">
                <a:latin typeface="PingFang SC" panose="020B0400000000000000" pitchFamily="34" charset="-122"/>
                <a:ea typeface="PingFang SC" panose="020B0400000000000000" pitchFamily="34" charset="-122"/>
              </a:rPr>
              <a:t>is important.</a:t>
            </a:r>
            <a:endParaRPr kumimoji="1" lang="zh-CN" altLang="en-US" sz="2400" b="1"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9807182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0604509" cy="544316"/>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Replacement algorithms remains challenging</a:t>
            </a:r>
            <a:endParaRPr lang="zh-CN" altLang="en-US" sz="3200" b="1" dirty="0">
              <a:latin typeface="PingFang SC" panose="020B0400000000000000" pitchFamily="34" charset="-122"/>
              <a:ea typeface="PingFang SC" panose="020B0400000000000000" pitchFamily="34" charset="-122"/>
              <a:cs typeface="Times" panose="02020603050405020304" pitchFamily="18" charset="0"/>
            </a:endParaRPr>
          </a:p>
        </p:txBody>
      </p:sp>
      <p:sp>
        <p:nvSpPr>
          <p:cNvPr id="33" name="文本框 32">
            <a:extLst>
              <a:ext uri="{FF2B5EF4-FFF2-40B4-BE49-F238E27FC236}">
                <a16:creationId xmlns:a16="http://schemas.microsoft.com/office/drawing/2014/main" id="{318C5E01-21F0-7C4A-8B44-B3FFB88EF804}"/>
              </a:ext>
            </a:extLst>
          </p:cNvPr>
          <p:cNvSpPr txBox="1"/>
          <p:nvPr/>
        </p:nvSpPr>
        <p:spPr>
          <a:xfrm>
            <a:off x="785446" y="1631852"/>
            <a:ext cx="10621107" cy="4154984"/>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replacement algorithm = Insertion policy + victim selection policy</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Victim selection policy are well researched (LRU, LRUK, LFU, LRB…).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Insertion policy?</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Past replacement algorithms insert incoming objects into the low eviction priority (i.e., MRU position in LRU).</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Based on this assumption: </a:t>
            </a:r>
            <a:r>
              <a:rPr kumimoji="1" lang="en-US" altLang="zh-CN" sz="2400" b="1" dirty="0">
                <a:latin typeface="PingFang SC" panose="020B0400000000000000" pitchFamily="34" charset="-122"/>
                <a:ea typeface="PingFang SC" panose="020B0400000000000000" pitchFamily="34" charset="-122"/>
              </a:rPr>
              <a:t>objects that have just been requested usually have a high probability of being reused. </a:t>
            </a:r>
          </a:p>
        </p:txBody>
      </p:sp>
    </p:spTree>
    <p:extLst>
      <p:ext uri="{BB962C8B-B14F-4D97-AF65-F5344CB8AC3E}">
        <p14:creationId xmlns:p14="http://schemas.microsoft.com/office/powerpoint/2010/main" val="23105043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0604509" cy="544316"/>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Is this assumption reasonable?</a:t>
            </a:r>
            <a:endParaRPr lang="zh-CN" altLang="en-US" sz="3200" b="1" dirty="0">
              <a:latin typeface="PingFang SC" panose="020B0400000000000000" pitchFamily="34" charset="-122"/>
              <a:ea typeface="PingFang SC" panose="020B0400000000000000" pitchFamily="34" charset="-122"/>
              <a:cs typeface="Times" panose="02020603050405020304" pitchFamily="18" charset="0"/>
            </a:endParaRPr>
          </a:p>
        </p:txBody>
      </p:sp>
      <p:sp>
        <p:nvSpPr>
          <p:cNvPr id="33" name="文本框 32">
            <a:extLst>
              <a:ext uri="{FF2B5EF4-FFF2-40B4-BE49-F238E27FC236}">
                <a16:creationId xmlns:a16="http://schemas.microsoft.com/office/drawing/2014/main" id="{318C5E01-21F0-7C4A-8B44-B3FFB88EF804}"/>
              </a:ext>
            </a:extLst>
          </p:cNvPr>
          <p:cNvSpPr txBox="1"/>
          <p:nvPr/>
        </p:nvSpPr>
        <p:spPr>
          <a:xfrm>
            <a:off x="785444" y="4602112"/>
            <a:ext cx="10621107" cy="1938992"/>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Zero-reuse objects are those that are not accessed from the time they are written to the cache to the time they are evicted from the cache.</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The waste of cache resources with limited object hit ratio forces us to find solutions to deal with these zero-reuse objects. </a:t>
            </a:r>
          </a:p>
        </p:txBody>
      </p:sp>
      <p:pic>
        <p:nvPicPr>
          <p:cNvPr id="2" name="图片 1">
            <a:extLst>
              <a:ext uri="{FF2B5EF4-FFF2-40B4-BE49-F238E27FC236}">
                <a16:creationId xmlns:a16="http://schemas.microsoft.com/office/drawing/2014/main" id="{E710D946-6BF9-0D4B-9A38-E2B1196164EA}"/>
              </a:ext>
            </a:extLst>
          </p:cNvPr>
          <p:cNvPicPr>
            <a:picLocks noChangeAspect="1"/>
          </p:cNvPicPr>
          <p:nvPr/>
        </p:nvPicPr>
        <p:blipFill>
          <a:blip r:embed="rId3"/>
          <a:stretch>
            <a:fillRect/>
          </a:stretch>
        </p:blipFill>
        <p:spPr>
          <a:xfrm>
            <a:off x="1556693" y="1090343"/>
            <a:ext cx="9078611" cy="3460457"/>
          </a:xfrm>
          <a:prstGeom prst="rect">
            <a:avLst/>
          </a:prstGeom>
        </p:spPr>
      </p:pic>
      <p:sp>
        <p:nvSpPr>
          <p:cNvPr id="3" name="椭圆 2">
            <a:extLst>
              <a:ext uri="{FF2B5EF4-FFF2-40B4-BE49-F238E27FC236}">
                <a16:creationId xmlns:a16="http://schemas.microsoft.com/office/drawing/2014/main" id="{1FFD8E53-CF69-5440-99D3-CC005C84D008}"/>
              </a:ext>
            </a:extLst>
          </p:cNvPr>
          <p:cNvSpPr/>
          <p:nvPr/>
        </p:nvSpPr>
        <p:spPr>
          <a:xfrm>
            <a:off x="2998381" y="2211571"/>
            <a:ext cx="1658679" cy="871869"/>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0294626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0604509" cy="544316"/>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Cache or not cache?</a:t>
            </a:r>
            <a:endParaRPr lang="zh-CN" altLang="en-US" sz="3200" b="1" dirty="0">
              <a:latin typeface="PingFang SC" panose="020B0400000000000000" pitchFamily="34" charset="-122"/>
              <a:ea typeface="PingFang SC" panose="020B0400000000000000" pitchFamily="34" charset="-122"/>
              <a:cs typeface="Times" panose="02020603050405020304" pitchFamily="18" charset="0"/>
            </a:endParaRPr>
          </a:p>
        </p:txBody>
      </p:sp>
      <p:sp>
        <p:nvSpPr>
          <p:cNvPr id="33" name="文本框 32">
            <a:extLst>
              <a:ext uri="{FF2B5EF4-FFF2-40B4-BE49-F238E27FC236}">
                <a16:creationId xmlns:a16="http://schemas.microsoft.com/office/drawing/2014/main" id="{318C5E01-21F0-7C4A-8B44-B3FFB88EF804}"/>
              </a:ext>
            </a:extLst>
          </p:cNvPr>
          <p:cNvSpPr txBox="1"/>
          <p:nvPr/>
        </p:nvSpPr>
        <p:spPr>
          <a:xfrm>
            <a:off x="785446" y="1155527"/>
            <a:ext cx="10621107" cy="5262979"/>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An intuitive solution is not to cache these objects, as admission algorithms do.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But </a:t>
            </a:r>
            <a:r>
              <a:rPr kumimoji="1" lang="en-US" altLang="zh-CN" sz="2400" b="1" dirty="0">
                <a:latin typeface="PingFang SC" panose="020B0400000000000000" pitchFamily="34" charset="-122"/>
                <a:ea typeface="PingFang SC" panose="020B0400000000000000" pitchFamily="34" charset="-122"/>
              </a:rPr>
              <a:t>zero-reuse objects may not always be zero-reuse. </a:t>
            </a:r>
          </a:p>
          <a:p>
            <a:pPr marL="285750" indent="-28575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b="1" dirty="0">
              <a:latin typeface="PingFang SC" panose="020B0400000000000000" pitchFamily="34" charset="-122"/>
              <a:ea typeface="PingFang SC" panose="020B0400000000000000" pitchFamily="34" charset="-122"/>
            </a:endParaRPr>
          </a:p>
          <a:p>
            <a:pPr algn="just"/>
            <a:endParaRPr kumimoji="1" lang="en-US" altLang="zh-CN" sz="2400" b="1"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b="1" dirty="0">
                <a:latin typeface="PingFang SC" panose="020B0400000000000000" pitchFamily="34" charset="-122"/>
                <a:ea typeface="PingFang SC" panose="020B0400000000000000" pitchFamily="34" charset="-122"/>
              </a:rPr>
              <a:t>zero-reuse objects with a dynamic state are difficult to predict.</a:t>
            </a:r>
          </a:p>
        </p:txBody>
      </p:sp>
      <p:pic>
        <p:nvPicPr>
          <p:cNvPr id="3" name="图片 2">
            <a:extLst>
              <a:ext uri="{FF2B5EF4-FFF2-40B4-BE49-F238E27FC236}">
                <a16:creationId xmlns:a16="http://schemas.microsoft.com/office/drawing/2014/main" id="{4ED842A3-68F4-E548-BB72-58D863AD7CD4}"/>
              </a:ext>
            </a:extLst>
          </p:cNvPr>
          <p:cNvPicPr>
            <a:picLocks noChangeAspect="1"/>
          </p:cNvPicPr>
          <p:nvPr/>
        </p:nvPicPr>
        <p:blipFill>
          <a:blip r:embed="rId3"/>
          <a:stretch>
            <a:fillRect/>
          </a:stretch>
        </p:blipFill>
        <p:spPr>
          <a:xfrm>
            <a:off x="1853731" y="2692106"/>
            <a:ext cx="8484535" cy="3333923"/>
          </a:xfrm>
          <a:prstGeom prst="rect">
            <a:avLst/>
          </a:prstGeom>
        </p:spPr>
      </p:pic>
    </p:spTree>
    <p:extLst>
      <p:ext uri="{BB962C8B-B14F-4D97-AF65-F5344CB8AC3E}">
        <p14:creationId xmlns:p14="http://schemas.microsoft.com/office/powerpoint/2010/main" val="341801037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40F3547-ED5F-F540-BE97-DA7EC05F3E0B}"/>
              </a:ext>
            </a:extLst>
          </p:cNvPr>
          <p:cNvPicPr>
            <a:picLocks noChangeAspect="1"/>
          </p:cNvPicPr>
          <p:nvPr/>
        </p:nvPicPr>
        <p:blipFill>
          <a:blip r:embed="rId3"/>
          <a:stretch>
            <a:fillRect/>
          </a:stretch>
        </p:blipFill>
        <p:spPr>
          <a:xfrm>
            <a:off x="1822042" y="1315334"/>
            <a:ext cx="8547914" cy="3129671"/>
          </a:xfrm>
          <a:prstGeom prst="rect">
            <a:avLst/>
          </a:prstGeom>
        </p:spPr>
      </p:pic>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0604509" cy="544316"/>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Rationale for size-aware</a:t>
            </a:r>
            <a:endParaRPr lang="zh-CN" altLang="en-US" sz="3200" b="1" dirty="0">
              <a:latin typeface="PingFang SC" panose="020B0400000000000000" pitchFamily="34" charset="-122"/>
              <a:ea typeface="PingFang SC" panose="020B0400000000000000" pitchFamily="34" charset="-122"/>
              <a:cs typeface="Times" panose="02020603050405020304" pitchFamily="18" charset="0"/>
            </a:endParaRPr>
          </a:p>
        </p:txBody>
      </p:sp>
      <p:sp>
        <p:nvSpPr>
          <p:cNvPr id="33" name="文本框 32">
            <a:extLst>
              <a:ext uri="{FF2B5EF4-FFF2-40B4-BE49-F238E27FC236}">
                <a16:creationId xmlns:a16="http://schemas.microsoft.com/office/drawing/2014/main" id="{318C5E01-21F0-7C4A-8B44-B3FFB88EF804}"/>
              </a:ext>
            </a:extLst>
          </p:cNvPr>
          <p:cNvSpPr txBox="1"/>
          <p:nvPr/>
        </p:nvSpPr>
        <p:spPr>
          <a:xfrm>
            <a:off x="785446" y="4721308"/>
            <a:ext cx="10621107" cy="1569660"/>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The dots with high positions are concentrated to the left of the x-axis in the three sub-figures, which demonstrates that the </a:t>
            </a:r>
            <a:r>
              <a:rPr kumimoji="1" lang="en-US" altLang="zh-CN" sz="2400" b="1" dirty="0">
                <a:latin typeface="PingFang SC" panose="020B0400000000000000" pitchFamily="34" charset="-122"/>
                <a:ea typeface="PingFang SC" panose="020B0400000000000000" pitchFamily="34" charset="-122"/>
              </a:rPr>
              <a:t>small objects in the cache are likely to be accessed more frequently than the relatively large objects</a:t>
            </a:r>
            <a:r>
              <a:rPr kumimoji="1" lang="en-US" altLang="zh-CN" sz="2400" dirty="0">
                <a:latin typeface="PingFang SC" panose="020B0400000000000000" pitchFamily="34" charset="-122"/>
                <a:ea typeface="PingFang SC" panose="020B0400000000000000" pitchFamily="34" charset="-122"/>
              </a:rPr>
              <a:t>. </a:t>
            </a:r>
          </a:p>
        </p:txBody>
      </p:sp>
      <p:sp>
        <p:nvSpPr>
          <p:cNvPr id="3" name="椭圆 2">
            <a:extLst>
              <a:ext uri="{FF2B5EF4-FFF2-40B4-BE49-F238E27FC236}">
                <a16:creationId xmlns:a16="http://schemas.microsoft.com/office/drawing/2014/main" id="{44F747F2-AD0D-8D4B-B504-87135F49CE17}"/>
              </a:ext>
            </a:extLst>
          </p:cNvPr>
          <p:cNvSpPr/>
          <p:nvPr/>
        </p:nvSpPr>
        <p:spPr>
          <a:xfrm>
            <a:off x="2360428" y="1467293"/>
            <a:ext cx="914400" cy="219030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椭圆 5">
            <a:extLst>
              <a:ext uri="{FF2B5EF4-FFF2-40B4-BE49-F238E27FC236}">
                <a16:creationId xmlns:a16="http://schemas.microsoft.com/office/drawing/2014/main" id="{D23EC56F-C359-0E41-9C58-7CAEAC1B7BC6}"/>
              </a:ext>
            </a:extLst>
          </p:cNvPr>
          <p:cNvSpPr/>
          <p:nvPr/>
        </p:nvSpPr>
        <p:spPr>
          <a:xfrm>
            <a:off x="4894522" y="1467293"/>
            <a:ext cx="914400" cy="219030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44F747F2-AD0D-8D4B-B504-87135F49CE17}"/>
              </a:ext>
            </a:extLst>
          </p:cNvPr>
          <p:cNvSpPr/>
          <p:nvPr/>
        </p:nvSpPr>
        <p:spPr>
          <a:xfrm>
            <a:off x="7857463" y="1489452"/>
            <a:ext cx="914400" cy="219030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extLst>
      <p:ext uri="{BB962C8B-B14F-4D97-AF65-F5344CB8AC3E}">
        <p14:creationId xmlns:p14="http://schemas.microsoft.com/office/powerpoint/2010/main" val="3486273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0604509" cy="544316"/>
          </a:xfrm>
          <a:prstGeom prst="rect">
            <a:avLst/>
          </a:prstGeom>
          <a:noFill/>
        </p:spPr>
        <p:txBody>
          <a:bodyPr wrap="square" rtlCol="0">
            <a:spAutoFit/>
          </a:bodyPr>
          <a:lstStyle/>
          <a:p>
            <a:pPr lvl="0">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Rationale for size-aware</a:t>
            </a:r>
            <a:endParaRPr lang="zh-CN" altLang="en-US" sz="3200" b="1" dirty="0">
              <a:latin typeface="PingFang SC" panose="020B0400000000000000" pitchFamily="34" charset="-122"/>
              <a:ea typeface="PingFang SC" panose="020B0400000000000000" pitchFamily="34" charset="-122"/>
              <a:cs typeface="Times" panose="02020603050405020304" pitchFamily="18" charset="0"/>
            </a:endParaRPr>
          </a:p>
        </p:txBody>
      </p:sp>
      <p:sp>
        <p:nvSpPr>
          <p:cNvPr id="33" name="文本框 32">
            <a:extLst>
              <a:ext uri="{FF2B5EF4-FFF2-40B4-BE49-F238E27FC236}">
                <a16:creationId xmlns:a16="http://schemas.microsoft.com/office/drawing/2014/main" id="{318C5E01-21F0-7C4A-8B44-B3FFB88EF804}"/>
              </a:ext>
            </a:extLst>
          </p:cNvPr>
          <p:cNvSpPr txBox="1"/>
          <p:nvPr/>
        </p:nvSpPr>
        <p:spPr>
          <a:xfrm>
            <a:off x="7832472" y="2040756"/>
            <a:ext cx="4237608" cy="3139321"/>
          </a:xfrm>
          <a:prstGeom prst="rect">
            <a:avLst/>
          </a:prstGeom>
          <a:noFill/>
        </p:spPr>
        <p:txBody>
          <a:bodyPr wrap="square" rtlCol="0">
            <a:spAutoFit/>
          </a:bodyPr>
          <a:lstStyle/>
          <a:p>
            <a:pPr algn="just"/>
            <a:r>
              <a:rPr kumimoji="1" lang="en-US" altLang="zh-CN" dirty="0">
                <a:latin typeface="PingFang SC" panose="020B0400000000000000" pitchFamily="34" charset="-122"/>
                <a:ea typeface="PingFang SC" panose="020B0400000000000000" pitchFamily="34" charset="-122"/>
              </a:rPr>
              <a:t>Some observations:</a:t>
            </a:r>
          </a:p>
          <a:p>
            <a:pPr algn="just"/>
            <a:endParaRPr kumimoji="1" lang="en-US" altLang="zh-CN" dirty="0">
              <a:latin typeface="PingFang SC" panose="020B0400000000000000" pitchFamily="34" charset="-122"/>
              <a:ea typeface="PingFang SC" panose="020B0400000000000000" pitchFamily="34" charset="-122"/>
            </a:endParaRPr>
          </a:p>
          <a:p>
            <a:pPr marL="457200" indent="-457200" algn="just">
              <a:buFont typeface="Arial" panose="020B0604020202020204" pitchFamily="34" charset="0"/>
              <a:buChar char="•"/>
            </a:pPr>
            <a:r>
              <a:rPr kumimoji="1" lang="en-US" altLang="zh-CN" dirty="0">
                <a:latin typeface="PingFang SC" panose="020B0400000000000000" pitchFamily="34" charset="-122"/>
                <a:ea typeface="PingFang SC" panose="020B0400000000000000" pitchFamily="34" charset="-122"/>
              </a:rPr>
              <a:t>The curves vary with the traces while they are insensitive to cache sizes. </a:t>
            </a:r>
          </a:p>
          <a:p>
            <a:pPr algn="just"/>
            <a:endParaRPr kumimoji="1" lang="en-US" altLang="zh-CN" dirty="0">
              <a:latin typeface="PingFang SC" panose="020B0400000000000000" pitchFamily="34" charset="-122"/>
              <a:ea typeface="PingFang SC" panose="020B0400000000000000" pitchFamily="34" charset="-122"/>
            </a:endParaRPr>
          </a:p>
          <a:p>
            <a:pPr marL="457200" indent="-457200" algn="just">
              <a:buFont typeface="Arial" panose="020B0604020202020204" pitchFamily="34" charset="0"/>
              <a:buChar char="•"/>
            </a:pPr>
            <a:r>
              <a:rPr kumimoji="1" lang="en-US" altLang="zh-CN" dirty="0">
                <a:latin typeface="PingFang SC" panose="020B0400000000000000" pitchFamily="34" charset="-122"/>
                <a:ea typeface="PingFang SC" panose="020B0400000000000000" pitchFamily="34" charset="-122"/>
              </a:rPr>
              <a:t>The percentages vary with the traces, while increasing cache sizes will not significantly change the overall trend of the percentages </a:t>
            </a:r>
          </a:p>
        </p:txBody>
      </p:sp>
      <p:pic>
        <p:nvPicPr>
          <p:cNvPr id="3" name="图片 2">
            <a:extLst>
              <a:ext uri="{FF2B5EF4-FFF2-40B4-BE49-F238E27FC236}">
                <a16:creationId xmlns:a16="http://schemas.microsoft.com/office/drawing/2014/main" id="{D9583F42-9324-804B-B63B-86EC2DBB0FD1}"/>
              </a:ext>
            </a:extLst>
          </p:cNvPr>
          <p:cNvPicPr>
            <a:picLocks noChangeAspect="1"/>
          </p:cNvPicPr>
          <p:nvPr/>
        </p:nvPicPr>
        <p:blipFill>
          <a:blip r:embed="rId3"/>
          <a:stretch>
            <a:fillRect/>
          </a:stretch>
        </p:blipFill>
        <p:spPr>
          <a:xfrm>
            <a:off x="0" y="1039031"/>
            <a:ext cx="7832472" cy="5264150"/>
          </a:xfrm>
          <a:prstGeom prst="rect">
            <a:avLst/>
          </a:prstGeom>
        </p:spPr>
      </p:pic>
      <p:sp>
        <p:nvSpPr>
          <p:cNvPr id="7" name="文本框 6">
            <a:extLst>
              <a:ext uri="{FF2B5EF4-FFF2-40B4-BE49-F238E27FC236}">
                <a16:creationId xmlns:a16="http://schemas.microsoft.com/office/drawing/2014/main" id="{3BD6CC22-3515-1841-803A-C5163237A584}"/>
              </a:ext>
            </a:extLst>
          </p:cNvPr>
          <p:cNvSpPr txBox="1"/>
          <p:nvPr/>
        </p:nvSpPr>
        <p:spPr>
          <a:xfrm>
            <a:off x="5383424" y="698745"/>
            <a:ext cx="6686656" cy="461665"/>
          </a:xfrm>
          <a:prstGeom prst="rect">
            <a:avLst/>
          </a:prstGeom>
          <a:noFill/>
        </p:spPr>
        <p:txBody>
          <a:bodyPr wrap="square">
            <a:spAutoFit/>
          </a:bodyPr>
          <a:lstStyle/>
          <a:p>
            <a:r>
              <a:rPr lang="en" altLang="zh-CN" sz="2400" b="1" dirty="0">
                <a:solidFill>
                  <a:srgbClr val="FF0000"/>
                </a:solidFill>
                <a:latin typeface="PingFang SC" panose="020B0400000000000000" pitchFamily="34" charset="-122"/>
                <a:ea typeface="PingFang SC" panose="020B0400000000000000" pitchFamily="34" charset="-122"/>
              </a:rPr>
              <a:t>Zero reuse objects are related to object size</a:t>
            </a:r>
            <a:r>
              <a:rPr lang="zh-CN" altLang="en-US" sz="2400" b="1" dirty="0">
                <a:solidFill>
                  <a:srgbClr val="FF0000"/>
                </a:solidFill>
                <a:latin typeface="PingFang SC" panose="020B0400000000000000" pitchFamily="34" charset="-122"/>
                <a:ea typeface="PingFang SC" panose="020B0400000000000000" pitchFamily="34" charset="-122"/>
              </a:rPr>
              <a:t>！</a:t>
            </a:r>
          </a:p>
        </p:txBody>
      </p:sp>
      <p:sp>
        <p:nvSpPr>
          <p:cNvPr id="2" name="右箭头 1">
            <a:extLst>
              <a:ext uri="{FF2B5EF4-FFF2-40B4-BE49-F238E27FC236}">
                <a16:creationId xmlns:a16="http://schemas.microsoft.com/office/drawing/2014/main" id="{0360BABB-C8D9-574D-B2AE-776F6888D901}"/>
              </a:ext>
            </a:extLst>
          </p:cNvPr>
          <p:cNvSpPr/>
          <p:nvPr/>
        </p:nvSpPr>
        <p:spPr>
          <a:xfrm rot="9511832">
            <a:off x="1592312" y="1072918"/>
            <a:ext cx="819556" cy="191386"/>
          </a:xfrm>
          <a:prstGeom prst="rightArrow">
            <a:avLst/>
          </a:prstGeom>
          <a:solidFill>
            <a:srgbClr val="FF0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右箭头 7">
            <a:extLst>
              <a:ext uri="{FF2B5EF4-FFF2-40B4-BE49-F238E27FC236}">
                <a16:creationId xmlns:a16="http://schemas.microsoft.com/office/drawing/2014/main" id="{F10D9E4E-F1DC-834B-9EE7-000DB8FC0E1F}"/>
              </a:ext>
            </a:extLst>
          </p:cNvPr>
          <p:cNvSpPr/>
          <p:nvPr/>
        </p:nvSpPr>
        <p:spPr>
          <a:xfrm rot="9511832">
            <a:off x="4018030" y="1013624"/>
            <a:ext cx="819556" cy="191386"/>
          </a:xfrm>
          <a:prstGeom prst="rightArrow">
            <a:avLst/>
          </a:prstGeom>
          <a:solidFill>
            <a:srgbClr val="FF0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右箭头 8">
            <a:extLst>
              <a:ext uri="{FF2B5EF4-FFF2-40B4-BE49-F238E27FC236}">
                <a16:creationId xmlns:a16="http://schemas.microsoft.com/office/drawing/2014/main" id="{0360BABB-C8D9-574D-B2AE-776F6888D901}"/>
              </a:ext>
            </a:extLst>
          </p:cNvPr>
          <p:cNvSpPr/>
          <p:nvPr/>
        </p:nvSpPr>
        <p:spPr>
          <a:xfrm rot="9511832">
            <a:off x="6309069" y="1445965"/>
            <a:ext cx="819556" cy="191386"/>
          </a:xfrm>
          <a:prstGeom prst="rightArrow">
            <a:avLst/>
          </a:prstGeom>
          <a:solidFill>
            <a:srgbClr val="FF0000"/>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extLst>
      <p:ext uri="{BB962C8B-B14F-4D97-AF65-F5344CB8AC3E}">
        <p14:creationId xmlns:p14="http://schemas.microsoft.com/office/powerpoint/2010/main" val="375838887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1905770" cy="487826"/>
          </a:xfrm>
          <a:prstGeom prst="rect">
            <a:avLst/>
          </a:prstGeom>
          <a:noFill/>
        </p:spPr>
        <p:txBody>
          <a:bodyPr wrap="square" rtlCol="0">
            <a:spAutoFit/>
          </a:bodyPr>
          <a:lstStyle/>
          <a:p>
            <a:pPr>
              <a:lnSpc>
                <a:spcPct val="90000"/>
              </a:lnSpc>
              <a:spcBef>
                <a:spcPts val="1000"/>
              </a:spcBef>
              <a:defRPr/>
            </a:pPr>
            <a:r>
              <a:rPr lang="en-US" altLang="zh-CN" sz="2800" b="1" dirty="0">
                <a:latin typeface="PingFang SC" panose="020B0400000000000000" pitchFamily="34" charset="-122"/>
                <a:ea typeface="PingFang SC" panose="020B0400000000000000" pitchFamily="34" charset="-122"/>
                <a:cs typeface="Times" panose="02020603050405020304" pitchFamily="18" charset="0"/>
              </a:rPr>
              <a:t>Introducing</a:t>
            </a:r>
            <a:r>
              <a:rPr lang="zh-CN" altLang="en-US" sz="2800" b="1" dirty="0">
                <a:latin typeface="PingFang SC" panose="020B0400000000000000" pitchFamily="34" charset="-122"/>
                <a:ea typeface="PingFang SC" panose="020B0400000000000000" pitchFamily="34" charset="-122"/>
                <a:cs typeface="Times" panose="02020603050405020304" pitchFamily="18" charset="0"/>
              </a:rPr>
              <a:t> </a:t>
            </a:r>
            <a:r>
              <a:rPr lang="en" altLang="zh-CN" sz="2800" b="1" dirty="0">
                <a:latin typeface="PingFang SC" panose="020B0400000000000000" pitchFamily="34" charset="-122"/>
                <a:ea typeface="PingFang SC" panose="020B0400000000000000" pitchFamily="34" charset="-122"/>
                <a:cs typeface="Times" panose="02020603050405020304" pitchFamily="18" charset="0"/>
              </a:rPr>
              <a:t>adaptive size-aware cache insertion policy</a:t>
            </a:r>
            <a:r>
              <a:rPr lang="zh-CN" altLang="en-US" sz="2800" b="1" dirty="0">
                <a:latin typeface="PingFang SC" panose="020B0400000000000000" pitchFamily="34" charset="-122"/>
                <a:ea typeface="PingFang SC" panose="020B0400000000000000" pitchFamily="34" charset="-122"/>
                <a:cs typeface="Times" panose="02020603050405020304" pitchFamily="18" charset="0"/>
              </a:rPr>
              <a:t> </a:t>
            </a:r>
            <a:r>
              <a:rPr lang="en-US" altLang="zh-CN" sz="2800" b="1" dirty="0">
                <a:latin typeface="PingFang SC" panose="020B0400000000000000" pitchFamily="34" charset="-122"/>
                <a:ea typeface="PingFang SC" panose="020B0400000000000000" pitchFamily="34" charset="-122"/>
                <a:cs typeface="Times" panose="02020603050405020304" pitchFamily="18" charset="0"/>
              </a:rPr>
              <a:t>(ASC-IP)</a:t>
            </a:r>
            <a:r>
              <a:rPr lang="en" altLang="zh-CN" sz="2800" b="1" dirty="0">
                <a:latin typeface="PingFang SC" panose="020B0400000000000000" pitchFamily="34" charset="-122"/>
                <a:ea typeface="PingFang SC" panose="020B0400000000000000" pitchFamily="34" charset="-122"/>
                <a:cs typeface="Times" panose="02020603050405020304" pitchFamily="18" charset="0"/>
              </a:rPr>
              <a:t> </a:t>
            </a: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18C5E01-21F0-7C4A-8B44-B3FFB88EF804}"/>
                  </a:ext>
                </a:extLst>
              </p:cNvPr>
              <p:cNvSpPr txBox="1"/>
              <p:nvPr/>
            </p:nvSpPr>
            <p:spPr>
              <a:xfrm>
                <a:off x="785446" y="1288791"/>
                <a:ext cx="10621107" cy="4539641"/>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For efficiency, selecting only the LRU and MRU positions for insertion is the most friendly policy.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Based on above phenomenon, we select a probability function that is exponentially decreasing in the object size.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algn="just"/>
                <a14:m>
                  <m:oMathPara xmlns:m="http://schemas.openxmlformats.org/officeDocument/2006/math">
                    <m:oMathParaPr>
                      <m:jc m:val="center"/>
                    </m:oMathParaPr>
                    <m:oMath xmlns:m="http://schemas.openxmlformats.org/officeDocument/2006/math">
                      <m:sSub>
                        <m:sSubPr>
                          <m:ctrlPr>
                            <a:rPr kumimoji="1" lang="en-US" altLang="zh-CN" sz="2400" i="1" smtClean="0">
                              <a:latin typeface="Cambria Math" panose="02040503050406030204" pitchFamily="18" charset="0"/>
                              <a:ea typeface="PingFang SC" panose="020B0400000000000000" pitchFamily="34" charset="-122"/>
                            </a:rPr>
                          </m:ctrlPr>
                        </m:sSubPr>
                        <m:e>
                          <m:r>
                            <a:rPr kumimoji="1" lang="en-US" altLang="zh-CN" sz="2400" b="0" i="1" smtClean="0">
                              <a:latin typeface="Cambria Math" panose="02040503050406030204" pitchFamily="18" charset="0"/>
                              <a:ea typeface="PingFang SC" panose="020B0400000000000000" pitchFamily="34" charset="-122"/>
                            </a:rPr>
                            <m:t>𝑃</m:t>
                          </m:r>
                        </m:e>
                        <m:sub>
                          <m:r>
                            <a:rPr kumimoji="1" lang="en-US" altLang="zh-CN" sz="2400" b="0" i="1" smtClean="0">
                              <a:latin typeface="Cambria Math" panose="02040503050406030204" pitchFamily="18" charset="0"/>
                              <a:ea typeface="PingFang SC" panose="020B0400000000000000" pitchFamily="34" charset="-122"/>
                            </a:rPr>
                            <m:t>𝑀𝑅𝑈</m:t>
                          </m:r>
                        </m:sub>
                      </m:sSub>
                      <m:d>
                        <m:dPr>
                          <m:ctrlPr>
                            <a:rPr kumimoji="1" lang="en-US" altLang="zh-CN" sz="2400" b="0" i="1" smtClean="0">
                              <a:latin typeface="Cambria Math" panose="02040503050406030204" pitchFamily="18" charset="0"/>
                              <a:ea typeface="PingFang SC" panose="020B0400000000000000" pitchFamily="34" charset="-122"/>
                            </a:rPr>
                          </m:ctrlPr>
                        </m:dPr>
                        <m:e>
                          <m:r>
                            <a:rPr kumimoji="1" lang="en-US" altLang="zh-CN" sz="2400" b="0" i="1" smtClean="0">
                              <a:latin typeface="Cambria Math" panose="02040503050406030204" pitchFamily="18" charset="0"/>
                              <a:ea typeface="PingFang SC" panose="020B0400000000000000" pitchFamily="34" charset="-122"/>
                            </a:rPr>
                            <m:t>𝑂</m:t>
                          </m:r>
                        </m:e>
                      </m:d>
                      <m:r>
                        <a:rPr kumimoji="1" lang="en-US" altLang="zh-CN" sz="2400" b="0" i="1" smtClean="0">
                          <a:latin typeface="Cambria Math" panose="02040503050406030204" pitchFamily="18" charset="0"/>
                          <a:ea typeface="PingFang SC" panose="020B0400000000000000" pitchFamily="34" charset="-122"/>
                        </a:rPr>
                        <m:t>=</m:t>
                      </m:r>
                      <m:sSup>
                        <m:sSupPr>
                          <m:ctrlPr>
                            <a:rPr kumimoji="1" lang="en-US" altLang="zh-CN" sz="2400" b="0" i="1" smtClean="0">
                              <a:latin typeface="Cambria Math" panose="02040503050406030204" pitchFamily="18" charset="0"/>
                              <a:ea typeface="PingFang SC" panose="020B0400000000000000" pitchFamily="34" charset="-122"/>
                            </a:rPr>
                          </m:ctrlPr>
                        </m:sSupPr>
                        <m:e>
                          <m:r>
                            <a:rPr kumimoji="1" lang="en-US" altLang="zh-CN" sz="2400" b="0" i="1" smtClean="0">
                              <a:latin typeface="Cambria Math" panose="02040503050406030204" pitchFamily="18" charset="0"/>
                              <a:ea typeface="PingFang SC" panose="020B0400000000000000" pitchFamily="34" charset="-122"/>
                            </a:rPr>
                            <m:t>𝑒</m:t>
                          </m:r>
                        </m:e>
                        <m:sup>
                          <m:r>
                            <a:rPr kumimoji="1" lang="en-US" altLang="zh-CN" sz="2400" b="0" i="1" smtClean="0">
                              <a:latin typeface="Cambria Math" panose="02040503050406030204" pitchFamily="18" charset="0"/>
                              <a:ea typeface="PingFang SC" panose="020B0400000000000000" pitchFamily="34" charset="-122"/>
                            </a:rPr>
                            <m:t>−</m:t>
                          </m:r>
                          <m:r>
                            <a:rPr kumimoji="1" lang="en-US" altLang="zh-CN" sz="2400" b="0" i="1" smtClean="0">
                              <a:latin typeface="Cambria Math" panose="02040503050406030204" pitchFamily="18" charset="0"/>
                              <a:ea typeface="PingFang SC" panose="020B0400000000000000" pitchFamily="34" charset="-122"/>
                            </a:rPr>
                            <m:t>𝑠</m:t>
                          </m:r>
                          <m:r>
                            <a:rPr kumimoji="1" lang="en-US" altLang="zh-CN" sz="2400" b="0" i="1" smtClean="0">
                              <a:latin typeface="Cambria Math" panose="02040503050406030204" pitchFamily="18" charset="0"/>
                              <a:ea typeface="PingFang SC" panose="020B0400000000000000" pitchFamily="34" charset="-122"/>
                            </a:rPr>
                            <m:t>(</m:t>
                          </m:r>
                          <m:r>
                            <a:rPr kumimoji="1" lang="en-US" altLang="zh-CN" sz="2400" b="0" i="1" smtClean="0">
                              <a:latin typeface="Cambria Math" panose="02040503050406030204" pitchFamily="18" charset="0"/>
                              <a:ea typeface="PingFang SC" panose="020B0400000000000000" pitchFamily="34" charset="-122"/>
                            </a:rPr>
                            <m:t>𝑂</m:t>
                          </m:r>
                          <m:r>
                            <a:rPr kumimoji="1" lang="en-US" altLang="zh-CN" sz="2400" b="0" i="1" smtClean="0">
                              <a:latin typeface="Cambria Math" panose="02040503050406030204" pitchFamily="18" charset="0"/>
                              <a:ea typeface="PingFang SC" panose="020B0400000000000000" pitchFamily="34" charset="-122"/>
                            </a:rPr>
                            <m:t>)/</m:t>
                          </m:r>
                          <m:r>
                            <a:rPr kumimoji="1" lang="en-US" altLang="zh-CN" sz="2400" b="0" i="1" smtClean="0">
                              <a:latin typeface="Cambria Math" panose="02040503050406030204" pitchFamily="18" charset="0"/>
                              <a:ea typeface="PingFang SC" panose="020B0400000000000000" pitchFamily="34" charset="-122"/>
                            </a:rPr>
                            <m:t>𝑐</m:t>
                          </m:r>
                        </m:sup>
                      </m:sSup>
                    </m:oMath>
                  </m:oMathPara>
                </a14:m>
                <a:endParaRPr kumimoji="1" lang="en-US" altLang="zh-CN" sz="2400" dirty="0">
                  <a:latin typeface="PingFang SC" panose="020B0400000000000000" pitchFamily="34" charset="-122"/>
                  <a:ea typeface="PingFang SC" panose="020B0400000000000000" pitchFamily="34" charset="-122"/>
                </a:endParaRPr>
              </a:p>
              <a:p>
                <a:pPr algn="just"/>
                <a:endParaRPr kumimoji="1" lang="en-US" altLang="zh-CN" sz="2400" dirty="0">
                  <a:latin typeface="PingFang SC" panose="020B0400000000000000" pitchFamily="34" charset="-122"/>
                  <a:ea typeface="PingFang SC" panose="020B0400000000000000" pitchFamily="34" charset="-122"/>
                </a:endParaRPr>
              </a:p>
              <a:p>
                <a:pPr algn="just"/>
                <a:r>
                  <a:rPr kumimoji="1" lang="en-US" altLang="zh-CN" sz="2400" i="1" dirty="0">
                    <a:latin typeface="PingFang SC" panose="020B0400000000000000" pitchFamily="34" charset="-122"/>
                    <a:ea typeface="PingFang SC" panose="020B0400000000000000" pitchFamily="34" charset="-122"/>
                  </a:rPr>
                  <a:t>  c</a:t>
                </a:r>
                <a:r>
                  <a:rPr kumimoji="1" lang="en-US" altLang="zh-CN" sz="2400" dirty="0">
                    <a:latin typeface="PingFang SC" panose="020B0400000000000000" pitchFamily="34" charset="-122"/>
                    <a:ea typeface="PingFang SC" panose="020B0400000000000000" pitchFamily="34" charset="-122"/>
                  </a:rPr>
                  <a:t> denotes the size threshold.</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p:txBody>
          </p:sp>
        </mc:Choice>
        <mc:Fallback xmlns="">
          <p:sp>
            <p:nvSpPr>
              <p:cNvPr id="33" name="文本框 32">
                <a:extLst>
                  <a:ext uri="{FF2B5EF4-FFF2-40B4-BE49-F238E27FC236}">
                    <a16:creationId xmlns:a16="http://schemas.microsoft.com/office/drawing/2014/main" id="{318C5E01-21F0-7C4A-8B44-B3FFB88EF804}"/>
                  </a:ext>
                </a:extLst>
              </p:cNvPr>
              <p:cNvSpPr txBox="1">
                <a:spLocks noRot="1" noChangeAspect="1" noMove="1" noResize="1" noEditPoints="1" noAdjustHandles="1" noChangeArrowheads="1" noChangeShapeType="1" noTextEdit="1"/>
              </p:cNvSpPr>
              <p:nvPr/>
            </p:nvSpPr>
            <p:spPr>
              <a:xfrm>
                <a:off x="785446" y="1288791"/>
                <a:ext cx="10621107" cy="4539641"/>
              </a:xfrm>
              <a:prstGeom prst="rect">
                <a:avLst/>
              </a:prstGeom>
              <a:blipFill>
                <a:blip r:embed="rId3"/>
                <a:stretch>
                  <a:fillRect l="-716" t="-1117" r="-835"/>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FD508509-214E-3941-B0B8-B116088A373F}"/>
              </a:ext>
            </a:extLst>
          </p:cNvPr>
          <p:cNvSpPr/>
          <p:nvPr/>
        </p:nvSpPr>
        <p:spPr>
          <a:xfrm>
            <a:off x="4657060" y="3232298"/>
            <a:ext cx="2870791" cy="93566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0593536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B78C344-5CA5-0040-BEE1-94109FE221CD}"/>
              </a:ext>
            </a:extLst>
          </p:cNvPr>
          <p:cNvSpPr txBox="1"/>
          <p:nvPr/>
        </p:nvSpPr>
        <p:spPr>
          <a:xfrm>
            <a:off x="286230" y="494715"/>
            <a:ext cx="11905770" cy="544316"/>
          </a:xfrm>
          <a:prstGeom prst="rect">
            <a:avLst/>
          </a:prstGeom>
          <a:noFill/>
        </p:spPr>
        <p:txBody>
          <a:bodyPr wrap="square" rtlCol="0">
            <a:spAutoFit/>
          </a:bodyPr>
          <a:lstStyle/>
          <a:p>
            <a:pPr>
              <a:lnSpc>
                <a:spcPct val="90000"/>
              </a:lnSpc>
              <a:spcBef>
                <a:spcPts val="1000"/>
              </a:spcBef>
              <a:defRPr/>
            </a:pPr>
            <a:r>
              <a:rPr lang="en-US" altLang="zh-CN" sz="3200" b="1" dirty="0">
                <a:latin typeface="PingFang SC" panose="020B0400000000000000" pitchFamily="34" charset="-122"/>
                <a:ea typeface="PingFang SC" panose="020B0400000000000000" pitchFamily="34" charset="-122"/>
                <a:cs typeface="Times" panose="02020603050405020304" pitchFamily="18" charset="0"/>
              </a:rPr>
              <a:t>Dynamic tuning with history list</a:t>
            </a:r>
            <a:endParaRPr lang="en" altLang="zh-CN" sz="3200" b="1" dirty="0">
              <a:latin typeface="PingFang SC" panose="020B0400000000000000" pitchFamily="34" charset="-122"/>
              <a:ea typeface="PingFang SC" panose="020B0400000000000000" pitchFamily="34" charset="-122"/>
              <a:cs typeface="Times" panose="02020603050405020304" pitchFamily="18" charset="0"/>
            </a:endParaRPr>
          </a:p>
        </p:txBody>
      </p:sp>
      <p:sp>
        <p:nvSpPr>
          <p:cNvPr id="33" name="文本框 32">
            <a:extLst>
              <a:ext uri="{FF2B5EF4-FFF2-40B4-BE49-F238E27FC236}">
                <a16:creationId xmlns:a16="http://schemas.microsoft.com/office/drawing/2014/main" id="{318C5E01-21F0-7C4A-8B44-B3FFB88EF804}"/>
              </a:ext>
            </a:extLst>
          </p:cNvPr>
          <p:cNvSpPr txBox="1"/>
          <p:nvPr/>
        </p:nvSpPr>
        <p:spPr>
          <a:xfrm>
            <a:off x="785446" y="1288791"/>
            <a:ext cx="10621107" cy="1938992"/>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Referring to ARC, we construct a shadow cache with the virtual same capacity as the real cache to maintain a history list.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In a FIFO manner, the history list only receives metadata (such as key and size) of the objects evicted from the real cache. </a:t>
            </a:r>
          </a:p>
        </p:txBody>
      </p:sp>
    </p:spTree>
    <p:extLst>
      <p:ext uri="{BB962C8B-B14F-4D97-AF65-F5344CB8AC3E}">
        <p14:creationId xmlns:p14="http://schemas.microsoft.com/office/powerpoint/2010/main" val="260166862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52487</TotalTime>
  <Words>2054</Words>
  <Application>Microsoft Macintosh PowerPoint</Application>
  <PresentationFormat>宽屏</PresentationFormat>
  <Paragraphs>137</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等线</vt:lpstr>
      <vt:lpstr>等线 Light</vt:lpstr>
      <vt:lpstr>苹方-简</vt:lpstr>
      <vt:lpstr>PingFang SC</vt:lpstr>
      <vt:lpstr>Arial</vt:lpstr>
      <vt:lpstr>Cambria Math</vt:lpstr>
      <vt:lpstr>Constantia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Microsoft Office User</cp:lastModifiedBy>
  <cp:revision>2517</cp:revision>
  <dcterms:created xsi:type="dcterms:W3CDTF">2019-02-21T08:55:55Z</dcterms:created>
  <dcterms:modified xsi:type="dcterms:W3CDTF">2022-10-17T06:10:13Z</dcterms:modified>
</cp:coreProperties>
</file>