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40" r:id="rId2"/>
    <p:sldId id="522" r:id="rId3"/>
    <p:sldId id="520" r:id="rId4"/>
    <p:sldId id="523" r:id="rId5"/>
    <p:sldId id="524" r:id="rId6"/>
    <p:sldId id="525" r:id="rId7"/>
    <p:sldId id="539"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22"/>
            <p14:sldId id="520"/>
            <p14:sldId id="523"/>
            <p14:sldId id="524"/>
            <p14:sldId id="525"/>
            <p14:sldId id="5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97" autoAdjust="0"/>
    <p:restoredTop sz="88944" autoAdjust="0"/>
  </p:normalViewPr>
  <p:slideViewPr>
    <p:cSldViewPr snapToGrid="0">
      <p:cViewPr varScale="1">
        <p:scale>
          <a:sx n="109" d="100"/>
          <a:sy n="109"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2022/10/17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Hello</a:t>
            </a:r>
            <a:r>
              <a:rPr lang="zh-CN" altLang="zh-CN" sz="1800" kern="100" dirty="0">
                <a:effectLst/>
                <a:latin typeface="DengXian" panose="02010600030101010101" pitchFamily="2" charset="-122"/>
                <a:ea typeface="苹方-简" panose="020B0400000000000000" pitchFamily="34" charset="-122"/>
                <a:cs typeface="Times New Roman" panose="02020603050405020304" pitchFamily="18" charset="0"/>
              </a:rPr>
              <a:t>，</a:t>
            </a:r>
            <a:r>
              <a:rPr lang="en-US" altLang="zh-CN" sz="1800" kern="100" dirty="0">
                <a:effectLst/>
                <a:latin typeface="DengXian" panose="02010600030101010101" pitchFamily="2" charset="-122"/>
                <a:ea typeface="苹方-简" panose="020B0400000000000000" pitchFamily="34" charset="-122"/>
                <a:cs typeface="Times New Roman" panose="02020603050405020304" pitchFamily="18" charset="0"/>
              </a:rPr>
              <a:t>everyone: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It’s very great pleasure indeed for me to attend this meeting. And I would like to present my paper “a lightweight and adaptive cache partitioning scheme for content delivery networks</a:t>
            </a:r>
            <a:r>
              <a:rPr lang="zh-CN" altLang="zh-CN" sz="1800" kern="100" dirty="0">
                <a:effectLst/>
                <a:latin typeface="DengXian" panose="02010600030101010101" pitchFamily="2" charset="-122"/>
                <a:ea typeface="苹方-简" panose="020B0400000000000000" pitchFamily="34" charset="-122"/>
                <a:cs typeface="Times New Roman" panose="02020603050405020304" pitchFamily="18" charset="0"/>
              </a:rPr>
              <a:t>”</a:t>
            </a:r>
            <a:r>
              <a:rPr lang="en-US" altLang="zh-CN" sz="1800" kern="100" dirty="0">
                <a:effectLst/>
                <a:latin typeface="DengXian" panose="02010600030101010101" pitchFamily="2" charset="-122"/>
                <a:ea typeface="苹方-简" panose="020B0400000000000000" pitchFamily="34"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CDN delivers those content to users through networks of caching servers. With the increasing traffic, traditional schemes are difficult to obey the request rules of workloads consisting of applications sharing caches. Those workloads often suffer from significant performance degradations due to resource contention, which makes cache partitioning an important solution.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Partitioning Algorithms Remains Challenging.</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lang="en-US" altLang="zh-CN" sz="1800" dirty="0">
                <a:effectLst/>
                <a:latin typeface="苹方-简" panose="020B0400000000000000" pitchFamily="34" charset="-122"/>
                <a:cs typeface="Times New Roman" panose="02020603050405020304" pitchFamily="18" charset="0"/>
              </a:rPr>
              <a:t>Since the number of threads and the size of LLC in CPU are small, the overheads using MRC are acceptable. Nevertheless, as for CDN, these approaches may have some limitations. Compared to the small computation complexity of partitioning in LLC, the partitioning overheads are large in CDN.</a:t>
            </a:r>
            <a:r>
              <a:rPr lang="zh-CN" altLang="zh-CN" sz="2800" dirty="0">
                <a:effectLst/>
              </a:rPr>
              <a:t> </a:t>
            </a:r>
            <a:endParaRPr lang="en-US" altLang="zh-CN" sz="2800" dirty="0">
              <a:effectLst/>
            </a:endParaRPr>
          </a:p>
          <a:p>
            <a:endParaRPr lang="en-US" alt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Another challenge comes from different item sizes. After partition resizing, the cache must pass through a time window where the items are needed to replenish the expanded partitions. Since MRC-based judgments are sensitive to both quantity and size, inefficient resource utilization with performance fluctuations may occur during this window.</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Then to our solution.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Assume that there are N apps in the cache. The capacity of G-size is G. The partition size for the </a:t>
            </a:r>
            <a:r>
              <a:rPr lang="en-US" altLang="zh-CN" sz="1800" kern="100" dirty="0" err="1">
                <a:effectLst/>
                <a:latin typeface="苹方-简" panose="020B0400000000000000" pitchFamily="34" charset="-122"/>
                <a:ea typeface="DengXian" panose="02010600030101010101" pitchFamily="2" charset="-122"/>
                <a:cs typeface="Times New Roman" panose="02020603050405020304" pitchFamily="18" charset="0"/>
              </a:rPr>
              <a:t>i-th</a:t>
            </a: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 app is Ci, and its corresponding shadow cache size is Si. These </a:t>
            </a:r>
            <a:r>
              <a:rPr lang="en-US" altLang="zh-CN" sz="1800" kern="100" dirty="0" err="1">
                <a:effectLst/>
                <a:latin typeface="苹方-简" panose="020B0400000000000000" pitchFamily="34" charset="-122"/>
                <a:ea typeface="DengXian" panose="02010600030101010101" pitchFamily="2" charset="-122"/>
                <a:cs typeface="Times New Roman" panose="02020603050405020304" pitchFamily="18" charset="0"/>
              </a:rPr>
              <a:t>pa’rameters</a:t>
            </a: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 satisfy the following relationship:</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lang="en-US" altLang="zh-CN" sz="1800" dirty="0">
                <a:effectLst/>
                <a:latin typeface="苹方-简" panose="020B0400000000000000" pitchFamily="34" charset="-122"/>
                <a:cs typeface="Times New Roman" panose="02020603050405020304" pitchFamily="18" charset="0"/>
              </a:rPr>
              <a:t>As shown in figure each application occupies a cache space resource with a shadow cache. Since the in-memory shadow cache only stores the metadata of the app data, the shadow cache consumes a limited amount of memory resources. We set a Counter, used to record the number of hits in the shadow cache.</a:t>
            </a:r>
            <a:r>
              <a:rPr lang="zh-CN" altLang="zh-CN" dirty="0">
                <a:effectLst/>
              </a:rPr>
              <a:t> </a:t>
            </a:r>
            <a:endParaRPr lang="en-GB"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In the process of the adjustment, LAP first calculates Ri and arranges Ri in descending order. Then, LAP transfers a capacity of G-size as shown in figure, where the order of partitions is based on the order of Ri. In addition, we cut the G-size from the tail of the cache queue to improve performance in the implementation, since the LRU algorithm pushes items that may not be reused to the end of the queue.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lang="en-US" altLang="zh-CN" sz="1800" dirty="0">
                <a:effectLst/>
                <a:latin typeface="苹方-简" panose="020B0400000000000000" pitchFamily="34" charset="-122"/>
                <a:cs typeface="Times New Roman" panose="02020603050405020304" pitchFamily="18" charset="0"/>
              </a:rPr>
              <a:t>In the process of resizing partitions, we find that some resizing operations between these partitions cannot bring benefits but consume the computational resources. We set a threshold and update sizes of partitions only when the difference between the pair applications is greater than the threshold. Under this constraint, we can reduce updates and save time without a reduction in performance.</a:t>
            </a:r>
            <a:r>
              <a:rPr lang="zh-CN" altLang="zh-CN" sz="2800" dirty="0">
                <a:effectLst/>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We have deployed LAP at the OC layer of </a:t>
            </a:r>
            <a:r>
              <a:rPr lang="en-US" altLang="zh-CN" sz="1800" kern="100" dirty="0" err="1">
                <a:effectLst/>
                <a:latin typeface="苹方-简" panose="020B0400000000000000" pitchFamily="34" charset="-122"/>
                <a:ea typeface="DengXian" panose="02010600030101010101" pitchFamily="2" charset="-122"/>
                <a:cs typeface="Times New Roman" panose="02020603050405020304" pitchFamily="18" charset="0"/>
              </a:rPr>
              <a:t>PicCloud</a:t>
            </a: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 since most requests concentrate on the OC layer so that LAP can take advantage of the situation. Through the monitoring system, we gathered the metrics for one month, where the one-month time span includes the week before the deployment of LAP and about three weeks after the completion of the deployment. We can see that the object hit ratio of </a:t>
            </a:r>
            <a:r>
              <a:rPr lang="en-US" altLang="zh-CN" sz="1800" kern="100" dirty="0" err="1">
                <a:effectLst/>
                <a:latin typeface="苹方-简" panose="020B0400000000000000" pitchFamily="34" charset="-122"/>
                <a:ea typeface="DengXian" panose="02010600030101010101" pitchFamily="2" charset="-122"/>
                <a:cs typeface="Times New Roman" panose="02020603050405020304" pitchFamily="18" charset="0"/>
              </a:rPr>
              <a:t>PicCloud</a:t>
            </a: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 increased and the average access latency dropped.</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Finally, to summary. Due to mass applications, different item size and big shared cache, the MRC-based schemes are hard to adapt in CDNs, we propose a lightweight and adaptive cache partitioning scheme (LAP).</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we set a threshold, to monitor the difference between a pair of </a:t>
            </a:r>
            <a:r>
              <a:rPr lang="en-US" altLang="zh-CN" sz="1800" kern="100" dirty="0">
                <a:effectLst/>
                <a:latin typeface="Cambria Math" panose="02040503050406030204" pitchFamily="18" charset="0"/>
                <a:ea typeface="苹方-简" panose="020B0400000000000000" pitchFamily="34" charset="-122"/>
                <a:cs typeface="Cambria Math" panose="02040503050406030204" pitchFamily="18" charset="0"/>
              </a:rPr>
              <a:t>𝑅</a:t>
            </a: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_</a:t>
            </a:r>
            <a:r>
              <a:rPr lang="en-US" altLang="zh-CN" sz="1800" kern="100" dirty="0">
                <a:effectLst/>
                <a:latin typeface="Cambria Math" panose="02040503050406030204" pitchFamily="18" charset="0"/>
                <a:ea typeface="苹方-简" panose="020B0400000000000000" pitchFamily="34" charset="-122"/>
                <a:cs typeface="Cambria Math" panose="02040503050406030204" pitchFamily="18" charset="0"/>
              </a:rPr>
              <a:t>𝑖</a:t>
            </a: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 reducing unnecessary resizing operations.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LAP outperforms state-of-the-art methods in terms of OHR, throughput, and update </a:t>
            </a:r>
            <a:r>
              <a:rPr lang="en-US" altLang="zh-CN" sz="1800" kern="100">
                <a:effectLst/>
                <a:latin typeface="苹方-简" panose="020B0400000000000000" pitchFamily="34" charset="-122"/>
                <a:ea typeface="DengXian" panose="02010600030101010101" pitchFamily="2" charset="-122"/>
                <a:cs typeface="Times New Roman" panose="02020603050405020304" pitchFamily="18" charset="0"/>
              </a:rPr>
              <a:t>time.</a:t>
            </a:r>
            <a:endParaRPr lang="zh-CN" altLang="zh-CN" sz="1800" kern="10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2022/10/17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06014" y="1384984"/>
            <a:ext cx="10579970" cy="1076325"/>
          </a:xfrm>
          <a:prstGeom prst="rect">
            <a:avLst/>
          </a:prstGeom>
        </p:spPr>
        <p:txBody>
          <a:bodyPr wrap="square">
            <a:spAutoFit/>
          </a:bodyPr>
          <a:lstStyle/>
          <a:p>
            <a:pPr algn="ctr"/>
            <a:r>
              <a:rPr lang="en-US" altLang="zh-CN" sz="3200" b="1" dirty="0">
                <a:latin typeface="PingFang SC" panose="020B0400000000000000" pitchFamily="34" charset="-122"/>
                <a:ea typeface="PingFang SC" panose="020B0400000000000000" pitchFamily="34" charset="-122"/>
                <a:cs typeface="Calibri" panose="020F0502020204030204" pitchFamily="34" charset="0"/>
              </a:rPr>
              <a:t>A Lightweight and Adaptive Cache Partitioning</a:t>
            </a:r>
          </a:p>
          <a:p>
            <a:pPr algn="ctr"/>
            <a:r>
              <a:rPr lang="en-US" altLang="zh-CN" sz="3200" b="1" dirty="0">
                <a:latin typeface="PingFang SC" panose="020B0400000000000000" pitchFamily="34" charset="-122"/>
                <a:ea typeface="PingFang SC" panose="020B0400000000000000" pitchFamily="34" charset="-122"/>
                <a:cs typeface="Calibri" panose="020F0502020204030204" pitchFamily="34" charset="0"/>
              </a:rPr>
              <a:t>Scheme for Content Delivery Networks</a:t>
            </a:r>
          </a:p>
        </p:txBody>
      </p:sp>
      <p:pic>
        <p:nvPicPr>
          <p:cNvPr id="15" name="图片 14"/>
          <p:cNvPicPr>
            <a:picLocks noChangeAspect="1"/>
          </p:cNvPicPr>
          <p:nvPr/>
        </p:nvPicPr>
        <p:blipFill>
          <a:blip r:embed="rId3"/>
          <a:stretch>
            <a:fillRect/>
          </a:stretch>
        </p:blipFill>
        <p:spPr>
          <a:xfrm>
            <a:off x="3364522" y="5442486"/>
            <a:ext cx="2403232" cy="629387"/>
          </a:xfrm>
          <a:prstGeom prst="rect">
            <a:avLst/>
          </a:prstGeom>
        </p:spPr>
      </p:pic>
      <p:sp>
        <p:nvSpPr>
          <p:cNvPr id="18" name="文本框 17"/>
          <p:cNvSpPr txBox="1"/>
          <p:nvPr/>
        </p:nvSpPr>
        <p:spPr>
          <a:xfrm>
            <a:off x="691661" y="2828835"/>
            <a:ext cx="10808677" cy="1198880"/>
          </a:xfrm>
          <a:prstGeom prst="rect">
            <a:avLst/>
          </a:prstGeom>
          <a:noFill/>
        </p:spPr>
        <p:txBody>
          <a:bodyPr wrap="square">
            <a:spAutoFit/>
          </a:bodyPr>
          <a:lstStyle/>
          <a:p>
            <a:pPr algn="ctr"/>
            <a:r>
              <a:rPr altLang="zh-CN" b="1" dirty="0">
                <a:latin typeface="PingFang SC" panose="020B0400000000000000" pitchFamily="34" charset="-122"/>
                <a:ea typeface="PingFang SC" panose="020B0400000000000000" pitchFamily="34" charset="-122"/>
                <a:cs typeface="Calibri" panose="020F0502020204030204" pitchFamily="34" charset="0"/>
              </a:rPr>
              <a:t>Peng Wang∗</a:t>
            </a:r>
            <a:r>
              <a:rPr altLang="zh-CN" dirty="0">
                <a:latin typeface="PingFang SC" panose="020B0400000000000000" pitchFamily="34" charset="-122"/>
                <a:ea typeface="PingFang SC" panose="020B0400000000000000" pitchFamily="34" charset="-122"/>
                <a:cs typeface="Calibri" panose="020F0502020204030204" pitchFamily="34" charset="0"/>
              </a:rPr>
              <a:t>, </a:t>
            </a:r>
            <a:r>
              <a:rPr altLang="zh-CN" dirty="0" err="1">
                <a:latin typeface="PingFang SC" panose="020B0400000000000000" pitchFamily="34" charset="-122"/>
                <a:ea typeface="PingFang SC" panose="020B0400000000000000" pitchFamily="34" charset="-122"/>
                <a:cs typeface="Calibri" panose="020F0502020204030204" pitchFamily="34" charset="0"/>
              </a:rPr>
              <a:t>Zhelong</a:t>
            </a:r>
            <a:r>
              <a:rPr altLang="zh-CN" dirty="0">
                <a:latin typeface="PingFang SC" panose="020B0400000000000000" pitchFamily="34" charset="-122"/>
                <a:ea typeface="PingFang SC" panose="020B0400000000000000" pitchFamily="34" charset="-122"/>
                <a:cs typeface="Calibri" panose="020F0502020204030204" pitchFamily="34" charset="0"/>
              </a:rPr>
              <a:t> Zhao∗, Yu Liu†, </a:t>
            </a:r>
            <a:r>
              <a:rPr altLang="zh-CN" dirty="0" err="1">
                <a:latin typeface="PingFang SC" panose="020B0400000000000000" pitchFamily="34" charset="-122"/>
                <a:ea typeface="PingFang SC" panose="020B0400000000000000" pitchFamily="34" charset="-122"/>
                <a:cs typeface="Calibri" panose="020F0502020204030204" pitchFamily="34" charset="0"/>
              </a:rPr>
              <a:t>Ke</a:t>
            </a:r>
            <a:r>
              <a:rPr altLang="zh-CN" dirty="0">
                <a:latin typeface="PingFang SC" panose="020B0400000000000000" pitchFamily="34" charset="-122"/>
                <a:ea typeface="PingFang SC" panose="020B0400000000000000" pitchFamily="34" charset="-122"/>
                <a:cs typeface="Calibri" panose="020F0502020204030204" pitchFamily="34" charset="0"/>
              </a:rPr>
              <a:t> Zhou∗, </a:t>
            </a:r>
            <a:r>
              <a:rPr altLang="zh-CN" dirty="0" err="1">
                <a:latin typeface="PingFang SC" panose="020B0400000000000000" pitchFamily="34" charset="-122"/>
                <a:ea typeface="PingFang SC" panose="020B0400000000000000" pitchFamily="34" charset="-122"/>
                <a:cs typeface="Calibri" panose="020F0502020204030204" pitchFamily="34" charset="0"/>
              </a:rPr>
              <a:t>Zhihai</a:t>
            </a:r>
            <a:r>
              <a:rPr altLang="zh-CN" dirty="0">
                <a:latin typeface="PingFang SC" panose="020B0400000000000000" pitchFamily="34" charset="-122"/>
                <a:ea typeface="PingFang SC" panose="020B0400000000000000" pitchFamily="34" charset="-122"/>
                <a:cs typeface="Calibri" panose="020F0502020204030204" pitchFamily="34" charset="0"/>
              </a:rPr>
              <a:t> Huang‡, </a:t>
            </a:r>
            <a:r>
              <a:rPr altLang="zh-CN" dirty="0" err="1">
                <a:latin typeface="PingFang SC" panose="020B0400000000000000" pitchFamily="34" charset="-122"/>
                <a:ea typeface="PingFang SC" panose="020B0400000000000000" pitchFamily="34" charset="-122"/>
                <a:cs typeface="Calibri" panose="020F0502020204030204" pitchFamily="34" charset="0"/>
              </a:rPr>
              <a:t>Yanxiong</a:t>
            </a:r>
            <a:r>
              <a:rPr altLang="zh-CN" dirty="0">
                <a:latin typeface="PingFang SC" panose="020B0400000000000000" pitchFamily="34" charset="-122"/>
                <a:ea typeface="PingFang SC" panose="020B0400000000000000" pitchFamily="34" charset="-122"/>
                <a:cs typeface="Calibri" panose="020F0502020204030204" pitchFamily="34" charset="0"/>
              </a:rPr>
              <a:t> Chen‡</a:t>
            </a:r>
            <a:br>
              <a:rPr lang="en-GB" altLang="zh-CN" dirty="0">
                <a:latin typeface="PingFang SC" panose="020B0400000000000000" pitchFamily="34" charset="-122"/>
                <a:ea typeface="PingFang SC" panose="020B0400000000000000" pitchFamily="34" charset="-122"/>
                <a:cs typeface="Calibri" panose="020F0502020204030204" pitchFamily="34" charset="0"/>
              </a:rPr>
            </a:br>
            <a:r>
              <a:rPr lang="en-GB" altLang="zh-CN" dirty="0">
                <a:latin typeface="PingFang SC" panose="020B0400000000000000" pitchFamily="34" charset="-122"/>
                <a:ea typeface="PingFang SC" panose="020B0400000000000000" pitchFamily="34" charset="-122"/>
                <a:cs typeface="Calibri" panose="020F0502020204030204" pitchFamily="34" charset="0"/>
              </a:rPr>
              <a:t>∗WLNO, Huazhong University of Science and Technology, Wuhan, China</a:t>
            </a:r>
          </a:p>
          <a:p>
            <a:pPr algn="ctr"/>
            <a:r>
              <a:rPr lang="en-GB" altLang="zh-CN" dirty="0">
                <a:latin typeface="PingFang SC" panose="020B0400000000000000" pitchFamily="34" charset="-122"/>
                <a:ea typeface="PingFang SC" panose="020B0400000000000000" pitchFamily="34" charset="-122"/>
                <a:cs typeface="Calibri" panose="020F0502020204030204" pitchFamily="34" charset="0"/>
              </a:rPr>
              <a:t>†Huazhong University of Science and Technology, Wuhan, China</a:t>
            </a:r>
          </a:p>
          <a:p>
            <a:pPr algn="ctr"/>
            <a:r>
              <a:rPr lang="en-GB" altLang="zh-CN" dirty="0">
                <a:latin typeface="PingFang SC" panose="020B0400000000000000" pitchFamily="34" charset="-122"/>
                <a:ea typeface="PingFang SC" panose="020B0400000000000000" pitchFamily="34" charset="-122"/>
                <a:cs typeface="Calibri" panose="020F0502020204030204" pitchFamily="34" charset="0"/>
              </a:rPr>
              <a:t>‡Tencent Technology (Shenzhen) Co., Ltd., Shenzhen, China</a:t>
            </a:r>
          </a:p>
        </p:txBody>
      </p:sp>
      <p:pic>
        <p:nvPicPr>
          <p:cNvPr id="21" name="图片 20" descr="tc"/>
          <p:cNvPicPr>
            <a:picLocks noChangeAspect="1"/>
          </p:cNvPicPr>
          <p:nvPr/>
        </p:nvPicPr>
        <p:blipFill>
          <a:blip r:embed="rId4"/>
          <a:stretch>
            <a:fillRect/>
          </a:stretch>
        </p:blipFill>
        <p:spPr>
          <a:xfrm>
            <a:off x="6825184" y="5253740"/>
            <a:ext cx="1615317" cy="1006878"/>
          </a:xfrm>
          <a:prstGeom prst="rect">
            <a:avLst/>
          </a:prstGeom>
        </p:spPr>
      </p:pic>
      <p:sp>
        <p:nvSpPr>
          <p:cNvPr id="22" name="文本框 21"/>
          <p:cNvSpPr txBox="1"/>
          <p:nvPr/>
        </p:nvSpPr>
        <p:spPr>
          <a:xfrm>
            <a:off x="1944071" y="4672266"/>
            <a:ext cx="8303856" cy="369332"/>
          </a:xfrm>
          <a:prstGeom prst="rect">
            <a:avLst/>
          </a:prstGeom>
          <a:noFill/>
        </p:spPr>
        <p:txBody>
          <a:bodyPr wrap="square">
            <a:spAutoFit/>
          </a:bodyPr>
          <a:lstStyle/>
          <a:p>
            <a:pPr algn="ctr"/>
            <a:r>
              <a:rPr lang="en-GB" altLang="zh-CN" b="1" dirty="0">
                <a:latin typeface="PingFang SC" panose="020B0400000000000000" pitchFamily="34" charset="-122"/>
                <a:ea typeface="PingFang SC" panose="020B0400000000000000" pitchFamily="34" charset="-122"/>
                <a:cs typeface="Calibri" panose="020F0502020204030204" pitchFamily="34" charset="0"/>
              </a:rPr>
              <a:t>ICCD 2022</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6230" y="494715"/>
            <a:ext cx="10604509" cy="534035"/>
          </a:xfrm>
          <a:prstGeom prst="rect">
            <a:avLst/>
          </a:prstGeom>
          <a:noFill/>
        </p:spPr>
        <p:txBody>
          <a:bodyPr wrap="square" rtlCol="0">
            <a:spAutoFit/>
          </a:bodyPr>
          <a:lstStyle/>
          <a:p>
            <a:pPr lvl="0">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CDN</a:t>
            </a:r>
            <a:r>
              <a:rPr lang="zh-CN" altLang="en-US" sz="3200" b="1" dirty="0">
                <a:latin typeface="PingFang SC" panose="020B0400000000000000" pitchFamily="34" charset="-122"/>
                <a:ea typeface="PingFang SC" panose="020B0400000000000000" pitchFamily="34" charset="-122"/>
                <a:cs typeface="Times" panose="02020603050405020304" pitchFamily="18" charset="0"/>
              </a:rPr>
              <a:t> </a:t>
            </a:r>
            <a:r>
              <a:rPr lang="en-US" altLang="zh-CN" sz="3200" b="1" dirty="0">
                <a:latin typeface="PingFang SC" panose="020B0400000000000000" pitchFamily="34" charset="-122"/>
                <a:ea typeface="PingFang SC" panose="020B0400000000000000" pitchFamily="34" charset="-122"/>
                <a:cs typeface="Times" panose="02020603050405020304" pitchFamily="18" charset="0"/>
              </a:rPr>
              <a:t>Caching Goal: Maximize Hit rate</a:t>
            </a:r>
          </a:p>
        </p:txBody>
      </p:sp>
      <p:pic>
        <p:nvPicPr>
          <p:cNvPr id="4" name="图形 3" descr="用户 纯色填充"/>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4302" y="1657056"/>
            <a:ext cx="914400" cy="914400"/>
          </a:xfrm>
          <a:prstGeom prst="rect">
            <a:avLst/>
          </a:prstGeom>
        </p:spPr>
      </p:pic>
      <p:pic>
        <p:nvPicPr>
          <p:cNvPr id="6" name="图形 5" descr="数据库 纯色填充"/>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1698087"/>
            <a:ext cx="914400" cy="914400"/>
          </a:xfrm>
          <a:prstGeom prst="rect">
            <a:avLst/>
          </a:prstGeom>
        </p:spPr>
      </p:pic>
      <p:pic>
        <p:nvPicPr>
          <p:cNvPr id="8" name="图形 7" descr="云 纯色填充"/>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65514" y="1657056"/>
            <a:ext cx="914400" cy="914400"/>
          </a:xfrm>
          <a:prstGeom prst="rect">
            <a:avLst/>
          </a:prstGeom>
        </p:spPr>
      </p:pic>
      <p:sp>
        <p:nvSpPr>
          <p:cNvPr id="12" name="右箭头 11"/>
          <p:cNvSpPr/>
          <p:nvPr/>
        </p:nvSpPr>
        <p:spPr>
          <a:xfrm>
            <a:off x="3849273" y="1744980"/>
            <a:ext cx="1618957" cy="328246"/>
          </a:xfrm>
          <a:prstGeom prst="rightArrow">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右箭头 20"/>
          <p:cNvSpPr/>
          <p:nvPr/>
        </p:nvSpPr>
        <p:spPr>
          <a:xfrm>
            <a:off x="6654311" y="1744980"/>
            <a:ext cx="3000815" cy="328246"/>
          </a:xfrm>
          <a:prstGeom prst="rightArrow">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右箭头 21"/>
          <p:cNvSpPr/>
          <p:nvPr/>
        </p:nvSpPr>
        <p:spPr>
          <a:xfrm rot="10800000">
            <a:off x="3835204" y="2366303"/>
            <a:ext cx="1618957" cy="328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右箭头 22"/>
          <p:cNvSpPr/>
          <p:nvPr/>
        </p:nvSpPr>
        <p:spPr>
          <a:xfrm rot="10800000">
            <a:off x="4038694" y="2858308"/>
            <a:ext cx="5622387" cy="3282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4614203" y="2022385"/>
            <a:ext cx="689316" cy="461665"/>
          </a:xfrm>
          <a:prstGeom prst="rect">
            <a:avLst/>
          </a:prstGeom>
          <a:noFill/>
        </p:spPr>
        <p:txBody>
          <a:bodyPr wrap="square" rtlCol="0">
            <a:spAutoFit/>
          </a:bodyPr>
          <a:lstStyle/>
          <a:p>
            <a:r>
              <a:rPr kumimoji="1" lang="en-US" altLang="zh-CN" sz="2400" b="1" dirty="0">
                <a:solidFill>
                  <a:schemeClr val="accent1"/>
                </a:solidFill>
                <a:latin typeface="PingFang SC" panose="020B0400000000000000" pitchFamily="34" charset="-122"/>
                <a:ea typeface="PingFang SC" panose="020B0400000000000000" pitchFamily="34" charset="-122"/>
              </a:rPr>
              <a:t>Hit</a:t>
            </a:r>
            <a:endParaRPr kumimoji="1" lang="zh-CN" altLang="en-US" sz="2400" b="1" dirty="0">
              <a:solidFill>
                <a:schemeClr val="accent1"/>
              </a:solidFill>
              <a:latin typeface="PingFang SC" panose="020B0400000000000000" pitchFamily="34" charset="-122"/>
              <a:ea typeface="PingFang SC" panose="020B0400000000000000" pitchFamily="34" charset="-122"/>
            </a:endParaRPr>
          </a:p>
        </p:txBody>
      </p:sp>
      <p:sp>
        <p:nvSpPr>
          <p:cNvPr id="27" name="文本框 26"/>
          <p:cNvSpPr txBox="1"/>
          <p:nvPr/>
        </p:nvSpPr>
        <p:spPr>
          <a:xfrm>
            <a:off x="8174577" y="2533874"/>
            <a:ext cx="992943" cy="461665"/>
          </a:xfrm>
          <a:prstGeom prst="rect">
            <a:avLst/>
          </a:prstGeom>
          <a:noFill/>
        </p:spPr>
        <p:txBody>
          <a:bodyPr wrap="square">
            <a:spAutoFit/>
          </a:bodyPr>
          <a:lstStyle/>
          <a:p>
            <a:r>
              <a:rPr kumimoji="1" lang="en-US" altLang="zh-CN" sz="2400" b="1" dirty="0">
                <a:solidFill>
                  <a:srgbClr val="FF0000"/>
                </a:solidFill>
                <a:latin typeface="PingFang SC" panose="020B0400000000000000" pitchFamily="34" charset="-122"/>
                <a:ea typeface="PingFang SC" panose="020B0400000000000000" pitchFamily="34" charset="-122"/>
              </a:rPr>
              <a:t>Miss</a:t>
            </a:r>
            <a:endParaRPr kumimoji="1" lang="zh-CN" altLang="en-US" sz="2400" b="1" dirty="0">
              <a:solidFill>
                <a:srgbClr val="FF0000"/>
              </a:solidFill>
              <a:latin typeface="PingFang SC" panose="020B0400000000000000" pitchFamily="34" charset="-122"/>
              <a:ea typeface="PingFang SC" panose="020B0400000000000000" pitchFamily="34" charset="-122"/>
            </a:endParaRPr>
          </a:p>
        </p:txBody>
      </p:sp>
      <p:sp>
        <p:nvSpPr>
          <p:cNvPr id="16" name="文本框 15"/>
          <p:cNvSpPr txBox="1"/>
          <p:nvPr/>
        </p:nvSpPr>
        <p:spPr>
          <a:xfrm>
            <a:off x="4288690" y="1386508"/>
            <a:ext cx="1264825" cy="369332"/>
          </a:xfrm>
          <a:prstGeom prst="rect">
            <a:avLst/>
          </a:prstGeom>
          <a:noFill/>
        </p:spPr>
        <p:txBody>
          <a:bodyPr wrap="square" rtlCol="0">
            <a:spAutoFit/>
          </a:bodyPr>
          <a:lstStyle/>
          <a:p>
            <a:r>
              <a:rPr kumimoji="1" lang="en-US" altLang="zh-CN" dirty="0">
                <a:latin typeface="PingFang SC" panose="020B0400000000000000" pitchFamily="34" charset="-122"/>
                <a:ea typeface="PingFang SC" panose="020B0400000000000000" pitchFamily="34" charset="-122"/>
              </a:rPr>
              <a:t>Requests</a:t>
            </a:r>
            <a:endParaRPr kumimoji="1" lang="zh-CN" altLang="en-US" dirty="0">
              <a:latin typeface="PingFang SC" panose="020B0400000000000000" pitchFamily="34" charset="-122"/>
              <a:ea typeface="PingFang SC" panose="020B0400000000000000" pitchFamily="34" charset="-122"/>
            </a:endParaRPr>
          </a:p>
        </p:txBody>
      </p:sp>
      <p:sp>
        <p:nvSpPr>
          <p:cNvPr id="28" name="文本框 27"/>
          <p:cNvSpPr txBox="1"/>
          <p:nvPr/>
        </p:nvSpPr>
        <p:spPr>
          <a:xfrm>
            <a:off x="7327922" y="1356560"/>
            <a:ext cx="1264825" cy="369332"/>
          </a:xfrm>
          <a:prstGeom prst="rect">
            <a:avLst/>
          </a:prstGeom>
          <a:noFill/>
        </p:spPr>
        <p:txBody>
          <a:bodyPr wrap="square" rtlCol="0">
            <a:spAutoFit/>
          </a:bodyPr>
          <a:lstStyle/>
          <a:p>
            <a:r>
              <a:rPr kumimoji="1" lang="en-US" altLang="zh-CN" dirty="0">
                <a:latin typeface="PingFang SC" panose="020B0400000000000000" pitchFamily="34" charset="-122"/>
                <a:ea typeface="PingFang SC" panose="020B0400000000000000" pitchFamily="34" charset="-122"/>
              </a:rPr>
              <a:t>Requests</a:t>
            </a:r>
            <a:endParaRPr kumimoji="1" lang="zh-CN" altLang="en-US" dirty="0">
              <a:latin typeface="PingFang SC" panose="020B0400000000000000" pitchFamily="34" charset="-122"/>
              <a:ea typeface="PingFang SC" panose="020B0400000000000000" pitchFamily="34" charset="-122"/>
            </a:endParaRPr>
          </a:p>
        </p:txBody>
      </p:sp>
      <p:sp>
        <p:nvSpPr>
          <p:cNvPr id="29" name="文本框 28"/>
          <p:cNvSpPr txBox="1"/>
          <p:nvPr/>
        </p:nvSpPr>
        <p:spPr>
          <a:xfrm>
            <a:off x="2881627" y="2550548"/>
            <a:ext cx="1264825" cy="369332"/>
          </a:xfrm>
          <a:prstGeom prst="rect">
            <a:avLst/>
          </a:prstGeom>
          <a:noFill/>
        </p:spPr>
        <p:txBody>
          <a:bodyPr wrap="square" rtlCol="0">
            <a:spAutoFit/>
          </a:bodyPr>
          <a:lstStyle/>
          <a:p>
            <a:r>
              <a:rPr kumimoji="1" lang="en-US" altLang="zh-CN" dirty="0">
                <a:latin typeface="PingFang SC" panose="020B0400000000000000" pitchFamily="34" charset="-122"/>
                <a:ea typeface="PingFang SC" panose="020B0400000000000000" pitchFamily="34" charset="-122"/>
              </a:rPr>
              <a:t>User</a:t>
            </a:r>
            <a:endParaRPr kumimoji="1" lang="zh-CN" altLang="en-US" dirty="0">
              <a:latin typeface="PingFang SC" panose="020B0400000000000000" pitchFamily="34" charset="-122"/>
              <a:ea typeface="PingFang SC" panose="020B0400000000000000" pitchFamily="34" charset="-122"/>
            </a:endParaRPr>
          </a:p>
        </p:txBody>
      </p:sp>
      <p:sp>
        <p:nvSpPr>
          <p:cNvPr id="30" name="文本框 29"/>
          <p:cNvSpPr txBox="1"/>
          <p:nvPr/>
        </p:nvSpPr>
        <p:spPr>
          <a:xfrm>
            <a:off x="5467839" y="2533378"/>
            <a:ext cx="1801862" cy="368300"/>
          </a:xfrm>
          <a:prstGeom prst="rect">
            <a:avLst/>
          </a:prstGeom>
          <a:noFill/>
        </p:spPr>
        <p:txBody>
          <a:bodyPr wrap="square" rtlCol="0">
            <a:spAutoFit/>
          </a:bodyPr>
          <a:lstStyle/>
          <a:p>
            <a:r>
              <a:rPr kumimoji="1" lang="en-US" altLang="zh-CN" dirty="0">
                <a:latin typeface="PingFang SC" panose="020B0400000000000000" pitchFamily="34" charset="-122"/>
                <a:ea typeface="PingFang SC" panose="020B0400000000000000" pitchFamily="34" charset="-122"/>
              </a:rPr>
              <a:t>shared Cache</a:t>
            </a:r>
            <a:endParaRPr kumimoji="1" lang="zh-CN" altLang="en-US" dirty="0">
              <a:latin typeface="PingFang SC" panose="020B0400000000000000" pitchFamily="34" charset="-122"/>
              <a:ea typeface="PingFang SC" panose="020B0400000000000000" pitchFamily="34" charset="-122"/>
            </a:endParaRPr>
          </a:p>
        </p:txBody>
      </p:sp>
      <p:sp>
        <p:nvSpPr>
          <p:cNvPr id="32" name="文本框 31"/>
          <p:cNvSpPr txBox="1"/>
          <p:nvPr/>
        </p:nvSpPr>
        <p:spPr>
          <a:xfrm>
            <a:off x="629673" y="3623464"/>
            <a:ext cx="10778785" cy="3046095"/>
          </a:xfrm>
          <a:prstGeom prst="rect">
            <a:avLst/>
          </a:prstGeom>
          <a:noFill/>
        </p:spPr>
        <p:txBody>
          <a:bodyPr wrap="square" rtlCol="0">
            <a:spAutoFit/>
          </a:bodyPr>
          <a:lstStyle/>
          <a:p>
            <a:pPr marL="342900" indent="-342900">
              <a:buFont typeface="Wingdings" panose="05000000000000000000" pitchFamily="2" charset="2"/>
              <a:buChar char="Ø"/>
            </a:pPr>
            <a:r>
              <a:rPr kumimoji="1" lang="en-US" altLang="zh-CN" sz="2400" b="1" dirty="0">
                <a:latin typeface="PingFang SC" panose="020B0400000000000000" pitchFamily="34" charset="-122"/>
                <a:ea typeface="PingFang SC" panose="020B0400000000000000" pitchFamily="34" charset="-122"/>
              </a:rPr>
              <a:t>The sheer number of applications occupy large-capacity shared cache in content delivery networks.</a:t>
            </a:r>
          </a:p>
          <a:p>
            <a:pPr marL="342900" indent="-342900">
              <a:buFont typeface="Wingdings" panose="05000000000000000000" pitchFamily="2" charset="2"/>
              <a:buChar char="Ø"/>
            </a:pPr>
            <a:endParaRPr kumimoji="1" lang="en-US" altLang="zh-CN" sz="2400" b="1" dirty="0">
              <a:latin typeface="PingFang SC" panose="020B0400000000000000" pitchFamily="34" charset="-122"/>
              <a:ea typeface="PingFang SC" panose="020B0400000000000000" pitchFamily="34" charset="-122"/>
            </a:endParaRPr>
          </a:p>
          <a:p>
            <a:pPr marL="342900" indent="-342900">
              <a:buFont typeface="Wingdings" panose="05000000000000000000" pitchFamily="2" charset="2"/>
              <a:buChar char="Ø"/>
            </a:pPr>
            <a:r>
              <a:rPr kumimoji="1" lang="en-US" altLang="zh-CN" sz="2400" b="1" dirty="0">
                <a:latin typeface="PingFang SC" panose="020B0400000000000000" pitchFamily="34" charset="-122"/>
                <a:ea typeface="PingFang SC" panose="020B0400000000000000" pitchFamily="34" charset="-122"/>
              </a:rPr>
              <a:t>Those mixed </a:t>
            </a:r>
            <a:r>
              <a:rPr kumimoji="1" lang="zh-CN" altLang="en-US" sz="2400" b="1" dirty="0">
                <a:latin typeface="PingFang SC" panose="020B0400000000000000" pitchFamily="34" charset="-122"/>
                <a:ea typeface="PingFang SC" panose="020B0400000000000000" pitchFamily="34" charset="-122"/>
              </a:rPr>
              <a:t>workloads often suffer from significant performance</a:t>
            </a:r>
            <a:r>
              <a:rPr kumimoji="1" lang="en-US" altLang="zh-CN" sz="2400" b="1" dirty="0">
                <a:latin typeface="PingFang SC" panose="020B0400000000000000" pitchFamily="34" charset="-122"/>
                <a:ea typeface="PingFang SC" panose="020B0400000000000000" pitchFamily="34" charset="-122"/>
              </a:rPr>
              <a:t> </a:t>
            </a:r>
            <a:r>
              <a:rPr kumimoji="1" lang="zh-CN" altLang="en-US" sz="2400" b="1" dirty="0">
                <a:latin typeface="PingFang SC" panose="020B0400000000000000" pitchFamily="34" charset="-122"/>
                <a:ea typeface="PingFang SC" panose="020B0400000000000000" pitchFamily="34" charset="-122"/>
              </a:rPr>
              <a:t>degradations due to resource contention</a:t>
            </a:r>
            <a:r>
              <a:rPr kumimoji="1" lang="en-US" altLang="zh-CN" sz="2400" b="1" dirty="0">
                <a:latin typeface="PingFang SC" panose="020B0400000000000000" pitchFamily="34" charset="-122"/>
                <a:ea typeface="PingFang SC" panose="020B0400000000000000" pitchFamily="34" charset="-122"/>
              </a:rPr>
              <a:t>.</a:t>
            </a:r>
          </a:p>
          <a:p>
            <a:pPr marL="342900" indent="-342900">
              <a:buFont typeface="Wingdings" panose="05000000000000000000" pitchFamily="2" charset="2"/>
              <a:buChar char="Ø"/>
            </a:pPr>
            <a:endParaRPr kumimoji="1" lang="en-US" altLang="zh-CN" sz="2400" b="1" dirty="0">
              <a:latin typeface="PingFang SC" panose="020B0400000000000000" pitchFamily="34" charset="-122"/>
              <a:ea typeface="PingFang SC" panose="020B0400000000000000" pitchFamily="34" charset="-122"/>
            </a:endParaRPr>
          </a:p>
          <a:p>
            <a:pPr marL="342900" indent="-342900">
              <a:buFont typeface="Wingdings" panose="05000000000000000000" pitchFamily="2" charset="2"/>
              <a:buChar char="Ø"/>
            </a:pPr>
            <a:r>
              <a:rPr kumimoji="1" lang="en-US" altLang="zh-CN" sz="2400" b="1" dirty="0">
                <a:latin typeface="PingFang SC" panose="020B0400000000000000" pitchFamily="34" charset="-122"/>
                <a:ea typeface="PingFang SC" panose="020B0400000000000000" pitchFamily="34" charset="-122"/>
              </a:rPr>
              <a:t>Allocating exclusive resources for different applications in CDNs allows for a higher overall hit ratio.</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6385" y="494665"/>
            <a:ext cx="11268075" cy="534035"/>
          </a:xfrm>
          <a:prstGeom prst="rect">
            <a:avLst/>
          </a:prstGeom>
          <a:noFill/>
        </p:spPr>
        <p:txBody>
          <a:bodyPr wrap="square" rtlCol="0">
            <a:spAutoFit/>
          </a:bodyPr>
          <a:lstStyle/>
          <a:p>
            <a:pPr lvl="0">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Partitioning Algorithms Remains Challenging</a:t>
            </a:r>
            <a:endParaRPr lang="zh-CN" altLang="en-US" sz="3200" b="1" dirty="0">
              <a:latin typeface="PingFang SC" panose="020B0400000000000000" pitchFamily="34" charset="-122"/>
              <a:ea typeface="PingFang SC" panose="020B0400000000000000" pitchFamily="34" charset="-122"/>
              <a:cs typeface="Times" panose="02020603050405020304" pitchFamily="18" charset="0"/>
            </a:endParaRPr>
          </a:p>
        </p:txBody>
      </p:sp>
      <p:sp>
        <p:nvSpPr>
          <p:cNvPr id="33" name="文本框 32"/>
          <p:cNvSpPr txBox="1"/>
          <p:nvPr/>
        </p:nvSpPr>
        <p:spPr>
          <a:xfrm>
            <a:off x="785446" y="1631852"/>
            <a:ext cx="10621107" cy="4338320"/>
          </a:xfrm>
          <a:prstGeom prst="rect">
            <a:avLst/>
          </a:prstGeom>
          <a:noFill/>
        </p:spPr>
        <p:txBody>
          <a:bodyPr wrap="square" rtlCol="0">
            <a:spAutoFit/>
          </a:bodyPr>
          <a:lstStyle/>
          <a:p>
            <a:pPr marL="342900" indent="-342900" algn="just">
              <a:buFont typeface="Wingdings" panose="05000000000000000000" charset="0"/>
              <a:buChar char="Ø"/>
            </a:pPr>
            <a:r>
              <a:rPr kumimoji="1" lang="en-US" altLang="zh-CN" sz="2400" b="1" dirty="0">
                <a:latin typeface="PingFang SC" panose="020B0400000000000000" pitchFamily="34" charset="-122"/>
                <a:ea typeface="PingFang SC" panose="020B0400000000000000" pitchFamily="34" charset="-122"/>
              </a:rPr>
              <a:t>High Computational Overheads Caused by Mass Applications.</a:t>
            </a:r>
          </a:p>
          <a:p>
            <a:pPr marL="800100" lvl="1" indent="-342900" algn="just">
              <a:buFont typeface="Arial" panose="020B0604020202020204" pitchFamily="34" charset="0"/>
              <a:buChar char="•"/>
            </a:pPr>
            <a:r>
              <a:rPr kumimoji="1" lang="en-US" altLang="zh-CN" sz="2000" dirty="0">
                <a:latin typeface="PingFang SC" panose="020B0400000000000000" pitchFamily="34" charset="-122"/>
                <a:ea typeface="PingFang SC" panose="020B0400000000000000" pitchFamily="34" charset="-122"/>
              </a:rPr>
              <a:t>Due to mass applications, the overheads of partition methods based MRC is high.</a:t>
            </a: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Wingdings" panose="05000000000000000000" charset="0"/>
              <a:buChar char="Ø"/>
            </a:pPr>
            <a:r>
              <a:rPr kumimoji="1" lang="en-US" altLang="zh-CN" sz="2400" b="1" dirty="0">
                <a:latin typeface="PingFang SC" panose="020B0400000000000000" pitchFamily="34" charset="-122"/>
                <a:ea typeface="PingFang SC" panose="020B0400000000000000" pitchFamily="34" charset="-122"/>
              </a:rPr>
              <a:t>Performance Fluctuations Caused by Different Item Sizes.</a:t>
            </a:r>
          </a:p>
          <a:p>
            <a:pPr marL="800100" lvl="2" indent="-342900" algn="just">
              <a:buFont typeface="Arial" panose="020B0604020202020204" pitchFamily="34" charset="0"/>
              <a:buChar char="•"/>
            </a:pPr>
            <a:r>
              <a:rPr kumimoji="1" lang="en-US" altLang="zh-CN" sz="2000" dirty="0">
                <a:latin typeface="PingFang SC" panose="020B0400000000000000" pitchFamily="34" charset="-122"/>
                <a:ea typeface="PingFang SC" panose="020B0400000000000000" pitchFamily="34" charset="-122"/>
                <a:sym typeface="+mn-ea"/>
              </a:rPr>
              <a:t>Due to different item sizes, the cache must pass through a time window where the items are needed to replenish the expanded partition after partition resizing.</a:t>
            </a:r>
          </a:p>
          <a:p>
            <a:pPr marL="800100" lvl="2" indent="-342900" algn="just">
              <a:buFont typeface="Arial" panose="020B0604020202020204" pitchFamily="34" charset="0"/>
              <a:buChar char="•"/>
            </a:pPr>
            <a:endParaRPr kumimoji="1" lang="en-US" altLang="zh-CN" sz="2000" dirty="0">
              <a:latin typeface="PingFang SC" panose="020B0400000000000000" pitchFamily="34" charset="-122"/>
              <a:ea typeface="PingFang SC" panose="020B0400000000000000" pitchFamily="34" charset="-122"/>
              <a:sym typeface="+mn-ea"/>
            </a:endParaRPr>
          </a:p>
          <a:p>
            <a:pPr marL="800100" lvl="2" indent="-342900" algn="just">
              <a:buFont typeface="Arial" panose="020B0604020202020204" pitchFamily="34" charset="0"/>
              <a:buChar char="•"/>
            </a:pPr>
            <a:r>
              <a:rPr kumimoji="1" lang="en-US" altLang="zh-CN" sz="2000" dirty="0">
                <a:latin typeface="PingFang SC" panose="020B0400000000000000" pitchFamily="34" charset="-122"/>
                <a:ea typeface="PingFang SC" panose="020B0400000000000000" pitchFamily="34" charset="-122"/>
                <a:sym typeface="+mn-ea"/>
              </a:rPr>
              <a:t>Since MRC-based judgments are scarcely sensitive to both quantity and size, inefficient resource utilization with performance fluctuations may occur during this window.</a:t>
            </a:r>
          </a:p>
          <a:p>
            <a:pPr marL="342900" indent="-342900" algn="just">
              <a:buFont typeface="Arial" panose="020B0604020202020204" pitchFamily="34" charset="0"/>
              <a:buChar char="•"/>
            </a:pPr>
            <a:endParaRPr kumimoji="1" lang="en-US" altLang="zh-CN" sz="2400" b="1" dirty="0">
              <a:latin typeface="PingFang SC" panose="020B0400000000000000" pitchFamily="34" charset="-122"/>
              <a:ea typeface="PingFang SC" panose="020B04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6385" y="494665"/>
            <a:ext cx="10603230" cy="534035"/>
          </a:xfrm>
          <a:prstGeom prst="rect">
            <a:avLst/>
          </a:prstGeom>
          <a:noFill/>
        </p:spPr>
        <p:txBody>
          <a:bodyPr wrap="square" rtlCol="0">
            <a:spAutoFit/>
          </a:bodyPr>
          <a:lstStyle/>
          <a:p>
            <a:pPr lvl="0">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Lightweight and Adaptive Cache Partitioning Scheme</a:t>
            </a:r>
          </a:p>
        </p:txBody>
      </p:sp>
      <p:sp>
        <p:nvSpPr>
          <p:cNvPr id="4" name="文本框 3"/>
          <p:cNvSpPr txBox="1"/>
          <p:nvPr/>
        </p:nvSpPr>
        <p:spPr>
          <a:xfrm>
            <a:off x="785446" y="1631852"/>
            <a:ext cx="10621107" cy="1076325"/>
          </a:xfrm>
          <a:prstGeom prst="rect">
            <a:avLst/>
          </a:prstGeom>
          <a:noFill/>
        </p:spPr>
        <p:txBody>
          <a:bodyPr wrap="square" rtlCol="0">
            <a:spAutoFit/>
          </a:bodyPr>
          <a:lstStyle/>
          <a:p>
            <a:pPr marL="800100" lvl="2" indent="-342900" algn="just">
              <a:buFont typeface="Arial" panose="020B0604020202020204" pitchFamily="34" charset="0"/>
              <a:buChar char="•"/>
            </a:pPr>
            <a:endParaRPr kumimoji="1" lang="en-US" altLang="zh-CN" sz="2000" dirty="0">
              <a:latin typeface="PingFang SC" panose="020B0400000000000000" pitchFamily="34" charset="-122"/>
              <a:ea typeface="PingFang SC" panose="020B0400000000000000" pitchFamily="34" charset="-122"/>
              <a:sym typeface="+mn-ea"/>
            </a:endParaRPr>
          </a:p>
          <a:p>
            <a:pPr marL="800100" lvl="2" indent="-342900" algn="just">
              <a:buFont typeface="Arial" panose="020B0604020202020204" pitchFamily="34" charset="0"/>
              <a:buChar char="•"/>
            </a:pPr>
            <a:endParaRPr kumimoji="1" lang="en-US" altLang="zh-CN" sz="2000" dirty="0">
              <a:latin typeface="PingFang SC" panose="020B0400000000000000" pitchFamily="34" charset="-122"/>
              <a:ea typeface="PingFang SC" panose="020B0400000000000000" pitchFamily="34" charset="-122"/>
              <a:sym typeface="+mn-ea"/>
            </a:endParaRPr>
          </a:p>
          <a:p>
            <a:pPr marL="342900" indent="-342900" algn="just">
              <a:buFont typeface="Arial" panose="020B0604020202020204" pitchFamily="34" charset="0"/>
              <a:buChar char="•"/>
            </a:pPr>
            <a:endParaRPr kumimoji="1" lang="en-US" altLang="zh-CN" sz="2400" b="1" dirty="0">
              <a:latin typeface="PingFang SC" panose="020B0400000000000000" pitchFamily="34" charset="-122"/>
              <a:ea typeface="PingFang SC" panose="020B0400000000000000" pitchFamily="34" charset="-122"/>
            </a:endParaRPr>
          </a:p>
        </p:txBody>
      </p:sp>
      <p:pic>
        <p:nvPicPr>
          <p:cNvPr id="6" name="图片 5" descr="lap"/>
          <p:cNvPicPr>
            <a:picLocks noChangeAspect="1"/>
          </p:cNvPicPr>
          <p:nvPr/>
        </p:nvPicPr>
        <p:blipFill>
          <a:blip r:embed="rId3"/>
          <a:stretch>
            <a:fillRect/>
          </a:stretch>
        </p:blipFill>
        <p:spPr>
          <a:xfrm>
            <a:off x="266730" y="1397127"/>
            <a:ext cx="11658539" cy="239458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1283271" y="4365561"/>
                <a:ext cx="2586355" cy="1639873"/>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cs typeface="Cambria Math" panose="02040503050406030204" pitchFamily="18" charset="0"/>
                            </a:rPr>
                          </m:ctrlPr>
                        </m:dPr>
                        <m:e>
                          <m:eqArr>
                            <m:eqArrPr>
                              <m:ctrlPr>
                                <a:rPr lang="en-US" altLang="zh-CN" i="1">
                                  <a:latin typeface="Cambria Math" panose="02040503050406030204" pitchFamily="18" charset="0"/>
                                  <a:cs typeface="Cambria Math" panose="02040503050406030204" pitchFamily="18" charset="0"/>
                                </a:rPr>
                              </m:ctrlPr>
                            </m:eqArrPr>
                            <m:e>
                              <m:nary>
                                <m:naryPr>
                                  <m:chr m:val="∑"/>
                                  <m:limLoc m:val="subSup"/>
                                  <m:ctrlPr>
                                    <a:rPr lang="en-US" altLang="zh-CN" i="1">
                                      <a:latin typeface="Cambria Math" panose="02040503050406030204" pitchFamily="18" charset="0"/>
                                      <a:cs typeface="Cambria Math" panose="02040503050406030204" pitchFamily="18" charset="0"/>
                                    </a:rPr>
                                  </m:ctrlPr>
                                </m:naryPr>
                                <m:sub>
                                  <m:r>
                                    <a:rPr lang="en-US" altLang="zh-CN" i="1">
                                      <a:latin typeface="Cambria Math" panose="02040503050406030204" pitchFamily="18" charset="0"/>
                                      <a:cs typeface="Cambria Math" panose="02040503050406030204" pitchFamily="18" charset="0"/>
                                    </a:rPr>
                                    <m:t>𝑖</m:t>
                                  </m:r>
                                  <m:r>
                                    <a:rPr lang="en-US" altLang="zh-CN" i="1">
                                      <a:latin typeface="Cambria Math" panose="02040503050406030204" pitchFamily="18" charset="0"/>
                                      <a:cs typeface="Cambria Math" panose="02040503050406030204" pitchFamily="18" charset="0"/>
                                    </a:rPr>
                                    <m:t>=1</m:t>
                                  </m:r>
                                </m:sub>
                                <m:sup>
                                  <m:r>
                                    <a:rPr lang="en-US" altLang="zh-CN" i="1">
                                      <a:latin typeface="Cambria Math" panose="02040503050406030204" pitchFamily="18" charset="0"/>
                                      <a:cs typeface="Cambria Math" panose="02040503050406030204" pitchFamily="18" charset="0"/>
                                    </a:rPr>
                                    <m:t>𝑁</m:t>
                                  </m:r>
                                </m:sup>
                                <m:e>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𝐶</m:t>
                                      </m:r>
                                    </m:e>
                                    <m:sub>
                                      <m:r>
                                        <a:rPr lang="en-US" altLang="zh-CN" i="1">
                                          <a:latin typeface="Cambria Math" panose="02040503050406030204" pitchFamily="18" charset="0"/>
                                          <a:cs typeface="Cambria Math" panose="02040503050406030204" pitchFamily="18" charset="0"/>
                                        </a:rPr>
                                        <m:t>𝑖</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𝐶</m:t>
                                  </m:r>
                                </m:e>
                              </m:nary>
                              <m:r>
                                <a:rPr lang="en-US" altLang="zh-CN" i="1">
                                  <a:latin typeface="Cambria Math" panose="02040503050406030204" pitchFamily="18" charset="0"/>
                                  <a:cs typeface="Cambria Math" panose="02040503050406030204" pitchFamily="18" charset="0"/>
                                </a:rPr>
                                <m:t>,</m:t>
                              </m:r>
                            </m:e>
                            <m:e>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𝐶</m:t>
                                  </m:r>
                                </m:e>
                                <m:sub>
                                  <m:r>
                                    <a:rPr lang="en-US" altLang="zh-CN" i="1">
                                      <a:latin typeface="Cambria Math" panose="02040503050406030204" pitchFamily="18" charset="0"/>
                                      <a:cs typeface="Cambria Math" panose="02040503050406030204" pitchFamily="18" charset="0"/>
                                    </a:rPr>
                                    <m:t>𝑖</m:t>
                                  </m:r>
                                </m:sub>
                              </m:sSub>
                              <m:r>
                                <a:rPr lang="en-US" altLang="zh-CN" i="1">
                                  <a:latin typeface="Cambria Math" panose="02040503050406030204" pitchFamily="18" charset="0"/>
                                  <a:cs typeface="Cambria Math" panose="02040503050406030204" pitchFamily="18" charset="0"/>
                                </a:rPr>
                                <m:t>+</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𝑆</m:t>
                                  </m:r>
                                </m:e>
                                <m:sub>
                                  <m:r>
                                    <a:rPr lang="en-US" altLang="zh-CN" i="1">
                                      <a:latin typeface="Cambria Math" panose="02040503050406030204" pitchFamily="18" charset="0"/>
                                      <a:cs typeface="Cambria Math" panose="02040503050406030204" pitchFamily="18" charset="0"/>
                                    </a:rPr>
                                    <m:t>𝑖</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𝐶</m:t>
                              </m:r>
                              <m:r>
                                <a:rPr lang="en-US" altLang="zh-CN" i="1">
                                  <a:latin typeface="Cambria Math" panose="02040503050406030204" pitchFamily="18" charset="0"/>
                                  <a:cs typeface="Cambria Math" panose="02040503050406030204" pitchFamily="18" charset="0"/>
                                </a:rPr>
                                <m:t>,</m:t>
                              </m:r>
                            </m:e>
                            <m:e>
                              <m:nary>
                                <m:naryPr>
                                  <m:chr m:val="∑"/>
                                  <m:limLoc m:val="subSup"/>
                                  <m:ctrlPr>
                                    <a:rPr lang="en-US" altLang="zh-CN" i="1">
                                      <a:latin typeface="Cambria Math" panose="02040503050406030204" pitchFamily="18" charset="0"/>
                                      <a:cs typeface="Cambria Math" panose="02040503050406030204" pitchFamily="18" charset="0"/>
                                    </a:rPr>
                                  </m:ctrlPr>
                                </m:naryPr>
                                <m:sub>
                                  <m:r>
                                    <a:rPr lang="en-US" altLang="zh-CN" i="1">
                                      <a:latin typeface="Cambria Math" panose="02040503050406030204" pitchFamily="18" charset="0"/>
                                      <a:cs typeface="Cambria Math" panose="02040503050406030204" pitchFamily="18" charset="0"/>
                                    </a:rPr>
                                    <m:t>𝑖</m:t>
                                  </m:r>
                                  <m:r>
                                    <a:rPr lang="en-US" altLang="zh-CN" i="1">
                                      <a:latin typeface="Cambria Math" panose="02040503050406030204" pitchFamily="18" charset="0"/>
                                      <a:cs typeface="Cambria Math" panose="02040503050406030204" pitchFamily="18" charset="0"/>
                                    </a:rPr>
                                    <m:t>=1</m:t>
                                  </m:r>
                                </m:sub>
                                <m:sup>
                                  <m:r>
                                    <a:rPr lang="en-US" altLang="zh-CN" i="1">
                                      <a:latin typeface="Cambria Math" panose="02040503050406030204" pitchFamily="18" charset="0"/>
                                      <a:cs typeface="Cambria Math" panose="02040503050406030204" pitchFamily="18" charset="0"/>
                                    </a:rPr>
                                    <m:t>𝑁</m:t>
                                  </m:r>
                                </m:sup>
                                <m:e>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𝑆</m:t>
                                      </m:r>
                                    </m:e>
                                    <m:sub>
                                      <m:r>
                                        <a:rPr lang="en-US" altLang="zh-CN" i="1">
                                          <a:latin typeface="Cambria Math" panose="02040503050406030204" pitchFamily="18" charset="0"/>
                                          <a:cs typeface="Cambria Math" panose="02040503050406030204" pitchFamily="18" charset="0"/>
                                        </a:rPr>
                                        <m:t>𝑖</m:t>
                                      </m:r>
                                    </m:sub>
                                  </m:sSub>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𝑁</m:t>
                                  </m:r>
                                  <m:r>
                                    <a:rPr lang="en-US" altLang="zh-CN" i="1">
                                      <a:latin typeface="Cambria Math" panose="02040503050406030204" pitchFamily="18" charset="0"/>
                                      <a:cs typeface="Cambria Math" panose="02040503050406030204" pitchFamily="18" charset="0"/>
                                    </a:rPr>
                                    <m:t>−1)∗</m:t>
                                  </m:r>
                                  <m:r>
                                    <a:rPr lang="en-US" altLang="zh-CN" i="1">
                                      <a:latin typeface="Cambria Math" panose="02040503050406030204" pitchFamily="18" charset="0"/>
                                      <a:cs typeface="Cambria Math" panose="02040503050406030204" pitchFamily="18" charset="0"/>
                                    </a:rPr>
                                    <m:t>𝐶</m:t>
                                  </m:r>
                                  <m:r>
                                    <a:rPr lang="en-US" altLang="zh-CN" i="1">
                                      <a:latin typeface="Cambria Math" panose="02040503050406030204" pitchFamily="18" charset="0"/>
                                      <a:cs typeface="Cambria Math" panose="02040503050406030204" pitchFamily="18" charset="0"/>
                                    </a:rPr>
                                    <m:t>.</m:t>
                                  </m:r>
                                </m:e>
                              </m:nary>
                            </m:e>
                          </m:eqArr>
                        </m:e>
                      </m:d>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283271" y="4365561"/>
                <a:ext cx="2586355" cy="1639873"/>
              </a:xfrm>
              <a:prstGeom prst="rect">
                <a:avLst/>
              </a:prstGeom>
              <a:blipFill>
                <a:blip r:embed="rId4"/>
                <a:stretch>
                  <a:fillRect l="-24020" t="-53846" b="-8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344035" y="4365625"/>
                <a:ext cx="7185025" cy="1938992"/>
              </a:xfrm>
              <a:prstGeom prst="rect">
                <a:avLst/>
              </a:prstGeom>
              <a:noFill/>
            </p:spPr>
            <p:txBody>
              <a:bodyPr wrap="square" rtlCol="0">
                <a:spAutoFit/>
              </a:bodyPr>
              <a:lstStyle/>
              <a:p>
                <a:pPr marL="285750" lvl="2" indent="-285750" algn="l">
                  <a:buFont typeface="Arial" panose="020B0604020202020204" pitchFamily="34" charset="0"/>
                  <a:buChar char="•"/>
                </a:pPr>
                <a14:m>
                  <m:oMath xmlns:m="http://schemas.openxmlformats.org/officeDocument/2006/math">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𝑁</m:t>
                    </m:r>
                  </m:oMath>
                </a14:m>
                <a:r>
                  <a:rPr kumimoji="1" lang="en-US" altLang="zh-CN" sz="2000" dirty="0">
                    <a:latin typeface="PingFang SC" panose="020B0400000000000000" pitchFamily="34" charset="-122"/>
                    <a:ea typeface="PingFang SC" panose="020B0400000000000000" pitchFamily="34" charset="-122"/>
                    <a:sym typeface="+mn-ea"/>
                  </a:rPr>
                  <a:t> is the number of applications. </a:t>
                </a:r>
                <a14:m>
                  <m:oMath xmlns:m="http://schemas.openxmlformats.org/officeDocument/2006/math">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𝐶</m:t>
                    </m:r>
                  </m:oMath>
                </a14:m>
                <a:r>
                  <a:rPr kumimoji="1" lang="en-US" altLang="zh-CN" sz="2000" dirty="0">
                    <a:latin typeface="PingFang SC" panose="020B0400000000000000" pitchFamily="34" charset="-122"/>
                    <a:ea typeface="PingFang SC" panose="020B0400000000000000" pitchFamily="34" charset="-122"/>
                    <a:sym typeface="+mn-ea"/>
                  </a:rPr>
                  <a:t> is the capacity of the shared cache. </a:t>
                </a:r>
              </a:p>
              <a:p>
                <a:pPr marL="285750" lvl="2" indent="-285750" algn="l">
                  <a:buFont typeface="Arial" panose="020B0604020202020204" pitchFamily="34" charset="0"/>
                  <a:buChar char="•"/>
                </a:pPr>
                <a:endParaRPr kumimoji="1" lang="en-US" altLang="zh-CN" sz="2000" dirty="0">
                  <a:latin typeface="PingFang SC" panose="020B0400000000000000" pitchFamily="34" charset="-122"/>
                  <a:ea typeface="PingFang SC" panose="020B0400000000000000" pitchFamily="34" charset="-122"/>
                  <a:sym typeface="+mn-ea"/>
                </a:endParaRPr>
              </a:p>
              <a:p>
                <a:pPr marL="285750" lvl="2" indent="-285750" algn="l">
                  <a:buFont typeface="Arial" panose="020B0604020202020204" pitchFamily="34" charset="0"/>
                  <a:buChar char="•"/>
                </a:pPr>
                <a14:m>
                  <m:oMath xmlns:m="http://schemas.openxmlformats.org/officeDocument/2006/math">
                    <m:sSub>
                      <m:sSub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sSubPr>
                      <m:e>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𝐶</m:t>
                        </m:r>
                      </m:e>
                      <m: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𝑖</m:t>
                        </m:r>
                      </m:sub>
                    </m:s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  </m:t>
                    </m:r>
                  </m:oMath>
                </a14:m>
                <a:r>
                  <a:rPr kumimoji="1" lang="en-US" altLang="zh-CN" sz="2000" dirty="0">
                    <a:latin typeface="PingFang SC" panose="020B0400000000000000" pitchFamily="34" charset="-122"/>
                    <a:ea typeface="PingFang SC" panose="020B0400000000000000" pitchFamily="34" charset="-122"/>
                    <a:sym typeface="+mn-ea"/>
                  </a:rPr>
                  <a:t>is the partition size of the </a:t>
                </a:r>
                <a14:m>
                  <m:oMath xmlns:m="http://schemas.openxmlformats.org/officeDocument/2006/math">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𝑖</m:t>
                    </m:r>
                  </m:oMath>
                </a14:m>
                <a:r>
                  <a:rPr kumimoji="1" lang="en-US" altLang="zh-CN" sz="2000" dirty="0">
                    <a:latin typeface="PingFang SC" panose="020B0400000000000000" pitchFamily="34" charset="-122"/>
                    <a:ea typeface="PingFang SC" panose="020B0400000000000000" pitchFamily="34" charset="-122"/>
                    <a:sym typeface="+mn-ea"/>
                  </a:rPr>
                  <a:t>-th application and </a:t>
                </a:r>
                <a14:m>
                  <m:oMath xmlns:m="http://schemas.openxmlformats.org/officeDocument/2006/math">
                    <m:sSub>
                      <m:sSub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sSubPr>
                      <m:e>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𝑆</m:t>
                        </m:r>
                      </m:e>
                      <m: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𝑖</m:t>
                        </m:r>
                      </m:sub>
                    </m:sSub>
                  </m:oMath>
                </a14:m>
                <a:r>
                  <a:rPr kumimoji="1" lang="en-US" altLang="zh-CN" sz="2000" dirty="0">
                    <a:latin typeface="PingFang SC" panose="020B0400000000000000" pitchFamily="34" charset="-122"/>
                    <a:ea typeface="PingFang SC" panose="020B0400000000000000" pitchFamily="34" charset="-122"/>
                    <a:sym typeface="+mn-ea"/>
                  </a:rPr>
                  <a:t> is its corresponding shadow cache size.</a:t>
                </a:r>
              </a:p>
              <a:p>
                <a:endParaRPr lang="en-US" altLang="zh-CN"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344035" y="4365625"/>
                <a:ext cx="7185025" cy="1938992"/>
              </a:xfrm>
              <a:prstGeom prst="rect">
                <a:avLst/>
              </a:prstGeom>
              <a:blipFill>
                <a:blip r:embed="rId5"/>
                <a:stretch>
                  <a:fillRect l="-883" t="-1299" r="-1060"/>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6385" y="494665"/>
            <a:ext cx="10603230" cy="534035"/>
          </a:xfrm>
          <a:prstGeom prst="rect">
            <a:avLst/>
          </a:prstGeom>
          <a:noFill/>
        </p:spPr>
        <p:txBody>
          <a:bodyPr wrap="square" rtlCol="0">
            <a:spAutoFit/>
          </a:bodyPr>
          <a:lstStyle/>
          <a:p>
            <a:pPr lvl="0">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Lightweight and Adaptive Cache Partitioning Scheme</a:t>
            </a:r>
          </a:p>
        </p:txBody>
      </p:sp>
      <p:sp>
        <p:nvSpPr>
          <p:cNvPr id="4" name="文本框 3"/>
          <p:cNvSpPr txBox="1"/>
          <p:nvPr/>
        </p:nvSpPr>
        <p:spPr>
          <a:xfrm>
            <a:off x="785446" y="1631852"/>
            <a:ext cx="10621107" cy="1076325"/>
          </a:xfrm>
          <a:prstGeom prst="rect">
            <a:avLst/>
          </a:prstGeom>
          <a:noFill/>
        </p:spPr>
        <p:txBody>
          <a:bodyPr wrap="square" rtlCol="0">
            <a:spAutoFit/>
          </a:bodyPr>
          <a:lstStyle/>
          <a:p>
            <a:pPr marL="800100" lvl="2" indent="-342900" algn="just">
              <a:buFont typeface="Arial" panose="020B0604020202020204" pitchFamily="34" charset="0"/>
              <a:buChar char="•"/>
            </a:pPr>
            <a:endParaRPr kumimoji="1" lang="en-US" altLang="zh-CN" sz="2000" dirty="0">
              <a:latin typeface="PingFang SC" panose="020B0400000000000000" pitchFamily="34" charset="-122"/>
              <a:ea typeface="PingFang SC" panose="020B0400000000000000" pitchFamily="34" charset="-122"/>
              <a:sym typeface="+mn-ea"/>
            </a:endParaRPr>
          </a:p>
          <a:p>
            <a:pPr marL="800100" lvl="2" indent="-342900" algn="just">
              <a:buFont typeface="Arial" panose="020B0604020202020204" pitchFamily="34" charset="0"/>
              <a:buChar char="•"/>
            </a:pPr>
            <a:endParaRPr kumimoji="1" lang="en-US" altLang="zh-CN" sz="2000" dirty="0">
              <a:latin typeface="PingFang SC" panose="020B0400000000000000" pitchFamily="34" charset="-122"/>
              <a:ea typeface="PingFang SC" panose="020B0400000000000000" pitchFamily="34" charset="-122"/>
              <a:sym typeface="+mn-ea"/>
            </a:endParaRPr>
          </a:p>
          <a:p>
            <a:pPr marL="342900" indent="-342900" algn="just">
              <a:buFont typeface="Arial" panose="020B0604020202020204" pitchFamily="34" charset="0"/>
              <a:buChar char="•"/>
            </a:pPr>
            <a:endParaRPr kumimoji="1" lang="en-US" altLang="zh-CN" sz="2400" b="1" dirty="0">
              <a:latin typeface="PingFang SC" panose="020B0400000000000000" pitchFamily="34" charset="-122"/>
              <a:ea typeface="PingFang SC" panose="020B0400000000000000" pitchFamily="34" charset="-122"/>
            </a:endParaRPr>
          </a:p>
        </p:txBody>
      </p:sp>
      <mc:AlternateContent xmlns:mc="http://schemas.openxmlformats.org/markup-compatibility/2006" xmlns:a14="http://schemas.microsoft.com/office/drawing/2010/main">
        <mc:Choice Requires="a14">
          <p:sp>
            <p:nvSpPr>
              <p:cNvPr id="11" name="文本框 10"/>
              <p:cNvSpPr txBox="1"/>
              <p:nvPr/>
            </p:nvSpPr>
            <p:spPr>
              <a:xfrm>
                <a:off x="785495" y="4109085"/>
                <a:ext cx="10743565" cy="2629053"/>
              </a:xfrm>
              <a:prstGeom prst="rect">
                <a:avLst/>
              </a:prstGeom>
              <a:noFill/>
            </p:spPr>
            <p:txBody>
              <a:bodyPr wrap="square" rtlCol="0">
                <a:spAutoFit/>
              </a:bodyPr>
              <a:lstStyle/>
              <a:p>
                <a:pPr marL="285750" lvl="2" indent="-285750" algn="l">
                  <a:buFont typeface="Arial" panose="020B0604020202020204" pitchFamily="34" charset="0"/>
                  <a:buChar char="•"/>
                </a:pPr>
                <a14:m>
                  <m:oMath xmlns:m="http://schemas.openxmlformats.org/officeDocument/2006/math">
                    <m:sSub>
                      <m:sSub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sSubPr>
                      <m:e>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𝑐𝑛𝑡</m:t>
                        </m:r>
                      </m:e>
                      <m: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𝑖</m:t>
                        </m:r>
                      </m:sub>
                    </m:sSub>
                  </m:oMath>
                </a14:m>
                <a:r>
                  <a:rPr kumimoji="1" lang="en-US" altLang="zh-CN" sz="2000" dirty="0">
                    <a:latin typeface="PingFang SC" panose="020B0400000000000000" pitchFamily="34" charset="-122"/>
                    <a:ea typeface="PingFang SC" panose="020B0400000000000000" pitchFamily="34" charset="-122"/>
                    <a:sym typeface="+mn-ea"/>
                  </a:rPr>
                  <a:t> is the #hits of </a:t>
                </a:r>
                <a14:m>
                  <m:oMath xmlns:m="http://schemas.openxmlformats.org/officeDocument/2006/math">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𝑖</m:t>
                    </m:r>
                  </m:oMath>
                </a14:m>
                <a:r>
                  <a:rPr kumimoji="1" lang="en-US" altLang="zh-CN" sz="2000" dirty="0">
                    <a:latin typeface="PingFang SC" panose="020B0400000000000000" pitchFamily="34" charset="-122"/>
                    <a:ea typeface="PingFang SC" panose="020B0400000000000000" pitchFamily="34" charset="-122"/>
                    <a:sym typeface="+mn-ea"/>
                  </a:rPr>
                  <a:t>-th application in its shadow cache. </a:t>
                </a:r>
                <a14:m>
                  <m:oMath xmlns:m="http://schemas.openxmlformats.org/officeDocument/2006/math">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𝐺</m:t>
                    </m:r>
                  </m:oMath>
                </a14:m>
                <a:r>
                  <a:rPr kumimoji="1" lang="en-US" altLang="zh-CN" sz="2000" dirty="0">
                    <a:latin typeface="PingFang SC" panose="020B0400000000000000" pitchFamily="34" charset="-122"/>
                    <a:ea typeface="PingFang SC" panose="020B0400000000000000" pitchFamily="34" charset="-122"/>
                    <a:sym typeface="+mn-ea"/>
                  </a:rPr>
                  <a:t> is the size of partition granularity. </a:t>
                </a:r>
              </a:p>
              <a:p>
                <a:pPr marL="285750" lvl="2" indent="-285750" algn="l">
                  <a:buFont typeface="Arial" panose="020B0604020202020204" pitchFamily="34" charset="0"/>
                  <a:buChar char="•"/>
                </a:pPr>
                <a:endParaRPr kumimoji="1" lang="en-US" altLang="zh-CN" sz="2000" dirty="0">
                  <a:latin typeface="PingFang SC" panose="020B0400000000000000" pitchFamily="34" charset="-122"/>
                  <a:ea typeface="PingFang SC" panose="020B0400000000000000" pitchFamily="34" charset="-122"/>
                  <a:sym typeface="+mn-ea"/>
                </a:endParaRPr>
              </a:p>
              <a:p>
                <a:pPr marL="285750" lvl="2" indent="-285750" algn="l">
                  <a:buFont typeface="Arial" panose="020B0604020202020204" pitchFamily="34" charset="0"/>
                  <a:buChar char="•"/>
                </a:pPr>
                <a14:m>
                  <m:oMath xmlns:m="http://schemas.openxmlformats.org/officeDocument/2006/math">
                    <m:sSub>
                      <m:sSub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sSubPr>
                      <m:e>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𝑅</m:t>
                        </m:r>
                      </m:e>
                      <m: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𝑖</m:t>
                        </m:r>
                      </m:sub>
                    </m:s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m:t>
                    </m:r>
                    <m:f>
                      <m:f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fPr>
                      <m:num>
                        <m:sSub>
                          <m:sSub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sSubPr>
                          <m:e>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𝑐𝑛𝑡</m:t>
                            </m:r>
                          </m:e>
                          <m: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𝑖</m:t>
                            </m:r>
                          </m:sub>
                        </m:sSub>
                      </m:num>
                      <m:den>
                        <m:sSub>
                          <m:sSub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sSubPr>
                          <m:e>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𝑆</m:t>
                            </m:r>
                          </m:e>
                          <m: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𝑖</m:t>
                            </m:r>
                          </m:sub>
                        </m:s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m:t>
                        </m:r>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𝐺</m:t>
                        </m:r>
                      </m:den>
                    </m:f>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  </m:t>
                    </m:r>
                  </m:oMath>
                </a14:m>
                <a:r>
                  <a:rPr kumimoji="1" lang="en-US" altLang="zh-CN" sz="2000" dirty="0">
                    <a:latin typeface="PingFang SC" panose="020B0400000000000000" pitchFamily="34" charset="-122"/>
                    <a:ea typeface="PingFang SC" panose="020B0400000000000000" pitchFamily="34" charset="-122"/>
                    <a:sym typeface="+mn-ea"/>
                  </a:rPr>
                  <a:t>is the average #hits of </a:t>
                </a:r>
                <a14:m>
                  <m:oMath xmlns:m="http://schemas.openxmlformats.org/officeDocument/2006/math">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𝑖</m:t>
                    </m:r>
                  </m:oMath>
                </a14:m>
                <a:r>
                  <a:rPr kumimoji="1" lang="en-US" altLang="zh-CN" sz="2000" dirty="0">
                    <a:latin typeface="PingFang SC" panose="020B0400000000000000" pitchFamily="34" charset="-122"/>
                    <a:ea typeface="PingFang SC" panose="020B0400000000000000" pitchFamily="34" charset="-122"/>
                    <a:sym typeface="+mn-ea"/>
                  </a:rPr>
                  <a:t>-th application in its shadow cache, which represents the extra hit benefit if it got extra </a:t>
                </a:r>
                <a14:m>
                  <m:oMath xmlns:m="http://schemas.openxmlformats.org/officeDocument/2006/math">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𝐺</m:t>
                    </m:r>
                  </m:oMath>
                </a14:m>
                <a:r>
                  <a:rPr kumimoji="1" lang="en-US" altLang="zh-CN" sz="2000" dirty="0">
                    <a:latin typeface="PingFang SC" panose="020B0400000000000000" pitchFamily="34" charset="-122"/>
                    <a:ea typeface="PingFang SC" panose="020B0400000000000000" pitchFamily="34" charset="-122"/>
                    <a:sym typeface="+mn-ea"/>
                  </a:rPr>
                  <a:t> capacity.</a:t>
                </a:r>
              </a:p>
              <a:p>
                <a:pPr marL="285750" lvl="2" indent="-285750" algn="l">
                  <a:buFont typeface="Arial" panose="020B0604020202020204" pitchFamily="34" charset="0"/>
                  <a:buChar char="•"/>
                </a:pPr>
                <a:endParaRPr kumimoji="1" lang="en-US" altLang="zh-CN" sz="2000" dirty="0">
                  <a:latin typeface="PingFang SC" panose="020B0400000000000000" pitchFamily="34" charset="-122"/>
                  <a:ea typeface="PingFang SC" panose="020B0400000000000000" pitchFamily="34" charset="-122"/>
                  <a:sym typeface="+mn-ea"/>
                </a:endParaRPr>
              </a:p>
              <a:p>
                <a:pPr marL="285750" lvl="2" indent="-285750" algn="l">
                  <a:buFont typeface="Arial" panose="020B0604020202020204" pitchFamily="34" charset="0"/>
                  <a:buChar char="•"/>
                </a:pPr>
                <a:r>
                  <a:rPr kumimoji="1" lang="en-US" altLang="zh-CN" sz="2000" dirty="0">
                    <a:latin typeface="PingFang SC" panose="020B0400000000000000" pitchFamily="34" charset="-122"/>
                    <a:ea typeface="PingFang SC" panose="020B0400000000000000" pitchFamily="34" charset="-122"/>
                    <a:sym typeface="+mn-ea"/>
                  </a:rPr>
                  <a:t>Reduce unnecessary partition resizing by </a:t>
                </a:r>
                <a14:m>
                  <m:oMath xmlns:m="http://schemas.openxmlformats.org/officeDocument/2006/math">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𝐺</m:t>
                    </m:r>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m:t>
                    </m:r>
                    <m:f>
                      <m:f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fPr>
                      <m:num>
                        <m:sSub>
                          <m:sSub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sSubPr>
                          <m:e>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𝑐𝑛𝑡</m:t>
                            </m:r>
                          </m:e>
                          <m: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𝑖</m:t>
                            </m:r>
                          </m:sub>
                        </m:sSub>
                      </m:num>
                      <m:den>
                        <m:sSub>
                          <m:sSub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sSubPr>
                          <m:e>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𝑆</m:t>
                            </m:r>
                          </m:e>
                          <m: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𝑖</m:t>
                            </m:r>
                          </m:sub>
                        </m:sSub>
                      </m:den>
                    </m:f>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m:t>
                    </m:r>
                    <m:f>
                      <m:f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fPr>
                      <m:num>
                        <m:sSub>
                          <m:sSub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sSubPr>
                          <m:e>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𝑐𝑛𝑡</m:t>
                            </m:r>
                          </m:e>
                          <m: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𝑗</m:t>
                            </m:r>
                          </m:sub>
                        </m:sSub>
                      </m:num>
                      <m:den>
                        <m:sSub>
                          <m:sSubPr>
                            <m:ctrlP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ctrlPr>
                          </m:sSubPr>
                          <m:e>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𝑆</m:t>
                            </m:r>
                          </m:e>
                          <m:sub>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𝑗</m:t>
                            </m:r>
                          </m:sub>
                        </m:sSub>
                      </m:den>
                    </m:f>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)&gt;</m:t>
                    </m:r>
                    <m:r>
                      <a:rPr kumimoji="1" lang="en-US" altLang="zh-CN" sz="2000" i="1" dirty="0">
                        <a:latin typeface="Cambria Math" panose="02040503050406030204" pitchFamily="18" charset="0"/>
                        <a:ea typeface="PingFang SC" panose="020B0400000000000000" pitchFamily="34" charset="-122"/>
                        <a:cs typeface="Cambria Math" panose="02040503050406030204" pitchFamily="18" charset="0"/>
                        <a:sym typeface="+mn-ea"/>
                      </a:rPr>
                      <m:t>𝜀</m:t>
                    </m:r>
                  </m:oMath>
                </a14:m>
                <a:r>
                  <a:rPr kumimoji="1" lang="en-US" altLang="zh-CN" sz="2000" dirty="0">
                    <a:latin typeface="PingFang SC" panose="020B0400000000000000" pitchFamily="34" charset="-122"/>
                    <a:ea typeface="PingFang SC" panose="020B0400000000000000" pitchFamily="34" charset="-122"/>
                    <a:sym typeface="+mn-ea"/>
                  </a:rPr>
                  <a:t>.</a:t>
                </a:r>
              </a:p>
            </p:txBody>
          </p:sp>
        </mc:Choice>
        <mc:Fallback xmlns="">
          <p:sp>
            <p:nvSpPr>
              <p:cNvPr id="11" name="文本框 10"/>
              <p:cNvSpPr txBox="1">
                <a:spLocks noRot="1" noChangeAspect="1" noMove="1" noResize="1" noEditPoints="1" noAdjustHandles="1" noChangeArrowheads="1" noChangeShapeType="1" noTextEdit="1"/>
              </p:cNvSpPr>
              <p:nvPr/>
            </p:nvSpPr>
            <p:spPr>
              <a:xfrm>
                <a:off x="785495" y="4109085"/>
                <a:ext cx="10743565" cy="2629053"/>
              </a:xfrm>
              <a:prstGeom prst="rect">
                <a:avLst/>
              </a:prstGeom>
              <a:blipFill>
                <a:blip r:embed="rId5"/>
                <a:stretch>
                  <a:fillRect l="-472" t="-962" r="-1181"/>
                </a:stretch>
              </a:blipFill>
            </p:spPr>
            <p:txBody>
              <a:bodyPr/>
              <a:lstStyle/>
              <a:p>
                <a:r>
                  <a:rPr lang="zh-CN" altLang="en-US">
                    <a:noFill/>
                  </a:rPr>
                  <a:t> </a:t>
                </a:r>
              </a:p>
            </p:txBody>
          </p:sp>
        </mc:Fallback>
      </mc:AlternateContent>
      <p:pic>
        <p:nvPicPr>
          <p:cNvPr id="7" name="图片 6" descr="lap">
            <a:extLst>
              <a:ext uri="{FF2B5EF4-FFF2-40B4-BE49-F238E27FC236}">
                <a16:creationId xmlns:a16="http://schemas.microsoft.com/office/drawing/2014/main" id="{F277F70C-5754-0340-A056-4C48B6A46A7F}"/>
              </a:ext>
            </a:extLst>
          </p:cNvPr>
          <p:cNvPicPr>
            <a:picLocks noChangeAspect="1"/>
          </p:cNvPicPr>
          <p:nvPr/>
        </p:nvPicPr>
        <p:blipFill>
          <a:blip r:embed="rId6"/>
          <a:stretch>
            <a:fillRect/>
          </a:stretch>
        </p:blipFill>
        <p:spPr>
          <a:xfrm>
            <a:off x="266730" y="1397127"/>
            <a:ext cx="11658539" cy="23945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6230" y="494715"/>
            <a:ext cx="10604509" cy="534035"/>
          </a:xfrm>
          <a:prstGeom prst="rect">
            <a:avLst/>
          </a:prstGeom>
          <a:noFill/>
        </p:spPr>
        <p:txBody>
          <a:bodyPr wrap="square" rtlCol="0">
            <a:spAutoFit/>
          </a:bodyPr>
          <a:lstStyle/>
          <a:p>
            <a:pPr lvl="0">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Deploy LAP at the OC Layer of PicCloud</a:t>
            </a:r>
          </a:p>
        </p:txBody>
      </p:sp>
      <p:pic>
        <p:nvPicPr>
          <p:cNvPr id="2" name="图片 1" descr="ohr_practice"/>
          <p:cNvPicPr>
            <a:picLocks noChangeAspect="1"/>
          </p:cNvPicPr>
          <p:nvPr/>
        </p:nvPicPr>
        <p:blipFill>
          <a:blip r:embed="rId3"/>
          <a:stretch>
            <a:fillRect/>
          </a:stretch>
        </p:blipFill>
        <p:spPr>
          <a:xfrm>
            <a:off x="1120775" y="1328420"/>
            <a:ext cx="4150995" cy="2490470"/>
          </a:xfrm>
          <a:prstGeom prst="rect">
            <a:avLst/>
          </a:prstGeom>
        </p:spPr>
      </p:pic>
      <p:pic>
        <p:nvPicPr>
          <p:cNvPr id="3" name="图片 2" descr="latency_practice"/>
          <p:cNvPicPr>
            <a:picLocks noChangeAspect="1"/>
          </p:cNvPicPr>
          <p:nvPr/>
        </p:nvPicPr>
        <p:blipFill>
          <a:blip r:embed="rId4"/>
          <a:stretch>
            <a:fillRect/>
          </a:stretch>
        </p:blipFill>
        <p:spPr>
          <a:xfrm>
            <a:off x="6490970" y="1327785"/>
            <a:ext cx="4150995" cy="2491105"/>
          </a:xfrm>
          <a:prstGeom prst="rect">
            <a:avLst/>
          </a:prstGeom>
        </p:spPr>
      </p:pic>
      <p:sp>
        <p:nvSpPr>
          <p:cNvPr id="11" name="文本框 10"/>
          <p:cNvSpPr txBox="1"/>
          <p:nvPr/>
        </p:nvSpPr>
        <p:spPr>
          <a:xfrm>
            <a:off x="785495" y="4109085"/>
            <a:ext cx="10743565" cy="1569660"/>
          </a:xfrm>
          <a:prstGeom prst="rect">
            <a:avLst/>
          </a:prstGeom>
          <a:noFill/>
        </p:spPr>
        <p:txBody>
          <a:bodyPr wrap="square" rtlCol="0">
            <a:spAutoFit/>
          </a:bodyPr>
          <a:lstStyle/>
          <a:p>
            <a:pPr marL="285750" lvl="2" indent="-285750" algn="l">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sym typeface="+mn-ea"/>
              </a:rPr>
              <a:t>the LAP algorithm was deployed online at 24:00 on day-7. </a:t>
            </a:r>
          </a:p>
          <a:p>
            <a:pPr marL="285750" lvl="2" indent="-285750" algn="l">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sym typeface="+mn-ea"/>
            </a:endParaRPr>
          </a:p>
          <a:p>
            <a:pPr marL="285750" lvl="2" indent="-285750" algn="l">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sym typeface="+mn-ea"/>
              </a:rPr>
              <a:t>the OHR of PicCloud increased by 9.34% on average, and the average access latency dropped by 12.5ms.</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86230" y="494715"/>
            <a:ext cx="11905770" cy="544316"/>
          </a:xfrm>
          <a:prstGeom prst="rect">
            <a:avLst/>
          </a:prstGeom>
          <a:noFill/>
        </p:spPr>
        <p:txBody>
          <a:bodyPr wrap="square" rtlCol="0">
            <a:spAutoFit/>
          </a:bodyPr>
          <a:lstStyle/>
          <a:p>
            <a:pPr>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Conclusion</a:t>
            </a:r>
            <a:endParaRPr lang="en-GB" altLang="zh-CN" sz="3200" b="1" dirty="0">
              <a:latin typeface="PingFang SC" panose="020B0400000000000000" pitchFamily="34" charset="-122"/>
              <a:ea typeface="PingFang SC" panose="020B0400000000000000" pitchFamily="34" charset="-122"/>
              <a:cs typeface="Times" panose="02020603050405020304" pitchFamily="18" charset="0"/>
            </a:endParaRPr>
          </a:p>
        </p:txBody>
      </p:sp>
      <mc:AlternateContent xmlns:mc="http://schemas.openxmlformats.org/markup-compatibility/2006" xmlns:a14="http://schemas.microsoft.com/office/drawing/2010/main">
        <mc:Choice Requires="a14">
          <p:sp>
            <p:nvSpPr>
              <p:cNvPr id="4" name="文本框 3"/>
              <p:cNvSpPr txBox="1"/>
              <p:nvPr/>
            </p:nvSpPr>
            <p:spPr>
              <a:xfrm>
                <a:off x="785446" y="1210530"/>
                <a:ext cx="10621107" cy="3785652"/>
              </a:xfrm>
              <a:prstGeom prst="rect">
                <a:avLst/>
              </a:prstGeom>
              <a:noFill/>
            </p:spPr>
            <p:txBody>
              <a:bodyPr wrap="square" rtlCol="0">
                <a:spAutoFit/>
              </a:bodyPr>
              <a:lstStyle/>
              <a:p>
                <a:pPr algn="just"/>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Due to mass applications, different item size and big shared cache, the MRC-based schemes are hard to adapt in CDNs, we propose a lightweight and adaptive cache partitioning scheme (LAP).</a:t>
                </a: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we set a threshold, i.e., </a:t>
                </a:r>
                <a14:m>
                  <m:oMath xmlns:m="http://schemas.openxmlformats.org/officeDocument/2006/math">
                    <m:r>
                      <a:rPr kumimoji="1" lang="en-US" altLang="zh-CN" sz="2400" i="1" dirty="0">
                        <a:latin typeface="Cambria Math" panose="02040503050406030204" pitchFamily="18" charset="0"/>
                        <a:ea typeface="PingFang SC" panose="020B0400000000000000" pitchFamily="34" charset="-122"/>
                        <a:cs typeface="Cambria Math" panose="02040503050406030204" pitchFamily="18" charset="0"/>
                      </a:rPr>
                      <m:t>𝜀</m:t>
                    </m:r>
                  </m:oMath>
                </a14:m>
                <a:r>
                  <a:rPr kumimoji="1" lang="en-US" altLang="zh-CN" sz="2400" dirty="0">
                    <a:latin typeface="PingFang SC" panose="020B0400000000000000" pitchFamily="34" charset="-122"/>
                    <a:ea typeface="PingFang SC" panose="020B0400000000000000" pitchFamily="34" charset="-122"/>
                  </a:rPr>
                  <a:t>, to monitor the difference between a pair of </a:t>
                </a:r>
                <a14:m>
                  <m:oMath xmlns:m="http://schemas.openxmlformats.org/officeDocument/2006/math">
                    <m:sSub>
                      <m:sSubPr>
                        <m:ctrlPr>
                          <a:rPr kumimoji="1" lang="en-US" altLang="zh-CN" sz="2400" i="1" dirty="0">
                            <a:latin typeface="Cambria Math" panose="02040503050406030204" pitchFamily="18" charset="0"/>
                            <a:ea typeface="PingFang SC" panose="020B0400000000000000" pitchFamily="34" charset="-122"/>
                            <a:cs typeface="Cambria Math" panose="02040503050406030204" pitchFamily="18" charset="0"/>
                          </a:rPr>
                        </m:ctrlPr>
                      </m:sSubPr>
                      <m:e>
                        <m:r>
                          <a:rPr kumimoji="1" lang="en-US" altLang="zh-CN" sz="2400" i="1" dirty="0">
                            <a:latin typeface="Cambria Math" panose="02040503050406030204" pitchFamily="18" charset="0"/>
                            <a:ea typeface="PingFang SC" panose="020B0400000000000000" pitchFamily="34" charset="-122"/>
                            <a:cs typeface="Cambria Math" panose="02040503050406030204" pitchFamily="18" charset="0"/>
                          </a:rPr>
                          <m:t>𝑅</m:t>
                        </m:r>
                      </m:e>
                      <m:sub>
                        <m:r>
                          <a:rPr kumimoji="1" lang="en-US" altLang="zh-CN" sz="2400" i="1" dirty="0">
                            <a:latin typeface="Cambria Math" panose="02040503050406030204" pitchFamily="18" charset="0"/>
                            <a:ea typeface="PingFang SC" panose="020B0400000000000000" pitchFamily="34" charset="-122"/>
                            <a:cs typeface="Cambria Math" panose="02040503050406030204" pitchFamily="18" charset="0"/>
                          </a:rPr>
                          <m:t>𝑖</m:t>
                        </m:r>
                      </m:sub>
                    </m:sSub>
                  </m:oMath>
                </a14:m>
                <a:r>
                  <a:rPr kumimoji="1" lang="en-US" altLang="zh-CN" sz="2400" dirty="0">
                    <a:latin typeface="PingFang SC" panose="020B0400000000000000" pitchFamily="34" charset="-122"/>
                    <a:ea typeface="PingFang SC" panose="020B0400000000000000" pitchFamily="34" charset="-122"/>
                  </a:rPr>
                  <a:t>, reducing unnecessary resizing operations. </a:t>
                </a: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LAP outperforms state-of-the-art methods in terms ofOHR, throughput, and update time.</a:t>
                </a:r>
              </a:p>
            </p:txBody>
          </p:sp>
        </mc:Choice>
        <mc:Fallback xmlns="">
          <p:sp>
            <p:nvSpPr>
              <p:cNvPr id="4" name="文本框 3"/>
              <p:cNvSpPr txBox="1">
                <a:spLocks noRot="1" noChangeAspect="1" noMove="1" noResize="1" noEditPoints="1" noAdjustHandles="1" noChangeArrowheads="1" noChangeShapeType="1" noTextEdit="1"/>
              </p:cNvSpPr>
              <p:nvPr/>
            </p:nvSpPr>
            <p:spPr>
              <a:xfrm>
                <a:off x="785446" y="1210530"/>
                <a:ext cx="10621107" cy="3785652"/>
              </a:xfrm>
              <a:prstGeom prst="rect">
                <a:avLst/>
              </a:prstGeom>
              <a:blipFill>
                <a:blip r:embed="rId3"/>
                <a:stretch>
                  <a:fillRect l="-716" r="-835" b="-267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122ad83c-8736-4345-ae9e-b2fec829f1f0"/>
  <p:tag name="COMMONDATA" val="eyJoZGlkIjoiMGM0NThhNWVmMTkxY2RkNDhmMGQyOGFhNDE4ZTM5Y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1076</Words>
  <Application>Microsoft Macintosh PowerPoint</Application>
  <PresentationFormat>宽屏</PresentationFormat>
  <Paragraphs>74</Paragraphs>
  <Slides>7</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等线</vt:lpstr>
      <vt:lpstr>等线</vt:lpstr>
      <vt:lpstr>等线 Light</vt:lpstr>
      <vt:lpstr>苹方-简</vt:lpstr>
      <vt:lpstr>PingFang SC</vt:lpstr>
      <vt:lpstr>Arial</vt:lpstr>
      <vt:lpstr>Cambria Math</vt:lpstr>
      <vt:lpstr>Constantia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Microsoft Office User</cp:lastModifiedBy>
  <cp:revision>2571</cp:revision>
  <dcterms:created xsi:type="dcterms:W3CDTF">2019-02-21T08:55:00Z</dcterms:created>
  <dcterms:modified xsi:type="dcterms:W3CDTF">2022-10-17T07:07:37Z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00536D0BE6F74A81BF831FC5A5E56F84</vt:lpwstr>
  </property>
  <property fmtid="{D5CDD505-2E9C-101B-9397-08002B2CF9AE}" pid="3" name="KSOProductBuildVer">
    <vt:lpwstr>2052-11.1.0.12358</vt:lpwstr>
  </property>
</Properties>
</file>