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9"/>
  </p:notesMasterIdLst>
  <p:sldIdLst>
    <p:sldId id="257" r:id="rId2"/>
    <p:sldId id="314" r:id="rId3"/>
    <p:sldId id="315" r:id="rId4"/>
    <p:sldId id="316" r:id="rId5"/>
    <p:sldId id="319" r:id="rId6"/>
    <p:sldId id="318" r:id="rId7"/>
    <p:sldId id="321" r:id="rId8"/>
    <p:sldId id="317" r:id="rId9"/>
    <p:sldId id="322" r:id="rId10"/>
    <p:sldId id="323" r:id="rId11"/>
    <p:sldId id="324" r:id="rId12"/>
    <p:sldId id="328" r:id="rId13"/>
    <p:sldId id="325" r:id="rId14"/>
    <p:sldId id="326" r:id="rId15"/>
    <p:sldId id="327" r:id="rId16"/>
    <p:sldId id="329" r:id="rId17"/>
    <p:sldId id="273"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68736" autoAdjust="0"/>
  </p:normalViewPr>
  <p:slideViewPr>
    <p:cSldViewPr snapToGrid="0">
      <p:cViewPr>
        <p:scale>
          <a:sx n="66" d="100"/>
          <a:sy n="66" d="100"/>
        </p:scale>
        <p:origin x="879"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C5CAA55-9611-43AB-8771-7261F996670A}" type="datetimeFigureOut">
              <a:rPr lang="zh-CN" altLang="en-US" smtClean="0"/>
              <a:t>2023/10/24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0F5482-5408-47D4-B8CD-0C13C1203EC0}"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kern="1200" dirty="0" smtClean="0">
                <a:solidFill>
                  <a:schemeClr val="tx1"/>
                </a:solidFill>
                <a:effectLst/>
                <a:latin typeface="+mn-lt"/>
                <a:ea typeface="+mn-ea"/>
                <a:cs typeface="+mn-cs"/>
              </a:rPr>
              <a:t>Good morning, ladies and gentlemen</a:t>
            </a:r>
            <a:r>
              <a:rPr lang="en-US" altLang="zh-CN" sz="1200" b="0" i="0" kern="1200" baseline="0" dirty="0" smtClean="0">
                <a:solidFill>
                  <a:schemeClr val="tx1"/>
                </a:solidFill>
                <a:effectLst/>
                <a:latin typeface="+mn-lt"/>
                <a:ea typeface="+mn-ea"/>
                <a:cs typeface="+mn-cs"/>
              </a:rPr>
              <a:t> m</a:t>
            </a:r>
            <a:r>
              <a:rPr lang="en-US" altLang="zh-CN" sz="1200" b="0" i="0" kern="1200" dirty="0" smtClean="0">
                <a:solidFill>
                  <a:schemeClr val="tx1"/>
                </a:solidFill>
                <a:effectLst/>
                <a:latin typeface="+mn-lt"/>
                <a:ea typeface="+mn-ea"/>
                <a:cs typeface="+mn-cs"/>
              </a:rPr>
              <a:t>y name is </a:t>
            </a:r>
            <a:r>
              <a:rPr lang="en-US" altLang="zh-CN" sz="1200" b="0" i="0" kern="1200" dirty="0" err="1" smtClean="0">
                <a:solidFill>
                  <a:schemeClr val="tx1"/>
                </a:solidFill>
                <a:effectLst/>
                <a:latin typeface="+mn-lt"/>
                <a:ea typeface="+mn-ea"/>
                <a:cs typeface="+mn-cs"/>
              </a:rPr>
              <a:t>Yunchuan</a:t>
            </a:r>
            <a:r>
              <a:rPr lang="en-US" altLang="zh-CN" sz="1200" b="0" i="0" kern="1200" dirty="0" smtClean="0">
                <a:solidFill>
                  <a:schemeClr val="tx1"/>
                </a:solidFill>
                <a:effectLst/>
                <a:latin typeface="+mn-lt"/>
                <a:ea typeface="+mn-ea"/>
                <a:cs typeface="+mn-cs"/>
              </a:rPr>
              <a:t> Guan. The title of my paper is Hierarchical Meta-Learning with Hyper-Tasks for Few-Shot Learning</a:t>
            </a:r>
            <a:endParaRPr lang="zh-CN" altLang="en-US" sz="1200" b="0" i="0" kern="1200" dirty="0" smtClean="0">
              <a:solidFill>
                <a:schemeClr val="tx1"/>
              </a:solidFill>
              <a:effectLst/>
              <a:latin typeface="+mn-lt"/>
              <a:ea typeface="+mn-ea"/>
              <a:cs typeface="+mn-cs"/>
            </a:endParaRPr>
          </a:p>
          <a:p>
            <a:r>
              <a:rPr lang="en-US" altLang="zh-CN" sz="1200" b="0" i="0" kern="1200" dirty="0" smtClean="0">
                <a:solidFill>
                  <a:schemeClr val="tx1"/>
                </a:solidFill>
                <a:effectLst/>
                <a:latin typeface="+mn-lt"/>
                <a:ea typeface="+mn-ea"/>
                <a:cs typeface="+mn-cs"/>
              </a:rPr>
              <a:t>.</a:t>
            </a:r>
            <a:endParaRPr lang="zh-CN" altLang="en-US" sz="1200" b="0" i="0" kern="1200" dirty="0">
              <a:solidFill>
                <a:schemeClr val="tx1"/>
              </a:solidFill>
              <a:effectLst/>
              <a:latin typeface="+mn-lt"/>
              <a:ea typeface="+mn-ea"/>
              <a:cs typeface="+mn-cs"/>
            </a:endParaRPr>
          </a:p>
        </p:txBody>
      </p:sp>
      <p:sp>
        <p:nvSpPr>
          <p:cNvPr id="4" name="灯片编号占位符 3"/>
          <p:cNvSpPr>
            <a:spLocks noGrp="1"/>
          </p:cNvSpPr>
          <p:nvPr>
            <p:ph type="sldNum" sz="quarter" idx="10"/>
          </p:nvPr>
        </p:nvSpPr>
        <p:spPr/>
        <p:txBody>
          <a:bodyPr/>
          <a:lstStyle/>
          <a:p>
            <a:fld id="{C00F5482-5408-47D4-B8CD-0C13C1203EC0}" type="slidenum">
              <a:rPr lang="zh-CN" altLang="en-US" smtClean="0"/>
              <a:t>1</a:t>
            </a:fld>
            <a:endParaRPr lang="zh-CN" altLang="en-US"/>
          </a:p>
        </p:txBody>
      </p:sp>
    </p:spTree>
    <p:extLst>
      <p:ext uri="{BB962C8B-B14F-4D97-AF65-F5344CB8AC3E}">
        <p14:creationId xmlns:p14="http://schemas.microsoft.com/office/powerpoint/2010/main" val="1252062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Here</a:t>
                </a:r>
                <a:r>
                  <a:rPr lang="en-US" altLang="zh-CN" sz="1200" baseline="0" dirty="0" smtClean="0"/>
                  <a:t> is loss we need to optimize during training phase. Ignoring the process, let's just focus on this statement: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That</a:t>
                </a:r>
                <a:r>
                  <a:rPr lang="en-US" altLang="zh-CN" sz="1200" baseline="0" dirty="0" smtClean="0"/>
                  <a:t> is </a:t>
                </a:r>
                <a:r>
                  <a:rPr lang="en-US" altLang="zh-CN" sz="1200" dirty="0" smtClean="0"/>
                  <a:t>“O</a:t>
                </a:r>
                <a:r>
                  <a:rPr lang="zh-CN" altLang="en-US" sz="1200" dirty="0" smtClean="0"/>
                  <a:t>ptimizing </a:t>
                </a:r>
                <a14:m>
                  <m:oMath xmlns:m="http://schemas.openxmlformats.org/officeDocument/2006/math">
                    <m:r>
                      <m:rPr>
                        <m:nor/>
                      </m:rPr>
                      <a:rPr lang="en-US" altLang="zh-CN" sz="1200" dirty="0">
                        <a:latin typeface="Blackadder ITC" panose="04020505051007020D02" pitchFamily="82" charset="0"/>
                      </a:rPr>
                      <m:t>Loss</m:t>
                    </m:r>
                  </m:oMath>
                </a14:m>
                <a:r>
                  <a:rPr lang="zh-CN" altLang="en-US" sz="1200" dirty="0"/>
                  <a:t> essentially optimizes </a:t>
                </a:r>
                <a:r>
                  <a:rPr lang="zh-CN" altLang="en-US" sz="1200" dirty="0">
                    <a:solidFill>
                      <a:srgbClr val="FF0000"/>
                    </a:solidFill>
                  </a:rPr>
                  <a:t>a </a:t>
                </a:r>
                <a:r>
                  <a:rPr lang="zh-CN" altLang="en-US" sz="1200" dirty="0" smtClean="0">
                    <a:solidFill>
                      <a:srgbClr val="FF0000"/>
                    </a:solidFill>
                  </a:rPr>
                  <a:t>two-order adaptation process </a:t>
                </a:r>
                <a14:m>
                  <m:oMath xmlns:m="http://schemas.openxmlformats.org/officeDocument/2006/math">
                    <m:r>
                      <a:rPr lang="en-US" altLang="zh-CN" sz="1200" i="1">
                        <a:solidFill>
                          <a:srgbClr val="FF0000"/>
                        </a:solidFill>
                        <a:latin typeface="Cambria Math" panose="02040503050406030204" pitchFamily="18" charset="0"/>
                      </a:rPr>
                      <m:t>𝜓</m:t>
                    </m:r>
                    <m:d>
                      <m:dPr>
                        <m:ctrlPr>
                          <a:rPr lang="en-US" altLang="zh-CN" sz="1200" i="1">
                            <a:solidFill>
                              <a:srgbClr val="FF0000"/>
                            </a:solidFill>
                            <a:latin typeface="Cambria Math" panose="02040503050406030204" pitchFamily="18" charset="0"/>
                          </a:rPr>
                        </m:ctrlPr>
                      </m:dPr>
                      <m:e>
                        <m:sSubSup>
                          <m:sSubSupPr>
                            <m:ctrlPr>
                              <a:rPr lang="en-US" altLang="zh-CN" sz="1200" i="1">
                                <a:solidFill>
                                  <a:srgbClr val="FF0000"/>
                                </a:solidFill>
                                <a:latin typeface="Cambria Math" panose="02040503050406030204" pitchFamily="18" charset="0"/>
                              </a:rPr>
                            </m:ctrlPr>
                          </m:sSubSupPr>
                          <m:e>
                            <m:r>
                              <a:rPr lang="en-US" altLang="zh-CN" sz="1200" i="1">
                                <a:solidFill>
                                  <a:srgbClr val="FF0000"/>
                                </a:solidFill>
                                <a:latin typeface="Cambria Math" panose="02040503050406030204" pitchFamily="18" charset="0"/>
                              </a:rPr>
                              <m:t>𝑇</m:t>
                            </m:r>
                          </m:e>
                          <m:sub>
                            <m:r>
                              <a:rPr lang="en-US" altLang="zh-CN" sz="1200" i="1">
                                <a:solidFill>
                                  <a:srgbClr val="FF0000"/>
                                </a:solidFill>
                                <a:latin typeface="Cambria Math" panose="02040503050406030204" pitchFamily="18" charset="0"/>
                              </a:rPr>
                              <m:t>𝑖</m:t>
                            </m:r>
                          </m:sub>
                          <m:sup>
                            <m:r>
                              <a:rPr lang="en-US" altLang="zh-CN" sz="1200" i="1">
                                <a:solidFill>
                                  <a:srgbClr val="FF0000"/>
                                </a:solidFill>
                                <a:latin typeface="Cambria Math" panose="02040503050406030204" pitchFamily="18" charset="0"/>
                              </a:rPr>
                              <m:t>𝑆</m:t>
                            </m:r>
                          </m:sup>
                        </m:sSubSup>
                      </m:e>
                    </m:d>
                    <m:d>
                      <m:dPr>
                        <m:ctrlPr>
                          <a:rPr lang="en-US" altLang="zh-CN" sz="1200" i="1">
                            <a:solidFill>
                              <a:srgbClr val="FF0000"/>
                            </a:solidFill>
                            <a:latin typeface="Cambria Math" panose="02040503050406030204" pitchFamily="18" charset="0"/>
                          </a:rPr>
                        </m:ctrlPr>
                      </m:dPr>
                      <m:e>
                        <m:sSub>
                          <m:sSubPr>
                            <m:ctrlPr>
                              <a:rPr lang="en-US" altLang="zh-CN" sz="1200" i="1">
                                <a:solidFill>
                                  <a:srgbClr val="FF0000"/>
                                </a:solidFill>
                                <a:latin typeface="Cambria Math" panose="02040503050406030204" pitchFamily="18" charset="0"/>
                              </a:rPr>
                            </m:ctrlPr>
                          </m:sSubPr>
                          <m:e>
                            <m:r>
                              <a:rPr lang="en-US" altLang="zh-CN" sz="1200" i="1">
                                <a:solidFill>
                                  <a:srgbClr val="FF0000"/>
                                </a:solidFill>
                                <a:latin typeface="Cambria Math" panose="02040503050406030204" pitchFamily="18" charset="0"/>
                              </a:rPr>
                              <m:t>𝑆</m:t>
                            </m:r>
                          </m:e>
                          <m:sub>
                            <m:r>
                              <a:rPr lang="en-US" altLang="zh-CN" sz="1200" i="1">
                                <a:solidFill>
                                  <a:srgbClr val="FF0000"/>
                                </a:solidFill>
                                <a:latin typeface="Cambria Math" panose="02040503050406030204" pitchFamily="18" charset="0"/>
                              </a:rPr>
                              <m:t>𝑖𝑗</m:t>
                            </m:r>
                          </m:sub>
                        </m:sSub>
                      </m:e>
                    </m:d>
                    <m:r>
                      <a:rPr lang="en-US" altLang="zh-CN" sz="1200" b="0" i="1" smtClean="0">
                        <a:latin typeface="Cambria Math" panose="02040503050406030204" pitchFamily="18" charset="0"/>
                      </a:rPr>
                      <m:t>.</m:t>
                    </m:r>
                  </m:oMath>
                </a14:m>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So, implementing the second-order adaptation process in different ways leads to different hierarchical meta-learning algorithms.</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Here</a:t>
                </a:r>
                <a:r>
                  <a:rPr lang="en-US" altLang="zh-CN" sz="1200" baseline="0" dirty="0" smtClean="0"/>
                  <a:t> is loss we need to optimize during training phase. Ignoring the process, let's just focus on this statement:</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That</a:t>
                </a:r>
                <a:r>
                  <a:rPr lang="en-US" altLang="zh-CN" sz="1200" baseline="0" dirty="0" smtClean="0"/>
                  <a:t> is </a:t>
                </a:r>
                <a:r>
                  <a:rPr lang="en-US" altLang="zh-CN" sz="1200" dirty="0" smtClean="0"/>
                  <a:t>“O</a:t>
                </a:r>
                <a:r>
                  <a:rPr lang="zh-CN" altLang="en-US" sz="1200" dirty="0" smtClean="0"/>
                  <a:t>ptimizing </a:t>
                </a:r>
                <a:r>
                  <a:rPr lang="en-US" altLang="zh-CN" sz="1200" i="0" dirty="0">
                    <a:latin typeface="Cambria Math" panose="02040503050406030204" pitchFamily="18" charset="0"/>
                  </a:rPr>
                  <a:t>"Loss</a:t>
                </a:r>
                <a:r>
                  <a:rPr lang="zh-CN" altLang="en-US" sz="1200" i="0" dirty="0">
                    <a:latin typeface="Blackadder ITC" panose="04020505051007020D02" pitchFamily="82" charset="0"/>
                  </a:rPr>
                  <a:t>"</a:t>
                </a:r>
                <a:r>
                  <a:rPr lang="zh-CN" altLang="en-US" sz="1200" dirty="0"/>
                  <a:t> essentially optimizes </a:t>
                </a:r>
                <a:r>
                  <a:rPr lang="zh-CN" altLang="en-US" sz="1200" dirty="0">
                    <a:solidFill>
                      <a:srgbClr val="FF0000"/>
                    </a:solidFill>
                  </a:rPr>
                  <a:t>a </a:t>
                </a:r>
                <a:r>
                  <a:rPr lang="zh-CN" altLang="en-US" sz="1200" dirty="0" smtClean="0">
                    <a:solidFill>
                      <a:srgbClr val="FF0000"/>
                    </a:solidFill>
                  </a:rPr>
                  <a:t>two-order adaptation process </a:t>
                </a:r>
                <a:r>
                  <a:rPr lang="en-US" altLang="zh-CN" sz="1200" i="0">
                    <a:solidFill>
                      <a:srgbClr val="FF0000"/>
                    </a:solidFill>
                    <a:latin typeface="Cambria Math" panose="02040503050406030204" pitchFamily="18" charset="0"/>
                  </a:rPr>
                  <a:t>𝜓(𝑇_𝑖^𝑆 )(𝑆_𝑖𝑗 )</a:t>
                </a:r>
                <a:r>
                  <a:rPr lang="en-US" altLang="zh-CN" sz="1200" b="0" i="0" smtClean="0">
                    <a:latin typeface="Cambria Math" panose="02040503050406030204" pitchFamily="18" charset="0"/>
                  </a:rPr>
                  <a:t>.</a:t>
                </a:r>
                <a:r>
                  <a:rPr lang="en-US" altLang="zh-CN" sz="1200" dirty="0" smtClean="0"/>
                  <a:t>”</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So, implementing the second-order adaptation process in different ways leads to different hierarchical meta-learning algorithms.</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endParaRPr lang="zh-CN" altLang="en-US" dirty="0"/>
              </a:p>
            </p:txBody>
          </p:sp>
        </mc:Fallback>
      </mc:AlternateContent>
      <p:sp>
        <p:nvSpPr>
          <p:cNvPr id="4" name="灯片编号占位符 3"/>
          <p:cNvSpPr>
            <a:spLocks noGrp="1"/>
          </p:cNvSpPr>
          <p:nvPr>
            <p:ph type="sldNum" sz="quarter" idx="10"/>
          </p:nvPr>
        </p:nvSpPr>
        <p:spPr/>
        <p:txBody>
          <a:bodyPr/>
          <a:lstStyle/>
          <a:p>
            <a:fld id="{C00F5482-5408-47D4-B8CD-0C13C1203EC0}" type="slidenum">
              <a:rPr lang="zh-CN" altLang="en-US" smtClean="0"/>
              <a:t>10</a:t>
            </a:fld>
            <a:endParaRPr lang="zh-CN" altLang="en-US"/>
          </a:p>
        </p:txBody>
      </p:sp>
    </p:spTree>
    <p:extLst>
      <p:ext uri="{BB962C8B-B14F-4D97-AF65-F5344CB8AC3E}">
        <p14:creationId xmlns:p14="http://schemas.microsoft.com/office/powerpoint/2010/main" val="4212010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implement three different hierarchical meta-learning with MAML, </a:t>
            </a:r>
            <a:r>
              <a:rPr lang="en-US" altLang="zh-CN" dirty="0" err="1" smtClean="0"/>
              <a:t>ProtoNet</a:t>
            </a:r>
            <a:r>
              <a:rPr lang="en-US" altLang="zh-CN" dirty="0" smtClean="0"/>
              <a:t> and ANIL.</a:t>
            </a:r>
          </a:p>
          <a:p>
            <a:r>
              <a:rPr lang="en-US" altLang="zh-CN" dirty="0" smtClean="0"/>
              <a:t>The details are shown in the paper and will not be repeated here.</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11</a:t>
            </a:fld>
            <a:endParaRPr lang="zh-CN" altLang="en-US"/>
          </a:p>
        </p:txBody>
      </p:sp>
    </p:spTree>
    <p:extLst>
      <p:ext uri="{BB962C8B-B14F-4D97-AF65-F5344CB8AC3E}">
        <p14:creationId xmlns:p14="http://schemas.microsoft.com/office/powerpoint/2010/main" val="14652192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Now</a:t>
            </a:r>
            <a:r>
              <a:rPr lang="en-US" altLang="zh-CN" baseline="0" dirty="0" smtClean="0"/>
              <a:t>, its experiment result.</a:t>
            </a:r>
          </a:p>
          <a:p>
            <a:r>
              <a:rPr lang="en-US" altLang="zh-CN" baseline="0" dirty="0" smtClean="0"/>
              <a:t>First, we conduct experiment on sine regression task. </a:t>
            </a:r>
          </a:p>
          <a:p>
            <a:r>
              <a:rPr lang="en-US" altLang="zh-CN" baseline="0" dirty="0" smtClean="0"/>
              <a:t>We adjust the similarity of the tasks by controlling the amplitude of the sine curve. </a:t>
            </a:r>
          </a:p>
          <a:p>
            <a:r>
              <a:rPr lang="en-US" altLang="zh-CN" baseline="0" dirty="0" smtClean="0"/>
              <a:t>We find that the hierarchical versions of MAML and ANIL are better than original MAML and ANIL when the tasks are less similar, that is they are less I.I.D.</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12</a:t>
            </a:fld>
            <a:endParaRPr lang="zh-CN" altLang="en-US"/>
          </a:p>
        </p:txBody>
      </p:sp>
    </p:spTree>
    <p:extLst>
      <p:ext uri="{BB962C8B-B14F-4D97-AF65-F5344CB8AC3E}">
        <p14:creationId xmlns:p14="http://schemas.microsoft.com/office/powerpoint/2010/main" val="1178738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a:t>
            </a:r>
            <a:r>
              <a:rPr lang="zh-CN" altLang="en-US" dirty="0" smtClean="0"/>
              <a:t>，</a:t>
            </a:r>
            <a:r>
              <a:rPr lang="en-US" altLang="zh-CN" dirty="0" smtClean="0"/>
              <a:t>we conduct experiment on four </a:t>
            </a:r>
            <a:r>
              <a:rPr lang="en-US" altLang="zh-CN" sz="1200" dirty="0" smtClean="0"/>
              <a:t>imagine classification</a:t>
            </a:r>
            <a:r>
              <a:rPr lang="zh-CN" altLang="en-US" sz="1200" baseline="0" dirty="0" smtClean="0"/>
              <a:t> </a:t>
            </a:r>
            <a:r>
              <a:rPr lang="en-US" altLang="zh-CN" dirty="0" smtClean="0"/>
              <a:t>datasets. The results show that the Hierarchical meta-learning algorithms are all better than their meta-learning counterparts.</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13</a:t>
            </a:fld>
            <a:endParaRPr lang="zh-CN" altLang="en-US"/>
          </a:p>
        </p:txBody>
      </p:sp>
    </p:spTree>
    <p:extLst>
      <p:ext uri="{BB962C8B-B14F-4D97-AF65-F5344CB8AC3E}">
        <p14:creationId xmlns:p14="http://schemas.microsoft.com/office/powerpoint/2010/main" val="35602062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addition, we discussed whether more adaption steps is the source of advantage for</a:t>
            </a:r>
            <a:r>
              <a:rPr lang="en-US" altLang="zh-CN" baseline="0" dirty="0" smtClean="0"/>
              <a:t> hierarchical meta-learning</a:t>
            </a:r>
            <a:r>
              <a:rPr lang="en-US" altLang="zh-CN" dirty="0" smtClean="0"/>
              <a:t>.</a:t>
            </a:r>
            <a:r>
              <a:rPr lang="en-US" altLang="zh-CN" baseline="0" dirty="0" smtClean="0"/>
              <a:t> </a:t>
            </a:r>
          </a:p>
          <a:p>
            <a:r>
              <a:rPr lang="en-US" altLang="zh-CN" dirty="0" smtClean="0"/>
              <a:t>This discussion dispelled our doubts about the possible effects of the short horizon phenomenon.</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14</a:t>
            </a:fld>
            <a:endParaRPr lang="zh-CN" altLang="en-US"/>
          </a:p>
        </p:txBody>
      </p:sp>
    </p:spTree>
    <p:extLst>
      <p:ext uri="{BB962C8B-B14F-4D97-AF65-F5344CB8AC3E}">
        <p14:creationId xmlns:p14="http://schemas.microsoft.com/office/powerpoint/2010/main" val="360117414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Finally, we discuss common problems in meta-learning, that is higher order derivation.</a:t>
            </a:r>
            <a:r>
              <a:rPr lang="en-US" altLang="zh-CN" baseline="0" dirty="0" smtClean="0"/>
              <a:t> We find that for hierarchical meta-learning algorithms, the second-order approximation yields optimal performance with the same training overhead.</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15</a:t>
            </a:fld>
            <a:endParaRPr lang="zh-CN" altLang="en-US"/>
          </a:p>
        </p:txBody>
      </p:sp>
    </p:spTree>
    <p:extLst>
      <p:ext uri="{BB962C8B-B14F-4D97-AF65-F5344CB8AC3E}">
        <p14:creationId xmlns:p14="http://schemas.microsoft.com/office/powerpoint/2010/main" val="38625057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baseline="0" dirty="0" smtClean="0">
                <a:solidFill>
                  <a:schemeClr val="tx1"/>
                </a:solidFill>
                <a:latin typeface="+mn-lt"/>
                <a:ea typeface="+mn-ea"/>
                <a:cs typeface="+mn-cs"/>
              </a:rPr>
              <a:t>In this paper, we propose a new paradigm of hierarchical meta-learning to meta learn the meta-learning algorithm. Our approach offers several benefits.</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16</a:t>
            </a:fld>
            <a:endParaRPr lang="zh-CN" altLang="en-US"/>
          </a:p>
        </p:txBody>
      </p:sp>
    </p:spTree>
    <p:extLst>
      <p:ext uri="{BB962C8B-B14F-4D97-AF65-F5344CB8AC3E}">
        <p14:creationId xmlns:p14="http://schemas.microsoft.com/office/powerpoint/2010/main" val="25254618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That’s all. Thank you for listening.</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17</a:t>
            </a:fld>
            <a:endParaRPr lang="zh-CN" altLang="en-US"/>
          </a:p>
        </p:txBody>
      </p:sp>
    </p:spTree>
    <p:extLst>
      <p:ext uri="{BB962C8B-B14F-4D97-AF65-F5344CB8AC3E}">
        <p14:creationId xmlns:p14="http://schemas.microsoft.com/office/powerpoint/2010/main" val="21906209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topic of this paper is meta-learning.</a:t>
            </a:r>
          </a:p>
          <a:p>
            <a:endParaRPr lang="en-US" altLang="zh-CN" dirty="0" smtClean="0"/>
          </a:p>
          <a:p>
            <a:r>
              <a:rPr lang="en-US" altLang="zh-CN" dirty="0" smtClean="0"/>
              <a:t>The core of this paper consists of the following three aspects.</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2</a:t>
            </a:fld>
            <a:endParaRPr lang="zh-CN" altLang="en-US"/>
          </a:p>
        </p:txBody>
      </p:sp>
    </p:spTree>
    <p:extLst>
      <p:ext uri="{BB962C8B-B14F-4D97-AF65-F5344CB8AC3E}">
        <p14:creationId xmlns:p14="http://schemas.microsoft.com/office/powerpoint/2010/main" val="2865697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Let’s start with background.</a:t>
            </a:r>
          </a:p>
          <a:p>
            <a:endParaRPr lang="en-US" altLang="zh-CN" dirty="0" smtClean="0"/>
          </a:p>
          <a:p>
            <a:r>
              <a:rPr lang="en-US" altLang="zh-CN" dirty="0" smtClean="0"/>
              <a:t>Its well known that</a:t>
            </a:r>
            <a:r>
              <a:rPr lang="en-US" altLang="zh-CN" baseline="0" dirty="0" smtClean="0"/>
              <a:t> c</a:t>
            </a:r>
            <a:r>
              <a:rPr lang="en-US" altLang="zh-CN" dirty="0" smtClean="0"/>
              <a:t>lassical learning algorithm learn</a:t>
            </a:r>
            <a:r>
              <a:rPr lang="en-US" altLang="zh-CN" baseline="0" dirty="0" smtClean="0"/>
              <a:t> on samples, and meta-learning algorithms learning on tasks. </a:t>
            </a:r>
          </a:p>
          <a:p>
            <a:r>
              <a:rPr lang="en-US" altLang="zh-CN" baseline="0" dirty="0" smtClean="0"/>
              <a:t>As shown in the blue part, the best performance of the classical learning model is usually guaranteed by the constraint of I.I.D </a:t>
            </a:r>
            <a:r>
              <a:rPr lang="en-US" altLang="zh-CN" sz="1200" b="0" i="0" u="none" strike="noStrike" kern="1200" baseline="0" dirty="0" smtClean="0">
                <a:solidFill>
                  <a:schemeClr val="tx1"/>
                </a:solidFill>
                <a:latin typeface="+mn-lt"/>
                <a:ea typeface="+mn-ea"/>
                <a:cs typeface="+mn-cs"/>
              </a:rPr>
              <a:t>samples, that is independent and identically distributed samples.</a:t>
            </a:r>
          </a:p>
          <a:p>
            <a:endParaRPr lang="en-US" altLang="zh-CN" sz="1200" b="0" i="0" u="none" strike="noStrike" kern="1200" baseline="0" dirty="0" smtClean="0">
              <a:solidFill>
                <a:schemeClr val="tx1"/>
              </a:solidFill>
              <a:latin typeface="+mn-lt"/>
              <a:ea typeface="+mn-ea"/>
              <a:cs typeface="+mn-cs"/>
            </a:endParaRPr>
          </a:p>
          <a:p>
            <a:r>
              <a:rPr lang="en-US" altLang="zh-CN" dirty="0" smtClean="0"/>
              <a:t>Similarly, in yellow part, the </a:t>
            </a:r>
            <a:r>
              <a:rPr lang="en-US" altLang="zh-CN" baseline="0" dirty="0" smtClean="0"/>
              <a:t>best performance of meta-learning model is guaranteed by I.I.D tasks.</a:t>
            </a:r>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3</a:t>
            </a:fld>
            <a:endParaRPr lang="zh-CN" altLang="en-US"/>
          </a:p>
        </p:txBody>
      </p:sp>
    </p:spTree>
    <p:extLst>
      <p:ext uri="{BB962C8B-B14F-4D97-AF65-F5344CB8AC3E}">
        <p14:creationId xmlns:p14="http://schemas.microsoft.com/office/powerpoint/2010/main" val="39913361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However, in most cases, tasks are non-</a:t>
            </a:r>
            <a:r>
              <a:rPr lang="en-US" altLang="zh-CN" dirty="0" err="1" smtClean="0"/>
              <a:t>i.i.d</a:t>
            </a:r>
            <a:r>
              <a:rPr lang="en-US" altLang="zh-CN" dirty="0" smtClean="0"/>
              <a:t>.</a:t>
            </a:r>
          </a:p>
          <a:p>
            <a:endParaRPr lang="en-US" altLang="zh-CN" dirty="0" smtClean="0"/>
          </a:p>
          <a:p>
            <a:r>
              <a:rPr lang="en-US" altLang="zh-CN" dirty="0" smtClean="0"/>
              <a:t>As</a:t>
            </a:r>
            <a:r>
              <a:rPr lang="en-US" altLang="zh-CN" baseline="0" dirty="0" smtClean="0"/>
              <a:t> shown in this figure, there are six images from three species, that is cats, dogs and horses, and two styles, that is realistic and cartoon. We can use this image to construct task 1,2,3,4,5 6.</a:t>
            </a:r>
          </a:p>
          <a:p>
            <a:endParaRPr lang="en-US" altLang="zh-CN" baseline="0" dirty="0" smtClean="0"/>
          </a:p>
          <a:p>
            <a:r>
              <a:rPr lang="en-US" altLang="zh-CN" dirty="0" smtClean="0"/>
              <a:t>Apparently, tasks </a:t>
            </a:r>
            <a:r>
              <a:rPr lang="en-US" altLang="zh-CN" sz="1200" dirty="0" smtClean="0"/>
              <a:t>in the first brown box do not share the same distribution with those in the second brown box,</a:t>
            </a:r>
            <a:r>
              <a:rPr lang="en-US" altLang="zh-CN" sz="1200" baseline="0" dirty="0" smtClean="0"/>
              <a:t> </a:t>
            </a:r>
            <a:r>
              <a:rPr lang="en-US" altLang="zh-CN" sz="1200" dirty="0" smtClean="0"/>
              <a:t>cause</a:t>
            </a:r>
            <a:r>
              <a:rPr lang="en-US" altLang="zh-CN" sz="1200" baseline="0" dirty="0" smtClean="0"/>
              <a:t> they are in different styles.</a:t>
            </a:r>
            <a:endParaRPr lang="en-US" altLang="zh-CN" dirty="0" smtClean="0"/>
          </a:p>
          <a:p>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Classical meta-learning algorithms learn all six tasks by a shared meta-learner while ignoring the relationship among task 1, 2,3 and the difference between tasks in different brown </a:t>
            </a:r>
            <a:r>
              <a:rPr lang="en-US" altLang="zh-CN" sz="1200" dirty="0" err="1" smtClean="0"/>
              <a:t>boxs</a:t>
            </a:r>
            <a:r>
              <a:rPr lang="en-US" altLang="zh-CN" sz="1200" dirty="0" smtClean="0"/>
              <a:t>.</a:t>
            </a:r>
            <a:endParaRPr lang="zh-CN" altLang="en-US" sz="1200" dirty="0" smtClean="0"/>
          </a:p>
          <a:p>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4</a:t>
            </a:fld>
            <a:endParaRPr lang="zh-CN" altLang="en-US"/>
          </a:p>
        </p:txBody>
      </p:sp>
    </p:spTree>
    <p:extLst>
      <p:ext uri="{BB962C8B-B14F-4D97-AF65-F5344CB8AC3E}">
        <p14:creationId xmlns:p14="http://schemas.microsoft.com/office/powerpoint/2010/main" val="33036549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So,</a:t>
            </a:r>
            <a:r>
              <a:rPr lang="en-US" altLang="zh-CN" baseline="0" dirty="0" smtClean="0"/>
              <a:t> how to deal with this problem?</a:t>
            </a:r>
          </a:p>
          <a:p>
            <a:r>
              <a:rPr lang="en-US" altLang="zh-CN" dirty="0" smtClean="0"/>
              <a:t>We can find patterns in </a:t>
            </a:r>
            <a:r>
              <a:rPr lang="en-US" altLang="zh-CN" dirty="0" smtClean="0"/>
              <a:t>data</a:t>
            </a:r>
            <a:r>
              <a:rPr lang="en-US" altLang="zh-CN" dirty="0" smtClean="0"/>
              <a:t> distribution.</a:t>
            </a:r>
          </a:p>
          <a:p>
            <a:endParaRPr lang="en-US" altLang="zh-CN" dirty="0" smtClean="0"/>
          </a:p>
          <a:p>
            <a:r>
              <a:rPr lang="en-US" altLang="zh-CN" dirty="0" smtClean="0"/>
              <a:t>As shown in the table, classical learning algorithm need sample-level I.I.D constraint.</a:t>
            </a:r>
            <a:r>
              <a:rPr lang="en-US" altLang="zh-CN" baseline="0" dirty="0" smtClean="0"/>
              <a:t> Since the samples are I.I.D, tasks constructed by these sample are also I.I.D.</a:t>
            </a:r>
          </a:p>
          <a:p>
            <a:r>
              <a:rPr lang="en-US" altLang="zh-CN" baseline="0" dirty="0" smtClean="0"/>
              <a:t>Meta learning algorithm need task-level I.I.D constraint. The difference is that, task-level I.I.D can not deduce sample-level I.I.D. This means that meta-learning can release the sample-level I.I.D constraint.</a:t>
            </a:r>
          </a:p>
          <a:p>
            <a:endParaRPr lang="en-US" altLang="zh-CN" baseline="0" dirty="0" smtClean="0"/>
          </a:p>
          <a:p>
            <a:r>
              <a:rPr lang="en-US" altLang="zh-CN" baseline="0" dirty="0" smtClean="0"/>
              <a:t>Now, if we want to release task-level I.I.D constraint, what should we do? </a:t>
            </a:r>
          </a:p>
          <a:p>
            <a:r>
              <a:rPr lang="en-US" altLang="zh-CN" baseline="0" dirty="0" smtClean="0"/>
              <a:t>Intuitively, we should wrap a layer of meta-learning algorithms on top of meta-learning </a:t>
            </a:r>
            <a:r>
              <a:rPr lang="en-US" altLang="zh-CN" baseline="0" dirty="0" smtClean="0"/>
              <a:t>algorithms</a:t>
            </a:r>
            <a:r>
              <a:rPr lang="en-US" altLang="zh-CN" baseline="0" dirty="0" smtClean="0"/>
              <a:t>. That is, meta-meta learning, that is hierarchical meta-learning.</a:t>
            </a:r>
          </a:p>
          <a:p>
            <a:endParaRPr lang="zh-CN" altLang="en-US" dirty="0"/>
          </a:p>
        </p:txBody>
      </p:sp>
      <p:sp>
        <p:nvSpPr>
          <p:cNvPr id="4" name="灯片编号占位符 3"/>
          <p:cNvSpPr>
            <a:spLocks noGrp="1"/>
          </p:cNvSpPr>
          <p:nvPr>
            <p:ph type="sldNum" sz="quarter" idx="10"/>
          </p:nvPr>
        </p:nvSpPr>
        <p:spPr/>
        <p:txBody>
          <a:bodyPr/>
          <a:lstStyle/>
          <a:p>
            <a:fld id="{C00F5482-5408-47D4-B8CD-0C13C1203EC0}" type="slidenum">
              <a:rPr lang="zh-CN" altLang="en-US" smtClean="0"/>
              <a:t>5</a:t>
            </a:fld>
            <a:endParaRPr lang="zh-CN" altLang="en-US"/>
          </a:p>
        </p:txBody>
      </p:sp>
    </p:spTree>
    <p:extLst>
      <p:ext uri="{BB962C8B-B14F-4D97-AF65-F5344CB8AC3E}">
        <p14:creationId xmlns:p14="http://schemas.microsoft.com/office/powerpoint/2010/main" val="71367755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smtClean="0"/>
                  <a:t>Further, let's look at this idea from the perspective of landscape.</a:t>
                </a:r>
              </a:p>
              <a:p>
                <a:endParaRPr lang="en-US" altLang="zh-CN" dirty="0" smtClean="0"/>
              </a:p>
              <a:p>
                <a:r>
                  <a:rPr lang="en-US" altLang="zh-CN" dirty="0" smtClean="0"/>
                  <a:t>The two curves in Figure (a) are the landscape for Task 1 and Task 2.</a:t>
                </a:r>
              </a:p>
              <a:p>
                <a:r>
                  <a:rPr lang="en-US" altLang="zh-CN" dirty="0" smtClean="0"/>
                  <a:t>The pentagram labelled by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1</m:t>
                        </m:r>
                      </m:sub>
                      <m:sup>
                        <m:r>
                          <a:rPr lang="en-US" altLang="zh-CN" b="0" i="1" smtClean="0">
                            <a:latin typeface="Cambria Math" panose="02040503050406030204" pitchFamily="18" charset="0"/>
                          </a:rPr>
                          <m:t>∗</m:t>
                        </m:r>
                      </m:sup>
                    </m:sSubSup>
                  </m:oMath>
                </a14:m>
                <a:r>
                  <a:rPr lang="en-US" altLang="zh-CN" dirty="0" smtClean="0"/>
                  <a:t> and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𝜃</m:t>
                        </m:r>
                      </m:e>
                      <m:sub>
                        <m:r>
                          <a:rPr lang="en-US" altLang="zh-CN" b="0" i="1" smtClean="0">
                            <a:latin typeface="Cambria Math" panose="02040503050406030204" pitchFamily="18" charset="0"/>
                          </a:rPr>
                          <m:t>2</m:t>
                        </m:r>
                      </m:sub>
                      <m:sup>
                        <m:r>
                          <a:rPr lang="en-US" altLang="zh-CN" b="0" i="1" smtClean="0">
                            <a:latin typeface="Cambria Math" panose="02040503050406030204" pitchFamily="18" charset="0"/>
                          </a:rPr>
                          <m:t>∗</m:t>
                        </m:r>
                      </m:sup>
                    </m:sSubSup>
                  </m:oMath>
                </a14:m>
                <a:r>
                  <a:rPr lang="en-US" altLang="zh-CN" dirty="0" smtClean="0"/>
                  <a:t> are the optimal parameters for the two tasks.</a:t>
                </a:r>
              </a:p>
              <a:p>
                <a:endParaRPr lang="en-US" altLang="zh-CN" dirty="0" smtClean="0"/>
              </a:p>
              <a:p>
                <a:r>
                  <a:rPr lang="en-US" altLang="zh-CN" dirty="0" smtClean="0"/>
                  <a:t>A</a:t>
                </a:r>
                <a:r>
                  <a:rPr lang="en-US" altLang="zh-CN" baseline="0" dirty="0" smtClean="0"/>
                  <a:t> meta-learning algorithm, for example MAML, will find a meta-learner </a:t>
                </a:r>
                <a14:m>
                  <m:oMath xmlns:m="http://schemas.openxmlformats.org/officeDocument/2006/math">
                    <m:sSup>
                      <m:sSupPr>
                        <m:ctrlPr>
                          <a:rPr lang="en-US" altLang="zh-CN" b="0" i="1" baseline="0" smtClean="0">
                            <a:latin typeface="Cambria Math" panose="02040503050406030204" pitchFamily="18" charset="0"/>
                          </a:rPr>
                        </m:ctrlPr>
                      </m:sSupPr>
                      <m:e>
                        <m:r>
                          <a:rPr lang="en-US" altLang="zh-CN" b="0" i="1" baseline="0" smtClean="0">
                            <a:latin typeface="Cambria Math" panose="02040503050406030204" pitchFamily="18" charset="0"/>
                          </a:rPr>
                          <m:t>𝜙</m:t>
                        </m:r>
                      </m:e>
                      <m:sup>
                        <m:r>
                          <a:rPr lang="en-US" altLang="zh-CN" b="0" i="1" baseline="0" smtClean="0">
                            <a:latin typeface="Cambria Math" panose="02040503050406030204" pitchFamily="18" charset="0"/>
                          </a:rPr>
                          <m:t>∗</m:t>
                        </m:r>
                      </m:sup>
                    </m:sSup>
                  </m:oMath>
                </a14:m>
                <a:r>
                  <a:rPr lang="en-US" altLang="zh-CN" baseline="0" dirty="0" smtClean="0"/>
                  <a:t> in interval</a:t>
                </a:r>
                <a14:m>
                  <m:oMath xmlns:m="http://schemas.openxmlformats.org/officeDocument/2006/math">
                    <m:r>
                      <a:rPr lang="en-US" altLang="zh-CN" b="0" i="0" baseline="0" smtClean="0">
                        <a:latin typeface="Cambria Math" panose="02040503050406030204" pitchFamily="18" charset="0"/>
                      </a:rPr>
                      <m:t> </m:t>
                    </m:r>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𝑅</m:t>
                        </m:r>
                      </m:e>
                      <m:sub>
                        <m:r>
                          <a:rPr lang="en-US" altLang="zh-CN" b="0" i="1" baseline="0" smtClean="0">
                            <a:latin typeface="Cambria Math" panose="02040503050406030204" pitchFamily="18" charset="0"/>
                          </a:rPr>
                          <m:t>1</m:t>
                        </m:r>
                      </m:sub>
                    </m:sSub>
                  </m:oMath>
                </a14:m>
                <a:r>
                  <a:rPr lang="en-US" altLang="zh-CN" baseline="0" dirty="0" smtClean="0"/>
                  <a:t>. As indicated by the blue arrows, </a:t>
                </a:r>
                <a14:m>
                  <m:oMath xmlns:m="http://schemas.openxmlformats.org/officeDocument/2006/math">
                    <m:sSup>
                      <m:sSupPr>
                        <m:ctrlPr>
                          <a:rPr lang="en-US" altLang="zh-CN" b="0" i="1" baseline="0" smtClean="0">
                            <a:latin typeface="Cambria Math" panose="02040503050406030204" pitchFamily="18" charset="0"/>
                          </a:rPr>
                        </m:ctrlPr>
                      </m:sSupPr>
                      <m:e>
                        <m:r>
                          <a:rPr lang="en-US" altLang="zh-CN" b="0" i="1" baseline="0" smtClean="0">
                            <a:latin typeface="Cambria Math" panose="02040503050406030204" pitchFamily="18" charset="0"/>
                          </a:rPr>
                          <m:t>𝜙</m:t>
                        </m:r>
                      </m:e>
                      <m:sup>
                        <m:r>
                          <a:rPr lang="en-US" altLang="zh-CN" b="0" i="1" baseline="0" smtClean="0">
                            <a:latin typeface="Cambria Math" panose="02040503050406030204" pitchFamily="18" charset="0"/>
                          </a:rPr>
                          <m:t>∗</m:t>
                        </m:r>
                      </m:sup>
                    </m:sSup>
                  </m:oMath>
                </a14:m>
                <a:r>
                  <a:rPr lang="en-US" altLang="zh-CN" baseline="0" dirty="0" smtClean="0"/>
                  <a:t> can reach each tasks’ optimal parameter after few steps of adaption.</a:t>
                </a:r>
              </a:p>
              <a:p>
                <a:r>
                  <a:rPr lang="en-US" altLang="zh-CN" baseline="0" dirty="0" smtClean="0"/>
                  <a:t> </a:t>
                </a:r>
              </a:p>
              <a:p>
                <a:r>
                  <a:rPr lang="en-US" altLang="zh-CN" dirty="0" smtClean="0"/>
                  <a:t>However, when we add two more tasks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3</m:t>
                        </m:r>
                      </m:sub>
                    </m:sSub>
                  </m:oMath>
                </a14:m>
                <a:r>
                  <a:rPr lang="en-US" altLang="zh-CN" baseline="0" dirty="0" smtClean="0"/>
                  <a:t> and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𝑇</m:t>
                        </m:r>
                      </m:e>
                      <m:sub>
                        <m:r>
                          <a:rPr lang="en-US" altLang="zh-CN" b="0" i="1" baseline="0" smtClean="0">
                            <a:latin typeface="Cambria Math" panose="02040503050406030204" pitchFamily="18" charset="0"/>
                          </a:rPr>
                          <m:t>4</m:t>
                        </m:r>
                      </m:sub>
                    </m:sSub>
                  </m:oMath>
                </a14:m>
                <a:r>
                  <a:rPr lang="en-US" altLang="zh-CN" dirty="0" smtClean="0"/>
                  <a:t>, meta-learning may not work. This is because MAML‘s meta-learner on T3 and T4 belong</a:t>
                </a:r>
                <a:r>
                  <a:rPr lang="en-US" altLang="zh-CN" baseline="0" dirty="0" smtClean="0"/>
                  <a:t> to </a:t>
                </a:r>
                <a:r>
                  <a:rPr lang="en-US" altLang="zh-CN" dirty="0" smtClean="0"/>
                  <a:t>the interval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𝑅</m:t>
                        </m:r>
                      </m:e>
                      <m:sub>
                        <m:r>
                          <a:rPr lang="en-US" altLang="zh-CN" b="0" i="1" smtClean="0">
                            <a:latin typeface="Cambria Math" panose="02040503050406030204" pitchFamily="18" charset="0"/>
                          </a:rPr>
                          <m:t>2</m:t>
                        </m:r>
                      </m:sub>
                    </m:sSub>
                  </m:oMath>
                </a14:m>
                <a:r>
                  <a:rPr lang="en-US" altLang="zh-CN" baseline="0" dirty="0" smtClean="0"/>
                  <a:t>, when the intersection of interval R1 and R2 is an empty-set, MAML can not find a good initialization for all task 1,2,3,4.</a:t>
                </a:r>
                <a:endParaRPr lang="zh-CN" altLang="en-US" dirty="0"/>
              </a:p>
            </p:txBody>
          </p:sp>
        </mc:Choice>
        <mc:Fallback>
          <p:sp>
            <p:nvSpPr>
              <p:cNvPr id="3" name="备注占位符 2"/>
              <p:cNvSpPr>
                <a:spLocks noGrp="1"/>
              </p:cNvSpPr>
              <p:nvPr>
                <p:ph type="body" idx="1"/>
              </p:nvPr>
            </p:nvSpPr>
            <p:spPr/>
            <p:txBody>
              <a:bodyPr/>
              <a:lstStyle/>
              <a:p>
                <a:r>
                  <a:rPr lang="en-US" altLang="zh-CN" dirty="0" smtClean="0"/>
                  <a:t>Further, let's look at this idea from the perspective of landscape.</a:t>
                </a:r>
              </a:p>
              <a:p>
                <a:endParaRPr lang="en-US" altLang="zh-CN" dirty="0" smtClean="0"/>
              </a:p>
              <a:p>
                <a:r>
                  <a:rPr lang="en-US" altLang="zh-CN" dirty="0" smtClean="0"/>
                  <a:t>The two curves in Figure (a) are the landscape for Task 1 and Task 2.</a:t>
                </a:r>
              </a:p>
              <a:p>
                <a:r>
                  <a:rPr lang="en-US" altLang="zh-CN" dirty="0" smtClean="0"/>
                  <a:t>The pentagram labelled by </a:t>
                </a:r>
                <a:r>
                  <a:rPr lang="en-US" altLang="zh-CN" b="0" i="0" smtClean="0">
                    <a:latin typeface="Cambria Math" panose="02040503050406030204" pitchFamily="18" charset="0"/>
                  </a:rPr>
                  <a:t>𝜃_1^∗</a:t>
                </a:r>
                <a:r>
                  <a:rPr lang="en-US" altLang="zh-CN" dirty="0" smtClean="0"/>
                  <a:t> and </a:t>
                </a:r>
                <a:r>
                  <a:rPr lang="en-US" altLang="zh-CN" b="0" i="0" smtClean="0">
                    <a:latin typeface="Cambria Math" panose="02040503050406030204" pitchFamily="18" charset="0"/>
                  </a:rPr>
                  <a:t>𝜃</a:t>
                </a:r>
                <a:r>
                  <a:rPr lang="en-US" altLang="zh-CN" b="0" i="0" smtClean="0">
                    <a:latin typeface="Cambria Math" panose="02040503050406030204" pitchFamily="18" charset="0"/>
                  </a:rPr>
                  <a:t>_2^</a:t>
                </a:r>
                <a:r>
                  <a:rPr lang="en-US" altLang="zh-CN" b="0" i="0" smtClean="0">
                    <a:latin typeface="Cambria Math" panose="02040503050406030204" pitchFamily="18" charset="0"/>
                  </a:rPr>
                  <a:t>∗</a:t>
                </a:r>
                <a:r>
                  <a:rPr lang="en-US" altLang="zh-CN" dirty="0" smtClean="0"/>
                  <a:t> are the optimal parameters for the two tasks.</a:t>
                </a:r>
              </a:p>
              <a:p>
                <a:endParaRPr lang="en-US" altLang="zh-CN" dirty="0" smtClean="0"/>
              </a:p>
              <a:p>
                <a:r>
                  <a:rPr lang="en-US" altLang="zh-CN" dirty="0" smtClean="0"/>
                  <a:t>A</a:t>
                </a:r>
                <a:r>
                  <a:rPr lang="en-US" altLang="zh-CN" baseline="0" dirty="0" smtClean="0"/>
                  <a:t> meta-learning algorithm, for example MAML, will find a meta-learner </a:t>
                </a:r>
                <a:r>
                  <a:rPr lang="en-US" altLang="zh-CN" b="0" i="0" baseline="0" smtClean="0">
                    <a:latin typeface="Cambria Math" panose="02040503050406030204" pitchFamily="18" charset="0"/>
                  </a:rPr>
                  <a:t>𝜙^∗</a:t>
                </a:r>
                <a:r>
                  <a:rPr lang="en-US" altLang="zh-CN" baseline="0" dirty="0" smtClean="0"/>
                  <a:t> in interval</a:t>
                </a:r>
                <a:r>
                  <a:rPr lang="en-US" altLang="zh-CN" b="0" i="0" baseline="0" smtClean="0">
                    <a:latin typeface="Cambria Math" panose="02040503050406030204" pitchFamily="18" charset="0"/>
                  </a:rPr>
                  <a:t> 𝑅_1</a:t>
                </a:r>
                <a:r>
                  <a:rPr lang="en-US" altLang="zh-CN" baseline="0" dirty="0" smtClean="0"/>
                  <a:t>. As indicated by the blue arrows, </a:t>
                </a:r>
                <a:r>
                  <a:rPr lang="en-US" altLang="zh-CN" b="0" i="0" baseline="0" smtClean="0">
                    <a:latin typeface="Cambria Math" panose="02040503050406030204" pitchFamily="18" charset="0"/>
                  </a:rPr>
                  <a:t>𝜙</a:t>
                </a:r>
                <a:r>
                  <a:rPr lang="en-US" altLang="zh-CN" b="0" i="0" baseline="0" smtClean="0">
                    <a:latin typeface="Cambria Math" panose="02040503050406030204" pitchFamily="18" charset="0"/>
                  </a:rPr>
                  <a:t>^</a:t>
                </a:r>
                <a:r>
                  <a:rPr lang="en-US" altLang="zh-CN" b="0" i="0" baseline="0" smtClean="0">
                    <a:latin typeface="Cambria Math" panose="02040503050406030204" pitchFamily="18" charset="0"/>
                  </a:rPr>
                  <a:t>∗</a:t>
                </a:r>
                <a:r>
                  <a:rPr lang="en-US" altLang="zh-CN" baseline="0" dirty="0" smtClean="0"/>
                  <a:t> can reach each tasks’ optimal parameter after few steps of adaption.</a:t>
                </a:r>
              </a:p>
              <a:p>
                <a:r>
                  <a:rPr lang="en-US" altLang="zh-CN" baseline="0" dirty="0" smtClean="0"/>
                  <a:t> </a:t>
                </a:r>
              </a:p>
              <a:p>
                <a:r>
                  <a:rPr lang="en-US" altLang="zh-CN" dirty="0" smtClean="0"/>
                  <a:t>However, when we add two more tasks </a:t>
                </a:r>
                <a:r>
                  <a:rPr lang="en-US" altLang="zh-CN" b="0" i="0" smtClean="0">
                    <a:latin typeface="Cambria Math" panose="02040503050406030204" pitchFamily="18" charset="0"/>
                  </a:rPr>
                  <a:t>𝑇_3</a:t>
                </a:r>
                <a:r>
                  <a:rPr lang="en-US" altLang="zh-CN" baseline="0" dirty="0" smtClean="0"/>
                  <a:t> and </a:t>
                </a:r>
                <a:r>
                  <a:rPr lang="en-US" altLang="zh-CN" b="0" i="0" baseline="0" smtClean="0">
                    <a:latin typeface="Cambria Math" panose="02040503050406030204" pitchFamily="18" charset="0"/>
                  </a:rPr>
                  <a:t>𝑇_4</a:t>
                </a:r>
                <a:r>
                  <a:rPr lang="en-US" altLang="zh-CN" dirty="0" smtClean="0"/>
                  <a:t>, meta-learning may not work. This is because MAML‘s meta-learner on T3 and T4 belong</a:t>
                </a:r>
                <a:r>
                  <a:rPr lang="en-US" altLang="zh-CN" baseline="0" dirty="0" smtClean="0"/>
                  <a:t> to </a:t>
                </a:r>
                <a:r>
                  <a:rPr lang="en-US" altLang="zh-CN" dirty="0" smtClean="0"/>
                  <a:t>the interval </a:t>
                </a:r>
                <a:r>
                  <a:rPr lang="en-US" altLang="zh-CN" b="0" i="0" smtClean="0">
                    <a:latin typeface="Cambria Math" panose="02040503050406030204" pitchFamily="18" charset="0"/>
                  </a:rPr>
                  <a:t>𝑅_2</a:t>
                </a:r>
                <a:r>
                  <a:rPr lang="en-US" altLang="zh-CN" baseline="0" dirty="0" smtClean="0"/>
                  <a:t>, when the intersection of interval R1 and R2 is an empty-set, MAML can not find a good initialization for all task 1,2,3,4.</a:t>
                </a:r>
                <a:endParaRPr lang="zh-CN" altLang="en-US" dirty="0"/>
              </a:p>
            </p:txBody>
          </p:sp>
        </mc:Fallback>
      </mc:AlternateContent>
      <p:sp>
        <p:nvSpPr>
          <p:cNvPr id="4" name="灯片编号占位符 3"/>
          <p:cNvSpPr>
            <a:spLocks noGrp="1"/>
          </p:cNvSpPr>
          <p:nvPr>
            <p:ph type="sldNum" sz="quarter" idx="10"/>
          </p:nvPr>
        </p:nvSpPr>
        <p:spPr/>
        <p:txBody>
          <a:bodyPr/>
          <a:lstStyle/>
          <a:p>
            <a:fld id="{C00F5482-5408-47D4-B8CD-0C13C1203EC0}" type="slidenum">
              <a:rPr lang="zh-CN" altLang="en-US" smtClean="0"/>
              <a:t>6</a:t>
            </a:fld>
            <a:endParaRPr lang="zh-CN" altLang="en-US"/>
          </a:p>
        </p:txBody>
      </p:sp>
    </p:spTree>
    <p:extLst>
      <p:ext uri="{BB962C8B-B14F-4D97-AF65-F5344CB8AC3E}">
        <p14:creationId xmlns:p14="http://schemas.microsoft.com/office/powerpoint/2010/main" val="39970148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smtClean="0"/>
                  <a:t>Inspiring by the idea of meta-learning.</a:t>
                </a:r>
              </a:p>
              <a:p>
                <a:r>
                  <a:rPr lang="en-US" altLang="zh-CN" dirty="0" smtClean="0"/>
                  <a:t>We can further construct</a:t>
                </a:r>
                <a:r>
                  <a:rPr lang="en-US" altLang="zh-CN" baseline="0" dirty="0" smtClean="0"/>
                  <a:t> </a:t>
                </a:r>
                <a:r>
                  <a:rPr lang="en-US" altLang="zh-CN" dirty="0" smtClean="0"/>
                  <a:t>tasks to hyper-task, for</a:t>
                </a:r>
                <a:r>
                  <a:rPr lang="en-US" altLang="zh-CN" baseline="0" dirty="0" smtClean="0"/>
                  <a:t> example, we construct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𝑇</m:t>
                        </m:r>
                      </m:e>
                      <m:sub>
                        <m:r>
                          <a:rPr lang="en-US" altLang="zh-CN" b="0" i="1" baseline="0" smtClean="0">
                            <a:latin typeface="Cambria Math" panose="02040503050406030204" pitchFamily="18" charset="0"/>
                          </a:rPr>
                          <m:t>1</m:t>
                        </m:r>
                      </m:sub>
                    </m:sSub>
                  </m:oMath>
                </a14:m>
                <a:r>
                  <a:rPr lang="en-US" altLang="zh-CN" dirty="0" smtClean="0"/>
                  <a:t> and</a:t>
                </a:r>
                <a:r>
                  <a:rPr lang="en-US" altLang="zh-CN" baseline="0" dirty="0" smtClean="0"/>
                  <a:t>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𝑇</m:t>
                        </m:r>
                      </m:e>
                      <m:sub>
                        <m:r>
                          <a:rPr lang="en-US" altLang="zh-CN" b="0" i="1" baseline="0" smtClean="0">
                            <a:latin typeface="Cambria Math" panose="02040503050406030204" pitchFamily="18" charset="0"/>
                          </a:rPr>
                          <m:t>2</m:t>
                        </m:r>
                      </m:sub>
                    </m:sSub>
                  </m:oMath>
                </a14:m>
                <a:r>
                  <a:rPr lang="en-US" altLang="zh-CN" dirty="0" smtClean="0"/>
                  <a:t> to </a:t>
                </a:r>
                <a14:m>
                  <m:oMath xmlns:m="http://schemas.openxmlformats.org/officeDocument/2006/math">
                    <m:r>
                      <a:rPr lang="en-US" altLang="zh-CN" b="0" i="1" smtClean="0">
                        <a:latin typeface="Cambria Math" panose="02040503050406030204" pitchFamily="18" charset="0"/>
                      </a:rPr>
                      <m:t>𝐻</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1</m:t>
                        </m:r>
                      </m:sub>
                    </m:sSub>
                  </m:oMath>
                </a14:m>
                <a:r>
                  <a:rPr lang="en-US" altLang="zh-CN" dirty="0" smtClean="0"/>
                  <a:t>.</a:t>
                </a:r>
                <a:r>
                  <a:rPr lang="en-US" altLang="zh-CN" baseline="0" dirty="0" smtClean="0"/>
                  <a:t>  We can also further </a:t>
                </a:r>
                <a:r>
                  <a:rPr lang="en-US" altLang="zh-CN" dirty="0" smtClean="0"/>
                  <a:t>learn a hyper-meta-learner</a:t>
                </a:r>
                <a:r>
                  <a:rPr lang="en-US" altLang="zh-CN" baseline="0" dirty="0" smtClean="0"/>
                  <a:t> </a:t>
                </a:r>
                <a14:m>
                  <m:oMath xmlns:m="http://schemas.openxmlformats.org/officeDocument/2006/math">
                    <m:r>
                      <a:rPr lang="en-US" altLang="zh-CN" b="0" i="1" baseline="0" smtClean="0">
                        <a:latin typeface="Cambria Math" panose="02040503050406030204" pitchFamily="18" charset="0"/>
                      </a:rPr>
                      <m:t>𝜓</m:t>
                    </m:r>
                  </m:oMath>
                </a14:m>
                <a:r>
                  <a:rPr lang="en-US" altLang="zh-CN" dirty="0" smtClean="0"/>
                  <a:t>,</a:t>
                </a:r>
                <a:r>
                  <a:rPr lang="en-US" altLang="zh-CN" baseline="0" dirty="0" smtClean="0"/>
                  <a:t> which can produce customized meta-learner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𝜙</m:t>
                        </m:r>
                      </m:e>
                      <m:sub>
                        <m:r>
                          <a:rPr lang="en-US" altLang="zh-CN" b="0" i="1" baseline="0" smtClean="0">
                            <a:latin typeface="Cambria Math" panose="02040503050406030204" pitchFamily="18" charset="0"/>
                          </a:rPr>
                          <m:t>1</m:t>
                        </m:r>
                      </m:sub>
                    </m:sSub>
                  </m:oMath>
                </a14:m>
                <a:r>
                  <a:rPr lang="en-US" altLang="zh-CN" baseline="0" dirty="0" smtClean="0"/>
                  <a:t> for task 1,2 and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𝜙</m:t>
                        </m:r>
                      </m:e>
                      <m:sub>
                        <m:r>
                          <a:rPr lang="en-US" altLang="zh-CN" b="0" i="1" baseline="0" smtClean="0">
                            <a:latin typeface="Cambria Math" panose="02040503050406030204" pitchFamily="18" charset="0"/>
                          </a:rPr>
                          <m:t>2</m:t>
                        </m:r>
                      </m:sub>
                    </m:sSub>
                  </m:oMath>
                </a14:m>
                <a:r>
                  <a:rPr lang="en-US" altLang="zh-CN" baseline="0" dirty="0" smtClean="0"/>
                  <a:t> for task 3,4.</a:t>
                </a:r>
              </a:p>
              <a:p>
                <a:endParaRPr lang="en-US" altLang="zh-CN" baseline="0" dirty="0" smtClean="0"/>
              </a:p>
              <a:p>
                <a:r>
                  <a:rPr lang="en-US" altLang="zh-CN" baseline="0" dirty="0" smtClean="0"/>
                  <a:t>Let‘s organize our thoughts, The meta-learning algorithm learns a meta-learner, it </a:t>
                </a:r>
                <a:r>
                  <a:rPr lang="en-US" altLang="zh-CN" sz="1200" baseline="0" dirty="0" smtClean="0"/>
                  <a:t>p</a:t>
                </a:r>
                <a:r>
                  <a:rPr lang="en-US" altLang="zh-CN" sz="1200" dirty="0" smtClean="0"/>
                  <a:t>roduce customized base learner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𝜃</m:t>
                        </m:r>
                      </m:e>
                      <m:sub>
                        <m:r>
                          <a:rPr lang="en-US" altLang="zh-CN" sz="1200" b="0" i="1" smtClean="0">
                            <a:latin typeface="Cambria Math" panose="02040503050406030204" pitchFamily="18" charset="0"/>
                          </a:rPr>
                          <m:t>𝑖</m:t>
                        </m:r>
                      </m:sub>
                    </m:sSub>
                  </m:oMath>
                </a14:m>
                <a:r>
                  <a:rPr lang="zh-CN" altLang="en-US" sz="1200" dirty="0" smtClean="0"/>
                  <a:t> </a:t>
                </a:r>
                <a:r>
                  <a:rPr lang="en-US" altLang="zh-CN" sz="1200" dirty="0" smtClean="0"/>
                  <a:t>for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sub>
                    </m:sSub>
                  </m:oMath>
                </a14:m>
                <a:r>
                  <a:rPr lang="en-US" altLang="zh-CN" baseline="0" dirty="0" smtClean="0"/>
                  <a:t>. </a:t>
                </a:r>
              </a:p>
              <a:p>
                <a:r>
                  <a:rPr lang="en-US" altLang="zh-CN" baseline="0" dirty="0" smtClean="0"/>
                  <a:t>Hierarchical meta-learning learns a hyper-meta-learner, it </a:t>
                </a:r>
                <a:r>
                  <a:rPr lang="en-US" altLang="zh-CN" sz="1200" dirty="0" smtClean="0"/>
                  <a:t>produce </a:t>
                </a:r>
                <a:r>
                  <a:rPr lang="en-US" altLang="zh-CN" sz="1200" dirty="0" smtClean="0"/>
                  <a:t>customized meta learner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𝑖</m:t>
                        </m:r>
                      </m:sub>
                    </m:sSub>
                  </m:oMath>
                </a14:m>
                <a:r>
                  <a:rPr lang="zh-CN" altLang="en-US" sz="1200" dirty="0" smtClean="0"/>
                  <a:t> </a:t>
                </a:r>
                <a:r>
                  <a:rPr lang="en-US" altLang="zh-CN" sz="1200" dirty="0" smtClean="0"/>
                  <a:t>for hyper task </a:t>
                </a:r>
                <a14:m>
                  <m:oMath xmlns:m="http://schemas.openxmlformats.org/officeDocument/2006/math">
                    <m:r>
                      <a:rPr lang="en-US" altLang="zh-CN" sz="1200" b="0" i="1" smtClean="0">
                        <a:latin typeface="Cambria Math" panose="02040503050406030204" pitchFamily="18" charset="0"/>
                      </a:rPr>
                      <m:t>𝐻</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sub>
                    </m:sSub>
                  </m:oMath>
                </a14:m>
                <a:endParaRPr lang="en-US" altLang="zh-CN" baseline="0" dirty="0" smtClean="0"/>
              </a:p>
            </p:txBody>
          </p:sp>
        </mc:Choice>
        <mc:Fallback>
          <p:sp>
            <p:nvSpPr>
              <p:cNvPr id="3" name="备注占位符 2"/>
              <p:cNvSpPr>
                <a:spLocks noGrp="1"/>
              </p:cNvSpPr>
              <p:nvPr>
                <p:ph type="body" idx="1"/>
              </p:nvPr>
            </p:nvSpPr>
            <p:spPr/>
            <p:txBody>
              <a:bodyPr/>
              <a:lstStyle/>
              <a:p>
                <a:r>
                  <a:rPr lang="en-US" altLang="zh-CN" dirty="0" smtClean="0"/>
                  <a:t>Inspiring by the idea of meta-learning.</a:t>
                </a:r>
              </a:p>
              <a:p>
                <a:r>
                  <a:rPr lang="en-US" altLang="zh-CN" dirty="0" smtClean="0"/>
                  <a:t>We can further construct</a:t>
                </a:r>
                <a:r>
                  <a:rPr lang="en-US" altLang="zh-CN" baseline="0" dirty="0" smtClean="0"/>
                  <a:t> </a:t>
                </a:r>
                <a:r>
                  <a:rPr lang="en-US" altLang="zh-CN" dirty="0" smtClean="0"/>
                  <a:t>tasks to hyper-task, for</a:t>
                </a:r>
                <a:r>
                  <a:rPr lang="en-US" altLang="zh-CN" baseline="0" dirty="0" smtClean="0"/>
                  <a:t> example, we construct </a:t>
                </a:r>
                <a:r>
                  <a:rPr lang="en-US" altLang="zh-CN" b="0" i="0" baseline="0" smtClean="0">
                    <a:latin typeface="Cambria Math" panose="02040503050406030204" pitchFamily="18" charset="0"/>
                  </a:rPr>
                  <a:t>𝑇_1</a:t>
                </a:r>
                <a:r>
                  <a:rPr lang="en-US" altLang="zh-CN" dirty="0" smtClean="0"/>
                  <a:t> and</a:t>
                </a:r>
                <a:r>
                  <a:rPr lang="en-US" altLang="zh-CN" baseline="0" dirty="0" smtClean="0"/>
                  <a:t> </a:t>
                </a:r>
                <a:r>
                  <a:rPr lang="en-US" altLang="zh-CN" b="0" i="0" baseline="0" smtClean="0">
                    <a:latin typeface="Cambria Math" panose="02040503050406030204" pitchFamily="18" charset="0"/>
                  </a:rPr>
                  <a:t>𝑇_2</a:t>
                </a:r>
                <a:r>
                  <a:rPr lang="en-US" altLang="zh-CN" dirty="0" smtClean="0"/>
                  <a:t> to </a:t>
                </a:r>
                <a:r>
                  <a:rPr lang="en-US" altLang="zh-CN" b="0" i="0" smtClean="0">
                    <a:latin typeface="Cambria Math" panose="02040503050406030204" pitchFamily="18" charset="0"/>
                  </a:rPr>
                  <a:t>𝐻𝑇_1</a:t>
                </a:r>
                <a:r>
                  <a:rPr lang="en-US" altLang="zh-CN" dirty="0" smtClean="0"/>
                  <a:t>.</a:t>
                </a:r>
                <a:r>
                  <a:rPr lang="en-US" altLang="zh-CN" baseline="0" dirty="0" smtClean="0"/>
                  <a:t>  We can also further </a:t>
                </a:r>
                <a:r>
                  <a:rPr lang="en-US" altLang="zh-CN" dirty="0" smtClean="0"/>
                  <a:t>learn a hyper-meta-learner</a:t>
                </a:r>
                <a:r>
                  <a:rPr lang="en-US" altLang="zh-CN" baseline="0" dirty="0" smtClean="0"/>
                  <a:t> </a:t>
                </a:r>
                <a:r>
                  <a:rPr lang="en-US" altLang="zh-CN" b="0" i="0" baseline="0" smtClean="0">
                    <a:latin typeface="Cambria Math" panose="02040503050406030204" pitchFamily="18" charset="0"/>
                  </a:rPr>
                  <a:t>𝜓</a:t>
                </a:r>
                <a:r>
                  <a:rPr lang="en-US" altLang="zh-CN" dirty="0" smtClean="0"/>
                  <a:t>,</a:t>
                </a:r>
                <a:r>
                  <a:rPr lang="en-US" altLang="zh-CN" baseline="0" dirty="0" smtClean="0"/>
                  <a:t> which can produce customized meta-learner </a:t>
                </a:r>
                <a:r>
                  <a:rPr lang="en-US" altLang="zh-CN" b="0" i="0" baseline="0" smtClean="0">
                    <a:latin typeface="Cambria Math" panose="02040503050406030204" pitchFamily="18" charset="0"/>
                  </a:rPr>
                  <a:t>𝜙_1</a:t>
                </a:r>
                <a:r>
                  <a:rPr lang="en-US" altLang="zh-CN" baseline="0" dirty="0" smtClean="0"/>
                  <a:t> for task 1,2 and </a:t>
                </a:r>
                <a:r>
                  <a:rPr lang="en-US" altLang="zh-CN" b="0" i="0" baseline="0" smtClean="0">
                    <a:latin typeface="Cambria Math" panose="02040503050406030204" pitchFamily="18" charset="0"/>
                  </a:rPr>
                  <a:t>𝜙</a:t>
                </a:r>
                <a:r>
                  <a:rPr lang="en-US" altLang="zh-CN" b="0" i="0" baseline="0" smtClean="0">
                    <a:latin typeface="Cambria Math" panose="02040503050406030204" pitchFamily="18" charset="0"/>
                  </a:rPr>
                  <a:t>_2</a:t>
                </a:r>
                <a:r>
                  <a:rPr lang="en-US" altLang="zh-CN" baseline="0" dirty="0" smtClean="0"/>
                  <a:t> for task 3,4.</a:t>
                </a:r>
              </a:p>
              <a:p>
                <a:endParaRPr lang="en-US" altLang="zh-CN" baseline="0" dirty="0" smtClean="0"/>
              </a:p>
              <a:p>
                <a:r>
                  <a:rPr lang="en-US" altLang="zh-CN" baseline="0" dirty="0" smtClean="0"/>
                  <a:t>Let‘s organize our thoughts, The meta-learning algorithm learns a meta-learner, it </a:t>
                </a:r>
                <a:r>
                  <a:rPr lang="en-US" altLang="zh-CN" sz="1200" baseline="0" dirty="0" smtClean="0"/>
                  <a:t>p</a:t>
                </a:r>
                <a:r>
                  <a:rPr lang="en-US" altLang="zh-CN" sz="1200" dirty="0" smtClean="0"/>
                  <a:t>roduce customized base learner </a:t>
                </a:r>
                <a:r>
                  <a:rPr lang="en-US" altLang="zh-CN" sz="1200" b="0" i="0" smtClean="0">
                    <a:latin typeface="Cambria Math" panose="02040503050406030204" pitchFamily="18" charset="0"/>
                  </a:rPr>
                  <a:t>𝜃_𝑖</a:t>
                </a:r>
                <a:r>
                  <a:rPr lang="zh-CN" altLang="en-US" sz="1200" dirty="0" smtClean="0"/>
                  <a:t> </a:t>
                </a:r>
                <a:r>
                  <a:rPr lang="en-US" altLang="zh-CN" sz="1200" dirty="0" smtClean="0"/>
                  <a:t>for </a:t>
                </a:r>
                <a:r>
                  <a:rPr lang="en-US" altLang="zh-CN" sz="1200" b="0" i="0" smtClean="0">
                    <a:latin typeface="Cambria Math" panose="02040503050406030204" pitchFamily="18" charset="0"/>
                  </a:rPr>
                  <a:t>𝑇_𝑖</a:t>
                </a:r>
                <a:r>
                  <a:rPr lang="en-US" altLang="zh-CN" baseline="0" dirty="0" smtClean="0"/>
                  <a:t>. </a:t>
                </a:r>
              </a:p>
              <a:p>
                <a:r>
                  <a:rPr lang="en-US" altLang="zh-CN" baseline="0" dirty="0" smtClean="0"/>
                  <a:t>Hierarchical meta-learning learns a hyper-meta-learner, it </a:t>
                </a:r>
                <a:r>
                  <a:rPr lang="en-US" altLang="zh-CN" sz="1200" dirty="0" smtClean="0"/>
                  <a:t>produce </a:t>
                </a:r>
                <a:r>
                  <a:rPr lang="en-US" altLang="zh-CN" sz="1200" dirty="0" smtClean="0"/>
                  <a:t>customized meta learner </a:t>
                </a:r>
                <a:r>
                  <a:rPr lang="en-US" altLang="zh-CN" sz="1200" b="0" i="0" smtClean="0">
                    <a:latin typeface="Cambria Math" panose="02040503050406030204" pitchFamily="18" charset="0"/>
                  </a:rPr>
                  <a:t>𝜙_𝑖</a:t>
                </a:r>
                <a:r>
                  <a:rPr lang="zh-CN" altLang="en-US" sz="1200" dirty="0" smtClean="0"/>
                  <a:t> </a:t>
                </a:r>
                <a:r>
                  <a:rPr lang="en-US" altLang="zh-CN" sz="1200" dirty="0" smtClean="0"/>
                  <a:t>for hyper task </a:t>
                </a:r>
                <a:r>
                  <a:rPr lang="en-US" altLang="zh-CN" sz="1200" b="0" i="0" smtClean="0">
                    <a:latin typeface="Cambria Math" panose="02040503050406030204" pitchFamily="18" charset="0"/>
                  </a:rPr>
                  <a:t>𝐻𝑇_𝑖</a:t>
                </a:r>
                <a:endParaRPr lang="en-US" altLang="zh-CN" baseline="0" dirty="0" smtClean="0"/>
              </a:p>
            </p:txBody>
          </p:sp>
        </mc:Fallback>
      </mc:AlternateContent>
      <p:sp>
        <p:nvSpPr>
          <p:cNvPr id="4" name="灯片编号占位符 3"/>
          <p:cNvSpPr>
            <a:spLocks noGrp="1"/>
          </p:cNvSpPr>
          <p:nvPr>
            <p:ph type="sldNum" sz="quarter" idx="10"/>
          </p:nvPr>
        </p:nvSpPr>
        <p:spPr/>
        <p:txBody>
          <a:bodyPr/>
          <a:lstStyle/>
          <a:p>
            <a:fld id="{C00F5482-5408-47D4-B8CD-0C13C1203EC0}" type="slidenum">
              <a:rPr lang="zh-CN" altLang="en-US" smtClean="0"/>
              <a:t>7</a:t>
            </a:fld>
            <a:endParaRPr lang="zh-CN" altLang="en-US"/>
          </a:p>
        </p:txBody>
      </p:sp>
    </p:spTree>
    <p:extLst>
      <p:ext uri="{BB962C8B-B14F-4D97-AF65-F5344CB8AC3E}">
        <p14:creationId xmlns:p14="http://schemas.microsoft.com/office/powerpoint/2010/main" val="28717749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r>
                  <a:rPr lang="en-US" altLang="zh-CN" dirty="0" smtClean="0"/>
                  <a:t>Now let’s talk about our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 we expanded the concept of</a:t>
                </a:r>
                <a:r>
                  <a:rPr lang="en-US" altLang="zh-CN" baseline="0" dirty="0" smtClean="0"/>
                  <a:t> task. That is : </a:t>
                </a:r>
                <a:r>
                  <a:rPr lang="en-US" altLang="zh-CN" sz="1200" baseline="0" dirty="0" smtClean="0">
                    <a:solidFill>
                      <a:srgbClr val="FF0000"/>
                    </a:solidFill>
                  </a:rPr>
                  <a:t>t</a:t>
                </a:r>
                <a:r>
                  <a:rPr lang="en-US" altLang="zh-CN" sz="1200" dirty="0" smtClean="0">
                    <a:solidFill>
                      <a:srgbClr val="FF0000"/>
                    </a:solidFill>
                  </a:rPr>
                  <a:t>asks can not only be composed of samples but also of tasks from the same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As show in the left figure, </a:t>
                </a:r>
                <a:r>
                  <a:rPr lang="en-US" altLang="zh-CN" sz="1200" baseline="0" dirty="0" smtClean="0">
                    <a:solidFill>
                      <a:srgbClr val="FF0000"/>
                    </a:solidFill>
                  </a:rPr>
                  <a:t>square represents the hyper-task, circle represent the task and the triangle represent sample.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00"/>
                    </a:solidFill>
                  </a:rPr>
                  <a:t>From the bottom to the top, multiple samples make up a task, and multiple tasks make up a hyper-task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00"/>
                    </a:solidFill>
                  </a:rPr>
                  <a:t>In addition, a h</a:t>
                </a:r>
                <a:r>
                  <a:rPr lang="en-US" altLang="zh-CN" sz="1200" dirty="0" smtClean="0">
                    <a:solidFill>
                      <a:srgbClr val="FF0000"/>
                    </a:solidFill>
                  </a:rPr>
                  <a:t>yper-task </a:t>
                </a:r>
                <a14:m>
                  <m:oMath xmlns:m="http://schemas.openxmlformats.org/officeDocument/2006/math">
                    <m:r>
                      <a:rPr lang="en-US" altLang="zh-CN" sz="1200" b="0" i="1" smtClean="0">
                        <a:latin typeface="Cambria Math" panose="02040503050406030204" pitchFamily="18" charset="0"/>
                      </a:rPr>
                      <m:t>𝐻</m:t>
                    </m:r>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sub>
                    </m:sSub>
                  </m:oMath>
                </a14:m>
                <a:r>
                  <a:rPr lang="en-US" altLang="zh-CN" sz="1200" dirty="0" smtClean="0"/>
                  <a:t> consists of </a:t>
                </a:r>
                <a:r>
                  <a:rPr lang="en-US" altLang="zh-CN" sz="1200" dirty="0" smtClean="0"/>
                  <a:t>a support </a:t>
                </a:r>
                <a:r>
                  <a:rPr lang="en-US" altLang="zh-CN" sz="1200" dirty="0" smtClean="0"/>
                  <a:t>task set </a:t>
                </a:r>
                <a14:m>
                  <m:oMath xmlns:m="http://schemas.openxmlformats.org/officeDocument/2006/math">
                    <m:sSubSup>
                      <m:sSubSupPr>
                        <m:ctrlPr>
                          <a:rPr lang="en-US" altLang="zh-CN" sz="1200" b="0" i="1" smtClean="0">
                            <a:latin typeface="Cambria Math" panose="02040503050406030204" pitchFamily="18" charset="0"/>
                          </a:rPr>
                        </m:ctrlPr>
                      </m:sSubSupPr>
                      <m:e>
                        <m:r>
                          <a:rPr lang="en-US" altLang="zh-CN" sz="1200" b="0" i="1" smtClean="0">
                            <a:latin typeface="Cambria Math" panose="02040503050406030204" pitchFamily="18" charset="0"/>
                          </a:rPr>
                          <m:t>𝑇</m:t>
                        </m:r>
                      </m:e>
                      <m:sub>
                        <m:r>
                          <a:rPr lang="en-US" altLang="zh-CN" sz="1200" b="0" i="1" smtClean="0">
                            <a:latin typeface="Cambria Math" panose="02040503050406030204" pitchFamily="18" charset="0"/>
                          </a:rPr>
                          <m:t>𝑖</m:t>
                        </m:r>
                      </m:sub>
                      <m:sup>
                        <m:r>
                          <a:rPr lang="en-US" altLang="zh-CN" sz="1200" b="0" i="1" smtClean="0">
                            <a:latin typeface="Cambria Math" panose="02040503050406030204" pitchFamily="18" charset="0"/>
                          </a:rPr>
                          <m:t>𝑆</m:t>
                        </m:r>
                      </m:sup>
                    </m:sSubSup>
                  </m:oMath>
                </a14:m>
                <a:r>
                  <a:rPr lang="en-US" altLang="zh-CN" sz="1200" dirty="0" smtClean="0"/>
                  <a:t>, and a query </a:t>
                </a:r>
                <a:r>
                  <a:rPr lang="en-US" altLang="zh-CN" sz="1200" dirty="0" smtClean="0"/>
                  <a:t>task set </a:t>
                </a:r>
                <a14:m>
                  <m:oMath xmlns:m="http://schemas.openxmlformats.org/officeDocument/2006/math">
                    <m:sSubSup>
                      <m:sSubSupPr>
                        <m:ctrlPr>
                          <a:rPr lang="en-US" altLang="zh-CN" sz="1200" i="1">
                            <a:latin typeface="Cambria Math" panose="02040503050406030204" pitchFamily="18" charset="0"/>
                          </a:rPr>
                        </m:ctrlPr>
                      </m:sSubSupPr>
                      <m:e>
                        <m:r>
                          <a:rPr lang="en-US" altLang="zh-CN" sz="1200" i="1">
                            <a:latin typeface="Cambria Math" panose="02040503050406030204" pitchFamily="18" charset="0"/>
                          </a:rPr>
                          <m:t>𝑇</m:t>
                        </m:r>
                      </m:e>
                      <m:sub>
                        <m:r>
                          <a:rPr lang="en-US" altLang="zh-CN" sz="1200" i="1">
                            <a:latin typeface="Cambria Math" panose="02040503050406030204" pitchFamily="18" charset="0"/>
                          </a:rPr>
                          <m:t>𝑖</m:t>
                        </m:r>
                      </m:sub>
                      <m:sup>
                        <m:r>
                          <a:rPr lang="en-US" altLang="zh-CN" sz="1200" b="0" i="1" smtClean="0">
                            <a:latin typeface="Cambria Math" panose="02040503050406030204" pitchFamily="18" charset="0"/>
                          </a:rPr>
                          <m:t>𝑄</m:t>
                        </m:r>
                      </m:sup>
                    </m:sSubSup>
                  </m:oMath>
                </a14:m>
                <a:r>
                  <a:rPr lang="en-US" altLang="zh-CN" sz="1200" dirty="0" smtClean="0"/>
                  <a:t>, which is similar </a:t>
                </a:r>
                <a:r>
                  <a:rPr lang="en-US" altLang="zh-CN" sz="1200" dirty="0" smtClean="0"/>
                  <a:t>to the split of support set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𝑆</m:t>
                        </m:r>
                      </m:e>
                      <m:sub>
                        <m:r>
                          <a:rPr lang="en-US" altLang="zh-CN" sz="1200" b="0" i="1" smtClean="0">
                            <a:latin typeface="Cambria Math" panose="02040503050406030204" pitchFamily="18" charset="0"/>
                          </a:rPr>
                          <m:t>𝑖</m:t>
                        </m:r>
                      </m:sub>
                    </m:sSub>
                  </m:oMath>
                </a14:m>
                <a:r>
                  <a:rPr lang="en-US" altLang="zh-CN" sz="1200" dirty="0" smtClean="0"/>
                  <a:t> and </a:t>
                </a:r>
                <a:r>
                  <a:rPr lang="en-US" altLang="zh-CN" sz="1200" dirty="0" smtClean="0"/>
                  <a:t>query set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𝑄</m:t>
                        </m:r>
                      </m:e>
                      <m:sub>
                        <m:r>
                          <a:rPr lang="en-US" altLang="zh-CN" sz="1200" b="0" i="1" smtClean="0">
                            <a:latin typeface="Cambria Math" panose="02040503050406030204" pitchFamily="18" charset="0"/>
                          </a:rPr>
                          <m:t>𝑗</m:t>
                        </m:r>
                      </m:sub>
                    </m:sSub>
                  </m:oMath>
                </a14:m>
                <a:r>
                  <a:rPr lang="en-US" altLang="zh-CN" sz="1200" dirty="0" smtClean="0"/>
                  <a:t> in an ordinary task.</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endParaRPr>
              </a:p>
              <a:p>
                <a:endParaRPr lang="zh-CN" altLang="en-US" dirty="0"/>
              </a:p>
            </p:txBody>
          </p:sp>
        </mc:Choice>
        <mc:Fallback>
          <p:sp>
            <p:nvSpPr>
              <p:cNvPr id="3" name="备注占位符 2"/>
              <p:cNvSpPr>
                <a:spLocks noGrp="1"/>
              </p:cNvSpPr>
              <p:nvPr>
                <p:ph type="body" idx="1"/>
              </p:nvPr>
            </p:nvSpPr>
            <p:spPr/>
            <p:txBody>
              <a:bodyPr/>
              <a:lstStyle/>
              <a:p>
                <a:r>
                  <a:rPr lang="en-US" altLang="zh-CN" dirty="0" smtClean="0"/>
                  <a:t>Now let’s talk about our method.</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 we expanded the concept of</a:t>
                </a:r>
                <a:r>
                  <a:rPr lang="en-US" altLang="zh-CN" baseline="0" dirty="0" smtClean="0"/>
                  <a:t> task. That is : </a:t>
                </a:r>
                <a:r>
                  <a:rPr lang="en-US" altLang="zh-CN" sz="1200" baseline="0" dirty="0" smtClean="0">
                    <a:solidFill>
                      <a:srgbClr val="FF0000"/>
                    </a:solidFill>
                  </a:rPr>
                  <a:t>t</a:t>
                </a:r>
                <a:r>
                  <a:rPr lang="en-US" altLang="zh-CN" sz="1200" dirty="0" smtClean="0">
                    <a:solidFill>
                      <a:srgbClr val="FF0000"/>
                    </a:solidFill>
                  </a:rPr>
                  <a:t>asks can not only be composed of samples but also of tasks from the same distribution.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FF0000"/>
                    </a:solidFill>
                  </a:rPr>
                  <a:t>As show in the left figure, </a:t>
                </a:r>
                <a:r>
                  <a:rPr lang="en-US" altLang="zh-CN" sz="1200" baseline="0" dirty="0" smtClean="0">
                    <a:solidFill>
                      <a:srgbClr val="FF0000"/>
                    </a:solidFill>
                  </a:rPr>
                  <a:t>square represents the hyper-task, circle represent the task and the triangle represent sample.</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00"/>
                    </a:solidFill>
                  </a:rPr>
                  <a:t>From the bottom to the top, multiple samples make up a task, and multiple tasks make up a hyper-task</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solidFill>
                    <a:srgbClr val="FF0000"/>
                  </a:solidFil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FF0000"/>
                    </a:solidFill>
                  </a:rPr>
                  <a:t>In addition, a h</a:t>
                </a:r>
                <a:r>
                  <a:rPr lang="en-US" altLang="zh-CN" sz="1200" dirty="0" smtClean="0">
                    <a:solidFill>
                      <a:srgbClr val="FF0000"/>
                    </a:solidFill>
                  </a:rPr>
                  <a:t>yper-task </a:t>
                </a:r>
                <a:r>
                  <a:rPr lang="en-US" altLang="zh-CN" sz="1200" b="0" i="0" smtClean="0">
                    <a:latin typeface="Cambria Math" panose="02040503050406030204" pitchFamily="18" charset="0"/>
                  </a:rPr>
                  <a:t>𝐻𝑇_𝑖</a:t>
                </a:r>
                <a:r>
                  <a:rPr lang="en-US" altLang="zh-CN" sz="1200" dirty="0" smtClean="0"/>
                  <a:t> consists of </a:t>
                </a:r>
                <a:r>
                  <a:rPr lang="en-US" altLang="zh-CN" sz="1200" dirty="0" smtClean="0"/>
                  <a:t>a support </a:t>
                </a:r>
                <a:r>
                  <a:rPr lang="en-US" altLang="zh-CN" sz="1200" dirty="0" smtClean="0"/>
                  <a:t>task set </a:t>
                </a:r>
                <a:r>
                  <a:rPr lang="en-US" altLang="zh-CN" sz="1200" b="0" i="0" smtClean="0">
                    <a:latin typeface="Cambria Math" panose="02040503050406030204" pitchFamily="18" charset="0"/>
                  </a:rPr>
                  <a:t>𝑇_𝑖^𝑆</a:t>
                </a:r>
                <a:r>
                  <a:rPr lang="en-US" altLang="zh-CN" sz="1200" dirty="0" smtClean="0"/>
                  <a:t>, and a query </a:t>
                </a:r>
                <a:r>
                  <a:rPr lang="en-US" altLang="zh-CN" sz="1200" dirty="0" smtClean="0"/>
                  <a:t>task set </a:t>
                </a:r>
                <a:r>
                  <a:rPr lang="en-US" altLang="zh-CN" sz="1200" i="0">
                    <a:latin typeface="Cambria Math" panose="02040503050406030204" pitchFamily="18" charset="0"/>
                  </a:rPr>
                  <a:t>𝑇_𝑖^</a:t>
                </a:r>
                <a:r>
                  <a:rPr lang="en-US" altLang="zh-CN" sz="1200" b="0" i="0" smtClean="0">
                    <a:latin typeface="Cambria Math" panose="02040503050406030204" pitchFamily="18" charset="0"/>
                  </a:rPr>
                  <a:t>𝑄</a:t>
                </a:r>
                <a:r>
                  <a:rPr lang="en-US" altLang="zh-CN" sz="1200" dirty="0" smtClean="0"/>
                  <a:t>, which is similar </a:t>
                </a:r>
                <a:r>
                  <a:rPr lang="en-US" altLang="zh-CN" sz="1200" dirty="0" smtClean="0"/>
                  <a:t>to the split of support set </a:t>
                </a:r>
                <a:r>
                  <a:rPr lang="en-US" altLang="zh-CN" sz="1200" b="0" i="0" smtClean="0">
                    <a:latin typeface="Cambria Math" panose="02040503050406030204" pitchFamily="18" charset="0"/>
                  </a:rPr>
                  <a:t>𝑆_𝑖</a:t>
                </a:r>
                <a:r>
                  <a:rPr lang="en-US" altLang="zh-CN" sz="1200" dirty="0" smtClean="0"/>
                  <a:t> and </a:t>
                </a:r>
                <a:r>
                  <a:rPr lang="en-US" altLang="zh-CN" sz="1200" dirty="0" smtClean="0"/>
                  <a:t>query set </a:t>
                </a:r>
                <a:r>
                  <a:rPr lang="en-US" altLang="zh-CN" sz="1200" b="0" i="0" smtClean="0">
                    <a:latin typeface="Cambria Math" panose="02040503050406030204" pitchFamily="18" charset="0"/>
                  </a:rPr>
                  <a:t>𝑄_𝑗</a:t>
                </a:r>
                <a:r>
                  <a:rPr lang="en-US" altLang="zh-CN" sz="1200" dirty="0" smtClean="0"/>
                  <a:t> in an ordinary task.</a:t>
                </a:r>
                <a:endParaRPr lang="zh-CN" altLang="en-US" sz="1200" dirty="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FF0000"/>
                  </a:solidFill>
                </a:endParaRPr>
              </a:p>
              <a:p>
                <a:endParaRPr lang="zh-CN" altLang="en-US" dirty="0"/>
              </a:p>
            </p:txBody>
          </p:sp>
        </mc:Fallback>
      </mc:AlternateContent>
      <p:sp>
        <p:nvSpPr>
          <p:cNvPr id="4" name="灯片编号占位符 3"/>
          <p:cNvSpPr>
            <a:spLocks noGrp="1"/>
          </p:cNvSpPr>
          <p:nvPr>
            <p:ph type="sldNum" sz="quarter" idx="10"/>
          </p:nvPr>
        </p:nvSpPr>
        <p:spPr/>
        <p:txBody>
          <a:bodyPr/>
          <a:lstStyle/>
          <a:p>
            <a:fld id="{C00F5482-5408-47D4-B8CD-0C13C1203EC0}" type="slidenum">
              <a:rPr lang="zh-CN" altLang="en-US" smtClean="0"/>
              <a:t>8</a:t>
            </a:fld>
            <a:endParaRPr lang="zh-CN" altLang="en-US"/>
          </a:p>
        </p:txBody>
      </p:sp>
    </p:spTree>
    <p:extLst>
      <p:ext uri="{BB962C8B-B14F-4D97-AF65-F5344CB8AC3E}">
        <p14:creationId xmlns:p14="http://schemas.microsoft.com/office/powerpoint/2010/main" val="4522593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mc:AlternateContent xmlns:mc="http://schemas.openxmlformats.org/markup-compatibility/2006">
        <mc:Choice xmlns:a14="http://schemas.microsoft.com/office/drawing/2010/main" Requires="a14">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Second, </a:t>
                </a:r>
                <a:r>
                  <a:rPr lang="en-US" altLang="zh-CN" sz="1200" dirty="0" smtClean="0"/>
                  <a:t>w</a:t>
                </a:r>
                <a:r>
                  <a:rPr lang="zh-CN" altLang="en-US" sz="1200" dirty="0" smtClean="0"/>
                  <a:t>e </a:t>
                </a:r>
                <a:r>
                  <a:rPr lang="zh-CN" altLang="en-US" sz="1200" dirty="0" smtClean="0"/>
                  <a:t>leverage a hyper-meta-learner </a:t>
                </a:r>
                <a:r>
                  <a:rPr lang="zh-CN" altLang="en-US" sz="1200" dirty="0" smtClean="0"/>
                  <a:t>𝜓</a:t>
                </a:r>
                <a:r>
                  <a:rPr lang="en-US" altLang="zh-CN" sz="1200" dirty="0" smtClean="0"/>
                  <a:t>.</a:t>
                </a:r>
                <a:r>
                  <a:rPr lang="en-US" altLang="zh-CN" sz="1200" baseline="0" dirty="0" smtClean="0"/>
                  <a:t> </a:t>
                </a:r>
                <a:r>
                  <a:rPr lang="en-US" altLang="zh-CN" sz="1200" dirty="0" smtClean="0"/>
                  <a:t>It’s an adaption function that takes </a:t>
                </a:r>
                <a14:m>
                  <m:oMath xmlns:m="http://schemas.openxmlformats.org/officeDocument/2006/math">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𝑇</m:t>
                        </m:r>
                      </m:e>
                      <m:sup>
                        <m:r>
                          <a:rPr lang="en-US" altLang="zh-CN" sz="1200" b="0" i="1" smtClean="0">
                            <a:latin typeface="Cambria Math" panose="02040503050406030204" pitchFamily="18" charset="0"/>
                          </a:rPr>
                          <m:t>𝑆</m:t>
                        </m:r>
                      </m:sup>
                    </m:sSup>
                  </m:oMath>
                </a14:m>
                <a:r>
                  <a:rPr lang="zh-CN" altLang="en-US" sz="1200" dirty="0" smtClean="0"/>
                  <a:t> as </a:t>
                </a:r>
                <a:r>
                  <a:rPr lang="zh-CN" altLang="en-US" sz="1200" dirty="0"/>
                  <a:t>input for adaptation </a:t>
                </a:r>
                <a:r>
                  <a:rPr lang="zh-CN" altLang="en-US" sz="1200" dirty="0" smtClean="0"/>
                  <a:t>and </a:t>
                </a:r>
                <a:r>
                  <a:rPr lang="zh-CN" altLang="en-US" sz="1200" dirty="0"/>
                  <a:t>outputs </a:t>
                </a:r>
                <a:r>
                  <a:rPr lang="zh-CN" altLang="en-US" sz="1200" dirty="0">
                    <a:solidFill>
                      <a:srgbClr val="FF0000"/>
                    </a:solidFill>
                  </a:rPr>
                  <a:t>environment-customized</a:t>
                </a:r>
                <a:r>
                  <a:rPr lang="zh-CN" altLang="en-US" sz="1200" dirty="0"/>
                  <a:t> meta-</a:t>
                </a:r>
                <a:r>
                  <a:rPr lang="zh-CN" altLang="en-US" sz="1200" dirty="0" smtClean="0"/>
                  <a:t>learner </a:t>
                </a: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𝑖</m:t>
                        </m:r>
                      </m:sub>
                    </m:sSub>
                  </m:oMath>
                </a14:m>
                <a:r>
                  <a:rPr lang="zh-CN" altLang="en-US" dirty="0" smtClean="0"/>
                  <a:t> </a:t>
                </a:r>
                <a:r>
                  <a:rPr lang="en-US" altLang="zh-CN" dirty="0" smtClean="0"/>
                  <a:t>, as shown in the following</a:t>
                </a:r>
                <a:r>
                  <a:rPr lang="en-US" altLang="zh-CN" baseline="0" dirty="0" smtClean="0"/>
                  <a:t> equation</a:t>
                </a:r>
                <a14:m>
                  <m:oMath xmlns:m="http://schemas.openxmlformats.org/officeDocument/2006/math">
                    <m:r>
                      <a:rPr lang="en-US" altLang="zh-CN" sz="1200" b="0" i="1" smtClean="0">
                        <a:latin typeface="Cambria Math" panose="02040503050406030204" pitchFamily="18" charset="0"/>
                      </a:rPr>
                      <m:t>.</m:t>
                    </m:r>
                  </m:oMath>
                </a14:m>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𝑖</m:t>
                        </m:r>
                      </m:sub>
                    </m:sSub>
                  </m:oMath>
                </a14:m>
                <a:r>
                  <a:rPr lang="en-US" altLang="zh-CN" sz="1200" dirty="0" smtClean="0"/>
                  <a:t> is also an </a:t>
                </a:r>
                <a:r>
                  <a:rPr lang="en-US" altLang="zh-CN" sz="1200" dirty="0">
                    <a:solidFill>
                      <a:srgbClr val="FF0000"/>
                    </a:solidFill>
                  </a:rPr>
                  <a:t>adaptation function</a:t>
                </a:r>
                <a:r>
                  <a:rPr lang="en-US" altLang="zh-CN" sz="1200" dirty="0"/>
                  <a:t> that takes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𝑆</m:t>
                        </m:r>
                      </m:e>
                      <m:sub>
                        <m:r>
                          <a:rPr lang="en-US" altLang="zh-CN" sz="1200" i="1">
                            <a:latin typeface="Cambria Math" panose="02040503050406030204" pitchFamily="18" charset="0"/>
                          </a:rPr>
                          <m:t>𝑖</m:t>
                        </m:r>
                        <m:r>
                          <a:rPr lang="en-US" altLang="zh-CN" sz="1200" b="0" i="1" smtClean="0">
                            <a:latin typeface="Cambria Math" panose="02040503050406030204" pitchFamily="18" charset="0"/>
                          </a:rPr>
                          <m:t>𝑗</m:t>
                        </m:r>
                      </m:sub>
                    </m:sSub>
                  </m:oMath>
                </a14:m>
                <a:r>
                  <a:rPr lang="zh-CN" altLang="en-US" sz="1200" dirty="0"/>
                  <a:t> </a:t>
                </a:r>
                <a:r>
                  <a:rPr lang="en-US" altLang="zh-CN" sz="1200" dirty="0"/>
                  <a:t>as input and outputs a </a:t>
                </a:r>
                <a:r>
                  <a:rPr lang="en-US" altLang="zh-CN" sz="1200" dirty="0">
                    <a:solidFill>
                      <a:srgbClr val="FF0000"/>
                    </a:solidFill>
                  </a:rPr>
                  <a:t>task-customized </a:t>
                </a:r>
                <a:r>
                  <a:rPr lang="en-US" altLang="zh-CN" sz="1200" dirty="0"/>
                  <a:t>base-learner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𝑖</m:t>
                        </m:r>
                        <m:r>
                          <a:rPr lang="en-US" altLang="zh-CN" sz="1200" b="0" i="1" smtClean="0">
                            <a:latin typeface="Cambria Math" panose="02040503050406030204" pitchFamily="18" charset="0"/>
                          </a:rPr>
                          <m:t>𝑗</m:t>
                        </m:r>
                      </m:sub>
                    </m:sSub>
                  </m:oMath>
                </a14:m>
                <a:r>
                  <a:rPr lang="en-US" altLang="zh-CN" sz="1200" dirty="0" smtClean="0"/>
                  <a:t>, as shown in the following equation.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In fact, we can consider the process of obtaining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𝑖</m:t>
                        </m:r>
                        <m:r>
                          <a:rPr lang="en-US" altLang="zh-CN" sz="1200" b="0" i="1" smtClean="0">
                            <a:latin typeface="Cambria Math" panose="02040503050406030204" pitchFamily="18" charset="0"/>
                          </a:rPr>
                          <m:t>𝑗</m:t>
                        </m:r>
                      </m:sub>
                    </m:sSub>
                  </m:oMath>
                </a14:m>
                <a:r>
                  <a:rPr lang="en-US" altLang="zh-CN" sz="1200" dirty="0" smtClean="0"/>
                  <a:t> as “a second-order adaptation process”. As shown in the left figure. </a:t>
                </a:r>
                <a14:m>
                  <m:oMath xmlns:m="http://schemas.openxmlformats.org/officeDocument/2006/math">
                    <m:r>
                      <a:rPr lang="en-US" altLang="zh-CN" sz="1200" b="0" i="1" smtClean="0">
                        <a:latin typeface="Cambria Math" panose="02040503050406030204" pitchFamily="18" charset="0"/>
                      </a:rPr>
                      <m:t>𝜓</m:t>
                    </m:r>
                  </m:oMath>
                </a14:m>
                <a:r>
                  <a:rPr lang="zh-CN" altLang="en-US" dirty="0" smtClean="0"/>
                  <a:t> </a:t>
                </a:r>
                <a:r>
                  <a:rPr lang="en-US" altLang="zh-CN" dirty="0" smtClean="0"/>
                  <a:t>use </a:t>
                </a:r>
                <a14:m>
                  <m:oMath xmlns:m="http://schemas.openxmlformats.org/officeDocument/2006/math">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𝑆</m:t>
                        </m:r>
                      </m:sup>
                    </m:sSubSup>
                  </m:oMath>
                </a14:m>
                <a:r>
                  <a:rPr lang="zh-CN" altLang="en-US" dirty="0" smtClean="0"/>
                  <a:t> </a:t>
                </a:r>
                <a:r>
                  <a:rPr lang="en-US" altLang="zh-CN" dirty="0" smtClean="0"/>
                  <a:t>to perform first-order adaption</a:t>
                </a:r>
                <a:r>
                  <a:rPr lang="en-US" altLang="zh-CN" baseline="0" dirty="0" smtClean="0"/>
                  <a:t> and we will get an environment-customized meta-learner </a:t>
                </a:r>
                <a14:m>
                  <m:oMath xmlns:m="http://schemas.openxmlformats.org/officeDocument/2006/math">
                    <m:sSub>
                      <m:sSubPr>
                        <m:ctrlPr>
                          <a:rPr lang="en-US" altLang="zh-CN" b="0" i="1" baseline="0" smtClean="0">
                            <a:latin typeface="Cambria Math" panose="02040503050406030204" pitchFamily="18" charset="0"/>
                          </a:rPr>
                        </m:ctrlPr>
                      </m:sSubPr>
                      <m:e>
                        <m:r>
                          <a:rPr lang="en-US" altLang="zh-CN" b="0" i="1" baseline="0" smtClean="0">
                            <a:latin typeface="Cambria Math" panose="02040503050406030204" pitchFamily="18" charset="0"/>
                          </a:rPr>
                          <m:t>𝜙</m:t>
                        </m:r>
                      </m:e>
                      <m:sub>
                        <m:r>
                          <a:rPr lang="en-US" altLang="zh-CN" b="0" i="1" baseline="0" smtClean="0">
                            <a:latin typeface="Cambria Math" panose="02040503050406030204" pitchFamily="18" charset="0"/>
                          </a:rPr>
                          <m:t>𝑖</m:t>
                        </m:r>
                      </m:sub>
                    </m:sSub>
                  </m:oMath>
                </a14:m>
                <a:r>
                  <a:rPr lang="en-US" altLang="zh-CN" dirty="0" smtClean="0"/>
                  <a:t>. Then,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𝜙</m:t>
                        </m:r>
                      </m:e>
                      <m:sub>
                        <m:r>
                          <a:rPr lang="en-US" altLang="zh-CN" b="0" i="1" smtClean="0">
                            <a:latin typeface="Cambria Math" panose="02040503050406030204" pitchFamily="18" charset="0"/>
                          </a:rPr>
                          <m:t>𝑖</m:t>
                        </m:r>
                      </m:sub>
                    </m:sSub>
                  </m:oMath>
                </a14:m>
                <a:r>
                  <a:rPr lang="zh-CN" altLang="en-US" dirty="0" smtClean="0"/>
                  <a:t> </a:t>
                </a:r>
                <a:r>
                  <a:rPr lang="en-US" altLang="zh-CN" dirty="0" smtClean="0"/>
                  <a:t>use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𝑆</m:t>
                        </m:r>
                      </m:e>
                      <m:sub>
                        <m:r>
                          <a:rPr lang="en-US" altLang="zh-CN" b="0" i="1" smtClean="0">
                            <a:latin typeface="Cambria Math" panose="02040503050406030204" pitchFamily="18" charset="0"/>
                          </a:rPr>
                          <m:t>𝑖𝑗</m:t>
                        </m:r>
                      </m:sub>
                    </m:sSub>
                  </m:oMath>
                </a14:m>
                <a:r>
                  <a:rPr lang="zh-CN" altLang="en-US" dirty="0" smtClean="0"/>
                  <a:t> </a:t>
                </a:r>
                <a:r>
                  <a:rPr lang="en-US" altLang="zh-CN" dirty="0" smtClean="0"/>
                  <a:t>to perform second</a:t>
                </a:r>
                <a:r>
                  <a:rPr lang="en-US" altLang="zh-CN" baseline="0" dirty="0" smtClean="0"/>
                  <a:t>-order adaption and we can get a </a:t>
                </a:r>
                <a:r>
                  <a:rPr lang="en-US" altLang="zh-CN" sz="1200" dirty="0" smtClean="0">
                    <a:solidFill>
                      <a:srgbClr val="FF0000"/>
                    </a:solidFill>
                  </a:rPr>
                  <a:t>task-customized </a:t>
                </a:r>
                <a:r>
                  <a:rPr lang="en-US" altLang="zh-CN" sz="1200" dirty="0"/>
                  <a:t>base-learner </a:t>
                </a:r>
                <a14:m>
                  <m:oMath xmlns:m="http://schemas.openxmlformats.org/officeDocument/2006/math">
                    <m:sSub>
                      <m:sSubPr>
                        <m:ctrlPr>
                          <a:rPr lang="en-US" altLang="zh-CN" sz="1200" i="1">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𝑖</m:t>
                        </m:r>
                        <m:r>
                          <a:rPr lang="en-US" altLang="zh-CN" sz="1200" b="0" i="1" smtClean="0">
                            <a:latin typeface="Cambria Math" panose="02040503050406030204" pitchFamily="18" charset="0"/>
                          </a:rPr>
                          <m:t>𝑗</m:t>
                        </m:r>
                      </m:sub>
                    </m:sSub>
                  </m:oMath>
                </a14:m>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model is well trained, </a:t>
                </a:r>
                <a14:m>
                  <m:oMath xmlns:m="http://schemas.openxmlformats.org/officeDocument/2006/math">
                    <m:sSub>
                      <m:sSubPr>
                        <m:ctrlPr>
                          <a:rPr lang="en-US" altLang="zh-CN" sz="1200" i="1" smtClean="0">
                            <a:latin typeface="Cambria Math" panose="02040503050406030204" pitchFamily="18" charset="0"/>
                          </a:rPr>
                        </m:ctrlPr>
                      </m:sSubPr>
                      <m:e>
                        <m:r>
                          <a:rPr lang="en-US" altLang="zh-CN" sz="1200" i="1">
                            <a:latin typeface="Cambria Math" panose="02040503050406030204" pitchFamily="18" charset="0"/>
                          </a:rPr>
                          <m:t>𝜃</m:t>
                        </m:r>
                      </m:e>
                      <m:sub>
                        <m:r>
                          <a:rPr lang="en-US" altLang="zh-CN" sz="1200" i="1">
                            <a:latin typeface="Cambria Math" panose="02040503050406030204" pitchFamily="18" charset="0"/>
                          </a:rPr>
                          <m:t>𝑖</m:t>
                        </m:r>
                        <m:r>
                          <a:rPr lang="en-US" altLang="zh-CN" sz="1200" b="0" i="1" smtClean="0">
                            <a:latin typeface="Cambria Math" panose="02040503050406030204" pitchFamily="18" charset="0"/>
                          </a:rPr>
                          <m:t>𝑗</m:t>
                        </m:r>
                      </m:sub>
                    </m:sSub>
                  </m:oMath>
                </a14:m>
                <a:r>
                  <a:rPr lang="en-US" altLang="zh-CN" dirty="0" smtClean="0"/>
                  <a:t>  will get a smaller loss when evaluating on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𝑧</m:t>
                        </m:r>
                      </m:e>
                      <m:sub>
                        <m:r>
                          <a:rPr lang="en-US" altLang="zh-CN" b="0" i="1" smtClean="0">
                            <a:latin typeface="Cambria Math" panose="02040503050406030204" pitchFamily="18" charset="0"/>
                          </a:rPr>
                          <m:t>𝑖𝑗𝑘</m:t>
                        </m:r>
                      </m:sub>
                    </m:sSub>
                    <m:r>
                      <a:rPr lang="en-US" altLang="zh-CN" b="0" i="1" smtClean="0">
                        <a:latin typeface="Cambria Math" panose="02040503050406030204" pitchFamily="18" charset="0"/>
                      </a:rPr>
                      <m:t>.</m:t>
                    </m:r>
                  </m:oMath>
                </a14:m>
                <a:r>
                  <a:rPr lang="zh-CN" altLang="en-US" dirty="0" smtClean="0"/>
                  <a:t> </a:t>
                </a:r>
                <a:endParaRPr lang="zh-CN" altLang="en-US" dirty="0"/>
              </a:p>
            </p:txBody>
          </p:sp>
        </mc:Choice>
        <mc:Fallback>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Second, </a:t>
                </a:r>
                <a:r>
                  <a:rPr lang="en-US" altLang="zh-CN" sz="1200" dirty="0" smtClean="0"/>
                  <a:t>w</a:t>
                </a:r>
                <a:r>
                  <a:rPr lang="zh-CN" altLang="en-US" sz="1200" dirty="0" smtClean="0"/>
                  <a:t>e </a:t>
                </a:r>
                <a:r>
                  <a:rPr lang="zh-CN" altLang="en-US" sz="1200" dirty="0" smtClean="0"/>
                  <a:t>leverage a hyper-meta-learner </a:t>
                </a:r>
                <a:r>
                  <a:rPr lang="zh-CN" altLang="en-US" sz="1200" dirty="0" smtClean="0"/>
                  <a:t>𝜓</a:t>
                </a:r>
                <a:r>
                  <a:rPr lang="en-US" altLang="zh-CN" sz="1200" dirty="0" smtClean="0"/>
                  <a:t>.</a:t>
                </a:r>
                <a:r>
                  <a:rPr lang="en-US" altLang="zh-CN" sz="1200" baseline="0" dirty="0" smtClean="0"/>
                  <a:t> </a:t>
                </a:r>
                <a:r>
                  <a:rPr lang="en-US" altLang="zh-CN" sz="1200" dirty="0" smtClean="0"/>
                  <a:t>It’s an adaption function that takes </a:t>
                </a:r>
                <a:r>
                  <a:rPr lang="en-US" altLang="zh-CN" sz="1200" b="0" i="0" smtClean="0">
                    <a:latin typeface="Cambria Math" panose="02040503050406030204" pitchFamily="18" charset="0"/>
                  </a:rPr>
                  <a:t>𝑇^𝑆</a:t>
                </a:r>
                <a:r>
                  <a:rPr lang="zh-CN" altLang="en-US" sz="1200" dirty="0" smtClean="0"/>
                  <a:t> as </a:t>
                </a:r>
                <a:r>
                  <a:rPr lang="zh-CN" altLang="en-US" sz="1200" dirty="0"/>
                  <a:t>input for adaptation </a:t>
                </a:r>
                <a:r>
                  <a:rPr lang="zh-CN" altLang="en-US" sz="1200" dirty="0" smtClean="0"/>
                  <a:t>and </a:t>
                </a:r>
                <a:r>
                  <a:rPr lang="zh-CN" altLang="en-US" sz="1200" dirty="0"/>
                  <a:t>outputs </a:t>
                </a:r>
                <a:r>
                  <a:rPr lang="zh-CN" altLang="en-US" sz="1200" dirty="0">
                    <a:solidFill>
                      <a:srgbClr val="FF0000"/>
                    </a:solidFill>
                  </a:rPr>
                  <a:t>environment-customized</a:t>
                </a:r>
                <a:r>
                  <a:rPr lang="zh-CN" altLang="en-US" sz="1200" dirty="0"/>
                  <a:t> meta-</a:t>
                </a:r>
                <a:r>
                  <a:rPr lang="zh-CN" altLang="en-US" sz="1200" dirty="0" smtClean="0"/>
                  <a:t>learner </a:t>
                </a:r>
                <a:r>
                  <a:rPr lang="en-US" altLang="zh-CN" sz="1200" b="0" i="0" smtClean="0">
                    <a:latin typeface="Cambria Math" panose="02040503050406030204" pitchFamily="18" charset="0"/>
                  </a:rPr>
                  <a:t>𝜙_𝑖</a:t>
                </a:r>
                <a:r>
                  <a:rPr lang="zh-CN" altLang="en-US" dirty="0" smtClean="0"/>
                  <a:t> </a:t>
                </a:r>
                <a:r>
                  <a:rPr lang="en-US" altLang="zh-CN" dirty="0" smtClean="0"/>
                  <a:t>, as shown in the following</a:t>
                </a:r>
                <a:r>
                  <a:rPr lang="en-US" altLang="zh-CN" baseline="0" dirty="0" smtClean="0"/>
                  <a:t> equation</a:t>
                </a:r>
                <a:r>
                  <a:rPr lang="en-US" altLang="zh-CN" sz="1200" b="0" i="0" smtClean="0">
                    <a:latin typeface="Cambria Math" panose="02040503050406030204" pitchFamily="18" charset="0"/>
                  </a:rPr>
                  <a:t>.</a:t>
                </a: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0" i="0" smtClean="0">
                    <a:latin typeface="Cambria Math" panose="02040503050406030204" pitchFamily="18" charset="0"/>
                  </a:rPr>
                  <a:t>𝜙</a:t>
                </a:r>
                <a:r>
                  <a:rPr lang="en-US" altLang="zh-CN" sz="1200" b="0" i="0" smtClean="0">
                    <a:latin typeface="Cambria Math" panose="02040503050406030204" pitchFamily="18" charset="0"/>
                  </a:rPr>
                  <a:t>_</a:t>
                </a:r>
                <a:r>
                  <a:rPr lang="en-US" altLang="zh-CN" sz="1200" b="0" i="0" smtClean="0">
                    <a:latin typeface="Cambria Math" panose="02040503050406030204" pitchFamily="18" charset="0"/>
                  </a:rPr>
                  <a:t>𝑖</a:t>
                </a:r>
                <a:r>
                  <a:rPr lang="en-US" altLang="zh-CN" sz="1200" dirty="0" smtClean="0"/>
                  <a:t> is also an </a:t>
                </a:r>
                <a:r>
                  <a:rPr lang="en-US" altLang="zh-CN" sz="1200" dirty="0">
                    <a:solidFill>
                      <a:srgbClr val="FF0000"/>
                    </a:solidFill>
                  </a:rPr>
                  <a:t>adaptation function</a:t>
                </a:r>
                <a:r>
                  <a:rPr lang="en-US" altLang="zh-CN" sz="1200" dirty="0"/>
                  <a:t> that takes </a:t>
                </a:r>
                <a:r>
                  <a:rPr lang="en-US" altLang="zh-CN" sz="1200" i="0">
                    <a:latin typeface="Cambria Math" panose="02040503050406030204" pitchFamily="18" charset="0"/>
                  </a:rPr>
                  <a:t>𝑆_𝑖</a:t>
                </a:r>
                <a:r>
                  <a:rPr lang="en-US" altLang="zh-CN" sz="1200" b="0" i="0" smtClean="0">
                    <a:latin typeface="Cambria Math" panose="02040503050406030204" pitchFamily="18" charset="0"/>
                  </a:rPr>
                  <a:t>𝑗</a:t>
                </a:r>
                <a:r>
                  <a:rPr lang="zh-CN" altLang="en-US" sz="1200" dirty="0"/>
                  <a:t> </a:t>
                </a:r>
                <a:r>
                  <a:rPr lang="en-US" altLang="zh-CN" sz="1200" dirty="0"/>
                  <a:t>as input and outputs a </a:t>
                </a:r>
                <a:r>
                  <a:rPr lang="en-US" altLang="zh-CN" sz="1200" dirty="0">
                    <a:solidFill>
                      <a:srgbClr val="FF0000"/>
                    </a:solidFill>
                  </a:rPr>
                  <a:t>task-customized </a:t>
                </a:r>
                <a:r>
                  <a:rPr lang="en-US" altLang="zh-CN" sz="1200" dirty="0"/>
                  <a:t>base-learner </a:t>
                </a:r>
                <a:r>
                  <a:rPr lang="en-US" altLang="zh-CN" sz="1200" i="0">
                    <a:latin typeface="Cambria Math" panose="02040503050406030204" pitchFamily="18" charset="0"/>
                  </a:rPr>
                  <a:t>𝜃_𝑖</a:t>
                </a:r>
                <a:r>
                  <a:rPr lang="en-US" altLang="zh-CN" sz="1200" b="0" i="0" smtClean="0">
                    <a:latin typeface="Cambria Math" panose="02040503050406030204" pitchFamily="18" charset="0"/>
                  </a:rPr>
                  <a:t>𝑗</a:t>
                </a:r>
                <a:r>
                  <a:rPr lang="en-US" altLang="zh-CN" sz="1200" dirty="0" smtClean="0"/>
                  <a:t>, as shown in the following equation.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t>In fact, we can consider the process of obtaining </a:t>
                </a:r>
                <a:r>
                  <a:rPr lang="en-US" altLang="zh-CN" sz="1200" i="0">
                    <a:latin typeface="Cambria Math" panose="02040503050406030204" pitchFamily="18" charset="0"/>
                  </a:rPr>
                  <a:t>𝜃</a:t>
                </a:r>
                <a:r>
                  <a:rPr lang="en-US" altLang="zh-CN" sz="1200" i="0" smtClean="0">
                    <a:latin typeface="Cambria Math" panose="02040503050406030204" pitchFamily="18" charset="0"/>
                  </a:rPr>
                  <a:t>_</a:t>
                </a:r>
                <a:r>
                  <a:rPr lang="en-US" altLang="zh-CN" sz="1200" i="0">
                    <a:latin typeface="Cambria Math" panose="02040503050406030204" pitchFamily="18" charset="0"/>
                  </a:rPr>
                  <a:t>𝑖</a:t>
                </a:r>
                <a:r>
                  <a:rPr lang="en-US" altLang="zh-CN" sz="1200" b="0" i="0" smtClean="0">
                    <a:latin typeface="Cambria Math" panose="02040503050406030204" pitchFamily="18" charset="0"/>
                  </a:rPr>
                  <a:t>𝑗</a:t>
                </a:r>
                <a:r>
                  <a:rPr lang="en-US" altLang="zh-CN" sz="1200" dirty="0" smtClean="0"/>
                  <a:t> as “a second-order adaptation process”. As shown in the left figure. </a:t>
                </a:r>
                <a:r>
                  <a:rPr lang="en-US" altLang="zh-CN" sz="1200" b="0" i="0" smtClean="0">
                    <a:latin typeface="Cambria Math" panose="02040503050406030204" pitchFamily="18" charset="0"/>
                  </a:rPr>
                  <a:t>𝜓</a:t>
                </a:r>
                <a:r>
                  <a:rPr lang="zh-CN" altLang="en-US" dirty="0" smtClean="0"/>
                  <a:t> </a:t>
                </a:r>
                <a:r>
                  <a:rPr lang="en-US" altLang="zh-CN" dirty="0" smtClean="0"/>
                  <a:t>use </a:t>
                </a:r>
                <a:r>
                  <a:rPr lang="en-US" altLang="zh-CN" b="0" i="0" smtClean="0">
                    <a:latin typeface="Cambria Math" panose="02040503050406030204" pitchFamily="18" charset="0"/>
                  </a:rPr>
                  <a:t>𝑇_𝑖^𝑆</a:t>
                </a:r>
                <a:r>
                  <a:rPr lang="zh-CN" altLang="en-US" dirty="0" smtClean="0"/>
                  <a:t> </a:t>
                </a:r>
                <a:r>
                  <a:rPr lang="en-US" altLang="zh-CN" dirty="0" smtClean="0"/>
                  <a:t>to perform first-order adaption</a:t>
                </a:r>
                <a:r>
                  <a:rPr lang="en-US" altLang="zh-CN" baseline="0" dirty="0" smtClean="0"/>
                  <a:t> and we will get an environment-customized meta-learner </a:t>
                </a:r>
                <a:r>
                  <a:rPr lang="en-US" altLang="zh-CN" b="0" i="0" baseline="0" smtClean="0">
                    <a:latin typeface="Cambria Math" panose="02040503050406030204" pitchFamily="18" charset="0"/>
                  </a:rPr>
                  <a:t>𝜙_𝑖</a:t>
                </a:r>
                <a:r>
                  <a:rPr lang="en-US" altLang="zh-CN" dirty="0" smtClean="0"/>
                  <a:t>. Then, </a:t>
                </a:r>
                <a:r>
                  <a:rPr lang="en-US" altLang="zh-CN" b="0" i="0" smtClean="0">
                    <a:latin typeface="Cambria Math" panose="02040503050406030204" pitchFamily="18" charset="0"/>
                  </a:rPr>
                  <a:t>𝜙_𝑖</a:t>
                </a:r>
                <a:r>
                  <a:rPr lang="zh-CN" altLang="en-US" dirty="0" smtClean="0"/>
                  <a:t> </a:t>
                </a:r>
                <a:r>
                  <a:rPr lang="en-US" altLang="zh-CN" dirty="0" smtClean="0"/>
                  <a:t>use </a:t>
                </a:r>
                <a:r>
                  <a:rPr lang="en-US" altLang="zh-CN" b="0" i="0" smtClean="0">
                    <a:latin typeface="Cambria Math" panose="02040503050406030204" pitchFamily="18" charset="0"/>
                  </a:rPr>
                  <a:t>𝑆_𝑖𝑗</a:t>
                </a:r>
                <a:r>
                  <a:rPr lang="zh-CN" altLang="en-US" dirty="0" smtClean="0"/>
                  <a:t> </a:t>
                </a:r>
                <a:r>
                  <a:rPr lang="en-US" altLang="zh-CN" dirty="0" smtClean="0"/>
                  <a:t>to perform second</a:t>
                </a:r>
                <a:r>
                  <a:rPr lang="en-US" altLang="zh-CN" baseline="0" dirty="0" smtClean="0"/>
                  <a:t>-order adaption and we can get a </a:t>
                </a:r>
                <a:r>
                  <a:rPr lang="en-US" altLang="zh-CN" sz="1200" dirty="0" smtClean="0">
                    <a:solidFill>
                      <a:srgbClr val="FF0000"/>
                    </a:solidFill>
                  </a:rPr>
                  <a:t>task-customized </a:t>
                </a:r>
                <a:r>
                  <a:rPr lang="en-US" altLang="zh-CN" sz="1200" dirty="0"/>
                  <a:t>base-learner </a:t>
                </a:r>
                <a:r>
                  <a:rPr lang="en-US" altLang="zh-CN" sz="1200" i="0">
                    <a:latin typeface="Cambria Math" panose="02040503050406030204" pitchFamily="18" charset="0"/>
                  </a:rPr>
                  <a:t>𝜃_𝑖</a:t>
                </a:r>
                <a:r>
                  <a:rPr lang="en-US" altLang="zh-CN" sz="1200" b="0" i="0" smtClean="0">
                    <a:latin typeface="Cambria Math" panose="02040503050406030204" pitchFamily="18" charset="0"/>
                  </a:rPr>
                  <a:t>𝑗</a:t>
                </a:r>
                <a:r>
                  <a:rPr lang="en-US" altLang="zh-CN" dirty="0" smtClean="0"/>
                  <a:t>.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When the model is well trained, </a:t>
                </a:r>
                <a:r>
                  <a:rPr lang="en-US" altLang="zh-CN" sz="1200" i="0">
                    <a:latin typeface="Cambria Math" panose="02040503050406030204" pitchFamily="18" charset="0"/>
                  </a:rPr>
                  <a:t>𝜃</a:t>
                </a:r>
                <a:r>
                  <a:rPr lang="en-US" altLang="zh-CN" sz="1200" i="0" smtClean="0">
                    <a:latin typeface="Cambria Math" panose="02040503050406030204" pitchFamily="18" charset="0"/>
                  </a:rPr>
                  <a:t>_</a:t>
                </a:r>
                <a:r>
                  <a:rPr lang="en-US" altLang="zh-CN" sz="1200" i="0">
                    <a:latin typeface="Cambria Math" panose="02040503050406030204" pitchFamily="18" charset="0"/>
                  </a:rPr>
                  <a:t>𝑖</a:t>
                </a:r>
                <a:r>
                  <a:rPr lang="en-US" altLang="zh-CN" sz="1200" b="0" i="0" smtClean="0">
                    <a:latin typeface="Cambria Math" panose="02040503050406030204" pitchFamily="18" charset="0"/>
                  </a:rPr>
                  <a:t>𝑗</a:t>
                </a:r>
                <a:r>
                  <a:rPr lang="en-US" altLang="zh-CN" dirty="0" smtClean="0"/>
                  <a:t>  will get a smaller loss when evaluating on </a:t>
                </a:r>
                <a:r>
                  <a:rPr lang="en-US" altLang="zh-CN" b="0" i="0" smtClean="0">
                    <a:latin typeface="Cambria Math" panose="02040503050406030204" pitchFamily="18" charset="0"/>
                  </a:rPr>
                  <a:t>𝑧_𝑖𝑗𝑘.</a:t>
                </a:r>
                <a:r>
                  <a:rPr lang="zh-CN" altLang="en-US" dirty="0" smtClean="0"/>
                  <a:t> </a:t>
                </a:r>
                <a:endParaRPr lang="zh-CN" altLang="en-US" dirty="0"/>
              </a:p>
            </p:txBody>
          </p:sp>
        </mc:Fallback>
      </mc:AlternateContent>
      <p:sp>
        <p:nvSpPr>
          <p:cNvPr id="4" name="灯片编号占位符 3"/>
          <p:cNvSpPr>
            <a:spLocks noGrp="1"/>
          </p:cNvSpPr>
          <p:nvPr>
            <p:ph type="sldNum" sz="quarter" idx="10"/>
          </p:nvPr>
        </p:nvSpPr>
        <p:spPr/>
        <p:txBody>
          <a:bodyPr/>
          <a:lstStyle/>
          <a:p>
            <a:fld id="{C00F5482-5408-47D4-B8CD-0C13C1203EC0}" type="slidenum">
              <a:rPr lang="zh-CN" altLang="en-US" smtClean="0"/>
              <a:t>9</a:t>
            </a:fld>
            <a:endParaRPr lang="zh-CN" altLang="en-US"/>
          </a:p>
        </p:txBody>
      </p:sp>
    </p:spTree>
    <p:extLst>
      <p:ext uri="{BB962C8B-B14F-4D97-AF65-F5344CB8AC3E}">
        <p14:creationId xmlns:p14="http://schemas.microsoft.com/office/powerpoint/2010/main" val="3386513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7015990" y="16820"/>
            <a:ext cx="5168389" cy="869103"/>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7015990" y="16820"/>
            <a:ext cx="5168389" cy="869103"/>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7015990" y="16820"/>
            <a:ext cx="5168389" cy="869103"/>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7015990" y="16820"/>
            <a:ext cx="5168389" cy="869103"/>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7" name="图片 6"/>
          <p:cNvPicPr>
            <a:picLocks noChangeAspect="1"/>
          </p:cNvPicPr>
          <p:nvPr userDrawn="1"/>
        </p:nvPicPr>
        <p:blipFill>
          <a:blip r:embed="rId2"/>
          <a:stretch>
            <a:fillRect/>
          </a:stretch>
        </p:blipFill>
        <p:spPr>
          <a:xfrm>
            <a:off x="7015990" y="16820"/>
            <a:ext cx="5168389" cy="869103"/>
          </a:xfrm>
          <a:prstGeom prst="rect">
            <a:avLst/>
          </a:prstGeom>
        </p:spPr>
      </p:pic>
      <p:pic>
        <p:nvPicPr>
          <p:cNvPr id="8" name="图片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7015990" y="16820"/>
            <a:ext cx="5168389" cy="869103"/>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10" name="图片 9"/>
          <p:cNvPicPr>
            <a:picLocks noChangeAspect="1"/>
          </p:cNvPicPr>
          <p:nvPr userDrawn="1"/>
        </p:nvPicPr>
        <p:blipFill>
          <a:blip r:embed="rId2"/>
          <a:stretch>
            <a:fillRect/>
          </a:stretch>
        </p:blipFill>
        <p:spPr>
          <a:xfrm>
            <a:off x="7015990" y="16820"/>
            <a:ext cx="5168389" cy="869103"/>
          </a:xfrm>
          <a:prstGeom prst="rect">
            <a:avLst/>
          </a:prstGeom>
        </p:spPr>
      </p:pic>
      <p:pic>
        <p:nvPicPr>
          <p:cNvPr id="11" name="图片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6" name="图片 5"/>
          <p:cNvPicPr>
            <a:picLocks noChangeAspect="1"/>
          </p:cNvPicPr>
          <p:nvPr userDrawn="1"/>
        </p:nvPicPr>
        <p:blipFill>
          <a:blip r:embed="rId2"/>
          <a:stretch>
            <a:fillRect/>
          </a:stretch>
        </p:blipFill>
        <p:spPr>
          <a:xfrm>
            <a:off x="7015990" y="16820"/>
            <a:ext cx="5168389" cy="869103"/>
          </a:xfrm>
          <a:prstGeom prst="rect">
            <a:avLst/>
          </a:prstGeom>
        </p:spPr>
      </p:pic>
      <p:pic>
        <p:nvPicPr>
          <p:cNvPr id="7" name="图片 6"/>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5" name="图片 4"/>
          <p:cNvPicPr>
            <a:picLocks noChangeAspect="1"/>
          </p:cNvPicPr>
          <p:nvPr userDrawn="1"/>
        </p:nvPicPr>
        <p:blipFill>
          <a:blip r:embed="rId2"/>
          <a:stretch>
            <a:fillRect/>
          </a:stretch>
        </p:blipFill>
        <p:spPr>
          <a:xfrm>
            <a:off x="7015990" y="16820"/>
            <a:ext cx="5168389" cy="869103"/>
          </a:xfrm>
          <a:prstGeom prst="rect">
            <a:avLst/>
          </a:prstGeom>
        </p:spPr>
      </p:pic>
      <p:pic>
        <p:nvPicPr>
          <p:cNvPr id="6" name="图片 5"/>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7015990" y="16820"/>
            <a:ext cx="5168389" cy="869103"/>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69383FF7-3573-444D-840F-86C5C276DFC2}" type="datetimeFigureOut">
              <a:rPr lang="zh-CN" altLang="en-US" smtClean="0"/>
              <a:t>2023/10/24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204E640-8962-4133-82D2-D4EEB9D12F70}" type="slidenum">
              <a:rPr lang="zh-CN" altLang="en-US" smtClean="0"/>
              <a:t>‹#›</a:t>
            </a:fld>
            <a:endParaRPr lang="zh-CN" altLang="en-US"/>
          </a:p>
        </p:txBody>
      </p:sp>
      <p:pic>
        <p:nvPicPr>
          <p:cNvPr id="8" name="图片 7"/>
          <p:cNvPicPr>
            <a:picLocks noChangeAspect="1"/>
          </p:cNvPicPr>
          <p:nvPr userDrawn="1"/>
        </p:nvPicPr>
        <p:blipFill>
          <a:blip r:embed="rId2"/>
          <a:stretch>
            <a:fillRect/>
          </a:stretch>
        </p:blipFill>
        <p:spPr>
          <a:xfrm>
            <a:off x="7015990" y="16820"/>
            <a:ext cx="5168389" cy="869103"/>
          </a:xfrm>
          <a:prstGeom prst="rect">
            <a:avLst/>
          </a:prstGeom>
        </p:spPr>
      </p:pic>
      <p:pic>
        <p:nvPicPr>
          <p:cNvPr id="9" name="图片 8"/>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9091"/>
            <a:ext cx="4183244" cy="87361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383FF7-3573-444D-840F-86C5C276DFC2}" type="datetimeFigureOut">
              <a:rPr lang="zh-CN" altLang="en-US" smtClean="0"/>
              <a:t>2023/10/24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204E640-8962-4133-82D2-D4EEB9D12F70}"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21.png"/><Relationship Id="rId7"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0.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 Box 17"/>
          <p:cNvSpPr txBox="1">
            <a:spLocks noChangeArrowheads="1"/>
          </p:cNvSpPr>
          <p:nvPr/>
        </p:nvSpPr>
        <p:spPr bwMode="auto">
          <a:xfrm>
            <a:off x="716578" y="1620639"/>
            <a:ext cx="10813232" cy="1446550"/>
          </a:xfrm>
          <a:prstGeom prst="rect">
            <a:avLst/>
          </a:prstGeom>
          <a:noFill/>
          <a:ln w="9525">
            <a:noFill/>
            <a:miter lim="800000"/>
            <a:headEnd/>
            <a:tailEnd/>
          </a:ln>
        </p:spPr>
        <p:txBody>
          <a:bodyPr wrap="square">
            <a:spAutoFit/>
          </a:bodyPr>
          <a:lstStyle/>
          <a:p>
            <a:pPr algn="ctr"/>
            <a:r>
              <a:rPr lang="en-US" altLang="zh-CN" sz="4400" b="1" dirty="0" smtClean="0">
                <a:solidFill>
                  <a:srgbClr val="002060"/>
                </a:solidFill>
                <a:latin typeface="Times New Roman" panose="02020603050405020304" pitchFamily="18" charset="0"/>
                <a:ea typeface="黑体" pitchFamily="2" charset="-122"/>
                <a:cs typeface="Times New Roman" panose="02020603050405020304" pitchFamily="18" charset="0"/>
              </a:rPr>
              <a:t>Hierarchical </a:t>
            </a:r>
            <a:r>
              <a:rPr lang="en-US" altLang="zh-CN" sz="4400" b="1" dirty="0">
                <a:solidFill>
                  <a:srgbClr val="002060"/>
                </a:solidFill>
                <a:latin typeface="Times New Roman" panose="02020603050405020304" pitchFamily="18" charset="0"/>
                <a:ea typeface="黑体" pitchFamily="2" charset="-122"/>
                <a:cs typeface="Times New Roman" panose="02020603050405020304" pitchFamily="18" charset="0"/>
              </a:rPr>
              <a:t>Meta-Learning with Hyper-Tasks for </a:t>
            </a:r>
            <a:r>
              <a:rPr lang="en-US" altLang="zh-CN" sz="4400" b="1" dirty="0" smtClean="0">
                <a:solidFill>
                  <a:srgbClr val="002060"/>
                </a:solidFill>
                <a:latin typeface="Times New Roman" panose="02020603050405020304" pitchFamily="18" charset="0"/>
                <a:ea typeface="黑体" pitchFamily="2" charset="-122"/>
                <a:cs typeface="Times New Roman" panose="02020603050405020304" pitchFamily="18" charset="0"/>
              </a:rPr>
              <a:t>Few-Shot Learning</a:t>
            </a:r>
            <a:endParaRPr lang="zh-CN" altLang="en-US" sz="4400" b="1" dirty="0">
              <a:solidFill>
                <a:srgbClr val="002060"/>
              </a:solidFill>
              <a:latin typeface="Times New Roman" panose="02020603050405020304" pitchFamily="18" charset="0"/>
              <a:ea typeface="黑体" pitchFamily="2" charset="-122"/>
              <a:cs typeface="Times New Roman" panose="02020603050405020304" pitchFamily="18" charset="0"/>
            </a:endParaRPr>
          </a:p>
        </p:txBody>
      </p:sp>
      <p:pic>
        <p:nvPicPr>
          <p:cNvPr id="60" name="Picture 2"/>
          <p:cNvPicPr>
            <a:picLocks noChangeAspect="1" noChangeArrowheads="1"/>
          </p:cNvPicPr>
          <p:nvPr/>
        </p:nvPicPr>
        <p:blipFill>
          <a:blip r:embed="rId3" cstate="print">
            <a:lum contrast="-12000"/>
          </a:blip>
          <a:srcRect l="15675" r="10379" b="7317"/>
          <a:stretch>
            <a:fillRect/>
          </a:stretch>
        </p:blipFill>
        <p:spPr bwMode="auto">
          <a:xfrm>
            <a:off x="0" y="4267200"/>
            <a:ext cx="12192000" cy="2590800"/>
          </a:xfrm>
          <a:prstGeom prst="rect">
            <a:avLst/>
          </a:prstGeom>
          <a:noFill/>
          <a:ln w="9525">
            <a:noFill/>
            <a:miter lim="800000"/>
            <a:headEnd/>
            <a:tailEnd/>
          </a:ln>
        </p:spPr>
      </p:pic>
      <p:grpSp>
        <p:nvGrpSpPr>
          <p:cNvPr id="61" name="组合 8"/>
          <p:cNvGrpSpPr>
            <a:grpSpLocks/>
          </p:cNvGrpSpPr>
          <p:nvPr/>
        </p:nvGrpSpPr>
        <p:grpSpPr bwMode="auto">
          <a:xfrm>
            <a:off x="0" y="4267200"/>
            <a:ext cx="12192000" cy="2590800"/>
            <a:chOff x="0" y="3276600"/>
            <a:chExt cx="9144000" cy="3200400"/>
          </a:xfrm>
        </p:grpSpPr>
        <p:sp>
          <p:nvSpPr>
            <p:cNvPr id="62" name="矩形 61"/>
            <p:cNvSpPr/>
            <p:nvPr/>
          </p:nvSpPr>
          <p:spPr>
            <a:xfrm flipV="1">
              <a:off x="0" y="3276600"/>
              <a:ext cx="9144000" cy="3200400"/>
            </a:xfrm>
            <a:prstGeom prst="rect">
              <a:avLst/>
            </a:prstGeom>
            <a:gradFill flip="none" rotWithShape="1">
              <a:gsLst>
                <a:gs pos="0">
                  <a:schemeClr val="bg1">
                    <a:alpha val="40000"/>
                  </a:schemeClr>
                </a:gs>
                <a:gs pos="100000">
                  <a:schemeClr val="accent1">
                    <a:tint val="23500"/>
                    <a:satMod val="160000"/>
                  </a:schemeClr>
                </a:gs>
              </a:gsLst>
              <a:lin ang="5400000" scaled="0"/>
              <a:tileRect/>
            </a:gradFill>
            <a:ln>
              <a:noFill/>
            </a:ln>
            <a:effectLst/>
            <a:scene3d>
              <a:camera prst="orthographicFront"/>
              <a:lightRig rig="threePt" dir="t"/>
            </a:scene3d>
            <a:sp3d prstMaterial="dkEdge"/>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cxnSp>
          <p:nvCxnSpPr>
            <p:cNvPr id="63" name="直接连接符 62"/>
            <p:cNvCxnSpPr/>
            <p:nvPr/>
          </p:nvCxnSpPr>
          <p:spPr>
            <a:xfrm>
              <a:off x="0" y="3276600"/>
              <a:ext cx="9144000" cy="1962"/>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grpSp>
      <p:sp>
        <p:nvSpPr>
          <p:cNvPr id="2" name="文本框 1">
            <a:extLst>
              <a:ext uri="{FF2B5EF4-FFF2-40B4-BE49-F238E27FC236}">
                <a16:creationId xmlns:a16="http://schemas.microsoft.com/office/drawing/2014/main" id="{FDE4AFA6-C91A-4925-83D6-12ED7A47602B}"/>
              </a:ext>
            </a:extLst>
          </p:cNvPr>
          <p:cNvSpPr txBox="1"/>
          <p:nvPr/>
        </p:nvSpPr>
        <p:spPr>
          <a:xfrm>
            <a:off x="9491517" y="3715464"/>
            <a:ext cx="2700483" cy="523220"/>
          </a:xfrm>
          <a:prstGeom prst="rect">
            <a:avLst/>
          </a:prstGeom>
          <a:noFill/>
        </p:spPr>
        <p:txBody>
          <a:bodyPr wrap="none" rtlCol="0">
            <a:spAutoFit/>
          </a:bodyPr>
          <a:lstStyle/>
          <a:p>
            <a:r>
              <a:rPr lang="en-US" altLang="zh-CN" sz="2800" b="1" dirty="0" err="1" smtClean="0">
                <a:solidFill>
                  <a:srgbClr val="002060"/>
                </a:solidFill>
                <a:latin typeface="Times New Roman" panose="02020603050405020304" pitchFamily="18" charset="0"/>
                <a:ea typeface="黑体" pitchFamily="2" charset="-122"/>
                <a:cs typeface="Times New Roman" panose="02020603050405020304" pitchFamily="18" charset="0"/>
              </a:rPr>
              <a:t>Yunchuan</a:t>
            </a:r>
            <a:r>
              <a:rPr lang="en-US" altLang="zh-CN" sz="2800" b="1" dirty="0" smtClean="0">
                <a:solidFill>
                  <a:srgbClr val="002060"/>
                </a:solidFill>
                <a:latin typeface="Times New Roman" panose="02020603050405020304" pitchFamily="18" charset="0"/>
                <a:ea typeface="黑体" pitchFamily="2" charset="-122"/>
                <a:cs typeface="Times New Roman" panose="02020603050405020304" pitchFamily="18" charset="0"/>
              </a:rPr>
              <a:t> Guan</a:t>
            </a:r>
            <a:endParaRPr lang="zh-CN" altLang="en-US" sz="2800" b="1" dirty="0">
              <a:solidFill>
                <a:srgbClr val="002060"/>
              </a:solidFill>
              <a:latin typeface="Times New Roman" panose="02020603050405020304" pitchFamily="18" charset="0"/>
              <a:ea typeface="黑体" pitchFamily="2"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Method (Hierarchical meta-learning)</a:t>
            </a:r>
            <a:endParaRPr lang="zh-CN" altLang="en-US" b="1" dirty="0">
              <a:solidFill>
                <a:schemeClr val="accent1">
                  <a:lumMod val="50000"/>
                </a:schemeClr>
              </a:solidFill>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838200" y="1825625"/>
                <a:ext cx="10515600" cy="3480085"/>
              </a:xfrm>
            </p:spPr>
            <p:txBody>
              <a:bodyPr>
                <a:noAutofit/>
              </a:bodyPr>
              <a:lstStyle/>
              <a:p>
                <a:pPr marL="0" indent="0">
                  <a:buNone/>
                </a:pPr>
                <a14:m>
                  <m:oMath xmlns:m="http://schemas.openxmlformats.org/officeDocument/2006/math">
                    <m:r>
                      <a:rPr lang="en-US" altLang="zh-CN" sz="2400" b="0" i="1" smtClean="0">
                        <a:latin typeface="Cambria Math" panose="02040503050406030204" pitchFamily="18" charset="0"/>
                      </a:rPr>
                      <m:t>𝜓</m:t>
                    </m:r>
                  </m:oMath>
                </a14:m>
                <a:r>
                  <a:rPr lang="en-US" altLang="zh-CN" sz="2400" dirty="0" smtClean="0"/>
                  <a:t> minimizes </a:t>
                </a:r>
                <a:r>
                  <a:rPr lang="en-US" altLang="zh-CN" sz="2400" dirty="0"/>
                  <a:t>the following </a:t>
                </a:r>
                <a:r>
                  <a:rPr lang="en-US" altLang="zh-CN" sz="2400" dirty="0" smtClean="0"/>
                  <a:t>Loss :</a:t>
                </a:r>
              </a:p>
              <a:p>
                <a:pPr marL="0" indent="0">
                  <a:buNone/>
                </a:pPr>
                <a14:m>
                  <m:oMathPara xmlns:m="http://schemas.openxmlformats.org/officeDocument/2006/math">
                    <m:oMathParaPr>
                      <m:jc m:val="centerGroup"/>
                    </m:oMathParaPr>
                    <m:oMath xmlns:m="http://schemas.openxmlformats.org/officeDocument/2006/math">
                      <m:r>
                        <m:rPr>
                          <m:nor/>
                        </m:rPr>
                        <a:rPr lang="en-US" altLang="zh-CN" sz="2400" dirty="0">
                          <a:latin typeface="Blackadder ITC" panose="04020505051007020D02" pitchFamily="82" charset="0"/>
                        </a:rPr>
                        <m:t>L</m:t>
                      </m:r>
                      <m:r>
                        <m:rPr>
                          <m:nor/>
                        </m:rPr>
                        <a:rPr lang="en-US" altLang="zh-CN" sz="2400" b="0" i="0" dirty="0" smtClean="0">
                          <a:latin typeface="Blackadder ITC" panose="04020505051007020D02" pitchFamily="82" charset="0"/>
                        </a:rPr>
                        <m:t>oss</m:t>
                      </m:r>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r>
                            <m:rPr>
                              <m:brk m:alnAt="7"/>
                            </m:rPr>
                            <a:rPr lang="en-US" altLang="zh-CN" sz="2400" b="0" i="1" smtClean="0">
                              <a:latin typeface="Cambria Math" panose="02040503050406030204" pitchFamily="18" charset="0"/>
                            </a:rPr>
                            <m:t>𝐻</m:t>
                          </m:r>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𝑇</m:t>
                              </m:r>
                            </m:e>
                            <m:sub>
                              <m:r>
                                <m:rPr>
                                  <m:brk m:alnAt="7"/>
                                </m:rP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𝐷</m:t>
                              </m:r>
                            </m:e>
                            <m:sub>
                              <m:r>
                                <a:rPr lang="en-US" altLang="zh-CN" sz="2400" b="0" i="1" smtClean="0">
                                  <a:latin typeface="Cambria Math" panose="02040503050406030204" pitchFamily="18" charset="0"/>
                                </a:rPr>
                                <m:t>𝑡𝑟</m:t>
                              </m:r>
                            </m:sub>
                          </m:sSub>
                        </m:sub>
                        <m:sup/>
                        <m:e>
                          <m:r>
                            <m:rPr>
                              <m:nor/>
                            </m:rPr>
                            <a:rPr lang="en-US" altLang="zh-CN" sz="2400" dirty="0">
                              <a:latin typeface="Blackadder ITC" panose="04020505051007020D02" pitchFamily="82" charset="0"/>
                            </a:rPr>
                            <m:t>L</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e>
                      </m:nary>
                      <m:r>
                        <a:rPr lang="en-US" altLang="zh-CN" sz="2400" b="0" i="1" smtClean="0">
                          <a:latin typeface="Cambria Math" panose="02040503050406030204" pitchFamily="18" charset="0"/>
                        </a:rPr>
                        <m:t>,</m:t>
                      </m:r>
                    </m:oMath>
                  </m:oMathPara>
                </a14:m>
                <a:endParaRPr lang="en-US" altLang="zh-CN" sz="2400" dirty="0" smtClean="0"/>
              </a:p>
              <a:p>
                <a:pPr marL="0" indent="0">
                  <a:buNone/>
                </a:pPr>
                <a:r>
                  <a:rPr lang="en-US" altLang="zh-CN" sz="2400" dirty="0" smtClean="0"/>
                  <a:t>where </a:t>
                </a:r>
                <a:r>
                  <a:rPr lang="en-US" altLang="zh-CN" sz="2400" dirty="0">
                    <a:latin typeface="Blackadder ITC" panose="04020505051007020D02" pitchFamily="82" charset="0"/>
                  </a:rPr>
                  <a:t>L</a:t>
                </a:r>
                <a14:m>
                  <m:oMath xmlns:m="http://schemas.openxmlformats.org/officeDocument/2006/math">
                    <m:r>
                      <a:rPr lang="en-US" altLang="zh-CN" sz="2400" i="1">
                        <a:latin typeface="Cambria Math" panose="02040503050406030204" pitchFamily="18" charset="0"/>
                      </a:rPr>
                      <m:t>(</m:t>
                    </m:r>
                    <m:r>
                      <a:rPr lang="en-US" altLang="zh-CN" sz="2400" i="1">
                        <a:latin typeface="Cambria Math" panose="02040503050406030204" pitchFamily="18" charset="0"/>
                      </a:rPr>
                      <m:t>𝜓</m:t>
                    </m:r>
                    <m:r>
                      <a:rPr lang="en-US" altLang="zh-CN" sz="2400" i="1">
                        <a:latin typeface="Cambria Math" panose="02040503050406030204" pitchFamily="18" charset="0"/>
                      </a:rPr>
                      <m:t>,</m:t>
                    </m:r>
                    <m:r>
                      <a:rPr lang="en-US" altLang="zh-CN" sz="2400" i="1">
                        <a:latin typeface="Cambria Math" panose="02040503050406030204" pitchFamily="18" charset="0"/>
                      </a:rPr>
                      <m:t>𝐻</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Sub>
                    <m:r>
                      <a:rPr lang="en-US" altLang="zh-CN" sz="2400" i="1">
                        <a:latin typeface="Cambria Math" panose="02040503050406030204" pitchFamily="18" charset="0"/>
                      </a:rPr>
                      <m:t>)</m:t>
                    </m:r>
                  </m:oMath>
                </a14:m>
                <a:r>
                  <a:rPr lang="en-US" altLang="zh-CN" sz="2400" dirty="0" smtClean="0"/>
                  <a:t> evaluate the performance of </a:t>
                </a:r>
                <a14:m>
                  <m:oMath xmlns:m="http://schemas.openxmlformats.org/officeDocument/2006/math">
                    <m:r>
                      <a:rPr lang="en-US" altLang="zh-CN" sz="2400" b="0" i="1" smtClean="0">
                        <a:latin typeface="Cambria Math" panose="02040503050406030204" pitchFamily="18" charset="0"/>
                      </a:rPr>
                      <m:t>𝜓</m:t>
                    </m:r>
                  </m:oMath>
                </a14:m>
                <a:r>
                  <a:rPr lang="en-US" altLang="zh-CN" sz="2400" dirty="0" smtClean="0"/>
                  <a:t> on hyper-task </a:t>
                </a:r>
                <a14:m>
                  <m:oMath xmlns:m="http://schemas.openxmlformats.org/officeDocument/2006/math">
                    <m:r>
                      <a:rPr lang="en-US" altLang="zh-CN" sz="2400" b="0" i="1" smtClean="0">
                        <a:latin typeface="Cambria Math" panose="02040503050406030204" pitchFamily="18" charset="0"/>
                      </a:rPr>
                      <m:t>𝐻</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oMath>
                </a14:m>
                <a:r>
                  <a:rPr lang="en-US" altLang="zh-CN" sz="2400" dirty="0" smtClean="0"/>
                  <a:t>:</a:t>
                </a:r>
              </a:p>
              <a:p>
                <a:pPr marL="0" indent="0">
                  <a:buNone/>
                </a:pPr>
                <a14:m>
                  <m:oMathPara xmlns:m="http://schemas.openxmlformats.org/officeDocument/2006/math">
                    <m:oMathParaPr>
                      <m:jc m:val="centerGroup"/>
                    </m:oMathParaPr>
                    <m:oMath xmlns:m="http://schemas.openxmlformats.org/officeDocument/2006/math">
                      <m:r>
                        <m:rPr>
                          <m:nor/>
                        </m:rPr>
                        <a:rPr lang="en-US" altLang="zh-CN" sz="2400" dirty="0">
                          <a:latin typeface="Blackadder ITC" panose="04020505051007020D02" pitchFamily="82" charset="0"/>
                        </a:rPr>
                        <m:t>L</m:t>
                      </m:r>
                      <m:d>
                        <m:dPr>
                          <m:ctrlPr>
                            <a:rPr lang="en-US" altLang="zh-CN" sz="2400" b="0" i="1" smtClean="0">
                              <a:latin typeface="Cambria Math" panose="02040503050406030204" pitchFamily="18" charset="0"/>
                            </a:rPr>
                          </m:ctrlPr>
                        </m:dPr>
                        <m:e>
                          <m:r>
                            <a:rPr lang="en-US" altLang="zh-CN" sz="2400" b="0" i="1" smtClean="0">
                              <a:latin typeface="Cambria Math" panose="02040503050406030204" pitchFamily="18" charset="0"/>
                            </a:rPr>
                            <m:t>𝜓</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𝐻</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e>
                      </m:d>
                      <m:r>
                        <a:rPr lang="en-US" altLang="zh-CN" sz="2400" b="0" i="1" smtClean="0">
                          <a:latin typeface="Cambria Math" panose="02040503050406030204" pitchFamily="18" charset="0"/>
                        </a:rPr>
                        <m:t>=</m:t>
                      </m:r>
                      <m:nary>
                        <m:naryPr>
                          <m:chr m:val="∑"/>
                          <m:supHide m:val="on"/>
                          <m:ctrlPr>
                            <a:rPr lang="en-US" altLang="zh-CN" sz="2400" b="0" i="1" smtClean="0">
                              <a:latin typeface="Cambria Math" panose="02040503050406030204" pitchFamily="18" charset="0"/>
                            </a:rPr>
                          </m:ctrlPr>
                        </m:naryPr>
                        <m:sub>
                          <m:sSub>
                            <m:sSubPr>
                              <m:ctrlPr>
                                <a:rPr lang="en-US" altLang="zh-CN" sz="2400" b="0" i="1" smtClean="0">
                                  <a:latin typeface="Cambria Math" panose="02040503050406030204" pitchFamily="18" charset="0"/>
                                </a:rPr>
                              </m:ctrlPr>
                            </m:sSubPr>
                            <m:e>
                              <m:r>
                                <m:rPr>
                                  <m:brk m:alnAt="7"/>
                                </m:rPr>
                                <a:rPr lang="en-US" altLang="zh-CN" sz="2400" b="0" i="1" smtClean="0">
                                  <a:latin typeface="Cambria Math" panose="02040503050406030204" pitchFamily="18" charset="0"/>
                                </a:rPr>
                                <m:t>𝑇</m:t>
                              </m:r>
                            </m:e>
                            <m:sub>
                              <m:r>
                                <m:rPr>
                                  <m:brk m:alnAt="7"/>
                                </m:rPr>
                                <a:rPr lang="en-US" altLang="zh-CN" sz="2400" b="0" i="1" smtClean="0">
                                  <a:latin typeface="Cambria Math" panose="02040503050406030204" pitchFamily="18" charset="0"/>
                                </a:rPr>
                                <m:t>𝑖</m:t>
                              </m:r>
                              <m:r>
                                <a:rPr lang="en-US" altLang="zh-CN" sz="2400" b="0" i="1" smtClean="0">
                                  <a:latin typeface="Cambria Math" panose="02040503050406030204" pitchFamily="18" charset="0"/>
                                </a:rPr>
                                <m:t>𝑗</m:t>
                              </m:r>
                            </m:sub>
                          </m:sSub>
                          <m:r>
                            <a:rPr lang="en-US" altLang="zh-CN" sz="2400" b="0" i="1" smtClean="0">
                              <a:latin typeface="Cambria Math" panose="02040503050406030204" pitchFamily="18" charset="0"/>
                            </a:rPr>
                            <m:t>∈</m:t>
                          </m:r>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𝑄</m:t>
                              </m:r>
                            </m:sup>
                          </m:sSubSup>
                        </m:sub>
                        <m:sup/>
                        <m:e>
                          <m:r>
                            <a:rPr lang="en-US" altLang="zh-CN" sz="2400" i="1">
                              <a:latin typeface="Cambria Math" panose="02040503050406030204" pitchFamily="18" charset="0"/>
                            </a:rPr>
                            <m:t>𝐿</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𝑆</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𝑇</m:t>
                                  </m:r>
                                </m:e>
                                <m:sub>
                                  <m:r>
                                    <m:rPr>
                                      <m:brk m:alnAt="7"/>
                                    </m:rPr>
                                    <a:rPr lang="en-US" altLang="zh-CN" sz="2400" i="1">
                                      <a:latin typeface="Cambria Math" panose="02040503050406030204" pitchFamily="18" charset="0"/>
                                    </a:rPr>
                                    <m:t>𝑖</m:t>
                                  </m:r>
                                  <m:r>
                                    <a:rPr lang="en-US" altLang="zh-CN" sz="2400" i="1">
                                      <a:latin typeface="Cambria Math" panose="02040503050406030204" pitchFamily="18" charset="0"/>
                                    </a:rPr>
                                    <m:t>𝑗</m:t>
                                  </m:r>
                                </m:sub>
                              </m:sSub>
                            </m:e>
                          </m:d>
                        </m:e>
                      </m:nary>
                      <m:r>
                        <a:rPr lang="en-US" altLang="zh-CN" sz="2400" b="0" i="1" smtClean="0">
                          <a:latin typeface="Cambria Math" panose="02040503050406030204" pitchFamily="18" charset="0"/>
                        </a:rPr>
                        <m:t>,</m:t>
                      </m:r>
                    </m:oMath>
                  </m:oMathPara>
                </a14:m>
                <a:endParaRPr lang="en-US" altLang="zh-CN" sz="2400" dirty="0" smtClean="0"/>
              </a:p>
              <a:p>
                <a:pPr marL="0" indent="0">
                  <a:buNone/>
                </a:pPr>
                <a:r>
                  <a:rPr lang="en-US" altLang="zh-CN" sz="2400" dirty="0" smtClean="0"/>
                  <a:t>where</a:t>
                </a:r>
                <a:endParaRPr lang="en-US" altLang="zh-CN" sz="2400" b="0" i="0" dirty="0" smtClean="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altLang="zh-CN" sz="2400" i="1">
                          <a:latin typeface="Cambria Math" panose="02040503050406030204" pitchFamily="18" charset="0"/>
                        </a:rPr>
                        <m:t>𝐿</m:t>
                      </m:r>
                      <m:d>
                        <m:dPr>
                          <m:ctrlPr>
                            <a:rPr lang="en-US" altLang="zh-CN" sz="2400" i="1">
                              <a:latin typeface="Cambria Math" panose="02040503050406030204" pitchFamily="18" charset="0"/>
                            </a:rPr>
                          </m:ctrlPr>
                        </m:dPr>
                        <m:e>
                          <m:r>
                            <a:rPr lang="en-US" altLang="zh-CN" sz="2400" i="1">
                              <a:latin typeface="Cambria Math" panose="02040503050406030204" pitchFamily="18" charset="0"/>
                            </a:rPr>
                            <m:t>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𝑆</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m:rPr>
                                  <m:brk m:alnAt="7"/>
                                </m:rPr>
                                <a:rPr lang="en-US" altLang="zh-CN" sz="2400" i="1">
                                  <a:latin typeface="Cambria Math" panose="02040503050406030204" pitchFamily="18" charset="0"/>
                                </a:rPr>
                                <m:t>𝑇</m:t>
                              </m:r>
                            </m:e>
                            <m:sub>
                              <m:r>
                                <m:rPr>
                                  <m:brk m:alnAt="7"/>
                                </m:rPr>
                                <a:rPr lang="en-US" altLang="zh-CN" sz="2400" i="1">
                                  <a:latin typeface="Cambria Math" panose="02040503050406030204" pitchFamily="18" charset="0"/>
                                </a:rPr>
                                <m:t>𝑖</m:t>
                              </m:r>
                              <m:r>
                                <a:rPr lang="en-US" altLang="zh-CN" sz="2400" i="1">
                                  <a:latin typeface="Cambria Math" panose="02040503050406030204" pitchFamily="18" charset="0"/>
                                </a:rPr>
                                <m:t>𝑗</m:t>
                              </m:r>
                            </m:sub>
                          </m:sSub>
                        </m:e>
                      </m:d>
                      <m:r>
                        <a:rPr lang="en-US" altLang="zh-CN" sz="2400" b="0" i="1" smtClean="0">
                          <a:latin typeface="Cambria Math" panose="02040503050406030204" pitchFamily="18" charset="0"/>
                        </a:rPr>
                        <m:t>=</m:t>
                      </m:r>
                      <m:nary>
                        <m:naryPr>
                          <m:chr m:val="∑"/>
                          <m:supHide m:val="on"/>
                          <m:ctrlPr>
                            <a:rPr lang="en-US" altLang="zh-CN" sz="2400" i="1">
                              <a:latin typeface="Cambria Math" panose="02040503050406030204" pitchFamily="18" charset="0"/>
                            </a:rPr>
                          </m:ctrlPr>
                        </m:naryPr>
                        <m:sub>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𝑖𝑗</m:t>
                              </m:r>
                              <m:r>
                                <a:rPr lang="en-US" altLang="zh-CN" sz="2400" b="0" i="1" smtClean="0">
                                  <a:latin typeface="Cambria Math" panose="02040503050406030204" pitchFamily="18" charset="0"/>
                                </a:rPr>
                                <m:t>𝑘</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𝑄</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𝑗</m:t>
                              </m:r>
                            </m:sub>
                          </m:sSub>
                        </m:sub>
                        <m:sup/>
                        <m:e>
                          <m:r>
                            <a:rPr lang="en-US" altLang="zh-CN" sz="2400" i="1">
                              <a:latin typeface="Cambria Math" panose="02040503050406030204" pitchFamily="18" charset="0"/>
                            </a:rPr>
                            <m:t>𝑙</m:t>
                          </m:r>
                          <m:r>
                            <a:rPr lang="en-US" altLang="zh-CN" sz="2400" i="1">
                              <a:latin typeface="Cambria Math" panose="02040503050406030204" pitchFamily="18" charset="0"/>
                            </a:rPr>
                            <m:t>(</m:t>
                          </m:r>
                          <m:r>
                            <a:rPr lang="en-US" altLang="zh-CN" sz="2400" i="1">
                              <a:latin typeface="Cambria Math" panose="02040503050406030204" pitchFamily="18" charset="0"/>
                            </a:rPr>
                            <m:t>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𝑆</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m:t>
                              </m:r>
                              <m:r>
                                <a:rPr lang="en-US" altLang="zh-CN" sz="2400" b="0" i="1" smtClean="0">
                                  <a:latin typeface="Cambria Math" panose="02040503050406030204" pitchFamily="18" charset="0"/>
                                </a:rPr>
                                <m:t>𝑗</m:t>
                              </m:r>
                            </m:sub>
                          </m:sSub>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𝑧</m:t>
                              </m:r>
                            </m:e>
                            <m:sub>
                              <m:r>
                                <a:rPr lang="en-US" altLang="zh-CN" sz="2400" i="1">
                                  <a:latin typeface="Cambria Math" panose="02040503050406030204" pitchFamily="18" charset="0"/>
                                </a:rPr>
                                <m:t>𝑖𝑗</m:t>
                              </m:r>
                              <m:r>
                                <a:rPr lang="en-US" altLang="zh-CN" sz="2400" b="0" i="1" smtClean="0">
                                  <a:latin typeface="Cambria Math" panose="02040503050406030204" pitchFamily="18" charset="0"/>
                                </a:rPr>
                                <m:t>𝑘</m:t>
                              </m:r>
                            </m:sub>
                          </m:sSub>
                          <m:r>
                            <a:rPr lang="en-US" altLang="zh-CN" sz="2400" i="1">
                              <a:latin typeface="Cambria Math" panose="02040503050406030204" pitchFamily="18" charset="0"/>
                            </a:rPr>
                            <m:t>)</m:t>
                          </m:r>
                        </m:e>
                      </m:nary>
                      <m:r>
                        <a:rPr lang="en-US" altLang="zh-CN" sz="2400" b="0" i="1" smtClean="0">
                          <a:latin typeface="Cambria Math" panose="02040503050406030204" pitchFamily="18" charset="0"/>
                        </a:rPr>
                        <m:t>.</m:t>
                      </m:r>
                    </m:oMath>
                  </m:oMathPara>
                </a14:m>
                <a:endParaRPr lang="en-US" altLang="zh-CN" sz="2400" dirty="0" smtClean="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838200" y="1825625"/>
                <a:ext cx="10515600" cy="3480085"/>
              </a:xfrm>
              <a:blipFill>
                <a:blip r:embed="rId3"/>
                <a:stretch>
                  <a:fillRect l="-928" t="-2452" b="-143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矩形 3"/>
              <p:cNvSpPr/>
              <p:nvPr/>
            </p:nvSpPr>
            <p:spPr>
              <a:xfrm>
                <a:off x="838200" y="5929607"/>
                <a:ext cx="10623550" cy="517834"/>
              </a:xfrm>
              <a:prstGeom prst="rect">
                <a:avLst/>
              </a:prstGeom>
            </p:spPr>
            <p:txBody>
              <a:bodyPr wrap="square">
                <a:spAutoFit/>
              </a:bodyPr>
              <a:lstStyle/>
              <a:p>
                <a:r>
                  <a:rPr lang="en-US" altLang="zh-CN" sz="2400" dirty="0" smtClean="0">
                    <a:solidFill>
                      <a:srgbClr val="FF0000"/>
                    </a:solidFill>
                  </a:rPr>
                  <a:t>O</a:t>
                </a:r>
                <a:r>
                  <a:rPr lang="zh-CN" altLang="en-US" sz="2400" dirty="0" smtClean="0">
                    <a:solidFill>
                      <a:srgbClr val="FF0000"/>
                    </a:solidFill>
                  </a:rPr>
                  <a:t>ptimizing </a:t>
                </a:r>
                <a14:m>
                  <m:oMath xmlns:m="http://schemas.openxmlformats.org/officeDocument/2006/math">
                    <m:r>
                      <m:rPr>
                        <m:nor/>
                      </m:rPr>
                      <a:rPr lang="en-US" altLang="zh-CN" sz="2400" dirty="0">
                        <a:solidFill>
                          <a:srgbClr val="FF0000"/>
                        </a:solidFill>
                        <a:latin typeface="Blackadder ITC" panose="04020505051007020D02" pitchFamily="82" charset="0"/>
                      </a:rPr>
                      <m:t>Loss</m:t>
                    </m:r>
                  </m:oMath>
                </a14:m>
                <a:r>
                  <a:rPr lang="zh-CN" altLang="en-US" sz="2400" dirty="0">
                    <a:solidFill>
                      <a:srgbClr val="FF0000"/>
                    </a:solidFill>
                  </a:rPr>
                  <a:t> essentially optimizes a </a:t>
                </a:r>
                <a:r>
                  <a:rPr lang="zh-CN" altLang="en-US" sz="2400" dirty="0" smtClean="0">
                    <a:solidFill>
                      <a:srgbClr val="FF0000"/>
                    </a:solidFill>
                  </a:rPr>
                  <a:t>two-order adaptation process </a:t>
                </a:r>
                <a14:m>
                  <m:oMath xmlns:m="http://schemas.openxmlformats.org/officeDocument/2006/math">
                    <m:r>
                      <a:rPr lang="en-US" altLang="zh-CN" sz="2400" i="1">
                        <a:solidFill>
                          <a:srgbClr val="FF0000"/>
                        </a:solidFill>
                        <a:latin typeface="Cambria Math" panose="02040503050406030204" pitchFamily="18" charset="0"/>
                      </a:rPr>
                      <m:t>𝜓</m:t>
                    </m:r>
                    <m:d>
                      <m:dPr>
                        <m:ctrlPr>
                          <a:rPr lang="en-US" altLang="zh-CN" sz="2400" i="1">
                            <a:solidFill>
                              <a:srgbClr val="FF0000"/>
                            </a:solidFill>
                            <a:latin typeface="Cambria Math" panose="02040503050406030204" pitchFamily="18" charset="0"/>
                          </a:rPr>
                        </m:ctrlPr>
                      </m:dPr>
                      <m:e>
                        <m:sSubSup>
                          <m:sSubSupPr>
                            <m:ctrlPr>
                              <a:rPr lang="en-US" altLang="zh-CN" sz="2400" i="1">
                                <a:solidFill>
                                  <a:srgbClr val="FF0000"/>
                                </a:solidFill>
                                <a:latin typeface="Cambria Math" panose="02040503050406030204" pitchFamily="18" charset="0"/>
                              </a:rPr>
                            </m:ctrlPr>
                          </m:sSubSupPr>
                          <m:e>
                            <m:r>
                              <a:rPr lang="en-US" altLang="zh-CN" sz="2400" i="1">
                                <a:solidFill>
                                  <a:srgbClr val="FF0000"/>
                                </a:solidFill>
                                <a:latin typeface="Cambria Math" panose="02040503050406030204" pitchFamily="18" charset="0"/>
                              </a:rPr>
                              <m:t>𝑇</m:t>
                            </m:r>
                          </m:e>
                          <m:sub>
                            <m:r>
                              <a:rPr lang="en-US" altLang="zh-CN" sz="2400" i="1">
                                <a:solidFill>
                                  <a:srgbClr val="FF0000"/>
                                </a:solidFill>
                                <a:latin typeface="Cambria Math" panose="02040503050406030204" pitchFamily="18" charset="0"/>
                              </a:rPr>
                              <m:t>𝑖</m:t>
                            </m:r>
                          </m:sub>
                          <m:sup>
                            <m:r>
                              <a:rPr lang="en-US" altLang="zh-CN" sz="2400" i="1">
                                <a:solidFill>
                                  <a:srgbClr val="FF0000"/>
                                </a:solidFill>
                                <a:latin typeface="Cambria Math" panose="02040503050406030204" pitchFamily="18" charset="0"/>
                              </a:rPr>
                              <m:t>𝑆</m:t>
                            </m:r>
                          </m:sup>
                        </m:sSubSup>
                      </m:e>
                    </m:d>
                    <m:d>
                      <m:dPr>
                        <m:ctrlPr>
                          <a:rPr lang="en-US" altLang="zh-CN" sz="2400" i="1">
                            <a:solidFill>
                              <a:srgbClr val="FF0000"/>
                            </a:solidFill>
                            <a:latin typeface="Cambria Math" panose="02040503050406030204" pitchFamily="18" charset="0"/>
                          </a:rPr>
                        </m:ctrlPr>
                      </m:dPr>
                      <m:e>
                        <m:sSub>
                          <m:sSubPr>
                            <m:ctrlPr>
                              <a:rPr lang="en-US" altLang="zh-CN" sz="2400" i="1">
                                <a:solidFill>
                                  <a:srgbClr val="FF0000"/>
                                </a:solidFill>
                                <a:latin typeface="Cambria Math" panose="02040503050406030204" pitchFamily="18" charset="0"/>
                              </a:rPr>
                            </m:ctrlPr>
                          </m:sSubPr>
                          <m:e>
                            <m:r>
                              <a:rPr lang="en-US" altLang="zh-CN" sz="2400" i="1">
                                <a:solidFill>
                                  <a:srgbClr val="FF0000"/>
                                </a:solidFill>
                                <a:latin typeface="Cambria Math" panose="02040503050406030204" pitchFamily="18" charset="0"/>
                              </a:rPr>
                              <m:t>𝑆</m:t>
                            </m:r>
                          </m:e>
                          <m:sub>
                            <m:r>
                              <a:rPr lang="en-US" altLang="zh-CN" sz="2400" i="1">
                                <a:solidFill>
                                  <a:srgbClr val="FF0000"/>
                                </a:solidFill>
                                <a:latin typeface="Cambria Math" panose="02040503050406030204" pitchFamily="18" charset="0"/>
                              </a:rPr>
                              <m:t>𝑖𝑗</m:t>
                            </m:r>
                          </m:sub>
                        </m:sSub>
                      </m:e>
                    </m:d>
                    <m:r>
                      <a:rPr lang="en-US" altLang="zh-CN" sz="2400" b="0" i="1" smtClean="0">
                        <a:latin typeface="Cambria Math" panose="02040503050406030204" pitchFamily="18" charset="0"/>
                      </a:rPr>
                      <m:t>.</m:t>
                    </m:r>
                  </m:oMath>
                </a14:m>
                <a:endParaRPr lang="zh-CN" altLang="en-US" sz="2400" dirty="0"/>
              </a:p>
            </p:txBody>
          </p:sp>
        </mc:Choice>
        <mc:Fallback>
          <p:sp>
            <p:nvSpPr>
              <p:cNvPr id="4" name="矩形 3"/>
              <p:cNvSpPr>
                <a:spLocks noRot="1" noChangeAspect="1" noMove="1" noResize="1" noEditPoints="1" noAdjustHandles="1" noChangeArrowheads="1" noChangeShapeType="1" noTextEdit="1"/>
              </p:cNvSpPr>
              <p:nvPr/>
            </p:nvSpPr>
            <p:spPr>
              <a:xfrm>
                <a:off x="838200" y="5929607"/>
                <a:ext cx="10623550" cy="517834"/>
              </a:xfrm>
              <a:prstGeom prst="rect">
                <a:avLst/>
              </a:prstGeom>
              <a:blipFill>
                <a:blip r:embed="rId4"/>
                <a:stretch>
                  <a:fillRect l="-918" t="-3529" b="-2117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8355117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Method(Implementation)</a:t>
            </a:r>
            <a:endParaRPr lang="zh-CN" altLang="en-US" b="1" dirty="0">
              <a:solidFill>
                <a:schemeClr val="accent1">
                  <a:lumMod val="50000"/>
                </a:schemeClr>
              </a:solidFill>
              <a:latin typeface="+mn-lt"/>
              <a:ea typeface="+mn-ea"/>
              <a:cs typeface="+mn-cs"/>
            </a:endParaRPr>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a:xfrm>
                <a:off x="1371600" y="1458773"/>
                <a:ext cx="10515600" cy="4351338"/>
              </a:xfrm>
            </p:spPr>
            <p:txBody>
              <a:bodyPr/>
              <a:lstStyle/>
              <a:p>
                <a:pPr marL="0" indent="0">
                  <a:buNone/>
                </a:pPr>
                <a:r>
                  <a:rPr lang="en-US" altLang="zh-CN" sz="2400" dirty="0" smtClean="0"/>
                  <a:t>Implement </a:t>
                </a:r>
                <a14:m>
                  <m:oMath xmlns:m="http://schemas.openxmlformats.org/officeDocument/2006/math">
                    <m:r>
                      <a:rPr lang="en-US" altLang="zh-CN" sz="2400" i="1">
                        <a:latin typeface="Cambria Math" panose="02040503050406030204" pitchFamily="18" charset="0"/>
                      </a:rPr>
                      <m:t>𝜓</m:t>
                    </m:r>
                    <m:d>
                      <m:dPr>
                        <m:ctrlPr>
                          <a:rPr lang="en-US" altLang="zh-CN" sz="2400" i="1">
                            <a:latin typeface="Cambria Math" panose="02040503050406030204" pitchFamily="18" charset="0"/>
                          </a:rPr>
                        </m:ctrlPr>
                      </m:dPr>
                      <m:e>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i="1">
                                <a:latin typeface="Cambria Math" panose="02040503050406030204" pitchFamily="18" charset="0"/>
                              </a:rPr>
                              <m:t>𝑆</m:t>
                            </m:r>
                          </m:sup>
                        </m:sSubSup>
                      </m:e>
                    </m:d>
                    <m:r>
                      <a:rPr lang="en-US" altLang="zh-CN" sz="2400" i="1">
                        <a:latin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𝑖𝑗</m:t>
                        </m:r>
                      </m:sub>
                    </m:sSub>
                    <m:r>
                      <a:rPr lang="en-US" altLang="zh-CN" sz="2400" b="0" i="1" smtClean="0">
                        <a:latin typeface="Cambria Math" panose="02040503050406030204" pitchFamily="18" charset="0"/>
                      </a:rPr>
                      <m:t>) </m:t>
                    </m:r>
                  </m:oMath>
                </a14:m>
                <a:r>
                  <a:rPr lang="en-US" altLang="zh-CN" sz="2400" dirty="0" smtClean="0"/>
                  <a:t>by MAML, </a:t>
                </a:r>
                <a:r>
                  <a:rPr lang="en-US" altLang="zh-CN" sz="2400" dirty="0" err="1" smtClean="0"/>
                  <a:t>ProtoNet</a:t>
                </a:r>
                <a:r>
                  <a:rPr lang="en-US" altLang="zh-CN" sz="2400" dirty="0" smtClean="0"/>
                  <a:t> and ANIL.</a:t>
                </a:r>
              </a:p>
              <a:p>
                <a:pPr marL="0" indent="0">
                  <a:buNone/>
                </a:pPr>
                <a:r>
                  <a:rPr lang="en-US" altLang="zh-CN" dirty="0" smtClean="0"/>
                  <a:t>          </a:t>
                </a:r>
                <a:r>
                  <a:rPr lang="en-US" altLang="zh-CN" sz="2000" b="1" dirty="0" smtClean="0"/>
                  <a:t>First adaption                                                         Second adaption</a:t>
                </a:r>
                <a:endParaRPr lang="zh-CN" altLang="en-US" sz="2000" b="1"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xfrm>
                <a:off x="1371600" y="1458773"/>
                <a:ext cx="10515600" cy="4351338"/>
              </a:xfrm>
              <a:blipFill>
                <a:blip r:embed="rId3"/>
                <a:stretch>
                  <a:fillRect l="-870" t="-1120"/>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2285458" y="2493599"/>
            <a:ext cx="3696013" cy="1161877"/>
          </a:xfrm>
          <a:prstGeom prst="rect">
            <a:avLst/>
          </a:prstGeom>
        </p:spPr>
      </p:pic>
      <p:pic>
        <p:nvPicPr>
          <p:cNvPr id="7" name="图片 6"/>
          <p:cNvPicPr>
            <a:picLocks noChangeAspect="1"/>
          </p:cNvPicPr>
          <p:nvPr/>
        </p:nvPicPr>
        <p:blipFill>
          <a:blip r:embed="rId5"/>
          <a:stretch>
            <a:fillRect/>
          </a:stretch>
        </p:blipFill>
        <p:spPr>
          <a:xfrm>
            <a:off x="6895329" y="2493598"/>
            <a:ext cx="3579318" cy="1161877"/>
          </a:xfrm>
          <a:prstGeom prst="rect">
            <a:avLst/>
          </a:prstGeom>
        </p:spPr>
      </p:pic>
      <p:sp>
        <p:nvSpPr>
          <p:cNvPr id="8" name="文本框 7"/>
          <p:cNvSpPr txBox="1"/>
          <p:nvPr/>
        </p:nvSpPr>
        <p:spPr>
          <a:xfrm>
            <a:off x="872905" y="2705204"/>
            <a:ext cx="1095089" cy="369332"/>
          </a:xfrm>
          <a:prstGeom prst="rect">
            <a:avLst/>
          </a:prstGeom>
          <a:noFill/>
        </p:spPr>
        <p:txBody>
          <a:bodyPr wrap="square" rtlCol="0">
            <a:spAutoFit/>
          </a:bodyPr>
          <a:lstStyle/>
          <a:p>
            <a:r>
              <a:rPr lang="en-US" altLang="zh-CN" b="1" dirty="0" smtClean="0"/>
              <a:t>H-MAML</a:t>
            </a:r>
            <a:endParaRPr lang="zh-CN" altLang="en-US" b="1" dirty="0"/>
          </a:p>
        </p:txBody>
      </p:sp>
      <p:sp>
        <p:nvSpPr>
          <p:cNvPr id="9" name="文本框 8"/>
          <p:cNvSpPr txBox="1"/>
          <p:nvPr/>
        </p:nvSpPr>
        <p:spPr>
          <a:xfrm>
            <a:off x="798129" y="4392306"/>
            <a:ext cx="1341372" cy="369332"/>
          </a:xfrm>
          <a:prstGeom prst="rect">
            <a:avLst/>
          </a:prstGeom>
          <a:noFill/>
        </p:spPr>
        <p:txBody>
          <a:bodyPr wrap="square" rtlCol="0">
            <a:spAutoFit/>
          </a:bodyPr>
          <a:lstStyle/>
          <a:p>
            <a:r>
              <a:rPr lang="en-US" altLang="zh-CN" b="1" dirty="0" smtClean="0"/>
              <a:t>H-</a:t>
            </a:r>
            <a:r>
              <a:rPr lang="en-US" altLang="zh-CN" b="1" dirty="0" err="1" smtClean="0"/>
              <a:t>ProtoNet</a:t>
            </a:r>
            <a:endParaRPr lang="zh-CN" altLang="en-US" b="1" dirty="0"/>
          </a:p>
        </p:txBody>
      </p:sp>
      <p:pic>
        <p:nvPicPr>
          <p:cNvPr id="10" name="图片 9"/>
          <p:cNvPicPr>
            <a:picLocks noChangeAspect="1"/>
          </p:cNvPicPr>
          <p:nvPr/>
        </p:nvPicPr>
        <p:blipFill>
          <a:blip r:embed="rId6"/>
          <a:stretch>
            <a:fillRect/>
          </a:stretch>
        </p:blipFill>
        <p:spPr>
          <a:xfrm>
            <a:off x="6856999" y="3977093"/>
            <a:ext cx="3500605" cy="1199759"/>
          </a:xfrm>
          <a:prstGeom prst="rect">
            <a:avLst/>
          </a:prstGeom>
        </p:spPr>
      </p:pic>
      <p:pic>
        <p:nvPicPr>
          <p:cNvPr id="11" name="图片 10"/>
          <p:cNvPicPr>
            <a:picLocks noChangeAspect="1"/>
          </p:cNvPicPr>
          <p:nvPr/>
        </p:nvPicPr>
        <p:blipFill>
          <a:blip r:embed="rId4"/>
          <a:stretch>
            <a:fillRect/>
          </a:stretch>
        </p:blipFill>
        <p:spPr>
          <a:xfrm>
            <a:off x="2274507" y="4014975"/>
            <a:ext cx="3696013" cy="1161877"/>
          </a:xfrm>
          <a:prstGeom prst="rect">
            <a:avLst/>
          </a:prstGeom>
        </p:spPr>
      </p:pic>
      <p:sp>
        <p:nvSpPr>
          <p:cNvPr id="12" name="文本框 11"/>
          <p:cNvSpPr txBox="1"/>
          <p:nvPr/>
        </p:nvSpPr>
        <p:spPr>
          <a:xfrm>
            <a:off x="921271" y="5879139"/>
            <a:ext cx="1095089" cy="369332"/>
          </a:xfrm>
          <a:prstGeom prst="rect">
            <a:avLst/>
          </a:prstGeom>
          <a:noFill/>
        </p:spPr>
        <p:txBody>
          <a:bodyPr wrap="square" rtlCol="0">
            <a:spAutoFit/>
          </a:bodyPr>
          <a:lstStyle/>
          <a:p>
            <a:r>
              <a:rPr lang="en-US" altLang="zh-CN" b="1" dirty="0" smtClean="0"/>
              <a:t>H-ANIL</a:t>
            </a:r>
            <a:endParaRPr lang="zh-CN" altLang="en-US" b="1" dirty="0"/>
          </a:p>
        </p:txBody>
      </p:sp>
      <p:pic>
        <p:nvPicPr>
          <p:cNvPr id="13" name="图片 12"/>
          <p:cNvPicPr>
            <a:picLocks noChangeAspect="1"/>
          </p:cNvPicPr>
          <p:nvPr/>
        </p:nvPicPr>
        <p:blipFill>
          <a:blip r:embed="rId7"/>
          <a:stretch>
            <a:fillRect/>
          </a:stretch>
        </p:blipFill>
        <p:spPr>
          <a:xfrm>
            <a:off x="2214277" y="5536351"/>
            <a:ext cx="4279499" cy="1140006"/>
          </a:xfrm>
          <a:prstGeom prst="rect">
            <a:avLst/>
          </a:prstGeom>
        </p:spPr>
      </p:pic>
      <p:pic>
        <p:nvPicPr>
          <p:cNvPr id="14" name="图片 13"/>
          <p:cNvPicPr>
            <a:picLocks noChangeAspect="1"/>
          </p:cNvPicPr>
          <p:nvPr/>
        </p:nvPicPr>
        <p:blipFill>
          <a:blip r:embed="rId8"/>
          <a:stretch>
            <a:fillRect/>
          </a:stretch>
        </p:blipFill>
        <p:spPr>
          <a:xfrm>
            <a:off x="6895329" y="5427672"/>
            <a:ext cx="3587076" cy="1086496"/>
          </a:xfrm>
          <a:prstGeom prst="rect">
            <a:avLst/>
          </a:prstGeom>
        </p:spPr>
      </p:pic>
      <p:cxnSp>
        <p:nvCxnSpPr>
          <p:cNvPr id="16" name="直接连接符 15"/>
          <p:cNvCxnSpPr/>
          <p:nvPr/>
        </p:nvCxnSpPr>
        <p:spPr>
          <a:xfrm>
            <a:off x="653860" y="2343492"/>
            <a:ext cx="10436206" cy="10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653860" y="3849600"/>
            <a:ext cx="10436206" cy="10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653860" y="5370642"/>
            <a:ext cx="10436206" cy="10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653860" y="6668926"/>
            <a:ext cx="10436206" cy="10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653860" y="1998915"/>
            <a:ext cx="10436206" cy="1095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2975233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Result</a:t>
            </a:r>
            <a:endParaRPr lang="zh-CN" altLang="en-US" b="1" dirty="0">
              <a:solidFill>
                <a:schemeClr val="accent1">
                  <a:lumMod val="50000"/>
                </a:schemeClr>
              </a:solidFill>
              <a:latin typeface="+mn-lt"/>
              <a:ea typeface="+mn-ea"/>
              <a:cs typeface="+mn-cs"/>
            </a:endParaRPr>
          </a:p>
        </p:txBody>
      </p:sp>
      <p:sp>
        <p:nvSpPr>
          <p:cNvPr id="4" name="文本框 3"/>
          <p:cNvSpPr txBox="1"/>
          <p:nvPr/>
        </p:nvSpPr>
        <p:spPr>
          <a:xfrm>
            <a:off x="838200" y="1506022"/>
            <a:ext cx="2513231" cy="461665"/>
          </a:xfrm>
          <a:prstGeom prst="rect">
            <a:avLst/>
          </a:prstGeom>
          <a:noFill/>
        </p:spPr>
        <p:txBody>
          <a:bodyPr wrap="square" rtlCol="0">
            <a:spAutoFit/>
          </a:bodyPr>
          <a:lstStyle/>
          <a:p>
            <a:r>
              <a:rPr lang="en-US" altLang="zh-CN" sz="2400" dirty="0" smtClean="0"/>
              <a:t>Sine regression</a:t>
            </a:r>
            <a:endParaRPr lang="zh-CN" altLang="en-US" sz="2400" dirty="0"/>
          </a:p>
        </p:txBody>
      </p:sp>
      <p:pic>
        <p:nvPicPr>
          <p:cNvPr id="6" name="图片 5"/>
          <p:cNvPicPr>
            <a:picLocks noChangeAspect="1"/>
          </p:cNvPicPr>
          <p:nvPr/>
        </p:nvPicPr>
        <p:blipFill>
          <a:blip r:embed="rId3"/>
          <a:stretch>
            <a:fillRect/>
          </a:stretch>
        </p:blipFill>
        <p:spPr>
          <a:xfrm>
            <a:off x="838200" y="1886908"/>
            <a:ext cx="6825343" cy="2094436"/>
          </a:xfrm>
          <a:prstGeom prst="rect">
            <a:avLst/>
          </a:prstGeom>
        </p:spPr>
      </p:pic>
      <p:pic>
        <p:nvPicPr>
          <p:cNvPr id="7" name="图片 6"/>
          <p:cNvPicPr>
            <a:picLocks noChangeAspect="1"/>
          </p:cNvPicPr>
          <p:nvPr/>
        </p:nvPicPr>
        <p:blipFill>
          <a:blip r:embed="rId4"/>
          <a:stretch>
            <a:fillRect/>
          </a:stretch>
        </p:blipFill>
        <p:spPr>
          <a:xfrm>
            <a:off x="838199" y="4119173"/>
            <a:ext cx="6825343" cy="2049614"/>
          </a:xfrm>
          <a:prstGeom prst="rect">
            <a:avLst/>
          </a:prstGeom>
        </p:spPr>
      </p:pic>
      <mc:AlternateContent xmlns:mc="http://schemas.openxmlformats.org/markup-compatibility/2006" xmlns:a14="http://schemas.microsoft.com/office/drawing/2010/main">
        <mc:Choice Requires="a14">
          <p:sp>
            <p:nvSpPr>
              <p:cNvPr id="8" name="文本框 7"/>
              <p:cNvSpPr txBox="1"/>
              <p:nvPr/>
            </p:nvSpPr>
            <p:spPr>
              <a:xfrm>
                <a:off x="8355534" y="2135425"/>
                <a:ext cx="3455465" cy="1569660"/>
              </a:xfrm>
              <a:prstGeom prst="rect">
                <a:avLst/>
              </a:prstGeom>
              <a:noFill/>
            </p:spPr>
            <p:txBody>
              <a:bodyPr wrap="square" rtlCol="0">
                <a:spAutoFit/>
              </a:bodyPr>
              <a:lstStyle/>
              <a:p>
                <a:pPr algn="ctr"/>
                <a:r>
                  <a:rPr lang="en-US" altLang="zh-CN" sz="2400" b="0" dirty="0" smtClean="0">
                    <a:latin typeface="Cambria Math" panose="02040503050406030204" pitchFamily="18" charset="0"/>
                  </a:rPr>
                  <a:t>Similar tasks</a:t>
                </a:r>
              </a:p>
              <a:p>
                <a:endParaRPr lang="en-US" altLang="zh-CN"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𝑠𝑖𝑛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oMath>
                  </m:oMathPara>
                </a14:m>
                <a:endParaRPr lang="en-US" altLang="zh-CN" sz="2400" dirty="0" smtClean="0"/>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∈[1,5]</m:t>
                      </m:r>
                    </m:oMath>
                  </m:oMathPara>
                </a14:m>
                <a:endParaRPr lang="zh-CN" altLang="en-US" sz="2400" dirty="0"/>
              </a:p>
            </p:txBody>
          </p:sp>
        </mc:Choice>
        <mc:Fallback xmlns="">
          <p:sp>
            <p:nvSpPr>
              <p:cNvPr id="8" name="文本框 7"/>
              <p:cNvSpPr txBox="1">
                <a:spLocks noRot="1" noChangeAspect="1" noMove="1" noResize="1" noEditPoints="1" noAdjustHandles="1" noChangeArrowheads="1" noChangeShapeType="1" noTextEdit="1"/>
              </p:cNvSpPr>
              <p:nvPr/>
            </p:nvSpPr>
            <p:spPr>
              <a:xfrm>
                <a:off x="8355534" y="2135425"/>
                <a:ext cx="3455465" cy="1569660"/>
              </a:xfrm>
              <a:prstGeom prst="rect">
                <a:avLst/>
              </a:prstGeom>
              <a:blipFill>
                <a:blip r:embed="rId5"/>
                <a:stretch>
                  <a:fillRect t="-3101" b="-426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p:cNvSpPr txBox="1"/>
              <p:nvPr/>
            </p:nvSpPr>
            <p:spPr>
              <a:xfrm>
                <a:off x="8355535" y="4625842"/>
                <a:ext cx="3455464" cy="1569660"/>
              </a:xfrm>
              <a:prstGeom prst="rect">
                <a:avLst/>
              </a:prstGeom>
              <a:noFill/>
            </p:spPr>
            <p:txBody>
              <a:bodyPr wrap="square" rtlCol="0">
                <a:spAutoFit/>
              </a:bodyPr>
              <a:lstStyle/>
              <a:p>
                <a:pPr algn="ctr"/>
                <a:r>
                  <a:rPr lang="en-US" altLang="zh-CN" sz="2400" b="0" dirty="0" smtClean="0">
                    <a:latin typeface="Cambria Math" panose="02040503050406030204" pitchFamily="18" charset="0"/>
                  </a:rPr>
                  <a:t>Dissimilar tasks</a:t>
                </a:r>
              </a:p>
              <a:p>
                <a:endParaRPr lang="en-US" altLang="zh-CN"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𝑦</m:t>
                      </m:r>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𝑠𝑖𝑛</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𝑥</m:t>
                      </m:r>
                      <m:r>
                        <a:rPr lang="en-US" altLang="zh-CN" sz="2400" b="0" i="1" smtClean="0">
                          <a:latin typeface="Cambria Math" panose="02040503050406030204" pitchFamily="18" charset="0"/>
                        </a:rPr>
                        <m:t>+</m:t>
                      </m:r>
                      <m:r>
                        <a:rPr lang="en-US" altLang="zh-CN" sz="2400" b="0" i="1" smtClean="0">
                          <a:latin typeface="Cambria Math" panose="02040503050406030204" pitchFamily="18" charset="0"/>
                        </a:rPr>
                        <m:t>𝑝</m:t>
                      </m:r>
                      <m:r>
                        <a:rPr lang="en-US" altLang="zh-CN" sz="2400" b="0" i="1" smtClean="0">
                          <a:latin typeface="Cambria Math" panose="02040503050406030204" pitchFamily="18" charset="0"/>
                        </a:rPr>
                        <m:t>)</m:t>
                      </m:r>
                    </m:oMath>
                  </m:oMathPara>
                </a14:m>
                <a:endParaRPr lang="en-US" altLang="zh-CN" sz="2400" dirty="0" smtClean="0"/>
              </a:p>
              <a:p>
                <a:pPr/>
                <a14:m>
                  <m:oMathPara xmlns:m="http://schemas.openxmlformats.org/officeDocument/2006/math">
                    <m:oMathParaPr>
                      <m:jc m:val="centerGroup"/>
                    </m:oMathParaPr>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𝐴</m:t>
                          </m:r>
                        </m:e>
                        <m:sub>
                          <m:r>
                            <a:rPr lang="en-US" altLang="zh-CN" sz="2400" b="0" i="1" smtClean="0">
                              <a:latin typeface="Cambria Math" panose="02040503050406030204" pitchFamily="18" charset="0"/>
                            </a:rPr>
                            <m:t>𝑖</m:t>
                          </m:r>
                        </m:sub>
                      </m:sSub>
                      <m:r>
                        <a:rPr lang="en-US" altLang="zh-CN" sz="2400" b="0" i="1" smtClean="0">
                          <a:latin typeface="Cambria Math" panose="02040503050406030204" pitchFamily="18" charset="0"/>
                        </a:rPr>
                        <m:t>∈[1,10]</m:t>
                      </m:r>
                    </m:oMath>
                  </m:oMathPara>
                </a14:m>
                <a:endParaRPr lang="zh-CN" altLang="en-US" sz="2400" dirty="0"/>
              </a:p>
            </p:txBody>
          </p:sp>
        </mc:Choice>
        <mc:Fallback xmlns="">
          <p:sp>
            <p:nvSpPr>
              <p:cNvPr id="9" name="文本框 8"/>
              <p:cNvSpPr txBox="1">
                <a:spLocks noRot="1" noChangeAspect="1" noMove="1" noResize="1" noEditPoints="1" noAdjustHandles="1" noChangeArrowheads="1" noChangeShapeType="1" noTextEdit="1"/>
              </p:cNvSpPr>
              <p:nvPr/>
            </p:nvSpPr>
            <p:spPr>
              <a:xfrm>
                <a:off x="8355535" y="4625842"/>
                <a:ext cx="3455464" cy="1569660"/>
              </a:xfrm>
              <a:prstGeom prst="rect">
                <a:avLst/>
              </a:prstGeom>
              <a:blipFill>
                <a:blip r:embed="rId6"/>
                <a:stretch>
                  <a:fillRect t="-3113" b="-466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40395970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Result</a:t>
            </a:r>
            <a:endParaRPr lang="zh-CN" altLang="en-US" b="1" dirty="0">
              <a:solidFill>
                <a:schemeClr val="accent1">
                  <a:lumMod val="50000"/>
                </a:schemeClr>
              </a:solidFill>
              <a:latin typeface="+mn-lt"/>
              <a:ea typeface="+mn-ea"/>
              <a:cs typeface="+mn-cs"/>
            </a:endParaRPr>
          </a:p>
        </p:txBody>
      </p:sp>
      <p:pic>
        <p:nvPicPr>
          <p:cNvPr id="4" name="图片 3"/>
          <p:cNvPicPr>
            <a:picLocks noChangeAspect="1"/>
          </p:cNvPicPr>
          <p:nvPr/>
        </p:nvPicPr>
        <p:blipFill>
          <a:blip r:embed="rId3"/>
          <a:stretch>
            <a:fillRect/>
          </a:stretch>
        </p:blipFill>
        <p:spPr>
          <a:xfrm>
            <a:off x="464255" y="2482986"/>
            <a:ext cx="11460606" cy="3059126"/>
          </a:xfrm>
          <a:prstGeom prst="rect">
            <a:avLst/>
          </a:prstGeom>
        </p:spPr>
      </p:pic>
      <p:sp>
        <p:nvSpPr>
          <p:cNvPr id="5" name="文本框 4"/>
          <p:cNvSpPr txBox="1"/>
          <p:nvPr/>
        </p:nvSpPr>
        <p:spPr>
          <a:xfrm>
            <a:off x="838200" y="1506022"/>
            <a:ext cx="3058886" cy="461665"/>
          </a:xfrm>
          <a:prstGeom prst="rect">
            <a:avLst/>
          </a:prstGeom>
          <a:noFill/>
        </p:spPr>
        <p:txBody>
          <a:bodyPr wrap="square" rtlCol="0">
            <a:spAutoFit/>
          </a:bodyPr>
          <a:lstStyle/>
          <a:p>
            <a:r>
              <a:rPr lang="en-US" altLang="zh-CN" sz="2400" dirty="0" smtClean="0"/>
              <a:t>Imagine classification</a:t>
            </a:r>
            <a:endParaRPr lang="zh-CN" altLang="en-US" sz="2400" dirty="0"/>
          </a:p>
        </p:txBody>
      </p:sp>
      <p:cxnSp>
        <p:nvCxnSpPr>
          <p:cNvPr id="7" name="直接连接符 6"/>
          <p:cNvCxnSpPr/>
          <p:nvPr/>
        </p:nvCxnSpPr>
        <p:spPr>
          <a:xfrm>
            <a:off x="1708150" y="4356100"/>
            <a:ext cx="998855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1663700" y="4794250"/>
            <a:ext cx="998855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708150" y="5194300"/>
            <a:ext cx="9988550" cy="0"/>
          </a:xfrm>
          <a:prstGeom prst="line">
            <a:avLst/>
          </a:prstGeom>
          <a:ln w="952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784658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Result</a:t>
            </a:r>
            <a:endParaRPr lang="zh-CN" altLang="en-US" b="1" dirty="0">
              <a:solidFill>
                <a:schemeClr val="accent1">
                  <a:lumMod val="50000"/>
                </a:schemeClr>
              </a:solidFill>
              <a:latin typeface="+mn-lt"/>
              <a:ea typeface="+mn-ea"/>
              <a:cs typeface="+mn-cs"/>
            </a:endParaRPr>
          </a:p>
        </p:txBody>
      </p:sp>
      <p:pic>
        <p:nvPicPr>
          <p:cNvPr id="4" name="内容占位符 3"/>
          <p:cNvPicPr>
            <a:picLocks noGrp="1" noChangeAspect="1"/>
          </p:cNvPicPr>
          <p:nvPr>
            <p:ph idx="1"/>
          </p:nvPr>
        </p:nvPicPr>
        <p:blipFill>
          <a:blip r:embed="rId3"/>
          <a:stretch>
            <a:fillRect/>
          </a:stretch>
        </p:blipFill>
        <p:spPr>
          <a:xfrm>
            <a:off x="774699" y="2340756"/>
            <a:ext cx="10542069" cy="3024993"/>
          </a:xfrm>
          <a:prstGeom prst="rect">
            <a:avLst/>
          </a:prstGeom>
        </p:spPr>
      </p:pic>
      <p:sp>
        <p:nvSpPr>
          <p:cNvPr id="6" name="文本框 5"/>
          <p:cNvSpPr txBox="1"/>
          <p:nvPr/>
        </p:nvSpPr>
        <p:spPr>
          <a:xfrm>
            <a:off x="838200" y="1506022"/>
            <a:ext cx="4349750" cy="461665"/>
          </a:xfrm>
          <a:prstGeom prst="rect">
            <a:avLst/>
          </a:prstGeom>
          <a:noFill/>
        </p:spPr>
        <p:txBody>
          <a:bodyPr wrap="square" rtlCol="0">
            <a:spAutoFit/>
          </a:bodyPr>
          <a:lstStyle/>
          <a:p>
            <a:r>
              <a:rPr lang="en-US" altLang="zh-CN" sz="2400" dirty="0" smtClean="0"/>
              <a:t>Adaption step &amp; Short horizon</a:t>
            </a:r>
            <a:endParaRPr lang="zh-CN" altLang="en-US" sz="2400" dirty="0"/>
          </a:p>
        </p:txBody>
      </p:sp>
    </p:spTree>
    <p:extLst>
      <p:ext uri="{BB962C8B-B14F-4D97-AF65-F5344CB8AC3E}">
        <p14:creationId xmlns:p14="http://schemas.microsoft.com/office/powerpoint/2010/main" val="309694941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Result</a:t>
            </a:r>
            <a:endParaRPr lang="zh-CN" altLang="en-US" b="1" dirty="0">
              <a:solidFill>
                <a:schemeClr val="accent1">
                  <a:lumMod val="50000"/>
                </a:schemeClr>
              </a:solidFill>
              <a:latin typeface="+mn-lt"/>
              <a:ea typeface="+mn-ea"/>
              <a:cs typeface="+mn-cs"/>
            </a:endParaRPr>
          </a:p>
        </p:txBody>
      </p:sp>
      <p:pic>
        <p:nvPicPr>
          <p:cNvPr id="4" name="图片 3"/>
          <p:cNvPicPr>
            <a:picLocks noChangeAspect="1"/>
          </p:cNvPicPr>
          <p:nvPr/>
        </p:nvPicPr>
        <p:blipFill>
          <a:blip r:embed="rId3"/>
          <a:stretch>
            <a:fillRect/>
          </a:stretch>
        </p:blipFill>
        <p:spPr>
          <a:xfrm>
            <a:off x="2051050" y="2219360"/>
            <a:ext cx="7643813" cy="3454032"/>
          </a:xfrm>
          <a:prstGeom prst="rect">
            <a:avLst/>
          </a:prstGeom>
        </p:spPr>
      </p:pic>
      <p:sp>
        <p:nvSpPr>
          <p:cNvPr id="5" name="文本框 4"/>
          <p:cNvSpPr txBox="1"/>
          <p:nvPr/>
        </p:nvSpPr>
        <p:spPr>
          <a:xfrm>
            <a:off x="838200" y="1506022"/>
            <a:ext cx="5029200" cy="461665"/>
          </a:xfrm>
          <a:prstGeom prst="rect">
            <a:avLst/>
          </a:prstGeom>
          <a:noFill/>
        </p:spPr>
        <p:txBody>
          <a:bodyPr wrap="square" rtlCol="0">
            <a:spAutoFit/>
          </a:bodyPr>
          <a:lstStyle/>
          <a:p>
            <a:r>
              <a:rPr lang="en-US" altLang="zh-CN" sz="2400" dirty="0"/>
              <a:t>H</a:t>
            </a:r>
            <a:r>
              <a:rPr lang="en-US" altLang="zh-CN" sz="2400" dirty="0" smtClean="0"/>
              <a:t>igh order derivation &amp; Overhead</a:t>
            </a:r>
            <a:endParaRPr lang="zh-CN" altLang="en-US" sz="2400" dirty="0"/>
          </a:p>
        </p:txBody>
      </p:sp>
    </p:spTree>
    <p:extLst>
      <p:ext uri="{BB962C8B-B14F-4D97-AF65-F5344CB8AC3E}">
        <p14:creationId xmlns:p14="http://schemas.microsoft.com/office/powerpoint/2010/main" val="3803568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CONCLUSION</a:t>
            </a:r>
            <a:endParaRPr lang="zh-CN" altLang="en-US" b="1" dirty="0">
              <a:solidFill>
                <a:schemeClr val="accent1">
                  <a:lumMod val="50000"/>
                </a:schemeClr>
              </a:solidFill>
              <a:latin typeface="+mn-lt"/>
              <a:ea typeface="+mn-ea"/>
              <a:cs typeface="+mn-cs"/>
            </a:endParaRPr>
          </a:p>
        </p:txBody>
      </p:sp>
      <p:sp>
        <p:nvSpPr>
          <p:cNvPr id="3" name="内容占位符 2"/>
          <p:cNvSpPr>
            <a:spLocks noGrp="1"/>
          </p:cNvSpPr>
          <p:nvPr>
            <p:ph idx="1"/>
          </p:nvPr>
        </p:nvSpPr>
        <p:spPr/>
        <p:txBody>
          <a:bodyPr>
            <a:normAutofit lnSpcReduction="10000"/>
          </a:bodyPr>
          <a:lstStyle/>
          <a:p>
            <a:r>
              <a:rPr lang="en-US" altLang="zh-CN" dirty="0" smtClean="0"/>
              <a:t>Firstly, it </a:t>
            </a:r>
            <a:r>
              <a:rPr lang="en-US" altLang="zh-CN" dirty="0"/>
              <a:t>provides a method for constructing </a:t>
            </a:r>
            <a:r>
              <a:rPr lang="en-US" altLang="zh-CN" dirty="0" smtClean="0"/>
              <a:t>hierarchically structured </a:t>
            </a:r>
            <a:r>
              <a:rPr lang="en-US" altLang="zh-CN" dirty="0"/>
              <a:t>tasks and achieving accurate knowledge extraction </a:t>
            </a:r>
            <a:r>
              <a:rPr lang="en-US" altLang="zh-CN" dirty="0" smtClean="0"/>
              <a:t>for </a:t>
            </a:r>
            <a:r>
              <a:rPr lang="en-US" altLang="zh-CN" dirty="0"/>
              <a:t>non-</a:t>
            </a:r>
            <a:r>
              <a:rPr lang="en-US" altLang="zh-CN" dirty="0" err="1"/>
              <a:t>i.i.d</a:t>
            </a:r>
            <a:r>
              <a:rPr lang="en-US" altLang="zh-CN" dirty="0"/>
              <a:t>. tasks using hierarchical meta-learning</a:t>
            </a:r>
            <a:r>
              <a:rPr lang="en-US" altLang="zh-CN" dirty="0" smtClean="0"/>
              <a:t>.</a:t>
            </a:r>
          </a:p>
          <a:p>
            <a:endParaRPr lang="en-US" altLang="zh-CN" dirty="0" smtClean="0"/>
          </a:p>
          <a:p>
            <a:r>
              <a:rPr lang="en-US" altLang="zh-CN" dirty="0"/>
              <a:t>Secondly, </a:t>
            </a:r>
            <a:r>
              <a:rPr lang="en-US" altLang="zh-CN" dirty="0" smtClean="0"/>
              <a:t>leveraging second-order </a:t>
            </a:r>
            <a:r>
              <a:rPr lang="en-US" altLang="zh-CN" dirty="0"/>
              <a:t>approximation, it yields better few-shot </a:t>
            </a:r>
            <a:r>
              <a:rPr lang="en-US" altLang="zh-CN" dirty="0" smtClean="0"/>
              <a:t>learning performance </a:t>
            </a:r>
            <a:r>
              <a:rPr lang="en-US" altLang="zh-CN" dirty="0"/>
              <a:t>than the </a:t>
            </a:r>
            <a:r>
              <a:rPr lang="en-US" altLang="zh-CN" dirty="0" smtClean="0"/>
              <a:t>classical </a:t>
            </a:r>
            <a:r>
              <a:rPr lang="en-US" altLang="zh-CN" dirty="0"/>
              <a:t>meta-learning paradigm, given </a:t>
            </a:r>
            <a:r>
              <a:rPr lang="en-US" altLang="zh-CN" dirty="0" smtClean="0"/>
              <a:t>the same </a:t>
            </a:r>
            <a:r>
              <a:rPr lang="en-US" altLang="zh-CN" dirty="0"/>
              <a:t>training time constraint</a:t>
            </a:r>
            <a:r>
              <a:rPr lang="en-US" altLang="zh-CN" dirty="0" smtClean="0"/>
              <a:t>.</a:t>
            </a:r>
          </a:p>
          <a:p>
            <a:endParaRPr lang="en-US" altLang="zh-CN" dirty="0" smtClean="0"/>
          </a:p>
          <a:p>
            <a:r>
              <a:rPr lang="en-US" altLang="zh-CN" dirty="0"/>
              <a:t>Lastly</a:t>
            </a:r>
            <a:r>
              <a:rPr lang="en-US" altLang="zh-CN" dirty="0" smtClean="0"/>
              <a:t>, it </a:t>
            </a:r>
            <a:r>
              <a:rPr lang="en-US" altLang="zh-CN" dirty="0"/>
              <a:t>is a flexible framework </a:t>
            </a:r>
            <a:r>
              <a:rPr lang="en-US" altLang="zh-CN" dirty="0" smtClean="0"/>
              <a:t>that can </a:t>
            </a:r>
            <a:r>
              <a:rPr lang="en-US" altLang="zh-CN" dirty="0"/>
              <a:t>be equipped with most meta-learning </a:t>
            </a:r>
            <a:r>
              <a:rPr lang="en-US" altLang="zh-CN" dirty="0" smtClean="0"/>
              <a:t>algorithms.</a:t>
            </a:r>
            <a:endParaRPr lang="en-US" altLang="zh-CN" dirty="0"/>
          </a:p>
          <a:p>
            <a:endParaRPr lang="zh-CN" altLang="en-US" dirty="0"/>
          </a:p>
        </p:txBody>
      </p:sp>
    </p:spTree>
    <p:extLst>
      <p:ext uri="{BB962C8B-B14F-4D97-AF65-F5344CB8AC3E}">
        <p14:creationId xmlns:p14="http://schemas.microsoft.com/office/powerpoint/2010/main" val="2374307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F00B3B-D07C-4D03-910A-356E13516750}"/>
              </a:ext>
            </a:extLst>
          </p:cNvPr>
          <p:cNvSpPr>
            <a:spLocks noGrp="1"/>
          </p:cNvSpPr>
          <p:nvPr>
            <p:ph type="ctrTitle"/>
          </p:nvPr>
        </p:nvSpPr>
        <p:spPr/>
        <p:txBody>
          <a:bodyPr>
            <a:normAutofit/>
          </a:bodyPr>
          <a:lstStyle/>
          <a:p>
            <a:r>
              <a:rPr lang="en-US" altLang="zh-CN" sz="6600" dirty="0">
                <a:solidFill>
                  <a:schemeClr val="accent1">
                    <a:lumMod val="50000"/>
                  </a:schemeClr>
                </a:solidFill>
                <a:latin typeface="+mn-lt"/>
                <a:ea typeface="+mn-ea"/>
                <a:cs typeface="+mn-cs"/>
              </a:rPr>
              <a:t>Thank you</a:t>
            </a:r>
            <a:endParaRPr lang="zh-CN" altLang="en-US" sz="6600" dirty="0">
              <a:solidFill>
                <a:schemeClr val="accent1">
                  <a:lumMod val="50000"/>
                </a:schemeClr>
              </a:solidFill>
              <a:latin typeface="+mn-lt"/>
              <a:ea typeface="+mn-ea"/>
              <a:cs typeface="+mn-cs"/>
            </a:endParaRPr>
          </a:p>
        </p:txBody>
      </p:sp>
    </p:spTree>
    <p:extLst>
      <p:ext uri="{BB962C8B-B14F-4D97-AF65-F5344CB8AC3E}">
        <p14:creationId xmlns:p14="http://schemas.microsoft.com/office/powerpoint/2010/main" val="119839658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Reminder</a:t>
            </a:r>
            <a:endParaRPr lang="zh-CN" altLang="en-US" b="1" dirty="0">
              <a:solidFill>
                <a:schemeClr val="accent1">
                  <a:lumMod val="50000"/>
                </a:schemeClr>
              </a:solidFill>
              <a:latin typeface="+mn-lt"/>
              <a:ea typeface="+mn-ea"/>
              <a:cs typeface="+mn-cs"/>
            </a:endParaRPr>
          </a:p>
        </p:txBody>
      </p:sp>
      <p:sp>
        <p:nvSpPr>
          <p:cNvPr id="3" name="内容占位符 2"/>
          <p:cNvSpPr>
            <a:spLocks noGrp="1"/>
          </p:cNvSpPr>
          <p:nvPr>
            <p:ph idx="1"/>
          </p:nvPr>
        </p:nvSpPr>
        <p:spPr/>
        <p:txBody>
          <a:bodyPr/>
          <a:lstStyle/>
          <a:p>
            <a:r>
              <a:rPr lang="en-US" altLang="zh-CN" dirty="0" smtClean="0"/>
              <a:t>We </a:t>
            </a:r>
            <a:r>
              <a:rPr lang="en-US" altLang="zh-CN" dirty="0" smtClean="0">
                <a:solidFill>
                  <a:srgbClr val="FF0000"/>
                </a:solidFill>
              </a:rPr>
              <a:t>extend the concept</a:t>
            </a:r>
            <a:r>
              <a:rPr lang="en-US" altLang="zh-CN" dirty="0" smtClean="0"/>
              <a:t> of meta-learning</a:t>
            </a:r>
          </a:p>
          <a:p>
            <a:endParaRPr lang="en-US" altLang="zh-CN" dirty="0"/>
          </a:p>
          <a:p>
            <a:r>
              <a:rPr lang="en-US" altLang="zh-CN" dirty="0" smtClean="0"/>
              <a:t>The key idea of this paper is </a:t>
            </a:r>
            <a:r>
              <a:rPr lang="en-US" altLang="zh-CN" dirty="0" smtClean="0">
                <a:solidFill>
                  <a:srgbClr val="FF0000"/>
                </a:solidFill>
              </a:rPr>
              <a:t>meta learn the meta-learning algorithms</a:t>
            </a:r>
          </a:p>
          <a:p>
            <a:endParaRPr lang="en-US" altLang="zh-CN" dirty="0">
              <a:solidFill>
                <a:srgbClr val="FF0000"/>
              </a:solidFill>
            </a:endParaRPr>
          </a:p>
          <a:p>
            <a:r>
              <a:rPr lang="en-US" altLang="zh-CN" dirty="0"/>
              <a:t>The application of our framework </a:t>
            </a:r>
            <a:r>
              <a:rPr lang="en-US" altLang="zh-CN" dirty="0" smtClean="0"/>
              <a:t>involves </a:t>
            </a:r>
            <a:r>
              <a:rPr lang="en-US" altLang="zh-CN" dirty="0" smtClean="0">
                <a:solidFill>
                  <a:srgbClr val="FF0000"/>
                </a:solidFill>
              </a:rPr>
              <a:t>few-shot learning and domain adaption</a:t>
            </a:r>
            <a:endParaRPr lang="zh-CN" altLang="en-US" dirty="0">
              <a:solidFill>
                <a:srgbClr val="FF0000"/>
              </a:solidFill>
            </a:endParaRPr>
          </a:p>
        </p:txBody>
      </p:sp>
    </p:spTree>
    <p:extLst>
      <p:ext uri="{BB962C8B-B14F-4D97-AF65-F5344CB8AC3E}">
        <p14:creationId xmlns:p14="http://schemas.microsoft.com/office/powerpoint/2010/main" val="42672926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Background(I.I.D Assumption)</a:t>
            </a:r>
            <a:endParaRPr lang="zh-CN" altLang="en-US" b="1" dirty="0">
              <a:solidFill>
                <a:schemeClr val="accent1">
                  <a:lumMod val="50000"/>
                </a:schemeClr>
              </a:solidFill>
              <a:latin typeface="+mn-lt"/>
              <a:ea typeface="+mn-ea"/>
              <a:cs typeface="+mn-cs"/>
            </a:endParaRPr>
          </a:p>
        </p:txBody>
      </p:sp>
      <p:sp>
        <p:nvSpPr>
          <p:cNvPr id="4" name="等腰三角形 3"/>
          <p:cNvSpPr/>
          <p:nvPr/>
        </p:nvSpPr>
        <p:spPr>
          <a:xfrm>
            <a:off x="3909060" y="2067545"/>
            <a:ext cx="788832" cy="683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等腰三角形 4"/>
          <p:cNvSpPr/>
          <p:nvPr/>
        </p:nvSpPr>
        <p:spPr>
          <a:xfrm>
            <a:off x="4329975" y="2067545"/>
            <a:ext cx="788832" cy="683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等腰三角形 5"/>
          <p:cNvSpPr/>
          <p:nvPr/>
        </p:nvSpPr>
        <p:spPr>
          <a:xfrm>
            <a:off x="4750890" y="2067545"/>
            <a:ext cx="788832" cy="683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p:cNvSpPr/>
          <p:nvPr/>
        </p:nvSpPr>
        <p:spPr>
          <a:xfrm>
            <a:off x="6521631" y="2067545"/>
            <a:ext cx="788832" cy="683654"/>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p:cNvSpPr txBox="1"/>
          <p:nvPr/>
        </p:nvSpPr>
        <p:spPr>
          <a:xfrm>
            <a:off x="5754165" y="1991568"/>
            <a:ext cx="683654" cy="646331"/>
          </a:xfrm>
          <a:prstGeom prst="rect">
            <a:avLst/>
          </a:prstGeom>
          <a:noFill/>
        </p:spPr>
        <p:txBody>
          <a:bodyPr wrap="square" rtlCol="0">
            <a:spAutoFit/>
          </a:bodyPr>
          <a:lstStyle/>
          <a:p>
            <a:r>
              <a:rPr lang="en-US" altLang="zh-CN" sz="3600" b="1" dirty="0" smtClean="0"/>
              <a:t>…</a:t>
            </a:r>
            <a:endParaRPr lang="zh-CN" altLang="en-US" sz="3600" b="1" dirty="0"/>
          </a:p>
        </p:txBody>
      </p:sp>
      <p:sp>
        <p:nvSpPr>
          <p:cNvPr id="9" name="文本框 8"/>
          <p:cNvSpPr txBox="1"/>
          <p:nvPr/>
        </p:nvSpPr>
        <p:spPr>
          <a:xfrm>
            <a:off x="616854" y="2154629"/>
            <a:ext cx="3219635" cy="523220"/>
          </a:xfrm>
          <a:prstGeom prst="rect">
            <a:avLst/>
          </a:prstGeom>
          <a:noFill/>
        </p:spPr>
        <p:txBody>
          <a:bodyPr wrap="square" rtlCol="0">
            <a:spAutoFit/>
          </a:bodyPr>
          <a:lstStyle/>
          <a:p>
            <a:r>
              <a:rPr lang="en-US" altLang="zh-CN" sz="2800" dirty="0" smtClean="0"/>
              <a:t>Learning on samples</a:t>
            </a:r>
            <a:endParaRPr lang="zh-CN" altLang="en-US" sz="2800" dirty="0"/>
          </a:p>
        </p:txBody>
      </p:sp>
      <p:sp>
        <p:nvSpPr>
          <p:cNvPr id="10" name="矩形 9"/>
          <p:cNvSpPr/>
          <p:nvPr/>
        </p:nvSpPr>
        <p:spPr>
          <a:xfrm>
            <a:off x="9194800" y="1991568"/>
            <a:ext cx="827314" cy="82420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4890959" y="2938779"/>
            <a:ext cx="2025088" cy="461665"/>
          </a:xfrm>
          <a:prstGeom prst="rect">
            <a:avLst/>
          </a:prstGeom>
          <a:noFill/>
        </p:spPr>
        <p:txBody>
          <a:bodyPr wrap="square" rtlCol="0">
            <a:spAutoFit/>
          </a:bodyPr>
          <a:lstStyle/>
          <a:p>
            <a:r>
              <a:rPr lang="en-US" altLang="zh-CN" sz="2400" dirty="0" smtClean="0"/>
              <a:t>I.I.D </a:t>
            </a:r>
            <a:r>
              <a:rPr lang="en-US" altLang="zh-CN" sz="2400" dirty="0"/>
              <a:t>S</a:t>
            </a:r>
            <a:r>
              <a:rPr lang="en-US" altLang="zh-CN" sz="2400" dirty="0" smtClean="0"/>
              <a:t>amples</a:t>
            </a:r>
            <a:endParaRPr lang="zh-CN" altLang="en-US" sz="2400" dirty="0"/>
          </a:p>
        </p:txBody>
      </p:sp>
      <p:sp>
        <p:nvSpPr>
          <p:cNvPr id="12" name="文本框 11"/>
          <p:cNvSpPr txBox="1"/>
          <p:nvPr/>
        </p:nvSpPr>
        <p:spPr>
          <a:xfrm>
            <a:off x="8040559" y="2938779"/>
            <a:ext cx="3730527" cy="461665"/>
          </a:xfrm>
          <a:prstGeom prst="rect">
            <a:avLst/>
          </a:prstGeom>
          <a:noFill/>
        </p:spPr>
        <p:txBody>
          <a:bodyPr wrap="square" rtlCol="0">
            <a:spAutoFit/>
          </a:bodyPr>
          <a:lstStyle/>
          <a:p>
            <a:r>
              <a:rPr lang="en-US" altLang="zh-CN" sz="2400" dirty="0"/>
              <a:t>L</a:t>
            </a:r>
            <a:r>
              <a:rPr lang="en-US" altLang="zh-CN" sz="2400" dirty="0" smtClean="0"/>
              <a:t>earning model</a:t>
            </a:r>
            <a:endParaRPr lang="zh-CN" altLang="en-US" sz="2400" dirty="0"/>
          </a:p>
        </p:txBody>
      </p:sp>
      <p:sp>
        <p:nvSpPr>
          <p:cNvPr id="13" name="右箭头 12"/>
          <p:cNvSpPr/>
          <p:nvPr/>
        </p:nvSpPr>
        <p:spPr>
          <a:xfrm>
            <a:off x="7974317" y="2292886"/>
            <a:ext cx="595086" cy="262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p:cNvSpPr/>
          <p:nvPr/>
        </p:nvSpPr>
        <p:spPr>
          <a:xfrm>
            <a:off x="3909060" y="4075267"/>
            <a:ext cx="788832" cy="68365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p:cNvSpPr/>
          <p:nvPr/>
        </p:nvSpPr>
        <p:spPr>
          <a:xfrm>
            <a:off x="4329975" y="4075267"/>
            <a:ext cx="788832" cy="68365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等腰三角形 15"/>
          <p:cNvSpPr/>
          <p:nvPr/>
        </p:nvSpPr>
        <p:spPr>
          <a:xfrm>
            <a:off x="4750890" y="4075267"/>
            <a:ext cx="788832" cy="68365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等腰三角形 16"/>
          <p:cNvSpPr/>
          <p:nvPr/>
        </p:nvSpPr>
        <p:spPr>
          <a:xfrm>
            <a:off x="6521631" y="4075267"/>
            <a:ext cx="788832" cy="683654"/>
          </a:xfrm>
          <a:prstGeom prst="triangl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p:cNvSpPr txBox="1"/>
          <p:nvPr/>
        </p:nvSpPr>
        <p:spPr>
          <a:xfrm>
            <a:off x="5754165" y="3999290"/>
            <a:ext cx="683654" cy="646331"/>
          </a:xfrm>
          <a:prstGeom prst="rect">
            <a:avLst/>
          </a:prstGeom>
          <a:noFill/>
        </p:spPr>
        <p:txBody>
          <a:bodyPr wrap="square" rtlCol="0">
            <a:spAutoFit/>
          </a:bodyPr>
          <a:lstStyle/>
          <a:p>
            <a:r>
              <a:rPr lang="en-US" altLang="zh-CN" sz="3600" b="1" dirty="0" smtClean="0"/>
              <a:t>…</a:t>
            </a:r>
            <a:endParaRPr lang="zh-CN" altLang="en-US" sz="3600" b="1" dirty="0"/>
          </a:p>
        </p:txBody>
      </p:sp>
      <p:sp>
        <p:nvSpPr>
          <p:cNvPr id="19" name="文本框 18"/>
          <p:cNvSpPr txBox="1"/>
          <p:nvPr/>
        </p:nvSpPr>
        <p:spPr>
          <a:xfrm>
            <a:off x="616854" y="4162351"/>
            <a:ext cx="3219635" cy="523220"/>
          </a:xfrm>
          <a:prstGeom prst="rect">
            <a:avLst/>
          </a:prstGeom>
          <a:noFill/>
        </p:spPr>
        <p:txBody>
          <a:bodyPr wrap="square" rtlCol="0">
            <a:spAutoFit/>
          </a:bodyPr>
          <a:lstStyle/>
          <a:p>
            <a:r>
              <a:rPr lang="en-US" altLang="zh-CN" sz="2800" dirty="0" smtClean="0"/>
              <a:t>Learning on tasks</a:t>
            </a:r>
            <a:endParaRPr lang="zh-CN" altLang="en-US" sz="2800" dirty="0"/>
          </a:p>
        </p:txBody>
      </p:sp>
      <p:sp>
        <p:nvSpPr>
          <p:cNvPr id="20" name="矩形 19"/>
          <p:cNvSpPr/>
          <p:nvPr/>
        </p:nvSpPr>
        <p:spPr>
          <a:xfrm>
            <a:off x="9194800" y="3999290"/>
            <a:ext cx="827314" cy="824203"/>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p:cNvSpPr txBox="1"/>
          <p:nvPr/>
        </p:nvSpPr>
        <p:spPr>
          <a:xfrm>
            <a:off x="4890959" y="4946501"/>
            <a:ext cx="2025088" cy="461665"/>
          </a:xfrm>
          <a:prstGeom prst="rect">
            <a:avLst/>
          </a:prstGeom>
          <a:noFill/>
        </p:spPr>
        <p:txBody>
          <a:bodyPr wrap="square" rtlCol="0">
            <a:spAutoFit/>
          </a:bodyPr>
          <a:lstStyle/>
          <a:p>
            <a:r>
              <a:rPr lang="en-US" altLang="zh-CN" sz="2400" dirty="0" smtClean="0"/>
              <a:t>I.I.D Tasks</a:t>
            </a:r>
            <a:endParaRPr lang="zh-CN" altLang="en-US" sz="2400" dirty="0"/>
          </a:p>
        </p:txBody>
      </p:sp>
      <p:sp>
        <p:nvSpPr>
          <p:cNvPr id="22" name="文本框 21"/>
          <p:cNvSpPr txBox="1"/>
          <p:nvPr/>
        </p:nvSpPr>
        <p:spPr>
          <a:xfrm>
            <a:off x="8040559" y="4946501"/>
            <a:ext cx="3730527" cy="461665"/>
          </a:xfrm>
          <a:prstGeom prst="rect">
            <a:avLst/>
          </a:prstGeom>
          <a:noFill/>
        </p:spPr>
        <p:txBody>
          <a:bodyPr wrap="square" rtlCol="0">
            <a:spAutoFit/>
          </a:bodyPr>
          <a:lstStyle/>
          <a:p>
            <a:r>
              <a:rPr lang="en-US" altLang="zh-CN" sz="2400" dirty="0" smtClean="0"/>
              <a:t>Meta learning </a:t>
            </a:r>
            <a:r>
              <a:rPr lang="en-US" altLang="zh-CN" sz="2400" dirty="0" smtClean="0"/>
              <a:t>model</a:t>
            </a:r>
            <a:endParaRPr lang="zh-CN" altLang="en-US" sz="2400" dirty="0"/>
          </a:p>
        </p:txBody>
      </p:sp>
      <p:sp>
        <p:nvSpPr>
          <p:cNvPr id="23" name="右箭头 22"/>
          <p:cNvSpPr/>
          <p:nvPr/>
        </p:nvSpPr>
        <p:spPr>
          <a:xfrm>
            <a:off x="7974317" y="4300608"/>
            <a:ext cx="595086" cy="262000"/>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65994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Background(Non I.I.D Tasks)</a:t>
            </a:r>
            <a:endParaRPr lang="zh-CN" altLang="en-US" b="1" dirty="0">
              <a:solidFill>
                <a:schemeClr val="accent1">
                  <a:lumMod val="50000"/>
                </a:schemeClr>
              </a:solidFill>
              <a:latin typeface="+mn-lt"/>
              <a:ea typeface="+mn-ea"/>
              <a:cs typeface="+mn-cs"/>
            </a:endParaRPr>
          </a:p>
        </p:txBody>
      </p:sp>
      <p:pic>
        <p:nvPicPr>
          <p:cNvPr id="4" name="内容占位符 3"/>
          <p:cNvPicPr>
            <a:picLocks noGrp="1" noChangeAspect="1"/>
          </p:cNvPicPr>
          <p:nvPr>
            <p:ph idx="1"/>
          </p:nvPr>
        </p:nvPicPr>
        <p:blipFill>
          <a:blip r:embed="rId3"/>
          <a:stretch>
            <a:fillRect/>
          </a:stretch>
        </p:blipFill>
        <p:spPr>
          <a:xfrm>
            <a:off x="381000" y="1414144"/>
            <a:ext cx="11709400" cy="2286884"/>
          </a:xfrm>
          <a:prstGeom prst="rect">
            <a:avLst/>
          </a:prstGeom>
        </p:spPr>
      </p:pic>
      <p:sp>
        <p:nvSpPr>
          <p:cNvPr id="8" name="矩形 7"/>
          <p:cNvSpPr/>
          <p:nvPr/>
        </p:nvSpPr>
        <p:spPr>
          <a:xfrm>
            <a:off x="315686" y="4669193"/>
            <a:ext cx="11840028" cy="830997"/>
          </a:xfrm>
          <a:prstGeom prst="rect">
            <a:avLst/>
          </a:prstGeom>
        </p:spPr>
        <p:txBody>
          <a:bodyPr wrap="square">
            <a:spAutoFit/>
          </a:bodyPr>
          <a:lstStyle/>
          <a:p>
            <a:pPr marL="342900" indent="-342900">
              <a:buFont typeface="Arial" panose="020B0604020202020204" pitchFamily="34" charset="0"/>
              <a:buChar char="•"/>
            </a:pPr>
            <a:r>
              <a:rPr lang="en-US" altLang="zh-CN" sz="2400" dirty="0" smtClean="0"/>
              <a:t>Tasks </a:t>
            </a:r>
            <a:r>
              <a:rPr lang="en-US" altLang="zh-CN" sz="2400" dirty="0"/>
              <a:t>in </a:t>
            </a:r>
            <a:r>
              <a:rPr lang="en-US" altLang="zh-CN" sz="2400" dirty="0" smtClean="0"/>
              <a:t>the first </a:t>
            </a:r>
            <a:r>
              <a:rPr lang="en-US" altLang="zh-CN" sz="2400" dirty="0"/>
              <a:t>brown </a:t>
            </a:r>
            <a:r>
              <a:rPr lang="en-US" altLang="zh-CN" sz="2400" dirty="0" smtClean="0"/>
              <a:t>box </a:t>
            </a:r>
            <a:r>
              <a:rPr lang="en-US" altLang="zh-CN" sz="2400" dirty="0"/>
              <a:t>do not share the same distribution with those in </a:t>
            </a:r>
            <a:r>
              <a:rPr lang="en-US" altLang="zh-CN" sz="2400" dirty="0"/>
              <a:t>the </a:t>
            </a:r>
            <a:r>
              <a:rPr lang="en-US" altLang="zh-CN" sz="2400" dirty="0" smtClean="0"/>
              <a:t>second brown </a:t>
            </a:r>
            <a:r>
              <a:rPr lang="en-US" altLang="zh-CN" sz="2400" dirty="0"/>
              <a:t>box .</a:t>
            </a:r>
            <a:endParaRPr lang="en-US" altLang="zh-CN" sz="2400" dirty="0" smtClean="0"/>
          </a:p>
        </p:txBody>
      </p:sp>
      <p:sp>
        <p:nvSpPr>
          <p:cNvPr id="3" name="矩形 2"/>
          <p:cNvSpPr/>
          <p:nvPr/>
        </p:nvSpPr>
        <p:spPr>
          <a:xfrm>
            <a:off x="838200" y="1423399"/>
            <a:ext cx="10381938" cy="53457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90046409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Idea(Data distribution perspective)</a:t>
            </a:r>
            <a:endParaRPr lang="zh-CN" altLang="en-US" b="1" dirty="0">
              <a:solidFill>
                <a:schemeClr val="accent1">
                  <a:lumMod val="50000"/>
                </a:schemeClr>
              </a:solidFill>
              <a:latin typeface="+mn-lt"/>
              <a:ea typeface="+mn-ea"/>
              <a:cs typeface="+mn-cs"/>
            </a:endParaRPr>
          </a:p>
        </p:txBody>
      </p:sp>
      <p:sp>
        <p:nvSpPr>
          <p:cNvPr id="3" name="内容占位符 2"/>
          <p:cNvSpPr>
            <a:spLocks noGrp="1"/>
          </p:cNvSpPr>
          <p:nvPr>
            <p:ph idx="1"/>
          </p:nvPr>
        </p:nvSpPr>
        <p:spPr>
          <a:xfrm>
            <a:off x="379186" y="1820293"/>
            <a:ext cx="3305629" cy="721632"/>
          </a:xfrm>
        </p:spPr>
        <p:txBody>
          <a:bodyPr/>
          <a:lstStyle/>
          <a:p>
            <a:pPr marL="0" indent="0" algn="ctr">
              <a:buNone/>
            </a:pPr>
            <a:r>
              <a:rPr lang="en-US" altLang="zh-CN" sz="3200" dirty="0" smtClean="0"/>
              <a:t>Learning</a:t>
            </a:r>
            <a:endParaRPr lang="zh-CN" altLang="en-US" sz="3200" dirty="0"/>
          </a:p>
        </p:txBody>
      </p:sp>
      <p:sp>
        <p:nvSpPr>
          <p:cNvPr id="4" name="内容占位符 2"/>
          <p:cNvSpPr txBox="1">
            <a:spLocks/>
          </p:cNvSpPr>
          <p:nvPr/>
        </p:nvSpPr>
        <p:spPr>
          <a:xfrm>
            <a:off x="4501241" y="1825625"/>
            <a:ext cx="3305629" cy="7216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3200" dirty="0" smtClean="0"/>
              <a:t>Meta Learning</a:t>
            </a:r>
            <a:endParaRPr lang="zh-CN" altLang="en-US" sz="3200" dirty="0"/>
          </a:p>
        </p:txBody>
      </p:sp>
      <p:sp>
        <p:nvSpPr>
          <p:cNvPr id="5" name="内容占位符 2"/>
          <p:cNvSpPr txBox="1">
            <a:spLocks/>
          </p:cNvSpPr>
          <p:nvPr/>
        </p:nvSpPr>
        <p:spPr>
          <a:xfrm>
            <a:off x="9632037" y="1825625"/>
            <a:ext cx="3305629" cy="72163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dirty="0" smtClean="0"/>
              <a:t>???</a:t>
            </a:r>
            <a:endParaRPr lang="zh-CN" altLang="en-US" dirty="0"/>
          </a:p>
        </p:txBody>
      </p:sp>
      <p:sp>
        <p:nvSpPr>
          <p:cNvPr id="6" name="文本框 5"/>
          <p:cNvSpPr txBox="1"/>
          <p:nvPr/>
        </p:nvSpPr>
        <p:spPr>
          <a:xfrm>
            <a:off x="791031" y="2714171"/>
            <a:ext cx="2852057" cy="523220"/>
          </a:xfrm>
          <a:prstGeom prst="rect">
            <a:avLst/>
          </a:prstGeom>
          <a:noFill/>
        </p:spPr>
        <p:txBody>
          <a:bodyPr wrap="square" rtlCol="0">
            <a:spAutoFit/>
          </a:bodyPr>
          <a:lstStyle/>
          <a:p>
            <a:r>
              <a:rPr lang="en-US" altLang="zh-CN" sz="2800" dirty="0" smtClean="0"/>
              <a:t>Sample level </a:t>
            </a:r>
            <a:r>
              <a:rPr lang="en-US" altLang="zh-CN" sz="2800" dirty="0" err="1" smtClean="0"/>
              <a:t>i.i.d</a:t>
            </a:r>
            <a:endParaRPr lang="zh-CN" altLang="en-US" sz="2800" dirty="0"/>
          </a:p>
        </p:txBody>
      </p:sp>
      <p:sp>
        <p:nvSpPr>
          <p:cNvPr id="7" name="文本框 6"/>
          <p:cNvSpPr txBox="1"/>
          <p:nvPr/>
        </p:nvSpPr>
        <p:spPr>
          <a:xfrm>
            <a:off x="927102" y="3643087"/>
            <a:ext cx="2852057" cy="523220"/>
          </a:xfrm>
          <a:prstGeom prst="rect">
            <a:avLst/>
          </a:prstGeom>
          <a:noFill/>
        </p:spPr>
        <p:txBody>
          <a:bodyPr wrap="square" rtlCol="0">
            <a:spAutoFit/>
          </a:bodyPr>
          <a:lstStyle/>
          <a:p>
            <a:r>
              <a:rPr lang="en-US" altLang="zh-CN" sz="2800" dirty="0" smtClean="0"/>
              <a:t>Task level </a:t>
            </a:r>
            <a:r>
              <a:rPr lang="en-US" altLang="zh-CN" sz="2800" dirty="0" err="1" smtClean="0"/>
              <a:t>i.i.d</a:t>
            </a:r>
            <a:endParaRPr lang="zh-CN" altLang="en-US" sz="2800" dirty="0"/>
          </a:p>
        </p:txBody>
      </p:sp>
      <p:sp>
        <p:nvSpPr>
          <p:cNvPr id="8" name="下箭头 7"/>
          <p:cNvSpPr/>
          <p:nvPr/>
        </p:nvSpPr>
        <p:spPr>
          <a:xfrm>
            <a:off x="1908630" y="3272972"/>
            <a:ext cx="246743" cy="45064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9" name="文本框 8"/>
          <p:cNvSpPr txBox="1"/>
          <p:nvPr/>
        </p:nvSpPr>
        <p:spPr>
          <a:xfrm>
            <a:off x="4728026" y="3628575"/>
            <a:ext cx="2852057" cy="523220"/>
          </a:xfrm>
          <a:prstGeom prst="rect">
            <a:avLst/>
          </a:prstGeom>
          <a:noFill/>
        </p:spPr>
        <p:txBody>
          <a:bodyPr wrap="square" rtlCol="0">
            <a:spAutoFit/>
          </a:bodyPr>
          <a:lstStyle/>
          <a:p>
            <a:r>
              <a:rPr lang="en-US" altLang="zh-CN" sz="2800" dirty="0" smtClean="0"/>
              <a:t>Task level </a:t>
            </a:r>
            <a:r>
              <a:rPr lang="en-US" altLang="zh-CN" sz="2800" dirty="0" err="1" smtClean="0"/>
              <a:t>i.i.d</a:t>
            </a:r>
            <a:endParaRPr lang="zh-CN" altLang="en-US" sz="2800" dirty="0"/>
          </a:p>
        </p:txBody>
      </p:sp>
      <p:sp>
        <p:nvSpPr>
          <p:cNvPr id="10" name="文本框 9"/>
          <p:cNvSpPr txBox="1"/>
          <p:nvPr/>
        </p:nvSpPr>
        <p:spPr>
          <a:xfrm>
            <a:off x="4501241" y="2714171"/>
            <a:ext cx="3407231" cy="523220"/>
          </a:xfrm>
          <a:prstGeom prst="rect">
            <a:avLst/>
          </a:prstGeom>
          <a:noFill/>
        </p:spPr>
        <p:txBody>
          <a:bodyPr wrap="square" rtlCol="0">
            <a:spAutoFit/>
          </a:bodyPr>
          <a:lstStyle/>
          <a:p>
            <a:r>
              <a:rPr lang="en-US" altLang="zh-CN" sz="2800" strike="sngStrike" dirty="0" smtClean="0">
                <a:solidFill>
                  <a:srgbClr val="FF0000"/>
                </a:solidFill>
              </a:rPr>
              <a:t>Sample level </a:t>
            </a:r>
            <a:r>
              <a:rPr lang="en-US" altLang="zh-CN" sz="2800" strike="sngStrike" dirty="0" err="1" smtClean="0">
                <a:solidFill>
                  <a:srgbClr val="FF0000"/>
                </a:solidFill>
              </a:rPr>
              <a:t>i.i.d</a:t>
            </a:r>
            <a:endParaRPr lang="zh-CN" altLang="en-US" sz="2800" strike="sngStrike" dirty="0">
              <a:solidFill>
                <a:srgbClr val="FF0000"/>
              </a:solidFill>
            </a:endParaRPr>
          </a:p>
        </p:txBody>
      </p:sp>
      <p:sp>
        <p:nvSpPr>
          <p:cNvPr id="11" name="文本框 10"/>
          <p:cNvSpPr txBox="1"/>
          <p:nvPr/>
        </p:nvSpPr>
        <p:spPr>
          <a:xfrm>
            <a:off x="8728525" y="3628575"/>
            <a:ext cx="2852057" cy="523220"/>
          </a:xfrm>
          <a:prstGeom prst="rect">
            <a:avLst/>
          </a:prstGeom>
          <a:noFill/>
        </p:spPr>
        <p:txBody>
          <a:bodyPr wrap="square" rtlCol="0">
            <a:spAutoFit/>
          </a:bodyPr>
          <a:lstStyle/>
          <a:p>
            <a:pPr algn="ctr"/>
            <a:r>
              <a:rPr lang="en-US" altLang="zh-CN" sz="2800" strike="sngStrike" dirty="0" smtClean="0">
                <a:solidFill>
                  <a:srgbClr val="FF0000"/>
                </a:solidFill>
              </a:rPr>
              <a:t>Task level </a:t>
            </a:r>
            <a:r>
              <a:rPr lang="en-US" altLang="zh-CN" sz="2800" strike="sngStrike" dirty="0" err="1" smtClean="0">
                <a:solidFill>
                  <a:srgbClr val="FF0000"/>
                </a:solidFill>
              </a:rPr>
              <a:t>i.i.d</a:t>
            </a:r>
            <a:endParaRPr lang="zh-CN" altLang="en-US" sz="2800" strike="sngStrike" dirty="0">
              <a:solidFill>
                <a:srgbClr val="FF0000"/>
              </a:solidFill>
            </a:endParaRPr>
          </a:p>
        </p:txBody>
      </p:sp>
      <p:sp>
        <p:nvSpPr>
          <p:cNvPr id="12" name="矩形 11"/>
          <p:cNvSpPr/>
          <p:nvPr/>
        </p:nvSpPr>
        <p:spPr>
          <a:xfrm>
            <a:off x="700317" y="4878243"/>
            <a:ext cx="10072914" cy="1384995"/>
          </a:xfrm>
          <a:prstGeom prst="rect">
            <a:avLst/>
          </a:prstGeom>
        </p:spPr>
        <p:txBody>
          <a:bodyPr wrap="square">
            <a:spAutoFit/>
          </a:bodyPr>
          <a:lstStyle/>
          <a:p>
            <a:r>
              <a:rPr lang="en-US" altLang="zh-CN" sz="2800" dirty="0" smtClean="0"/>
              <a:t>??? = </a:t>
            </a:r>
            <a:r>
              <a:rPr lang="en-US" altLang="zh-CN" sz="2800" dirty="0"/>
              <a:t>M</a:t>
            </a:r>
            <a:r>
              <a:rPr lang="en-US" altLang="zh-CN" sz="2800" dirty="0" smtClean="0"/>
              <a:t>eta-meta-learning </a:t>
            </a:r>
          </a:p>
          <a:p>
            <a:r>
              <a:rPr lang="en-US" altLang="zh-CN" sz="2800" dirty="0"/>
              <a:t> </a:t>
            </a:r>
            <a:r>
              <a:rPr lang="en-US" altLang="zh-CN" sz="2800" dirty="0" smtClean="0"/>
              <a:t>      = Hierarchical meta-learning</a:t>
            </a:r>
          </a:p>
          <a:p>
            <a:endParaRPr lang="en-US" altLang="zh-CN" sz="2800" dirty="0" smtClean="0"/>
          </a:p>
        </p:txBody>
      </p:sp>
      <p:sp>
        <p:nvSpPr>
          <p:cNvPr id="13" name="文本框 12"/>
          <p:cNvSpPr txBox="1"/>
          <p:nvPr/>
        </p:nvSpPr>
        <p:spPr>
          <a:xfrm>
            <a:off x="8450937" y="2682194"/>
            <a:ext cx="3407231" cy="523220"/>
          </a:xfrm>
          <a:prstGeom prst="rect">
            <a:avLst/>
          </a:prstGeom>
          <a:noFill/>
        </p:spPr>
        <p:txBody>
          <a:bodyPr wrap="square" rtlCol="0">
            <a:spAutoFit/>
          </a:bodyPr>
          <a:lstStyle/>
          <a:p>
            <a:pPr algn="ctr"/>
            <a:r>
              <a:rPr lang="en-US" altLang="zh-CN" sz="2800" strike="sngStrike" dirty="0" smtClean="0">
                <a:solidFill>
                  <a:srgbClr val="FF0000"/>
                </a:solidFill>
              </a:rPr>
              <a:t>Sample level </a:t>
            </a:r>
            <a:r>
              <a:rPr lang="en-US" altLang="zh-CN" sz="2800" strike="sngStrike" dirty="0" err="1" smtClean="0">
                <a:solidFill>
                  <a:srgbClr val="FF0000"/>
                </a:solidFill>
              </a:rPr>
              <a:t>i.i.d</a:t>
            </a:r>
            <a:endParaRPr lang="zh-CN" altLang="en-US" sz="2800" strike="sngStrike" dirty="0">
              <a:solidFill>
                <a:srgbClr val="FF0000"/>
              </a:solidFill>
            </a:endParaRPr>
          </a:p>
        </p:txBody>
      </p:sp>
      <p:sp>
        <p:nvSpPr>
          <p:cNvPr id="14" name="右箭头 13"/>
          <p:cNvSpPr/>
          <p:nvPr/>
        </p:nvSpPr>
        <p:spPr>
          <a:xfrm>
            <a:off x="3508832" y="1977345"/>
            <a:ext cx="471714" cy="261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右箭头 14"/>
          <p:cNvSpPr/>
          <p:nvPr/>
        </p:nvSpPr>
        <p:spPr>
          <a:xfrm>
            <a:off x="8055428" y="1977345"/>
            <a:ext cx="471714" cy="261257"/>
          </a:xfrm>
          <a:prstGeom prst="right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17" name="直接连接符 16"/>
          <p:cNvCxnSpPr/>
          <p:nvPr/>
        </p:nvCxnSpPr>
        <p:spPr>
          <a:xfrm>
            <a:off x="420914" y="2525259"/>
            <a:ext cx="11713029" cy="219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420914" y="4220044"/>
            <a:ext cx="11713029" cy="21998"/>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420914" y="1683534"/>
            <a:ext cx="11713029" cy="21998"/>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21" name="下箭头 20"/>
          <p:cNvSpPr/>
          <p:nvPr/>
        </p:nvSpPr>
        <p:spPr>
          <a:xfrm rot="10800000">
            <a:off x="5666164" y="3247846"/>
            <a:ext cx="246743" cy="450649"/>
          </a:xfrm>
          <a:prstGeom prst="downArrow">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p:sp>
        <p:nvSpPr>
          <p:cNvPr id="22" name="乘号 21"/>
          <p:cNvSpPr/>
          <p:nvPr/>
        </p:nvSpPr>
        <p:spPr>
          <a:xfrm>
            <a:off x="5522381" y="3281155"/>
            <a:ext cx="522819" cy="558341"/>
          </a:xfrm>
          <a:prstGeom prst="mathMultiply">
            <a:avLst>
              <a:gd name="adj1" fmla="val 10401"/>
            </a:avLst>
          </a:prstGeom>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1398223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Idea(Landscape perspective)</a:t>
            </a:r>
            <a:endParaRPr lang="zh-CN" altLang="en-US" b="1" dirty="0">
              <a:solidFill>
                <a:schemeClr val="accent1">
                  <a:lumMod val="50000"/>
                </a:schemeClr>
              </a:solidFill>
              <a:latin typeface="+mn-lt"/>
              <a:ea typeface="+mn-ea"/>
              <a:cs typeface="+mn-cs"/>
            </a:endParaRPr>
          </a:p>
        </p:txBody>
      </p:sp>
      <p:pic>
        <p:nvPicPr>
          <p:cNvPr id="4" name="图片 3"/>
          <p:cNvPicPr>
            <a:picLocks noChangeAspect="1"/>
          </p:cNvPicPr>
          <p:nvPr/>
        </p:nvPicPr>
        <p:blipFill>
          <a:blip r:embed="rId3"/>
          <a:stretch>
            <a:fillRect/>
          </a:stretch>
        </p:blipFill>
        <p:spPr>
          <a:xfrm>
            <a:off x="1121227" y="1313140"/>
            <a:ext cx="9735457" cy="4393623"/>
          </a:xfrm>
          <a:prstGeom prst="rect">
            <a:avLst/>
          </a:prstGeom>
        </p:spPr>
      </p:pic>
      <mc:AlternateContent xmlns:mc="http://schemas.openxmlformats.org/markup-compatibility/2006">
        <mc:Choice xmlns:a14="http://schemas.microsoft.com/office/drawing/2010/main" Requires="a14">
          <p:sp>
            <p:nvSpPr>
              <p:cNvPr id="5" name="文本框 4"/>
              <p:cNvSpPr txBox="1"/>
              <p:nvPr/>
            </p:nvSpPr>
            <p:spPr>
              <a:xfrm>
                <a:off x="1505748" y="5875841"/>
                <a:ext cx="5015511" cy="708079"/>
              </a:xfrm>
              <a:prstGeom prst="rect">
                <a:avLst/>
              </a:prstGeom>
              <a:noFill/>
            </p:spPr>
            <p:txBody>
              <a:bodyPr wrap="square" rtlCol="0">
                <a:spAutoFit/>
              </a:bodyPr>
              <a:lstStyle/>
              <a:p>
                <a14:m>
                  <m:oMath xmlns:m="http://schemas.openxmlformats.org/officeDocument/2006/math">
                    <m:sSubSup>
                      <m:sSubSupPr>
                        <m:ctrlPr>
                          <a:rPr lang="en-US" altLang="zh-CN" sz="2000" b="0" i="1" smtClean="0">
                            <a:latin typeface="Cambria Math" panose="02040503050406030204" pitchFamily="18" charset="0"/>
                          </a:rPr>
                        </m:ctrlPr>
                      </m:sSubSupPr>
                      <m:e>
                        <m:r>
                          <a:rPr lang="en-US" altLang="zh-CN" sz="2000" b="0" i="1" smtClean="0">
                            <a:latin typeface="Cambria Math" panose="02040503050406030204" pitchFamily="18" charset="0"/>
                          </a:rPr>
                          <m:t>𝜃</m:t>
                        </m:r>
                      </m:e>
                      <m:sub>
                        <m:r>
                          <a:rPr lang="en-US" altLang="zh-CN" sz="2000" b="0" i="1" smtClean="0">
                            <a:latin typeface="Cambria Math" panose="02040503050406030204" pitchFamily="18" charset="0"/>
                          </a:rPr>
                          <m:t>𝑖</m:t>
                        </m:r>
                      </m:sub>
                      <m:sup>
                        <m:r>
                          <a:rPr lang="en-US" altLang="zh-CN" sz="2000" b="0" i="1" smtClean="0">
                            <a:latin typeface="Cambria Math" panose="02040503050406030204" pitchFamily="18" charset="0"/>
                          </a:rPr>
                          <m:t>∗</m:t>
                        </m:r>
                      </m:sup>
                    </m:sSubSup>
                  </m:oMath>
                </a14:m>
                <a:r>
                  <a:rPr lang="en-US" altLang="zh-CN" sz="2000" b="0" dirty="0" smtClean="0">
                    <a:latin typeface="Cambria Math" panose="02040503050406030204" pitchFamily="18" charset="0"/>
                  </a:rPr>
                  <a:t>: </a:t>
                </a:r>
                <a:r>
                  <a:rPr lang="en-US" altLang="zh-CN" sz="2000" dirty="0" smtClean="0"/>
                  <a:t>Global optimal </a:t>
                </a:r>
                <a:r>
                  <a:rPr lang="en-US" altLang="zh-CN" sz="2000" b="0" dirty="0" smtClean="0">
                    <a:latin typeface="Cambria Math" panose="02040503050406030204" pitchFamily="18" charset="0"/>
                  </a:rPr>
                  <a:t>for </a:t>
                </a:r>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𝑖</m:t>
                        </m:r>
                      </m:sub>
                    </m:sSub>
                  </m:oMath>
                </a14:m>
                <a:endParaRPr lang="en-US" altLang="zh-CN" sz="2000" b="0" dirty="0" smtClean="0">
                  <a:latin typeface="Cambria Math" panose="02040503050406030204" pitchFamily="18" charset="0"/>
                </a:endParaRPr>
              </a:p>
              <a:p>
                <a14:m>
                  <m:oMath xmlns:m="http://schemas.openxmlformats.org/officeDocument/2006/math">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𝜙</m:t>
                        </m:r>
                      </m:e>
                      <m:sup>
                        <m:r>
                          <a:rPr lang="en-US" altLang="zh-CN" sz="2000" b="0" i="1" smtClean="0">
                            <a:latin typeface="Cambria Math" panose="02040503050406030204" pitchFamily="18" charset="0"/>
                          </a:rPr>
                          <m:t>∗</m:t>
                        </m:r>
                      </m:sup>
                    </m:sSup>
                    <m:r>
                      <a:rPr lang="en-US" altLang="zh-CN" sz="2000" b="0" i="1" smtClean="0">
                        <a:latin typeface="Cambria Math" panose="02040503050406030204" pitchFamily="18" charset="0"/>
                      </a:rPr>
                      <m:t>:</m:t>
                    </m:r>
                  </m:oMath>
                </a14:m>
                <a:r>
                  <a:rPr lang="zh-CN" altLang="en-US" sz="2000" dirty="0" smtClean="0"/>
                  <a:t> </a:t>
                </a:r>
                <a:r>
                  <a:rPr lang="en-US" altLang="zh-CN" sz="2000" dirty="0" smtClean="0"/>
                  <a:t>Meta-learner</a:t>
                </a:r>
                <a:endParaRPr lang="zh-CN" altLang="en-US" sz="2000" dirty="0"/>
              </a:p>
            </p:txBody>
          </p:sp>
        </mc:Choice>
        <mc:Fallback>
          <p:sp>
            <p:nvSpPr>
              <p:cNvPr id="5" name="文本框 4"/>
              <p:cNvSpPr txBox="1">
                <a:spLocks noRot="1" noChangeAspect="1" noMove="1" noResize="1" noEditPoints="1" noAdjustHandles="1" noChangeArrowheads="1" noChangeShapeType="1" noTextEdit="1"/>
              </p:cNvSpPr>
              <p:nvPr/>
            </p:nvSpPr>
            <p:spPr>
              <a:xfrm>
                <a:off x="1505748" y="5875841"/>
                <a:ext cx="5015511" cy="708079"/>
              </a:xfrm>
              <a:prstGeom prst="rect">
                <a:avLst/>
              </a:prstGeom>
              <a:blipFill>
                <a:blip r:embed="rId4"/>
                <a:stretch>
                  <a:fillRect l="-486" t="-6897" b="-14655"/>
                </a:stretch>
              </a:blipFill>
            </p:spPr>
            <p:txBody>
              <a:bodyPr/>
              <a:lstStyle/>
              <a:p>
                <a:r>
                  <a:rPr lang="zh-CN" altLang="en-US">
                    <a:noFill/>
                  </a:rPr>
                  <a:t> </a:t>
                </a:r>
              </a:p>
            </p:txBody>
          </p:sp>
        </mc:Fallback>
      </mc:AlternateContent>
      <p:sp>
        <p:nvSpPr>
          <p:cNvPr id="3" name="矩形 2"/>
          <p:cNvSpPr/>
          <p:nvPr/>
        </p:nvSpPr>
        <p:spPr>
          <a:xfrm>
            <a:off x="7222117" y="1313140"/>
            <a:ext cx="3137433" cy="1265797"/>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p>
        </p:txBody>
      </p:sp>
      <mc:AlternateContent xmlns:mc="http://schemas.openxmlformats.org/markup-compatibility/2006" xmlns:a14="http://schemas.microsoft.com/office/drawing/2010/main">
        <mc:Choice Requires="a14">
          <p:sp>
            <p:nvSpPr>
              <p:cNvPr id="6" name="文本框 5"/>
              <p:cNvSpPr txBox="1"/>
              <p:nvPr/>
            </p:nvSpPr>
            <p:spPr>
              <a:xfrm>
                <a:off x="7703955" y="5706763"/>
                <a:ext cx="1664537"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𝑅</m:t>
                          </m:r>
                        </m:e>
                        <m:sub>
                          <m:r>
                            <a:rPr lang="en-US" altLang="zh-CN" sz="2000" b="0" i="1" smtClean="0">
                              <a:solidFill>
                                <a:srgbClr val="FF0000"/>
                              </a:solidFill>
                              <a:latin typeface="Cambria Math" panose="02040503050406030204" pitchFamily="18" charset="0"/>
                            </a:rPr>
                            <m:t>1</m:t>
                          </m:r>
                        </m:sub>
                      </m:sSub>
                      <m:r>
                        <a:rPr lang="en-US" altLang="zh-CN" sz="2000" b="0" i="1" smtClean="0">
                          <a:solidFill>
                            <a:srgbClr val="FF0000"/>
                          </a:solidFill>
                          <a:latin typeface="Cambria Math" panose="02040503050406030204" pitchFamily="18" charset="0"/>
                        </a:rPr>
                        <m:t>∩</m:t>
                      </m:r>
                      <m:sSub>
                        <m:sSubPr>
                          <m:ctrlPr>
                            <a:rPr lang="en-US" altLang="zh-CN" sz="2000" b="0" i="1" smtClean="0">
                              <a:solidFill>
                                <a:srgbClr val="FF0000"/>
                              </a:solidFill>
                              <a:latin typeface="Cambria Math" panose="02040503050406030204" pitchFamily="18" charset="0"/>
                            </a:rPr>
                          </m:ctrlPr>
                        </m:sSubPr>
                        <m:e>
                          <m:r>
                            <a:rPr lang="en-US" altLang="zh-CN" sz="2000" b="0" i="1" smtClean="0">
                              <a:solidFill>
                                <a:srgbClr val="FF0000"/>
                              </a:solidFill>
                              <a:latin typeface="Cambria Math" panose="02040503050406030204" pitchFamily="18" charset="0"/>
                            </a:rPr>
                            <m:t>𝑅</m:t>
                          </m:r>
                        </m:e>
                        <m:sub>
                          <m:r>
                            <a:rPr lang="en-US" altLang="zh-CN" sz="2000" b="0" i="1" smtClean="0">
                              <a:solidFill>
                                <a:srgbClr val="FF0000"/>
                              </a:solidFill>
                              <a:latin typeface="Cambria Math" panose="02040503050406030204" pitchFamily="18" charset="0"/>
                            </a:rPr>
                            <m:t>2</m:t>
                          </m:r>
                        </m:sub>
                      </m:sSub>
                      <m:r>
                        <a:rPr lang="en-US" altLang="zh-CN" sz="2000" b="0" i="1" smtClean="0">
                          <a:solidFill>
                            <a:srgbClr val="FF0000"/>
                          </a:solidFill>
                          <a:latin typeface="Cambria Math" panose="02040503050406030204" pitchFamily="18" charset="0"/>
                        </a:rPr>
                        <m:t>=∅</m:t>
                      </m:r>
                    </m:oMath>
                  </m:oMathPara>
                </a14:m>
                <a:endParaRPr lang="zh-CN" altLang="en-US" sz="2000" dirty="0">
                  <a:solidFill>
                    <a:srgbClr val="FF0000"/>
                  </a:solidFill>
                </a:endParaRPr>
              </a:p>
            </p:txBody>
          </p:sp>
        </mc:Choice>
        <mc:Fallback xmlns="">
          <p:sp>
            <p:nvSpPr>
              <p:cNvPr id="6" name="文本框 5"/>
              <p:cNvSpPr txBox="1">
                <a:spLocks noRot="1" noChangeAspect="1" noMove="1" noResize="1" noEditPoints="1" noAdjustHandles="1" noChangeArrowheads="1" noChangeShapeType="1" noTextEdit="1"/>
              </p:cNvSpPr>
              <p:nvPr/>
            </p:nvSpPr>
            <p:spPr>
              <a:xfrm>
                <a:off x="7703955" y="5706763"/>
                <a:ext cx="1664537" cy="400110"/>
              </a:xfrm>
              <a:prstGeom prst="rect">
                <a:avLst/>
              </a:prstGeom>
              <a:blipFill>
                <a:blip r:embed="rId5"/>
                <a:stretch>
                  <a:fillRect/>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8" name="矩形 7"/>
              <p:cNvSpPr/>
              <p:nvPr/>
            </p:nvSpPr>
            <p:spPr>
              <a:xfrm>
                <a:off x="5167358" y="6093552"/>
                <a:ext cx="5311006" cy="400110"/>
              </a:xfrm>
              <a:prstGeom prst="rect">
                <a:avLst/>
              </a:prstGeom>
            </p:spPr>
            <p:txBody>
              <a:bodyPr wrap="none">
                <a:spAutoFit/>
              </a:bodyPr>
              <a:lstStyle/>
              <a:p>
                <a14:m>
                  <m:oMath xmlns:m="http://schemas.openxmlformats.org/officeDocument/2006/math">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                               </m:t>
                        </m:r>
                        <m:r>
                          <a:rPr lang="en-US" altLang="zh-CN" sz="2000" i="1">
                            <a:latin typeface="Cambria Math" panose="02040503050406030204" pitchFamily="18" charset="0"/>
                          </a:rPr>
                          <m:t>𝑅</m:t>
                        </m:r>
                      </m:e>
                      <m:sub>
                        <m:r>
                          <a:rPr lang="en-US" altLang="zh-CN" sz="2000" i="1">
                            <a:latin typeface="Cambria Math" panose="02040503050406030204" pitchFamily="18" charset="0"/>
                          </a:rPr>
                          <m:t>1</m:t>
                        </m:r>
                      </m:sub>
                    </m:sSub>
                    <m:d>
                      <m:dPr>
                        <m:ctrlPr>
                          <a:rPr lang="en-US" altLang="zh-CN" sz="2000" i="1">
                            <a:latin typeface="Cambria Math" panose="02040503050406030204" pitchFamily="18" charset="0"/>
                          </a:rPr>
                        </m:ctrlPr>
                      </m:dPr>
                      <m:e>
                        <m:r>
                          <a:rPr lang="en-US" altLang="zh-CN" sz="2000" i="1">
                            <a:latin typeface="Cambria Math" panose="02040503050406030204" pitchFamily="18" charset="0"/>
                          </a:rPr>
                          <m:t>𝜙</m:t>
                        </m:r>
                      </m:e>
                    </m:d>
                  </m:oMath>
                </a14:m>
                <a:r>
                  <a:rPr lang="en-US" altLang="zh-CN" sz="2000" dirty="0"/>
                  <a:t>: Feasible region of MAML</a:t>
                </a:r>
                <a:endParaRPr lang="zh-CN" altLang="en-US" sz="2000" dirty="0"/>
              </a:p>
            </p:txBody>
          </p:sp>
        </mc:Choice>
        <mc:Fallback xmlns="">
          <p:sp>
            <p:nvSpPr>
              <p:cNvPr id="8" name="矩形 7"/>
              <p:cNvSpPr>
                <a:spLocks noRot="1" noChangeAspect="1" noMove="1" noResize="1" noEditPoints="1" noAdjustHandles="1" noChangeArrowheads="1" noChangeShapeType="1" noTextEdit="1"/>
              </p:cNvSpPr>
              <p:nvPr/>
            </p:nvSpPr>
            <p:spPr>
              <a:xfrm>
                <a:off x="5167358" y="6093552"/>
                <a:ext cx="5311006" cy="400110"/>
              </a:xfrm>
              <a:prstGeom prst="rect">
                <a:avLst/>
              </a:prstGeom>
              <a:blipFill>
                <a:blip r:embed="rId6"/>
                <a:stretch>
                  <a:fillRect t="-9231" r="-344" b="-27692"/>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8081994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Idea(Landscape perspective)</a:t>
            </a:r>
            <a:endParaRPr lang="zh-CN" altLang="en-US" b="1" dirty="0">
              <a:solidFill>
                <a:schemeClr val="accent1">
                  <a:lumMod val="50000"/>
                </a:schemeClr>
              </a:solidFill>
              <a:latin typeface="+mn-lt"/>
              <a:ea typeface="+mn-ea"/>
              <a:cs typeface="+mn-cs"/>
            </a:endParaRPr>
          </a:p>
        </p:txBody>
      </p:sp>
      <mc:AlternateContent xmlns:mc="http://schemas.openxmlformats.org/markup-compatibility/2006">
        <mc:Choice xmlns:a14="http://schemas.microsoft.com/office/drawing/2010/main" Requires="a14">
          <p:sp>
            <p:nvSpPr>
              <p:cNvPr id="3" name="文本框 2"/>
              <p:cNvSpPr txBox="1"/>
              <p:nvPr/>
            </p:nvSpPr>
            <p:spPr>
              <a:xfrm>
                <a:off x="319314" y="5738563"/>
                <a:ext cx="6397608" cy="1015663"/>
              </a:xfrm>
              <a:prstGeom prst="rect">
                <a:avLst/>
              </a:prstGeom>
              <a:noFill/>
            </p:spPr>
            <p:txBody>
              <a:bodyPr wrap="square" rtlCol="0">
                <a:spAutoFit/>
              </a:bodyPr>
              <a:lstStyle/>
              <a:p>
                <a14:m>
                  <m:oMath xmlns:m="http://schemas.openxmlformats.org/officeDocument/2006/math">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𝜙</m:t>
                        </m:r>
                      </m:e>
                      <m:sub>
                        <m:r>
                          <a:rPr lang="en-US" altLang="zh-CN" sz="2000" b="0" i="1" smtClean="0">
                            <a:latin typeface="Cambria Math" panose="02040503050406030204" pitchFamily="18" charset="0"/>
                          </a:rPr>
                          <m:t>1</m:t>
                        </m:r>
                      </m:sub>
                    </m:sSub>
                  </m:oMath>
                </a14:m>
                <a:r>
                  <a:rPr lang="en-US" altLang="zh-CN" sz="2000" dirty="0" smtClean="0"/>
                  <a:t>: Customized meta-learner for </a:t>
                </a:r>
                <a:r>
                  <a:rPr lang="en-US" altLang="zh-CN" sz="2000" dirty="0" smtClean="0">
                    <a:solidFill>
                      <a:srgbClr val="FF0000"/>
                    </a:solidFill>
                  </a:rPr>
                  <a:t>hyper task </a:t>
                </a:r>
                <a:r>
                  <a:rPr lang="en-US" altLang="zh-CN" sz="2000" dirty="0" smtClean="0"/>
                  <a:t> </a:t>
                </a:r>
                <a14:m>
                  <m:oMath xmlns:m="http://schemas.openxmlformats.org/officeDocument/2006/math">
                    <m:sSub>
                      <m:sSubPr>
                        <m:ctrlPr>
                          <a:rPr lang="en-US" altLang="zh-CN" sz="2000" b="0" i="0" smtClean="0">
                            <a:latin typeface="Cambria Math" panose="02040503050406030204" pitchFamily="18" charset="0"/>
                          </a:rPr>
                        </m:ctrlPr>
                      </m:sSubPr>
                      <m:e>
                        <m:r>
                          <a:rPr lang="en-US" altLang="zh-CN" sz="2000" b="0" i="1" smtClean="0">
                            <a:latin typeface="Cambria Math" panose="02040503050406030204" pitchFamily="18" charset="0"/>
                          </a:rPr>
                          <m:t>𝐻𝑇</m:t>
                        </m:r>
                      </m:e>
                      <m:sub>
                        <m:r>
                          <a:rPr lang="en-US" altLang="zh-CN" sz="2000" b="0" i="0" smtClean="0">
                            <a:latin typeface="Cambria Math" panose="02040503050406030204" pitchFamily="18" charset="0"/>
                          </a:rPr>
                          <m:t>1</m:t>
                        </m:r>
                      </m:sub>
                    </m:sSub>
                    <m:r>
                      <a:rPr lang="en-US" altLang="zh-CN" sz="2000" b="0" i="0" smtClean="0">
                        <a:latin typeface="Cambria Math" panose="02040503050406030204" pitchFamily="18" charset="0"/>
                      </a:rPr>
                      <m:t>=</m:t>
                    </m:r>
                    <m:d>
                      <m:dPr>
                        <m:begChr m:val="{"/>
                        <m:endChr m:val="}"/>
                        <m:ctrlPr>
                          <a:rPr lang="en-US" altLang="zh-CN" sz="2000" b="0" i="1" smtClean="0">
                            <a:latin typeface="Cambria Math" panose="02040503050406030204" pitchFamily="18" charset="0"/>
                          </a:rPr>
                        </m:ctrlPr>
                      </m:dPr>
                      <m:e>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rPr>
                          <m:t> </m:t>
                        </m:r>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𝑇</m:t>
                            </m:r>
                          </m:e>
                          <m:sub>
                            <m:r>
                              <a:rPr lang="en-US" altLang="zh-CN" sz="2000" b="0" i="1" smtClean="0">
                                <a:latin typeface="Cambria Math" panose="02040503050406030204" pitchFamily="18" charset="0"/>
                              </a:rPr>
                              <m:t>2</m:t>
                            </m:r>
                          </m:sub>
                        </m:sSub>
                      </m:e>
                    </m:d>
                  </m:oMath>
                </a14:m>
                <a:endParaRPr lang="en-US" altLang="zh-CN" sz="2000" b="0" dirty="0" smtClean="0"/>
              </a:p>
              <a:p>
                <a14:m>
                  <m:oMath xmlns:m="http://schemas.openxmlformats.org/officeDocument/2006/math">
                    <m:sSub>
                      <m:sSubPr>
                        <m:ctrlPr>
                          <a:rPr lang="en-US" altLang="zh-CN" sz="2000" i="1" smtClean="0">
                            <a:latin typeface="Cambria Math" panose="02040503050406030204" pitchFamily="18" charset="0"/>
                          </a:rPr>
                        </m:ctrlPr>
                      </m:sSubPr>
                      <m:e>
                        <m:r>
                          <a:rPr lang="en-US" altLang="zh-CN" sz="2000" i="1">
                            <a:latin typeface="Cambria Math" panose="02040503050406030204" pitchFamily="18" charset="0"/>
                          </a:rPr>
                          <m:t>𝜙</m:t>
                        </m:r>
                      </m:e>
                      <m:sub>
                        <m:r>
                          <a:rPr lang="en-US" altLang="zh-CN" sz="2000" b="0" i="1" smtClean="0">
                            <a:latin typeface="Cambria Math" panose="02040503050406030204" pitchFamily="18" charset="0"/>
                          </a:rPr>
                          <m:t>2</m:t>
                        </m:r>
                      </m:sub>
                    </m:sSub>
                  </m:oMath>
                </a14:m>
                <a:r>
                  <a:rPr lang="en-US" altLang="zh-CN" sz="2000" dirty="0"/>
                  <a:t>: Customized meta-learner for </a:t>
                </a:r>
                <a:r>
                  <a:rPr lang="en-US" altLang="zh-CN" sz="2000" dirty="0" smtClean="0">
                    <a:solidFill>
                      <a:srgbClr val="FF0000"/>
                    </a:solidFill>
                  </a:rPr>
                  <a:t>hyper task</a:t>
                </a:r>
                <a:r>
                  <a:rPr lang="en-US" altLang="zh-CN" sz="2000" dirty="0" smtClean="0"/>
                  <a:t> </a:t>
                </a:r>
                <a14:m>
                  <m:oMath xmlns:m="http://schemas.openxmlformats.org/officeDocument/2006/math">
                    <m:r>
                      <a:rPr lang="en-US" altLang="zh-CN" sz="2000" b="0" i="0" smtClean="0">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𝐻𝑇</m:t>
                        </m:r>
                      </m:e>
                      <m:sub>
                        <m:r>
                          <a:rPr lang="en-US" altLang="zh-CN" sz="2000" b="0" i="0" smtClean="0">
                            <a:latin typeface="Cambria Math" panose="02040503050406030204" pitchFamily="18" charset="0"/>
                          </a:rPr>
                          <m:t>2</m:t>
                        </m:r>
                      </m:sub>
                    </m:sSub>
                    <m:r>
                      <a:rPr lang="en-US" altLang="zh-CN" sz="2000">
                        <a:latin typeface="Cambria Math" panose="02040503050406030204" pitchFamily="18" charset="0"/>
                      </a:rPr>
                      <m:t>=</m:t>
                    </m:r>
                    <m:d>
                      <m:dPr>
                        <m:begChr m:val="{"/>
                        <m:endChr m:val="}"/>
                        <m:ctrlPr>
                          <a:rPr lang="en-US" altLang="zh-CN" sz="2000" i="1">
                            <a:latin typeface="Cambria Math" panose="02040503050406030204" pitchFamily="18" charset="0"/>
                          </a:rPr>
                        </m:ctrlPr>
                      </m:dPr>
                      <m:e>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3</m:t>
                            </m:r>
                          </m:sub>
                        </m:sSub>
                        <m:r>
                          <a:rPr lang="en-US" altLang="zh-CN" sz="2000" i="1">
                            <a:latin typeface="Cambria Math" panose="02040503050406030204" pitchFamily="18" charset="0"/>
                          </a:rPr>
                          <m:t> </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𝑇</m:t>
                            </m:r>
                          </m:e>
                          <m:sub>
                            <m:r>
                              <a:rPr lang="en-US" altLang="zh-CN" sz="2000" b="0" i="1" smtClean="0">
                                <a:latin typeface="Cambria Math" panose="02040503050406030204" pitchFamily="18" charset="0"/>
                              </a:rPr>
                              <m:t>4</m:t>
                            </m:r>
                          </m:sub>
                        </m:sSub>
                      </m:e>
                    </m:d>
                  </m:oMath>
                </a14:m>
                <a:endParaRPr lang="en-US" altLang="zh-CN" sz="2000" b="0" dirty="0" smtClean="0"/>
              </a:p>
              <a:p>
                <a14:m>
                  <m:oMath xmlns:m="http://schemas.openxmlformats.org/officeDocument/2006/math">
                    <m:r>
                      <a:rPr lang="en-US" altLang="zh-CN" sz="2000" b="0" i="1" smtClean="0">
                        <a:latin typeface="Cambria Math" panose="02040503050406030204" pitchFamily="18" charset="0"/>
                      </a:rPr>
                      <m:t>𝜓</m:t>
                    </m:r>
                    <m:r>
                      <a:rPr lang="en-US" altLang="zh-CN" sz="2000" b="0" i="1" smtClean="0">
                        <a:latin typeface="Cambria Math" panose="02040503050406030204" pitchFamily="18" charset="0"/>
                      </a:rPr>
                      <m:t>:</m:t>
                    </m:r>
                  </m:oMath>
                </a14:m>
                <a:r>
                  <a:rPr lang="en-US" altLang="zh-CN" sz="2000" dirty="0" smtClean="0"/>
                  <a:t>  </a:t>
                </a:r>
                <a:r>
                  <a:rPr lang="en-US" altLang="zh-CN" sz="2000" dirty="0" smtClean="0">
                    <a:solidFill>
                      <a:srgbClr val="FF0000"/>
                    </a:solidFill>
                  </a:rPr>
                  <a:t>Hyper meta-learner</a:t>
                </a:r>
                <a:endParaRPr lang="zh-CN" altLang="en-US" sz="2000" dirty="0">
                  <a:solidFill>
                    <a:srgbClr val="FF0000"/>
                  </a:solidFill>
                </a:endParaRPr>
              </a:p>
            </p:txBody>
          </p:sp>
        </mc:Choice>
        <mc:Fallback>
          <p:sp>
            <p:nvSpPr>
              <p:cNvPr id="3" name="文本框 2"/>
              <p:cNvSpPr txBox="1">
                <a:spLocks noRot="1" noChangeAspect="1" noMove="1" noResize="1" noEditPoints="1" noAdjustHandles="1" noChangeArrowheads="1" noChangeShapeType="1" noTextEdit="1"/>
              </p:cNvSpPr>
              <p:nvPr/>
            </p:nvSpPr>
            <p:spPr>
              <a:xfrm>
                <a:off x="319314" y="5738563"/>
                <a:ext cx="6397608" cy="1015663"/>
              </a:xfrm>
              <a:prstGeom prst="rect">
                <a:avLst/>
              </a:prstGeom>
              <a:blipFill>
                <a:blip r:embed="rId3"/>
                <a:stretch>
                  <a:fillRect l="-381" t="-2994" b="-9581"/>
                </a:stretch>
              </a:blipFill>
            </p:spPr>
            <p:txBody>
              <a:bodyPr/>
              <a:lstStyle/>
              <a:p>
                <a:r>
                  <a:rPr lang="zh-CN" altLang="en-US">
                    <a:noFill/>
                  </a:rPr>
                  <a:t> </a:t>
                </a:r>
              </a:p>
            </p:txBody>
          </p:sp>
        </mc:Fallback>
      </mc:AlternateContent>
      <p:pic>
        <p:nvPicPr>
          <p:cNvPr id="6" name="图片 5"/>
          <p:cNvPicPr>
            <a:picLocks noChangeAspect="1"/>
          </p:cNvPicPr>
          <p:nvPr/>
        </p:nvPicPr>
        <p:blipFill>
          <a:blip r:embed="rId4"/>
          <a:stretch>
            <a:fillRect/>
          </a:stretch>
        </p:blipFill>
        <p:spPr>
          <a:xfrm>
            <a:off x="533400" y="1529949"/>
            <a:ext cx="6183522" cy="4059453"/>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6716922" y="2173082"/>
                <a:ext cx="5583028" cy="3785652"/>
              </a:xfrm>
              <a:prstGeom prst="rect">
                <a:avLst/>
              </a:prstGeom>
              <a:noFill/>
            </p:spPr>
            <p:txBody>
              <a:bodyPr wrap="square" rtlCol="0">
                <a:spAutoFit/>
              </a:bodyPr>
              <a:lstStyle/>
              <a:p>
                <a:r>
                  <a:rPr lang="en-US" altLang="zh-CN" sz="2400" dirty="0" smtClean="0"/>
                  <a:t>Meta learning: </a:t>
                </a:r>
              </a:p>
              <a:p>
                <a:r>
                  <a:rPr lang="en-US" altLang="zh-CN" sz="2400" dirty="0" smtClean="0"/>
                  <a:t>meta-learner </a:t>
                </a:r>
                <a14:m>
                  <m:oMath xmlns:m="http://schemas.openxmlformats.org/officeDocument/2006/math">
                    <m:r>
                      <a:rPr lang="en-US" altLang="zh-CN" sz="2400" b="0" i="1" smtClean="0">
                        <a:latin typeface="Cambria Math" panose="02040503050406030204" pitchFamily="18" charset="0"/>
                      </a:rPr>
                      <m:t>𝜙</m:t>
                    </m:r>
                  </m:oMath>
                </a14:m>
                <a:r>
                  <a:rPr lang="en-US" altLang="zh-CN" sz="2400" dirty="0" smtClean="0"/>
                  <a:t> -&gt; </a:t>
                </a:r>
                <a:r>
                  <a:rPr lang="en-US" altLang="zh-CN" sz="2400" dirty="0" smtClean="0"/>
                  <a:t>Produce </a:t>
                </a:r>
                <a:r>
                  <a:rPr lang="en-US" altLang="zh-CN" sz="2400" dirty="0" smtClean="0"/>
                  <a:t>customized base learner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𝜃</m:t>
                        </m:r>
                      </m:e>
                      <m:sub>
                        <m:r>
                          <a:rPr lang="en-US" altLang="zh-CN" sz="2400" b="0" i="1" smtClean="0">
                            <a:latin typeface="Cambria Math" panose="02040503050406030204" pitchFamily="18" charset="0"/>
                          </a:rPr>
                          <m:t>𝑖</m:t>
                        </m:r>
                      </m:sub>
                    </m:sSub>
                  </m:oMath>
                </a14:m>
                <a:r>
                  <a:rPr lang="zh-CN" altLang="en-US" sz="2400" dirty="0" smtClean="0"/>
                  <a:t> </a:t>
                </a:r>
                <a:r>
                  <a:rPr lang="en-US" altLang="zh-CN" sz="2400" dirty="0" smtClean="0"/>
                  <a:t>for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oMath>
                </a14:m>
                <a:endParaRPr lang="en-US" altLang="zh-CN" sz="2400" dirty="0" smtClean="0"/>
              </a:p>
              <a:p>
                <a:endParaRPr lang="en-US" altLang="zh-CN" sz="2400" dirty="0" smtClean="0"/>
              </a:p>
              <a:p>
                <a:endParaRPr lang="en-US" altLang="zh-CN" sz="2400" dirty="0" smtClean="0"/>
              </a:p>
              <a:p>
                <a:endParaRPr lang="en-US" altLang="zh-CN" sz="2400" dirty="0"/>
              </a:p>
              <a:p>
                <a:r>
                  <a:rPr lang="en-US" altLang="zh-CN" sz="2400" dirty="0" smtClean="0"/>
                  <a:t>Hierarchical meta learning: </a:t>
                </a:r>
              </a:p>
              <a:p>
                <a:r>
                  <a:rPr lang="en-US" altLang="zh-CN" sz="2400" dirty="0" smtClean="0"/>
                  <a:t>hyper-meta-learner </a:t>
                </a:r>
                <a14:m>
                  <m:oMath xmlns:m="http://schemas.openxmlformats.org/officeDocument/2006/math">
                    <m:r>
                      <a:rPr lang="en-US" altLang="zh-CN" sz="2400" b="0" i="1" smtClean="0">
                        <a:latin typeface="Cambria Math" panose="02040503050406030204" pitchFamily="18" charset="0"/>
                      </a:rPr>
                      <m:t>𝜓</m:t>
                    </m:r>
                  </m:oMath>
                </a14:m>
                <a:r>
                  <a:rPr lang="en-US" altLang="zh-CN" sz="2400" dirty="0" smtClean="0"/>
                  <a:t> -&gt; </a:t>
                </a:r>
                <a:r>
                  <a:rPr lang="en-US" altLang="zh-CN" sz="2400" dirty="0"/>
                  <a:t>Produce </a:t>
                </a:r>
                <a:r>
                  <a:rPr lang="en-US" altLang="zh-CN" sz="2400" dirty="0" smtClean="0"/>
                  <a:t>customized meta learner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𝑖</m:t>
                        </m:r>
                      </m:sub>
                    </m:sSub>
                  </m:oMath>
                </a14:m>
                <a:r>
                  <a:rPr lang="zh-CN" altLang="en-US" sz="2400" dirty="0" smtClean="0"/>
                  <a:t> </a:t>
                </a:r>
                <a:r>
                  <a:rPr lang="en-US" altLang="zh-CN" sz="2400" dirty="0" smtClean="0"/>
                  <a:t>for hyper task</a:t>
                </a:r>
                <a14:m>
                  <m:oMath xmlns:m="http://schemas.openxmlformats.org/officeDocument/2006/math">
                    <m:r>
                      <a:rPr lang="en-US" altLang="zh-CN" sz="2400" b="0" i="0" smtClean="0">
                        <a:latin typeface="Cambria Math" panose="02040503050406030204" pitchFamily="18" charset="0"/>
                      </a:rPr>
                      <m:t> </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𝐻𝑇</m:t>
                        </m:r>
                      </m:e>
                      <m:sub>
                        <m:r>
                          <a:rPr lang="en-US" altLang="zh-CN" sz="2400" b="0" i="0" smtClean="0">
                            <a:latin typeface="Cambria Math" panose="02040503050406030204" pitchFamily="18" charset="0"/>
                          </a:rPr>
                          <m:t>2</m:t>
                        </m:r>
                      </m:sub>
                    </m:sSub>
                  </m:oMath>
                </a14:m>
                <a:endParaRPr lang="zh-CN" altLang="en-US" sz="2400" dirty="0"/>
              </a:p>
            </p:txBody>
          </p:sp>
        </mc:Choice>
        <mc:Fallback>
          <p:sp>
            <p:nvSpPr>
              <p:cNvPr id="7" name="文本框 6"/>
              <p:cNvSpPr txBox="1">
                <a:spLocks noRot="1" noChangeAspect="1" noMove="1" noResize="1" noEditPoints="1" noAdjustHandles="1" noChangeArrowheads="1" noChangeShapeType="1" noTextEdit="1"/>
              </p:cNvSpPr>
              <p:nvPr/>
            </p:nvSpPr>
            <p:spPr>
              <a:xfrm>
                <a:off x="6716922" y="2173082"/>
                <a:ext cx="5583028" cy="3785652"/>
              </a:xfrm>
              <a:prstGeom prst="rect">
                <a:avLst/>
              </a:prstGeom>
              <a:blipFill>
                <a:blip r:embed="rId5"/>
                <a:stretch>
                  <a:fillRect l="-1747" t="-1288" b="-273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062543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Method(Hyper task)</a:t>
            </a:r>
            <a:endParaRPr lang="zh-CN" altLang="en-US" b="1" dirty="0">
              <a:solidFill>
                <a:schemeClr val="accent1">
                  <a:lumMod val="50000"/>
                </a:schemeClr>
              </a:solidFill>
              <a:latin typeface="+mn-lt"/>
              <a:ea typeface="+mn-ea"/>
              <a:cs typeface="+mn-cs"/>
            </a:endParaRPr>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4291358" y="2420861"/>
                <a:ext cx="7686523" cy="4676775"/>
              </a:xfrm>
            </p:spPr>
            <p:txBody>
              <a:bodyPr>
                <a:noAutofit/>
              </a:bodyPr>
              <a:lstStyle/>
              <a:p>
                <a:pPr marL="0" indent="0">
                  <a:buNone/>
                </a:pPr>
                <a:endParaRPr lang="en-US" altLang="zh-CN" sz="2400" dirty="0" smtClean="0"/>
              </a:p>
              <a:p>
                <a:endParaRPr lang="en-US" altLang="zh-CN" sz="2400" dirty="0"/>
              </a:p>
              <a:p>
                <a:r>
                  <a:rPr lang="en-US" altLang="zh-CN" sz="2400" dirty="0" smtClean="0">
                    <a:solidFill>
                      <a:srgbClr val="FF0000"/>
                    </a:solidFill>
                  </a:rPr>
                  <a:t>Tasks </a:t>
                </a:r>
                <a:r>
                  <a:rPr lang="en-US" altLang="zh-CN" sz="2400" dirty="0" smtClean="0">
                    <a:solidFill>
                      <a:srgbClr val="FF0000"/>
                    </a:solidFill>
                  </a:rPr>
                  <a:t>can </a:t>
                </a:r>
                <a:r>
                  <a:rPr lang="en-US" altLang="zh-CN" sz="2400" dirty="0">
                    <a:solidFill>
                      <a:srgbClr val="FF0000"/>
                    </a:solidFill>
                  </a:rPr>
                  <a:t>not only be composed of samples but also of tasks from the same </a:t>
                </a:r>
                <a:r>
                  <a:rPr lang="en-US" altLang="zh-CN" sz="2400" dirty="0" smtClean="0">
                    <a:solidFill>
                      <a:srgbClr val="FF0000"/>
                    </a:solidFill>
                  </a:rPr>
                  <a:t>distribution.</a:t>
                </a:r>
              </a:p>
              <a:p>
                <a:pPr marL="0" indent="0">
                  <a:buNone/>
                </a:pPr>
                <a:endParaRPr lang="en-US" altLang="zh-CN" sz="2400" dirty="0"/>
              </a:p>
              <a:p>
                <a:r>
                  <a:rPr lang="en-US" altLang="zh-CN" sz="2400" dirty="0" smtClean="0"/>
                  <a:t>Hyper-task </a:t>
                </a:r>
                <a14:m>
                  <m:oMath xmlns:m="http://schemas.openxmlformats.org/officeDocument/2006/math">
                    <m:r>
                      <a:rPr lang="en-US" altLang="zh-CN" sz="2400" b="0" i="1" smtClean="0">
                        <a:latin typeface="Cambria Math" panose="02040503050406030204" pitchFamily="18" charset="0"/>
                      </a:rPr>
                      <m:t>𝐻</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Sub>
                  </m:oMath>
                </a14:m>
                <a:r>
                  <a:rPr lang="en-US" altLang="zh-CN" sz="2400" dirty="0" smtClean="0"/>
                  <a:t> consists of support task set </a:t>
                </a:r>
                <a14:m>
                  <m:oMath xmlns:m="http://schemas.openxmlformats.org/officeDocument/2006/math">
                    <m:sSubSup>
                      <m:sSubSupPr>
                        <m:ctrlPr>
                          <a:rPr lang="en-US" altLang="zh-CN" sz="2400" b="0" i="1" smtClean="0">
                            <a:latin typeface="Cambria Math" panose="02040503050406030204" pitchFamily="18" charset="0"/>
                          </a:rPr>
                        </m:ctrlPr>
                      </m:sSubSupPr>
                      <m:e>
                        <m:r>
                          <a:rPr lang="en-US" altLang="zh-CN" sz="2400" b="0" i="1" smtClean="0">
                            <a:latin typeface="Cambria Math" panose="02040503050406030204" pitchFamily="18" charset="0"/>
                          </a:rPr>
                          <m:t>𝑇</m:t>
                        </m:r>
                      </m:e>
                      <m:sub>
                        <m:r>
                          <a:rPr lang="en-US" altLang="zh-CN" sz="2400" b="0" i="1" smtClean="0">
                            <a:latin typeface="Cambria Math" panose="02040503050406030204" pitchFamily="18" charset="0"/>
                          </a:rPr>
                          <m:t>𝑖</m:t>
                        </m:r>
                      </m:sub>
                      <m:sup>
                        <m:r>
                          <a:rPr lang="en-US" altLang="zh-CN" sz="2400" b="0" i="1" smtClean="0">
                            <a:latin typeface="Cambria Math" panose="02040503050406030204" pitchFamily="18" charset="0"/>
                          </a:rPr>
                          <m:t>𝑆</m:t>
                        </m:r>
                      </m:sup>
                    </m:sSubSup>
                  </m:oMath>
                </a14:m>
                <a:r>
                  <a:rPr lang="zh-CN" altLang="en-US" sz="2400" dirty="0" smtClean="0"/>
                  <a:t> </a:t>
                </a:r>
                <a:r>
                  <a:rPr lang="en-US" altLang="zh-CN" sz="2400" dirty="0" smtClean="0"/>
                  <a:t>and query task set </a:t>
                </a:r>
                <a14:m>
                  <m:oMath xmlns:m="http://schemas.openxmlformats.org/officeDocument/2006/math">
                    <m:sSubSup>
                      <m:sSubSupPr>
                        <m:ctrlPr>
                          <a:rPr lang="en-US" altLang="zh-CN" sz="2400" i="1">
                            <a:latin typeface="Cambria Math" panose="02040503050406030204" pitchFamily="18" charset="0"/>
                          </a:rPr>
                        </m:ctrlPr>
                      </m:sSubSupPr>
                      <m:e>
                        <m:r>
                          <a:rPr lang="en-US" altLang="zh-CN" sz="2400" i="1">
                            <a:latin typeface="Cambria Math" panose="02040503050406030204" pitchFamily="18" charset="0"/>
                          </a:rPr>
                          <m:t>𝑇</m:t>
                        </m:r>
                      </m:e>
                      <m:sub>
                        <m:r>
                          <a:rPr lang="en-US" altLang="zh-CN" sz="2400" i="1">
                            <a:latin typeface="Cambria Math" panose="02040503050406030204" pitchFamily="18" charset="0"/>
                          </a:rPr>
                          <m:t>𝑖</m:t>
                        </m:r>
                      </m:sub>
                      <m:sup>
                        <m:r>
                          <a:rPr lang="en-US" altLang="zh-CN" sz="2400" b="0" i="1" smtClean="0">
                            <a:latin typeface="Cambria Math" panose="02040503050406030204" pitchFamily="18" charset="0"/>
                          </a:rPr>
                          <m:t>𝑄</m:t>
                        </m:r>
                      </m:sup>
                    </m:sSubSup>
                  </m:oMath>
                </a14:m>
                <a:r>
                  <a:rPr lang="zh-CN" altLang="en-US" sz="2400" dirty="0" smtClean="0"/>
                  <a:t> </a:t>
                </a:r>
                <a:r>
                  <a:rPr lang="en-US" altLang="zh-CN" sz="2400" dirty="0" smtClean="0"/>
                  <a:t>(it’s similar to the split of support set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m:t>
                        </m:r>
                      </m:sub>
                    </m:sSub>
                  </m:oMath>
                </a14:m>
                <a:r>
                  <a:rPr lang="en-US" altLang="zh-CN" sz="2400" dirty="0" smtClean="0"/>
                  <a:t> and query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𝑄</m:t>
                        </m:r>
                      </m:e>
                      <m:sub>
                        <m:r>
                          <a:rPr lang="en-US" altLang="zh-CN" sz="2400" b="0" i="1" smtClean="0">
                            <a:latin typeface="Cambria Math" panose="02040503050406030204" pitchFamily="18" charset="0"/>
                          </a:rPr>
                          <m:t>𝑗</m:t>
                        </m:r>
                      </m:sub>
                    </m:sSub>
                  </m:oMath>
                </a14:m>
                <a:r>
                  <a:rPr lang="en-US" altLang="zh-CN" sz="2400" dirty="0" smtClean="0"/>
                  <a:t>).</a:t>
                </a:r>
                <a:endParaRPr lang="zh-CN" altLang="en-US" sz="2400"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4291358" y="2420861"/>
                <a:ext cx="7686523" cy="4676775"/>
              </a:xfrm>
              <a:blipFill>
                <a:blip r:embed="rId3"/>
                <a:stretch>
                  <a:fillRect l="-1110"/>
                </a:stretch>
              </a:blipFill>
            </p:spPr>
            <p:txBody>
              <a:bodyPr/>
              <a:lstStyle/>
              <a:p>
                <a:r>
                  <a:rPr lang="zh-CN" altLang="en-US">
                    <a:noFill/>
                  </a:rPr>
                  <a:t> </a:t>
                </a:r>
              </a:p>
            </p:txBody>
          </p:sp>
        </mc:Fallback>
      </mc:AlternateContent>
      <p:pic>
        <p:nvPicPr>
          <p:cNvPr id="5" name="图片 4"/>
          <p:cNvPicPr>
            <a:picLocks noChangeAspect="1"/>
          </p:cNvPicPr>
          <p:nvPr/>
        </p:nvPicPr>
        <p:blipFill>
          <a:blip r:embed="rId4"/>
          <a:stretch>
            <a:fillRect/>
          </a:stretch>
        </p:blipFill>
        <p:spPr>
          <a:xfrm>
            <a:off x="279067" y="1818879"/>
            <a:ext cx="1925680" cy="4260498"/>
          </a:xfrm>
          <a:prstGeom prst="rect">
            <a:avLst/>
          </a:prstGeom>
        </p:spPr>
      </p:pic>
      <p:pic>
        <p:nvPicPr>
          <p:cNvPr id="6" name="图片 5"/>
          <p:cNvPicPr>
            <a:picLocks noChangeAspect="1"/>
          </p:cNvPicPr>
          <p:nvPr/>
        </p:nvPicPr>
        <p:blipFill>
          <a:blip r:embed="rId5"/>
          <a:stretch>
            <a:fillRect/>
          </a:stretch>
        </p:blipFill>
        <p:spPr>
          <a:xfrm>
            <a:off x="2263101" y="2420861"/>
            <a:ext cx="1866380" cy="3056534"/>
          </a:xfrm>
          <a:prstGeom prst="rect">
            <a:avLst/>
          </a:prstGeom>
        </p:spPr>
      </p:pic>
      <p:pic>
        <p:nvPicPr>
          <p:cNvPr id="7" name="内容占位符 3"/>
          <p:cNvPicPr>
            <a:picLocks noChangeAspect="1"/>
          </p:cNvPicPr>
          <p:nvPr/>
        </p:nvPicPr>
        <p:blipFill>
          <a:blip r:embed="rId6"/>
          <a:stretch>
            <a:fillRect/>
          </a:stretch>
        </p:blipFill>
        <p:spPr>
          <a:xfrm>
            <a:off x="4187835" y="1175889"/>
            <a:ext cx="7893570" cy="1541640"/>
          </a:xfrm>
          <a:prstGeom prst="rect">
            <a:avLst/>
          </a:prstGeom>
        </p:spPr>
      </p:pic>
    </p:spTree>
    <p:extLst>
      <p:ext uri="{BB962C8B-B14F-4D97-AF65-F5344CB8AC3E}">
        <p14:creationId xmlns:p14="http://schemas.microsoft.com/office/powerpoint/2010/main" val="38507977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b="1" dirty="0">
                <a:solidFill>
                  <a:schemeClr val="accent1">
                    <a:lumMod val="50000"/>
                  </a:schemeClr>
                </a:solidFill>
                <a:latin typeface="+mn-lt"/>
                <a:ea typeface="+mn-ea"/>
                <a:cs typeface="+mn-cs"/>
              </a:rPr>
              <a:t>Method (Hierarchical meta-learning)</a:t>
            </a:r>
            <a:endParaRPr lang="zh-CN" altLang="en-US" b="1" dirty="0">
              <a:solidFill>
                <a:schemeClr val="accent1">
                  <a:lumMod val="50000"/>
                </a:schemeClr>
              </a:solidFill>
              <a:latin typeface="+mn-lt"/>
              <a:ea typeface="+mn-ea"/>
              <a:cs typeface="+mn-cs"/>
            </a:endParaRPr>
          </a:p>
        </p:txBody>
      </p:sp>
      <p:pic>
        <p:nvPicPr>
          <p:cNvPr id="4" name="内容占位符 3"/>
          <p:cNvPicPr>
            <a:picLocks noGrp="1" noChangeAspect="1"/>
          </p:cNvPicPr>
          <p:nvPr>
            <p:ph idx="1"/>
          </p:nvPr>
        </p:nvPicPr>
        <p:blipFill>
          <a:blip r:embed="rId3"/>
          <a:stretch>
            <a:fillRect/>
          </a:stretch>
        </p:blipFill>
        <p:spPr>
          <a:xfrm>
            <a:off x="257453" y="1690688"/>
            <a:ext cx="5678619" cy="4240212"/>
          </a:xfrm>
          <a:prstGeom prst="rect">
            <a:avLst/>
          </a:prstGeom>
        </p:spPr>
      </p:pic>
      <mc:AlternateContent xmlns:mc="http://schemas.openxmlformats.org/markup-compatibility/2006">
        <mc:Choice xmlns:a14="http://schemas.microsoft.com/office/drawing/2010/main" Requires="a14">
          <p:sp>
            <p:nvSpPr>
              <p:cNvPr id="5" name="矩形 4"/>
              <p:cNvSpPr/>
              <p:nvPr/>
            </p:nvSpPr>
            <p:spPr>
              <a:xfrm>
                <a:off x="6096000" y="1918837"/>
                <a:ext cx="5962650" cy="3211392"/>
              </a:xfrm>
              <a:prstGeom prst="rect">
                <a:avLst/>
              </a:prstGeom>
            </p:spPr>
            <p:txBody>
              <a:bodyPr wrap="square">
                <a:spAutoFit/>
              </a:bodyPr>
              <a:lstStyle/>
              <a:p>
                <a:r>
                  <a:rPr lang="zh-CN" altLang="en-US" sz="2400" dirty="0" smtClean="0"/>
                  <a:t>𝜓</a:t>
                </a:r>
                <a:r>
                  <a:rPr lang="en-US" altLang="zh-CN" sz="2400" dirty="0"/>
                  <a:t> </a:t>
                </a:r>
                <a:r>
                  <a:rPr lang="zh-CN" altLang="en-US" sz="2400" dirty="0" smtClean="0"/>
                  <a:t>takes </a:t>
                </a:r>
                <a:r>
                  <a:rPr lang="zh-CN" altLang="en-US" sz="2400" dirty="0"/>
                  <a:t>support task set </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𝑇</m:t>
                        </m:r>
                      </m:e>
                      <m:sup>
                        <m:r>
                          <a:rPr lang="en-US" altLang="zh-CN" sz="2400" b="0" i="1" smtClean="0">
                            <a:latin typeface="Cambria Math" panose="02040503050406030204" pitchFamily="18" charset="0"/>
                          </a:rPr>
                          <m:t>𝑆</m:t>
                        </m:r>
                      </m:sup>
                    </m:sSup>
                  </m:oMath>
                </a14:m>
                <a:r>
                  <a:rPr lang="zh-CN" altLang="en-US" sz="2400" dirty="0" smtClean="0"/>
                  <a:t> as </a:t>
                </a:r>
                <a:r>
                  <a:rPr lang="zh-CN" altLang="en-US" sz="2400" dirty="0"/>
                  <a:t>input for adaptation </a:t>
                </a:r>
                <a:r>
                  <a:rPr lang="zh-CN" altLang="en-US" sz="2400" dirty="0" smtClean="0"/>
                  <a:t>and </a:t>
                </a:r>
                <a:r>
                  <a:rPr lang="zh-CN" altLang="en-US" sz="2400" dirty="0"/>
                  <a:t>outputs </a:t>
                </a:r>
                <a:r>
                  <a:rPr lang="zh-CN" altLang="en-US" sz="2400" dirty="0">
                    <a:solidFill>
                      <a:srgbClr val="FF0000"/>
                    </a:solidFill>
                  </a:rPr>
                  <a:t>environment-customized</a:t>
                </a:r>
                <a:r>
                  <a:rPr lang="zh-CN" altLang="en-US" sz="2400" dirty="0"/>
                  <a:t> meta-</a:t>
                </a:r>
                <a:r>
                  <a:rPr lang="zh-CN" altLang="en-US" sz="2400" dirty="0" smtClean="0"/>
                  <a:t>learner </a:t>
                </a:r>
                <a14:m>
                  <m:oMath xmlns:m="http://schemas.openxmlformats.org/officeDocument/2006/math">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𝜙</m:t>
                        </m:r>
                      </m:e>
                      <m:sub>
                        <m:r>
                          <a:rPr lang="en-US" altLang="zh-CN" sz="2400" b="0" i="1" smtClean="0">
                            <a:latin typeface="Cambria Math" panose="02040503050406030204" pitchFamily="18" charset="0"/>
                          </a:rPr>
                          <m:t>𝑖</m:t>
                        </m:r>
                      </m:sub>
                    </m:sSub>
                  </m:oMath>
                </a14:m>
                <a:endParaRPr lang="en-US" altLang="zh-CN" sz="2400" dirty="0" smtClean="0"/>
              </a:p>
              <a:p>
                <a:pPr/>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𝜙</m:t>
                          </m:r>
                        </m:e>
                        <m:sub>
                          <m:r>
                            <a:rPr lang="en-US" altLang="zh-CN" sz="2400" i="1">
                              <a:latin typeface="Cambria Math" panose="02040503050406030204" pitchFamily="18" charset="0"/>
                            </a:rPr>
                            <m:t>𝑖</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𝜓</m:t>
                      </m:r>
                      <m:d>
                        <m:dPr>
                          <m:ctrlPr>
                            <a:rPr lang="en-US" altLang="zh-CN" sz="2400" b="0" i="1" smtClean="0">
                              <a:latin typeface="Cambria Math" panose="02040503050406030204" pitchFamily="18" charset="0"/>
                            </a:rPr>
                          </m:ctrlPr>
                        </m:dPr>
                        <m:e>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𝑇</m:t>
                              </m:r>
                            </m:e>
                            <m:sup>
                              <m:r>
                                <a:rPr lang="en-US" altLang="zh-CN" sz="2400" b="0" i="1" smtClean="0">
                                  <a:latin typeface="Cambria Math" panose="02040503050406030204" pitchFamily="18" charset="0"/>
                                </a:rPr>
                                <m:t>𝑆</m:t>
                              </m:r>
                            </m:sup>
                          </m:sSup>
                        </m:e>
                      </m:d>
                      <m:r>
                        <a:rPr lang="en-US" altLang="zh-CN" sz="2400" b="0" i="1" smtClean="0">
                          <a:latin typeface="Cambria Math" panose="02040503050406030204" pitchFamily="18" charset="0"/>
                        </a:rPr>
                        <m:t>.</m:t>
                      </m:r>
                    </m:oMath>
                  </m:oMathPara>
                </a14:m>
                <a:endParaRPr lang="en-US" altLang="zh-CN" sz="2400" dirty="0" smtClean="0"/>
              </a:p>
              <a:p>
                <a:endParaRPr lang="en-US" altLang="zh-CN" sz="2400" dirty="0" smtClean="0"/>
              </a:p>
              <a:p>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𝜙</m:t>
                        </m:r>
                      </m:e>
                      <m:sub>
                        <m:r>
                          <a:rPr lang="en-US" altLang="zh-CN" sz="2400" i="1">
                            <a:latin typeface="Cambria Math" panose="02040503050406030204" pitchFamily="18" charset="0"/>
                          </a:rPr>
                          <m:t>𝑖</m:t>
                        </m:r>
                      </m:sub>
                    </m:sSub>
                  </m:oMath>
                </a14:m>
                <a:r>
                  <a:rPr lang="en-US" altLang="zh-CN" sz="2400" dirty="0"/>
                  <a:t> </a:t>
                </a:r>
                <a:r>
                  <a:rPr lang="en-US" altLang="zh-CN" sz="2400" dirty="0" smtClean="0"/>
                  <a:t>takes </a:t>
                </a:r>
                <a:r>
                  <a:rPr lang="en-US" altLang="zh-CN" sz="2400" dirty="0"/>
                  <a:t>the support set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𝑆</m:t>
                        </m:r>
                      </m:e>
                      <m:sub>
                        <m:r>
                          <a:rPr lang="en-US" altLang="zh-CN" sz="2400" i="1">
                            <a:latin typeface="Cambria Math" panose="02040503050406030204" pitchFamily="18" charset="0"/>
                          </a:rPr>
                          <m:t>𝑖</m:t>
                        </m:r>
                        <m:r>
                          <a:rPr lang="en-US" altLang="zh-CN" sz="2400" i="1">
                            <a:latin typeface="Cambria Math" panose="02040503050406030204" pitchFamily="18" charset="0"/>
                          </a:rPr>
                          <m:t>𝑗</m:t>
                        </m:r>
                      </m:sub>
                    </m:sSub>
                  </m:oMath>
                </a14:m>
                <a:r>
                  <a:rPr lang="zh-CN" altLang="en-US" sz="2400" dirty="0"/>
                  <a:t> </a:t>
                </a:r>
                <a:r>
                  <a:rPr lang="en-US" altLang="zh-CN" sz="2400" dirty="0"/>
                  <a:t>as input and outputs a </a:t>
                </a:r>
                <a:r>
                  <a:rPr lang="en-US" altLang="zh-CN" sz="2400" dirty="0">
                    <a:solidFill>
                      <a:srgbClr val="FF0000"/>
                    </a:solidFill>
                  </a:rPr>
                  <a:t>task-customized </a:t>
                </a:r>
                <a:r>
                  <a:rPr lang="en-US" altLang="zh-CN" sz="2400" dirty="0"/>
                  <a:t>base-learner </a:t>
                </a:r>
                <a14:m>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𝑖</m:t>
                        </m:r>
                        <m:r>
                          <a:rPr lang="en-US" altLang="zh-CN" sz="2400" i="1">
                            <a:latin typeface="Cambria Math" panose="02040503050406030204" pitchFamily="18" charset="0"/>
                          </a:rPr>
                          <m:t>𝑗</m:t>
                        </m:r>
                      </m:sub>
                    </m:sSub>
                  </m:oMath>
                </a14:m>
                <a:endParaRPr lang="en-US" altLang="zh-CN" sz="2400" i="1" dirty="0" smtClean="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𝜃</m:t>
                          </m:r>
                        </m:e>
                        <m:sub>
                          <m:r>
                            <a:rPr lang="en-US" altLang="zh-CN" sz="2400" i="1">
                              <a:latin typeface="Cambria Math" panose="02040503050406030204" pitchFamily="18" charset="0"/>
                            </a:rPr>
                            <m:t>𝑖𝑗</m:t>
                          </m:r>
                        </m:sub>
                      </m:sSub>
                      <m:r>
                        <a:rPr lang="en-US" altLang="zh-CN" sz="2400" b="0" i="1" smtClean="0">
                          <a:latin typeface="Cambria Math" panose="02040503050406030204" pitchFamily="18" charset="0"/>
                        </a:rPr>
                        <m:t>=</m:t>
                      </m:r>
                      <m:r>
                        <a:rPr lang="en-US" altLang="zh-CN" sz="2400" i="1">
                          <a:latin typeface="Cambria Math" panose="02040503050406030204" pitchFamily="18" charset="0"/>
                        </a:rPr>
                        <m:t>𝜓</m:t>
                      </m:r>
                      <m:d>
                        <m:dPr>
                          <m:ctrlPr>
                            <a:rPr lang="en-US" altLang="zh-CN" sz="2400" i="1">
                              <a:latin typeface="Cambria Math" panose="02040503050406030204" pitchFamily="18" charset="0"/>
                            </a:rPr>
                          </m:ctrlPr>
                        </m:dPr>
                        <m:e>
                          <m:sSup>
                            <m:sSupPr>
                              <m:ctrlPr>
                                <a:rPr lang="en-US" altLang="zh-CN" sz="2400" i="1">
                                  <a:latin typeface="Cambria Math" panose="02040503050406030204" pitchFamily="18" charset="0"/>
                                </a:rPr>
                              </m:ctrlPr>
                            </m:sSupPr>
                            <m:e>
                              <m:r>
                                <a:rPr lang="en-US" altLang="zh-CN" sz="2400" i="1">
                                  <a:latin typeface="Cambria Math" panose="02040503050406030204" pitchFamily="18" charset="0"/>
                                </a:rPr>
                                <m:t>𝑇</m:t>
                              </m:r>
                            </m:e>
                            <m:sup>
                              <m:r>
                                <a:rPr lang="en-US" altLang="zh-CN" sz="2400" i="1">
                                  <a:latin typeface="Cambria Math" panose="02040503050406030204" pitchFamily="18" charset="0"/>
                                </a:rPr>
                                <m:t>𝑆</m:t>
                              </m:r>
                            </m:sup>
                          </m:sSup>
                        </m:e>
                      </m:d>
                      <m:r>
                        <a:rPr lang="en-US" altLang="zh-CN" sz="2400" b="0" i="1" smtClean="0">
                          <a:latin typeface="Cambria Math" panose="02040503050406030204" pitchFamily="18" charset="0"/>
                        </a:rPr>
                        <m:t>(</m:t>
                      </m:r>
                      <m:sSub>
                        <m:sSubPr>
                          <m:ctrlPr>
                            <a:rPr lang="en-US" altLang="zh-CN" sz="2400" b="0" i="1" smtClean="0">
                              <a:latin typeface="Cambria Math" panose="02040503050406030204" pitchFamily="18" charset="0"/>
                            </a:rPr>
                          </m:ctrlPr>
                        </m:sSubPr>
                        <m:e>
                          <m:r>
                            <a:rPr lang="en-US" altLang="zh-CN" sz="2400" b="0" i="1" smtClean="0">
                              <a:latin typeface="Cambria Math" panose="02040503050406030204" pitchFamily="18" charset="0"/>
                            </a:rPr>
                            <m:t>𝑆</m:t>
                          </m:r>
                        </m:e>
                        <m:sub>
                          <m:r>
                            <a:rPr lang="en-US" altLang="zh-CN" sz="2400" b="0" i="1" smtClean="0">
                              <a:latin typeface="Cambria Math" panose="02040503050406030204" pitchFamily="18" charset="0"/>
                            </a:rPr>
                            <m:t>𝑖𝑗</m:t>
                          </m:r>
                        </m:sub>
                      </m:sSub>
                      <m:r>
                        <a:rPr lang="en-US" altLang="zh-CN" sz="2400" b="0" i="1" smtClean="0">
                          <a:latin typeface="Cambria Math" panose="02040503050406030204" pitchFamily="18" charset="0"/>
                        </a:rPr>
                        <m:t>)</m:t>
                      </m:r>
                    </m:oMath>
                  </m:oMathPara>
                </a14:m>
                <a:endParaRPr lang="zh-CN" altLang="en-US" sz="2400" dirty="0"/>
              </a:p>
            </p:txBody>
          </p:sp>
        </mc:Choice>
        <mc:Fallback>
          <p:sp>
            <p:nvSpPr>
              <p:cNvPr id="5" name="矩形 4"/>
              <p:cNvSpPr>
                <a:spLocks noRot="1" noChangeAspect="1" noMove="1" noResize="1" noEditPoints="1" noAdjustHandles="1" noChangeArrowheads="1" noChangeShapeType="1" noTextEdit="1"/>
              </p:cNvSpPr>
              <p:nvPr/>
            </p:nvSpPr>
            <p:spPr>
              <a:xfrm>
                <a:off x="6096000" y="1918837"/>
                <a:ext cx="5962650" cy="3211392"/>
              </a:xfrm>
              <a:prstGeom prst="rect">
                <a:avLst/>
              </a:prstGeom>
              <a:blipFill>
                <a:blip r:embed="rId4"/>
                <a:stretch>
                  <a:fillRect l="-1534" t="-189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45077731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3391</TotalTime>
  <Words>1072</Words>
  <Application>Microsoft Office PowerPoint</Application>
  <PresentationFormat>宽屏</PresentationFormat>
  <Paragraphs>183</Paragraphs>
  <Slides>17</Slides>
  <Notes>17</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17</vt:i4>
      </vt:variant>
    </vt:vector>
  </HeadingPairs>
  <TitlesOfParts>
    <vt:vector size="26" baseType="lpstr">
      <vt:lpstr>黑体</vt:lpstr>
      <vt:lpstr>宋体</vt:lpstr>
      <vt:lpstr>Arial</vt:lpstr>
      <vt:lpstr>Blackadder ITC</vt:lpstr>
      <vt:lpstr>Calibri</vt:lpstr>
      <vt:lpstr>Calibri Light</vt:lpstr>
      <vt:lpstr>Cambria Math</vt:lpstr>
      <vt:lpstr>Times New Roman</vt:lpstr>
      <vt:lpstr>Office 主题</vt:lpstr>
      <vt:lpstr>PowerPoint 演示文稿</vt:lpstr>
      <vt:lpstr>Reminder</vt:lpstr>
      <vt:lpstr>Background(I.I.D Assumption)</vt:lpstr>
      <vt:lpstr>Background(Non I.I.D Tasks)</vt:lpstr>
      <vt:lpstr>Idea(Data distribution perspective)</vt:lpstr>
      <vt:lpstr>Idea(Landscape perspective)</vt:lpstr>
      <vt:lpstr>Idea(Landscape perspective)</vt:lpstr>
      <vt:lpstr>Method(Hyper task)</vt:lpstr>
      <vt:lpstr>Method (Hierarchical meta-learning)</vt:lpstr>
      <vt:lpstr>Method (Hierarchical meta-learning)</vt:lpstr>
      <vt:lpstr>Method(Implementation)</vt:lpstr>
      <vt:lpstr>Result</vt:lpstr>
      <vt:lpstr>Result</vt:lpstr>
      <vt:lpstr>Result</vt:lpstr>
      <vt:lpstr>Result</vt:lpstr>
      <vt:lpstr>CONCLUSION</vt:lpstr>
      <vt:lpstr>Thank you</vt:lpstr>
    </vt:vector>
  </TitlesOfParts>
  <Company>Win10NeT.COM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zakijzhang</dc:creator>
  <cp:lastModifiedBy>正义的地球人</cp:lastModifiedBy>
  <cp:revision>1106</cp:revision>
  <dcterms:created xsi:type="dcterms:W3CDTF">2016-09-11T06:30:00Z</dcterms:created>
  <dcterms:modified xsi:type="dcterms:W3CDTF">2023-10-24T21:08:42Z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2052-10.1.0.6689</vt:lpwstr>
  </property>
</Properties>
</file>