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40" r:id="rId2"/>
    <p:sldId id="520" r:id="rId3"/>
    <p:sldId id="521" r:id="rId4"/>
    <p:sldId id="523" r:id="rId5"/>
    <p:sldId id="525" r:id="rId6"/>
    <p:sldId id="527" r:id="rId7"/>
    <p:sldId id="529" r:id="rId8"/>
    <p:sldId id="532" r:id="rId9"/>
    <p:sldId id="530" r:id="rId10"/>
    <p:sldId id="531" r:id="rId11"/>
    <p:sldId id="536" r:id="rId12"/>
    <p:sldId id="538" r:id="rId13"/>
    <p:sldId id="540" r:id="rId14"/>
    <p:sldId id="26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ldId id="340"/>
            <p14:sldId id="520"/>
            <p14:sldId id="521"/>
            <p14:sldId id="523"/>
            <p14:sldId id="525"/>
            <p14:sldId id="527"/>
            <p14:sldId id="529"/>
            <p14:sldId id="532"/>
            <p14:sldId id="530"/>
            <p14:sldId id="531"/>
            <p14:sldId id="536"/>
            <p14:sldId id="538"/>
            <p14:sldId id="54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D"/>
    <a:srgbClr val="E51937"/>
    <a:srgbClr val="4747BA"/>
    <a:srgbClr val="ADADE0"/>
    <a:srgbClr val="8484D1"/>
    <a:srgbClr val="015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2E0AE3-C09A-FE4C-B384-56310A1D37A7}" v="32" dt="2020-07-01T12:32:33.0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76056" autoAdjust="0"/>
  </p:normalViewPr>
  <p:slideViewPr>
    <p:cSldViewPr snapToGrid="0">
      <p:cViewPr>
        <p:scale>
          <a:sx n="85" d="100"/>
          <a:sy n="85" d="100"/>
        </p:scale>
        <p:origin x="1536"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2023/8/6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extLst>
      <p:ext uri="{BB962C8B-B14F-4D97-AF65-F5344CB8AC3E}">
        <p14:creationId xmlns:p14="http://schemas.microsoft.com/office/powerpoint/2010/main" val="276579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buFont typeface="Arial" panose="020B0604020202020204" pitchFamily="34" charset="0"/>
              <a:buChar char="•"/>
            </a:pPr>
            <a:endParaRPr lang="e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3945941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1118283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462663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332636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3816045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14</a:t>
            </a:fld>
            <a:endParaRPr lang="zh-CN" altLang="en-US"/>
          </a:p>
        </p:txBody>
      </p:sp>
    </p:spTree>
    <p:extLst>
      <p:ext uri="{BB962C8B-B14F-4D97-AF65-F5344CB8AC3E}">
        <p14:creationId xmlns:p14="http://schemas.microsoft.com/office/powerpoint/2010/main" val="110593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4221912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844580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2502314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480316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20550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368348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1608166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lgn="just">
              <a:spcAft>
                <a:spcPts val="1200"/>
              </a:spcAft>
              <a:buFont typeface="Arial" panose="020B0604020202020204" pitchFamily="34" charset="0"/>
              <a:buChar char="•"/>
            </a:pPr>
            <a:endParaRPr lang="en" altLang="zh-CN"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96312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7435832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9840689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525544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2964443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8042345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336954208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837519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4869793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15503089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513610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2023/8/6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40096902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2023/8/6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extLst>
      <p:ext uri="{BB962C8B-B14F-4D97-AF65-F5344CB8AC3E}">
        <p14:creationId xmlns:p14="http://schemas.microsoft.com/office/powerpoint/2010/main" val="263599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578B9E4-7351-4340-9BAC-4D885C36E6D1}"/>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a:extLst>
              <a:ext uri="{FF2B5EF4-FFF2-40B4-BE49-F238E27FC236}">
                <a16:creationId xmlns:a16="http://schemas.microsoft.com/office/drawing/2014/main" id="{89F279D7-716D-41DC-91D1-CF67A641CB66}"/>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a:extLst>
              <a:ext uri="{FF2B5EF4-FFF2-40B4-BE49-F238E27FC236}">
                <a16:creationId xmlns:a16="http://schemas.microsoft.com/office/drawing/2014/main" id="{995050F5-8F30-4A70-A69E-F6B787105A13}"/>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a:extLst>
              <a:ext uri="{FF2B5EF4-FFF2-40B4-BE49-F238E27FC236}">
                <a16:creationId xmlns:a16="http://schemas.microsoft.com/office/drawing/2014/main" id="{A0076C24-50E0-45A9-96B9-F8F6ABD87F0F}"/>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August 6,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a:extLst>
              <a:ext uri="{FF2B5EF4-FFF2-40B4-BE49-F238E27FC236}">
                <a16:creationId xmlns:a16="http://schemas.microsoft.com/office/drawing/2014/main" id="{B4AF9F1A-FCAA-4005-A145-35FCDE54E4B4}"/>
              </a:ext>
            </a:extLst>
          </p:cNvPr>
          <p:cNvSpPr/>
          <p:nvPr/>
        </p:nvSpPr>
        <p:spPr>
          <a:xfrm>
            <a:off x="-1" y="1317991"/>
            <a:ext cx="12192000" cy="1446550"/>
          </a:xfrm>
          <a:prstGeom prst="rect">
            <a:avLst/>
          </a:prstGeom>
        </p:spPr>
        <p:txBody>
          <a:bodyPr wrap="square">
            <a:spAutoFit/>
          </a:bodyPr>
          <a:lstStyle/>
          <a:p>
            <a:pPr algn="ctr"/>
            <a:r>
              <a:rPr lang="en-US" altLang="zh-CN" sz="4400" b="1" dirty="0">
                <a:solidFill>
                  <a:srgbClr val="4747BA"/>
                </a:solidFill>
                <a:latin typeface="Constantia" panose="02030602050306030303" pitchFamily="18" charset="0"/>
                <a:ea typeface="微软雅黑" charset="0"/>
                <a:cs typeface="Calibri" panose="020F0502020204030204" pitchFamily="34" charset="0"/>
              </a:rPr>
              <a:t>Smart Cache Insertion and Promotion Policy for Content Delivery Networks </a:t>
            </a:r>
          </a:p>
        </p:txBody>
      </p:sp>
      <p:sp>
        <p:nvSpPr>
          <p:cNvPr id="16" name="Fußzeilenplatzhalter 4">
            <a:extLst>
              <a:ext uri="{FF2B5EF4-FFF2-40B4-BE49-F238E27FC236}">
                <a16:creationId xmlns:a16="http://schemas.microsoft.com/office/drawing/2014/main" id="{654A4F32-55D8-45EB-91E7-C3D4C7630972}"/>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a:t>
            </a:r>
            <a:endParaRPr lang="zh-CN" altLang="en-US" sz="1400" b="1" dirty="0">
              <a:solidFill>
                <a:schemeClr val="bg1"/>
              </a:solidFill>
              <a:latin typeface="Constantia" panose="02030602050306030303" pitchFamily="18" charset="0"/>
            </a:endParaRPr>
          </a:p>
        </p:txBody>
      </p:sp>
      <p:sp>
        <p:nvSpPr>
          <p:cNvPr id="19" name="灯片编号占位符 8">
            <a:extLst>
              <a:ext uri="{FF2B5EF4-FFF2-40B4-BE49-F238E27FC236}">
                <a16:creationId xmlns:a16="http://schemas.microsoft.com/office/drawing/2014/main" id="{8599389A-CA9E-2845-8DF2-0586F33584CA}"/>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8" name="文本框 17">
            <a:extLst>
              <a:ext uri="{FF2B5EF4-FFF2-40B4-BE49-F238E27FC236}">
                <a16:creationId xmlns:a16="http://schemas.microsoft.com/office/drawing/2014/main" id="{915B2CF4-5D1C-664E-B592-D9ED8B97B837}"/>
              </a:ext>
            </a:extLst>
          </p:cNvPr>
          <p:cNvSpPr txBox="1"/>
          <p:nvPr/>
        </p:nvSpPr>
        <p:spPr>
          <a:xfrm>
            <a:off x="10328" y="3549023"/>
            <a:ext cx="12192000" cy="707886"/>
          </a:xfrm>
          <a:prstGeom prst="rect">
            <a:avLst/>
          </a:prstGeom>
          <a:noFill/>
        </p:spPr>
        <p:txBody>
          <a:bodyPr wrap="square">
            <a:spAutoFit/>
          </a:bodyPr>
          <a:lstStyle/>
          <a:p>
            <a:pPr algn="ctr"/>
            <a:r>
              <a:rPr lang="en" altLang="zh-CN" sz="2000" b="1" dirty="0">
                <a:latin typeface="Microsoft YaHei" panose="020B0503020204020204" pitchFamily="34" charset="-122"/>
                <a:ea typeface="Microsoft YaHei" panose="020B0503020204020204" pitchFamily="34" charset="-122"/>
                <a:cs typeface="Calibri" panose="020F0502020204030204" pitchFamily="34" charset="0"/>
              </a:rPr>
              <a:t>Peng Wang</a:t>
            </a:r>
            <a:r>
              <a:rPr lang="en" altLang="zh-CN" sz="2000" b="1" baseline="30000" dirty="0">
                <a:latin typeface="Microsoft YaHei" panose="020B0503020204020204" pitchFamily="34" charset="-122"/>
                <a:ea typeface="Microsoft YaHei" panose="020B0503020204020204" pitchFamily="34" charset="-122"/>
                <a:cs typeface="Calibri" panose="020F0502020204030204" pitchFamily="34" charset="0"/>
              </a:rPr>
              <a:t>∗</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Yu Liu</a:t>
            </a: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a:t>
            </a:r>
            <a:r>
              <a:rPr lang="en-US" altLang="zh-CN" sz="2000" dirty="0">
                <a:latin typeface="Microsoft YaHei" panose="020B0503020204020204" pitchFamily="34" charset="-122"/>
                <a:ea typeface="Microsoft YaHei" panose="020B0503020204020204" pitchFamily="34" charset="-122"/>
                <a:cs typeface="Calibri" panose="020F0502020204030204" pitchFamily="34" charset="0"/>
              </a:rPr>
              <a:t>, </a:t>
            </a:r>
            <a:r>
              <a:rPr lang="en" altLang="zh-CN" sz="2000" dirty="0" err="1">
                <a:latin typeface="Microsoft YaHei" panose="020B0503020204020204" pitchFamily="34" charset="-122"/>
                <a:ea typeface="Microsoft YaHei" panose="020B0503020204020204" pitchFamily="34" charset="-122"/>
                <a:cs typeface="Calibri" panose="020F0502020204030204" pitchFamily="34" charset="0"/>
              </a:rPr>
              <a:t>Zhelong</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Zhao</a:t>
            </a: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 †</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a:t>
            </a:r>
            <a:r>
              <a:rPr lang="en" altLang="zh-CN" sz="2000" dirty="0" err="1">
                <a:latin typeface="Microsoft YaHei" panose="020B0503020204020204" pitchFamily="34" charset="-122"/>
                <a:ea typeface="Microsoft YaHei" panose="020B0503020204020204" pitchFamily="34" charset="-122"/>
                <a:cs typeface="Calibri" panose="020F0502020204030204" pitchFamily="34" charset="0"/>
              </a:rPr>
              <a:t>Ke</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Zhou</a:t>
            </a: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a:t>
            </a:r>
            <a:r>
              <a:rPr lang="en" altLang="zh-CN" sz="2000" dirty="0" err="1">
                <a:latin typeface="Microsoft YaHei" panose="020B0503020204020204" pitchFamily="34" charset="-122"/>
                <a:ea typeface="Microsoft YaHei" panose="020B0503020204020204" pitchFamily="34" charset="-122"/>
                <a:cs typeface="Calibri" panose="020F0502020204030204" pitchFamily="34" charset="0"/>
              </a:rPr>
              <a:t>Zhihai</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Huang</a:t>
            </a: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a:t>
            </a:r>
            <a:r>
              <a:rPr lang="en" altLang="zh-CN" sz="2000" dirty="0" err="1">
                <a:latin typeface="Microsoft YaHei" panose="020B0503020204020204" pitchFamily="34" charset="-122"/>
                <a:ea typeface="Microsoft YaHei" panose="020B0503020204020204" pitchFamily="34" charset="-122"/>
                <a:cs typeface="Calibri" panose="020F0502020204030204" pitchFamily="34" charset="0"/>
              </a:rPr>
              <a:t>Yanxiong</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 Chen</a:t>
            </a: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a:t>
            </a:r>
            <a:endParaRPr lang="en" altLang="zh-CN" sz="2000" dirty="0">
              <a:latin typeface="Microsoft YaHei" panose="020B0503020204020204" pitchFamily="34" charset="-122"/>
              <a:ea typeface="Microsoft YaHei" panose="020B0503020204020204" pitchFamily="34" charset="-122"/>
              <a:cs typeface="Calibri" panose="020F0502020204030204" pitchFamily="34" charset="0"/>
            </a:endParaRPr>
          </a:p>
          <a:p>
            <a:pPr algn="ct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WNLO, HUST </a:t>
            </a: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HUST  </a:t>
            </a:r>
            <a:r>
              <a:rPr lang="en" altLang="zh-CN" sz="2000" baseline="30000" dirty="0">
                <a:latin typeface="Microsoft YaHei" panose="020B0503020204020204" pitchFamily="34" charset="-122"/>
                <a:ea typeface="Microsoft YaHei" panose="020B0503020204020204" pitchFamily="34" charset="-122"/>
                <a:cs typeface="Calibri" panose="020F0502020204030204" pitchFamily="34" charset="0"/>
              </a:rPr>
              <a:t>‡</a:t>
            </a:r>
            <a:r>
              <a:rPr lang="en" altLang="zh-CN" sz="2000" dirty="0">
                <a:latin typeface="Microsoft YaHei" panose="020B0503020204020204" pitchFamily="34" charset="-122"/>
                <a:ea typeface="Microsoft YaHei" panose="020B0503020204020204" pitchFamily="34" charset="-122"/>
                <a:cs typeface="Calibri" panose="020F0502020204030204" pitchFamily="34" charset="0"/>
              </a:rPr>
              <a:t>Tencent</a:t>
            </a:r>
          </a:p>
        </p:txBody>
      </p:sp>
      <p:sp>
        <p:nvSpPr>
          <p:cNvPr id="21" name="文本框 20">
            <a:extLst>
              <a:ext uri="{FF2B5EF4-FFF2-40B4-BE49-F238E27FC236}">
                <a16:creationId xmlns:a16="http://schemas.microsoft.com/office/drawing/2014/main" id="{CD48577B-2670-4040-A7AB-B57DB066923F}"/>
              </a:ext>
            </a:extLst>
          </p:cNvPr>
          <p:cNvSpPr txBox="1"/>
          <p:nvPr/>
        </p:nvSpPr>
        <p:spPr>
          <a:xfrm>
            <a:off x="1944071" y="5041391"/>
            <a:ext cx="8303856" cy="369332"/>
          </a:xfrm>
          <a:prstGeom prst="rect">
            <a:avLst/>
          </a:prstGeom>
          <a:noFill/>
        </p:spPr>
        <p:txBody>
          <a:bodyPr wrap="square">
            <a:spAutoFit/>
          </a:bodyPr>
          <a:lstStyle/>
          <a:p>
            <a:pPr algn="ctr"/>
            <a:r>
              <a:rPr lang="en-US" altLang="zh-CN" dirty="0">
                <a:latin typeface="Microsoft YaHei" panose="020B0503020204020204" pitchFamily="34" charset="-122"/>
                <a:ea typeface="Microsoft YaHei" panose="020B0503020204020204" pitchFamily="34" charset="-122"/>
                <a:cs typeface="Calibri" panose="020F0502020204030204" pitchFamily="34" charset="0"/>
              </a:rPr>
              <a:t>International Conference on Parallel Processing</a:t>
            </a:r>
            <a:r>
              <a:rPr lang="en" altLang="zh-CN" dirty="0">
                <a:latin typeface="Microsoft YaHei" panose="020B0503020204020204" pitchFamily="34" charset="-122"/>
                <a:ea typeface="Microsoft YaHei" panose="020B0503020204020204" pitchFamily="34" charset="-122"/>
                <a:cs typeface="Calibri" panose="020F0502020204030204" pitchFamily="34" charset="0"/>
              </a:rPr>
              <a:t> 2023</a:t>
            </a:r>
          </a:p>
        </p:txBody>
      </p:sp>
      <p:pic>
        <p:nvPicPr>
          <p:cNvPr id="23" name="图片 22">
            <a:extLst>
              <a:ext uri="{FF2B5EF4-FFF2-40B4-BE49-F238E27FC236}">
                <a16:creationId xmlns:a16="http://schemas.microsoft.com/office/drawing/2014/main" id="{9F7868AA-38A5-5442-8B47-2A7902F400E6}"/>
              </a:ext>
            </a:extLst>
          </p:cNvPr>
          <p:cNvPicPr>
            <a:picLocks noChangeAspect="1"/>
          </p:cNvPicPr>
          <p:nvPr/>
        </p:nvPicPr>
        <p:blipFill>
          <a:blip r:embed="rId3"/>
          <a:stretch>
            <a:fillRect/>
          </a:stretch>
        </p:blipFill>
        <p:spPr>
          <a:xfrm>
            <a:off x="2997215" y="5632383"/>
            <a:ext cx="2403232" cy="629387"/>
          </a:xfrm>
          <a:prstGeom prst="rect">
            <a:avLst/>
          </a:prstGeom>
        </p:spPr>
      </p:pic>
      <p:pic>
        <p:nvPicPr>
          <p:cNvPr id="24" name="图片 23" descr="tc">
            <a:extLst>
              <a:ext uri="{FF2B5EF4-FFF2-40B4-BE49-F238E27FC236}">
                <a16:creationId xmlns:a16="http://schemas.microsoft.com/office/drawing/2014/main" id="{30879221-56FC-2145-8F32-CBCBA32950CE}"/>
              </a:ext>
            </a:extLst>
          </p:cNvPr>
          <p:cNvPicPr>
            <a:picLocks noChangeAspect="1"/>
          </p:cNvPicPr>
          <p:nvPr/>
        </p:nvPicPr>
        <p:blipFill>
          <a:blip r:embed="rId4"/>
          <a:stretch>
            <a:fillRect/>
          </a:stretch>
        </p:blipFill>
        <p:spPr>
          <a:xfrm>
            <a:off x="7432290" y="5443637"/>
            <a:ext cx="1615317" cy="1006878"/>
          </a:xfrm>
          <a:prstGeom prst="rect">
            <a:avLst/>
          </a:prstGeom>
        </p:spPr>
      </p:pic>
      <p:pic>
        <p:nvPicPr>
          <p:cNvPr id="26" name="图片 25">
            <a:extLst>
              <a:ext uri="{FF2B5EF4-FFF2-40B4-BE49-F238E27FC236}">
                <a16:creationId xmlns:a16="http://schemas.microsoft.com/office/drawing/2014/main" id="{EEFAEB69-203A-654C-9D5B-E4EB74BFC44D}"/>
              </a:ext>
            </a:extLst>
          </p:cNvPr>
          <p:cNvPicPr>
            <a:picLocks noChangeAspect="1"/>
          </p:cNvPicPr>
          <p:nvPr/>
        </p:nvPicPr>
        <p:blipFill>
          <a:blip r:embed="rId5"/>
          <a:stretch>
            <a:fillRect/>
          </a:stretch>
        </p:blipFill>
        <p:spPr>
          <a:xfrm>
            <a:off x="5985318" y="5653387"/>
            <a:ext cx="910605" cy="630000"/>
          </a:xfrm>
          <a:prstGeom prst="rect">
            <a:avLst/>
          </a:prstGeom>
          <a:solidFill>
            <a:schemeClr val="bg1"/>
          </a:solidFill>
        </p:spPr>
      </p:pic>
    </p:spTree>
    <p:extLst>
      <p:ext uri="{BB962C8B-B14F-4D97-AF65-F5344CB8AC3E}">
        <p14:creationId xmlns:p14="http://schemas.microsoft.com/office/powerpoint/2010/main" val="17835870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8,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SCIP design: adjust probability when missing</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10</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1" name="文本框 10">
            <a:extLst>
              <a:ext uri="{FF2B5EF4-FFF2-40B4-BE49-F238E27FC236}">
                <a16:creationId xmlns:a16="http://schemas.microsoft.com/office/drawing/2014/main" id="{756D94A8-AAA3-D446-8368-0845905D61DD}"/>
              </a:ext>
            </a:extLst>
          </p:cNvPr>
          <p:cNvSpPr txBox="1"/>
          <p:nvPr/>
        </p:nvSpPr>
        <p:spPr>
          <a:xfrm>
            <a:off x="415184" y="875085"/>
            <a:ext cx="6537708" cy="523220"/>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800" b="1" u="sng" dirty="0">
                <a:latin typeface="PingFang SC" panose="020B0400000000000000" pitchFamily="34" charset="-122"/>
                <a:ea typeface="PingFang SC" panose="020B0400000000000000" pitchFamily="34" charset="-122"/>
              </a:rPr>
              <a:t>Miss in cache</a:t>
            </a:r>
            <a:r>
              <a:rPr kumimoji="1" lang="zh-CN" altLang="en-US" sz="2800" b="1" u="sng" dirty="0">
                <a:latin typeface="PingFang SC" panose="020B0400000000000000" pitchFamily="34" charset="-122"/>
                <a:ea typeface="PingFang SC" panose="020B0400000000000000" pitchFamily="34" charset="-122"/>
              </a:rPr>
              <a:t> </a:t>
            </a:r>
            <a:r>
              <a:rPr kumimoji="1" lang="en-US" altLang="zh-CN" sz="2800" b="1" u="sng" dirty="0">
                <a:latin typeface="PingFang SC" panose="020B0400000000000000" pitchFamily="34" charset="-122"/>
                <a:ea typeface="PingFang SC" panose="020B0400000000000000" pitchFamily="34" charset="-122"/>
              </a:rPr>
              <a:t>&amp;</a:t>
            </a:r>
            <a:r>
              <a:rPr kumimoji="1" lang="zh-CN" altLang="en-US" sz="2800" b="1" u="sng" dirty="0">
                <a:latin typeface="PingFang SC" panose="020B0400000000000000" pitchFamily="34" charset="-122"/>
                <a:ea typeface="PingFang SC" panose="020B0400000000000000" pitchFamily="34" charset="-122"/>
              </a:rPr>
              <a:t> </a:t>
            </a:r>
            <a:r>
              <a:rPr kumimoji="1" lang="en-US" altLang="zh-CN" sz="2800" b="1" u="sng" dirty="0">
                <a:latin typeface="PingFang SC" panose="020B0400000000000000" pitchFamily="34" charset="-122"/>
                <a:ea typeface="PingFang SC" panose="020B0400000000000000" pitchFamily="34" charset="-122"/>
              </a:rPr>
              <a:t>Hit in </a:t>
            </a:r>
            <a:r>
              <a:rPr kumimoji="1" lang="en-US" altLang="zh-CN" sz="2800" b="1" u="sng" dirty="0">
                <a:latin typeface="Comic Sans MS" panose="030F0902030302020204" pitchFamily="66" charset="0"/>
                <a:ea typeface="PingFang SC" panose="020B0400000000000000" pitchFamily="34" charset="-122"/>
              </a:rPr>
              <a:t>H</a:t>
            </a:r>
            <a:r>
              <a:rPr kumimoji="1" lang="en-US" altLang="zh-CN" sz="2800" b="1" u="sng" baseline="-25000" dirty="0">
                <a:latin typeface="Comic Sans MS" panose="030F0902030302020204" pitchFamily="66" charset="0"/>
                <a:ea typeface="PingFang SC" panose="020B0400000000000000" pitchFamily="34" charset="-122"/>
              </a:rPr>
              <a:t>m</a:t>
            </a:r>
            <a:r>
              <a:rPr kumimoji="1" lang="en-US" altLang="zh-CN" sz="2800" b="1" u="sng" dirty="0">
                <a:latin typeface="PingFang SC" panose="020B0400000000000000" pitchFamily="34" charset="-122"/>
                <a:ea typeface="PingFang SC" panose="020B0400000000000000" pitchFamily="34" charset="-122"/>
              </a:rPr>
              <a:t> -&gt; Insert</a:t>
            </a:r>
          </a:p>
        </p:txBody>
      </p:sp>
      <p:pic>
        <p:nvPicPr>
          <p:cNvPr id="2" name="图片 1">
            <a:extLst>
              <a:ext uri="{FF2B5EF4-FFF2-40B4-BE49-F238E27FC236}">
                <a16:creationId xmlns:a16="http://schemas.microsoft.com/office/drawing/2014/main" id="{32E65F39-C001-0A46-8EFB-23BFC713948A}"/>
              </a:ext>
            </a:extLst>
          </p:cNvPr>
          <p:cNvPicPr>
            <a:picLocks noChangeAspect="1"/>
          </p:cNvPicPr>
          <p:nvPr/>
        </p:nvPicPr>
        <p:blipFill>
          <a:blip r:embed="rId3"/>
          <a:stretch>
            <a:fillRect/>
          </a:stretch>
        </p:blipFill>
        <p:spPr>
          <a:xfrm>
            <a:off x="1396645" y="1336750"/>
            <a:ext cx="4089635" cy="531653"/>
          </a:xfrm>
          <a:prstGeom prst="rect">
            <a:avLst/>
          </a:prstGeom>
        </p:spPr>
      </p:pic>
      <p:sp>
        <p:nvSpPr>
          <p:cNvPr id="15" name="文本框 14">
            <a:extLst>
              <a:ext uri="{FF2B5EF4-FFF2-40B4-BE49-F238E27FC236}">
                <a16:creationId xmlns:a16="http://schemas.microsoft.com/office/drawing/2014/main" id="{5DA7E64C-9136-4D4A-B665-BBB720DBB7A4}"/>
              </a:ext>
            </a:extLst>
          </p:cNvPr>
          <p:cNvSpPr txBox="1"/>
          <p:nvPr/>
        </p:nvSpPr>
        <p:spPr>
          <a:xfrm>
            <a:off x="415182" y="2385034"/>
            <a:ext cx="11347327" cy="1938992"/>
          </a:xfrm>
          <a:prstGeom prst="rect">
            <a:avLst/>
          </a:prstGeom>
          <a:noFill/>
        </p:spPr>
        <p:txBody>
          <a:bodyPr wrap="square">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𝜆 : learning rate</a:t>
            </a:r>
            <a:r>
              <a:rPr kumimoji="1" lang="zh-CN" altLang="en-US" sz="2400" dirty="0">
                <a:latin typeface="PingFang SC" panose="020B0400000000000000" pitchFamily="34" charset="-122"/>
                <a:ea typeface="PingFang SC" panose="020B0400000000000000" pitchFamily="34" charset="-122"/>
              </a:rPr>
              <a:t> </a:t>
            </a: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We update 𝜆 with a period of 𝑖. </a:t>
            </a: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When the change in hit rates is in the same direction as the change in learning rates, we believe that the learning rate should be amplified to speed up finding better probabilities. </a:t>
            </a:r>
          </a:p>
        </p:txBody>
      </p:sp>
      <p:sp>
        <p:nvSpPr>
          <p:cNvPr id="16" name="文本框 15">
            <a:extLst>
              <a:ext uri="{FF2B5EF4-FFF2-40B4-BE49-F238E27FC236}">
                <a16:creationId xmlns:a16="http://schemas.microsoft.com/office/drawing/2014/main" id="{EC81D730-4E87-A149-943B-694AFA6DF851}"/>
              </a:ext>
            </a:extLst>
          </p:cNvPr>
          <p:cNvSpPr txBox="1"/>
          <p:nvPr/>
        </p:nvSpPr>
        <p:spPr>
          <a:xfrm>
            <a:off x="415182" y="4846443"/>
            <a:ext cx="6537708" cy="523220"/>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800" b="1" u="sng" dirty="0">
                <a:latin typeface="PingFang SC" panose="020B0400000000000000" pitchFamily="34" charset="-122"/>
                <a:ea typeface="PingFang SC" panose="020B0400000000000000" pitchFamily="34" charset="-122"/>
              </a:rPr>
              <a:t>Miss in cache</a:t>
            </a:r>
            <a:r>
              <a:rPr kumimoji="1" lang="zh-CN" altLang="en-US" sz="2800" b="1" u="sng" dirty="0">
                <a:latin typeface="PingFang SC" panose="020B0400000000000000" pitchFamily="34" charset="-122"/>
                <a:ea typeface="PingFang SC" panose="020B0400000000000000" pitchFamily="34" charset="-122"/>
              </a:rPr>
              <a:t> </a:t>
            </a:r>
            <a:r>
              <a:rPr kumimoji="1" lang="en-US" altLang="zh-CN" sz="2800" b="1" u="sng" dirty="0">
                <a:latin typeface="PingFang SC" panose="020B0400000000000000" pitchFamily="34" charset="-122"/>
                <a:ea typeface="PingFang SC" panose="020B0400000000000000" pitchFamily="34" charset="-122"/>
              </a:rPr>
              <a:t>&amp;</a:t>
            </a:r>
            <a:r>
              <a:rPr kumimoji="1" lang="zh-CN" altLang="en-US" sz="2800" b="1" u="sng" dirty="0">
                <a:latin typeface="PingFang SC" panose="020B0400000000000000" pitchFamily="34" charset="-122"/>
                <a:ea typeface="PingFang SC" panose="020B0400000000000000" pitchFamily="34" charset="-122"/>
              </a:rPr>
              <a:t> </a:t>
            </a:r>
            <a:r>
              <a:rPr kumimoji="1" lang="en-US" altLang="zh-CN" sz="2800" b="1" u="sng" dirty="0">
                <a:latin typeface="PingFang SC" panose="020B0400000000000000" pitchFamily="34" charset="-122"/>
                <a:ea typeface="PingFang SC" panose="020B0400000000000000" pitchFamily="34" charset="-122"/>
              </a:rPr>
              <a:t>Hit in </a:t>
            </a:r>
            <a:r>
              <a:rPr kumimoji="1" lang="en-US" altLang="zh-CN" sz="2800" b="1" u="sng" dirty="0">
                <a:latin typeface="Comic Sans MS" panose="030F0902030302020204" pitchFamily="66" charset="0"/>
                <a:ea typeface="PingFang SC" panose="020B0400000000000000" pitchFamily="34" charset="-122"/>
              </a:rPr>
              <a:t>H</a:t>
            </a:r>
            <a:r>
              <a:rPr kumimoji="1" lang="en-US" altLang="zh-CN" sz="2800" b="1" u="sng" baseline="-25000" dirty="0">
                <a:latin typeface="Comic Sans MS" panose="030F0902030302020204" pitchFamily="66" charset="0"/>
                <a:ea typeface="PingFang SC" panose="020B0400000000000000" pitchFamily="34" charset="-122"/>
              </a:rPr>
              <a:t>l</a:t>
            </a:r>
            <a:r>
              <a:rPr kumimoji="1" lang="en-US" altLang="zh-CN" sz="2800" b="1" u="sng" dirty="0">
                <a:latin typeface="PingFang SC" panose="020B0400000000000000" pitchFamily="34" charset="-122"/>
                <a:ea typeface="PingFang SC" panose="020B0400000000000000" pitchFamily="34" charset="-122"/>
              </a:rPr>
              <a:t> -&gt; Insert</a:t>
            </a:r>
          </a:p>
        </p:txBody>
      </p:sp>
      <p:pic>
        <p:nvPicPr>
          <p:cNvPr id="6" name="图片 5">
            <a:extLst>
              <a:ext uri="{FF2B5EF4-FFF2-40B4-BE49-F238E27FC236}">
                <a16:creationId xmlns:a16="http://schemas.microsoft.com/office/drawing/2014/main" id="{83D4BB93-4142-734B-A790-153EA6B7B6AD}"/>
              </a:ext>
            </a:extLst>
          </p:cNvPr>
          <p:cNvPicPr>
            <a:picLocks noChangeAspect="1"/>
          </p:cNvPicPr>
          <p:nvPr/>
        </p:nvPicPr>
        <p:blipFill>
          <a:blip r:embed="rId4"/>
          <a:stretch>
            <a:fillRect/>
          </a:stretch>
        </p:blipFill>
        <p:spPr>
          <a:xfrm>
            <a:off x="1517888" y="5397409"/>
            <a:ext cx="3968391" cy="477074"/>
          </a:xfrm>
          <a:prstGeom prst="rect">
            <a:avLst/>
          </a:prstGeom>
        </p:spPr>
      </p:pic>
    </p:spTree>
    <p:extLst>
      <p:ext uri="{BB962C8B-B14F-4D97-AF65-F5344CB8AC3E}">
        <p14:creationId xmlns:p14="http://schemas.microsoft.com/office/powerpoint/2010/main" val="38150488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35531"/>
          </a:xfrm>
          <a:prstGeom prst="rect">
            <a:avLst/>
          </a:prstGeom>
          <a:noFill/>
        </p:spPr>
        <p:txBody>
          <a:bodyPr wrap="square" rtlCol="0">
            <a:spAutoFit/>
          </a:bodyPr>
          <a:lstStyle/>
          <a:p>
            <a:pPr lvl="0">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Deployment and performance in real system</a:t>
            </a: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11</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1" name="文本框 10">
            <a:extLst>
              <a:ext uri="{FF2B5EF4-FFF2-40B4-BE49-F238E27FC236}">
                <a16:creationId xmlns:a16="http://schemas.microsoft.com/office/drawing/2014/main" id="{756D94A8-AAA3-D446-8368-0845905D61DD}"/>
              </a:ext>
            </a:extLst>
          </p:cNvPr>
          <p:cNvSpPr txBox="1"/>
          <p:nvPr/>
        </p:nvSpPr>
        <p:spPr>
          <a:xfrm>
            <a:off x="415182" y="875085"/>
            <a:ext cx="5935199" cy="4093428"/>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000" dirty="0">
                <a:latin typeface="PingFang SC" panose="020B0400000000000000" pitchFamily="34" charset="-122"/>
                <a:ea typeface="PingFang SC" panose="020B0400000000000000" pitchFamily="34" charset="-122"/>
              </a:rPr>
              <a:t>We deployed SCIP to Tencent</a:t>
            </a:r>
            <a:r>
              <a:rPr kumimoji="1" lang="zh-CN" altLang="en-US" sz="2000" dirty="0">
                <a:latin typeface="PingFang SC" panose="020B0400000000000000" pitchFamily="34" charset="-122"/>
                <a:ea typeface="PingFang SC" panose="020B0400000000000000" pitchFamily="34" charset="-122"/>
              </a:rPr>
              <a:t> </a:t>
            </a:r>
            <a:r>
              <a:rPr kumimoji="1" lang="en-US" altLang="zh-CN" sz="2000" dirty="0">
                <a:latin typeface="PingFang SC" panose="020B0400000000000000" pitchFamily="34" charset="-122"/>
                <a:ea typeface="PingFang SC" panose="020B0400000000000000" pitchFamily="34" charset="-122"/>
              </a:rPr>
              <a:t>T Disk Cache (TDC), which serves over 2,500 businesses.</a:t>
            </a:r>
          </a:p>
          <a:p>
            <a:pPr marL="285750" indent="-285750" algn="just">
              <a:buFont typeface="Arial" panose="020B0604020202020204" pitchFamily="34" charset="0"/>
              <a:buChar char="•"/>
            </a:pPr>
            <a:endParaRPr kumimoji="1" lang="en-US" altLang="zh-CN" sz="20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000" dirty="0">
                <a:latin typeface="PingFang SC" panose="020B0400000000000000" pitchFamily="34" charset="-122"/>
                <a:ea typeface="PingFang SC" panose="020B0400000000000000" pitchFamily="34" charset="-122"/>
              </a:rPr>
              <a:t>In the system, </a:t>
            </a:r>
            <a:r>
              <a:rPr kumimoji="1" lang="en-US" altLang="zh-CN" sz="2000" dirty="0" err="1">
                <a:latin typeface="PingFang SC" panose="020B0400000000000000" pitchFamily="34" charset="-122"/>
                <a:ea typeface="PingFang SC" panose="020B0400000000000000" pitchFamily="34" charset="-122"/>
              </a:rPr>
              <a:t>inodes</a:t>
            </a:r>
            <a:r>
              <a:rPr kumimoji="1" lang="en-US" altLang="zh-CN" sz="2000" dirty="0">
                <a:latin typeface="PingFang SC" panose="020B0400000000000000" pitchFamily="34" charset="-122"/>
                <a:ea typeface="PingFang SC" panose="020B0400000000000000" pitchFamily="34" charset="-122"/>
              </a:rPr>
              <a:t> are used to manage metadata of object, including an insertion position variable (𝑖𝑛𝑠𝑒𝑟𝑡_𝑝𝑜𝑠). When an object is written into the MRU/LRU position of the cache, 𝑖𝑛𝑠𝑒𝑟𝑡_𝑝𝑜𝑠 is set to 1 or 0, respectively. </a:t>
            </a:r>
          </a:p>
          <a:p>
            <a:pPr algn="just"/>
            <a:endParaRPr kumimoji="1" lang="en-US" altLang="zh-CN" sz="20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000" dirty="0">
                <a:latin typeface="PingFang SC" panose="020B0400000000000000" pitchFamily="34" charset="-122"/>
                <a:ea typeface="PingFang SC" panose="020B0400000000000000" pitchFamily="34" charset="-122"/>
              </a:rPr>
              <a:t>We measured the performance changes in "Backing to Original Source" (BTO) traffic and ratio (BTO-ratio), as well as the average access latency from the monitoring system. </a:t>
            </a:r>
          </a:p>
        </p:txBody>
      </p:sp>
      <p:pic>
        <p:nvPicPr>
          <p:cNvPr id="3" name="图片 2">
            <a:extLst>
              <a:ext uri="{FF2B5EF4-FFF2-40B4-BE49-F238E27FC236}">
                <a16:creationId xmlns:a16="http://schemas.microsoft.com/office/drawing/2014/main" id="{271684A2-03F3-5744-8188-7E7E3046EC07}"/>
              </a:ext>
            </a:extLst>
          </p:cNvPr>
          <p:cNvPicPr>
            <a:picLocks noChangeAspect="1"/>
          </p:cNvPicPr>
          <p:nvPr/>
        </p:nvPicPr>
        <p:blipFill>
          <a:blip r:embed="rId3"/>
          <a:stretch>
            <a:fillRect/>
          </a:stretch>
        </p:blipFill>
        <p:spPr>
          <a:xfrm>
            <a:off x="6435970" y="656581"/>
            <a:ext cx="5756030" cy="2185834"/>
          </a:xfrm>
          <a:prstGeom prst="rect">
            <a:avLst/>
          </a:prstGeom>
        </p:spPr>
      </p:pic>
      <p:pic>
        <p:nvPicPr>
          <p:cNvPr id="4" name="图片 3">
            <a:extLst>
              <a:ext uri="{FF2B5EF4-FFF2-40B4-BE49-F238E27FC236}">
                <a16:creationId xmlns:a16="http://schemas.microsoft.com/office/drawing/2014/main" id="{FFE676C8-19BA-8E41-AABC-730804E3DEE7}"/>
              </a:ext>
            </a:extLst>
          </p:cNvPr>
          <p:cNvPicPr>
            <a:picLocks noChangeAspect="1"/>
          </p:cNvPicPr>
          <p:nvPr/>
        </p:nvPicPr>
        <p:blipFill>
          <a:blip r:embed="rId4"/>
          <a:stretch>
            <a:fillRect/>
          </a:stretch>
        </p:blipFill>
        <p:spPr>
          <a:xfrm>
            <a:off x="6350382" y="3278641"/>
            <a:ext cx="5756030" cy="2247316"/>
          </a:xfrm>
          <a:prstGeom prst="rect">
            <a:avLst/>
          </a:prstGeom>
        </p:spPr>
      </p:pic>
    </p:spTree>
    <p:extLst>
      <p:ext uri="{BB962C8B-B14F-4D97-AF65-F5344CB8AC3E}">
        <p14:creationId xmlns:p14="http://schemas.microsoft.com/office/powerpoint/2010/main" val="94993213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8,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Evaluation SCIP</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12</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1" name="文本框 10">
            <a:extLst>
              <a:ext uri="{FF2B5EF4-FFF2-40B4-BE49-F238E27FC236}">
                <a16:creationId xmlns:a16="http://schemas.microsoft.com/office/drawing/2014/main" id="{756D94A8-AAA3-D446-8368-0845905D61DD}"/>
              </a:ext>
            </a:extLst>
          </p:cNvPr>
          <p:cNvSpPr txBox="1"/>
          <p:nvPr/>
        </p:nvSpPr>
        <p:spPr>
          <a:xfrm>
            <a:off x="415183" y="875085"/>
            <a:ext cx="11361658" cy="461665"/>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Compared with insertion and promotion policies </a:t>
            </a:r>
          </a:p>
        </p:txBody>
      </p:sp>
      <p:pic>
        <p:nvPicPr>
          <p:cNvPr id="3" name="图片 2">
            <a:extLst>
              <a:ext uri="{FF2B5EF4-FFF2-40B4-BE49-F238E27FC236}">
                <a16:creationId xmlns:a16="http://schemas.microsoft.com/office/drawing/2014/main" id="{1A7A84E1-638E-D64B-8B61-FAFF308F5B57}"/>
              </a:ext>
            </a:extLst>
          </p:cNvPr>
          <p:cNvPicPr>
            <a:picLocks noChangeAspect="1"/>
          </p:cNvPicPr>
          <p:nvPr/>
        </p:nvPicPr>
        <p:blipFill>
          <a:blip r:embed="rId3"/>
          <a:stretch>
            <a:fillRect/>
          </a:stretch>
        </p:blipFill>
        <p:spPr>
          <a:xfrm>
            <a:off x="0" y="1336750"/>
            <a:ext cx="6096000" cy="4918029"/>
          </a:xfrm>
          <a:prstGeom prst="rect">
            <a:avLst/>
          </a:prstGeom>
        </p:spPr>
      </p:pic>
      <p:sp>
        <p:nvSpPr>
          <p:cNvPr id="13" name="文本框 12">
            <a:extLst>
              <a:ext uri="{FF2B5EF4-FFF2-40B4-BE49-F238E27FC236}">
                <a16:creationId xmlns:a16="http://schemas.microsoft.com/office/drawing/2014/main" id="{51C55C74-3DEB-E64B-8D24-24EC7FC2FA84}"/>
              </a:ext>
            </a:extLst>
          </p:cNvPr>
          <p:cNvSpPr txBox="1"/>
          <p:nvPr/>
        </p:nvSpPr>
        <p:spPr>
          <a:xfrm>
            <a:off x="6096012" y="1798415"/>
            <a:ext cx="5936661" cy="4524315"/>
          </a:xfrm>
          <a:prstGeom prst="rect">
            <a:avLst/>
          </a:prstGeom>
          <a:noFill/>
        </p:spPr>
        <p:txBody>
          <a:bodyPr wrap="square" rtlCol="0">
            <a:spAutoFit/>
          </a:bodyPr>
          <a:lstStyle/>
          <a:p>
            <a:pPr marL="285750" indent="-285750">
              <a:buFont typeface="Arial" panose="020B0604020202020204" pitchFamily="34" charset="0"/>
              <a:buChar char="•"/>
            </a:pPr>
            <a:r>
              <a:rPr kumimoji="1" lang="en-US" altLang="zh-CN" sz="2400" u="sng" dirty="0">
                <a:latin typeface="PingFang SC" panose="020B0400000000000000" pitchFamily="34" charset="-122"/>
                <a:ea typeface="PingFang SC" panose="020B0400000000000000" pitchFamily="34" charset="-122"/>
              </a:rPr>
              <a:t>Peak CPU: </a:t>
            </a:r>
            <a:r>
              <a:rPr kumimoji="1" lang="en-US" altLang="zh-CN" sz="2400" dirty="0">
                <a:latin typeface="PingFang SC" panose="020B0400000000000000" pitchFamily="34" charset="-122"/>
                <a:ea typeface="PingFang SC" panose="020B0400000000000000" pitchFamily="34" charset="-122"/>
              </a:rPr>
              <a:t>0.42% more than the simple heuristic algorithms </a:t>
            </a:r>
          </a:p>
          <a:p>
            <a:pPr marL="285750" indent="-285750">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buFont typeface="Arial" panose="020B0604020202020204" pitchFamily="34" charset="0"/>
              <a:buChar char="•"/>
            </a:pPr>
            <a:r>
              <a:rPr kumimoji="1" lang="en-US" altLang="zh-CN" sz="2400" u="sng" dirty="0">
                <a:latin typeface="PingFang SC" panose="020B0400000000000000" pitchFamily="34" charset="-122"/>
                <a:ea typeface="PingFang SC" panose="020B0400000000000000" pitchFamily="34" charset="-122"/>
              </a:rPr>
              <a:t>Memory overhead : </a:t>
            </a:r>
            <a:r>
              <a:rPr kumimoji="1" lang="en-US" altLang="zh-CN" sz="2400" dirty="0">
                <a:latin typeface="PingFang SC" panose="020B0400000000000000" pitchFamily="34" charset="-122"/>
                <a:ea typeface="PingFang SC" panose="020B0400000000000000" pitchFamily="34" charset="-122"/>
              </a:rPr>
              <a:t>SCIP's memory consumption is only marginally higher than LIP (1.3GB on average), which has the lowest memory consumption</a:t>
            </a:r>
          </a:p>
          <a:p>
            <a:pPr marL="285750" indent="-285750">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buFont typeface="Arial" panose="020B0604020202020204" pitchFamily="34" charset="0"/>
              <a:buChar char="•"/>
            </a:pPr>
            <a:r>
              <a:rPr kumimoji="1" lang="en-US" altLang="zh-CN" sz="2400" u="sng" dirty="0">
                <a:latin typeface="PingFang SC" panose="020B0400000000000000" pitchFamily="34" charset="-122"/>
                <a:ea typeface="PingFang SC" panose="020B0400000000000000" pitchFamily="34" charset="-122"/>
              </a:rPr>
              <a:t>Throughput:</a:t>
            </a:r>
            <a:r>
              <a:rPr kumimoji="1" lang="en-US" altLang="zh-CN" sz="2400" dirty="0">
                <a:latin typeface="PingFang SC" panose="020B0400000000000000" pitchFamily="34" charset="-122"/>
                <a:ea typeface="PingFang SC" panose="020B0400000000000000" pitchFamily="34" charset="-122"/>
              </a:rPr>
              <a:t> SCIP’s TPS generally aligns with PIPP, DGIPPR, DTA, </a:t>
            </a:r>
            <a:r>
              <a:rPr kumimoji="1" lang="en-US" altLang="zh-CN" sz="2400" dirty="0" err="1">
                <a:latin typeface="PingFang SC" panose="020B0400000000000000" pitchFamily="34" charset="-122"/>
                <a:ea typeface="PingFang SC" panose="020B0400000000000000" pitchFamily="34" charset="-122"/>
              </a:rPr>
              <a:t>SHiP</a:t>
            </a:r>
            <a:r>
              <a:rPr kumimoji="1" lang="en-US" altLang="zh-CN" sz="2400" dirty="0">
                <a:latin typeface="PingFang SC" panose="020B0400000000000000" pitchFamily="34" charset="-122"/>
                <a:ea typeface="PingFang SC" panose="020B0400000000000000" pitchFamily="34" charset="-122"/>
              </a:rPr>
              <a:t>, and ASC-IP, and surpasses that of DAAIP</a:t>
            </a:r>
          </a:p>
        </p:txBody>
      </p:sp>
    </p:spTree>
    <p:extLst>
      <p:ext uri="{BB962C8B-B14F-4D97-AF65-F5344CB8AC3E}">
        <p14:creationId xmlns:p14="http://schemas.microsoft.com/office/powerpoint/2010/main" val="205986435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Conclusion</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13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1" name="文本框 10">
            <a:extLst>
              <a:ext uri="{FF2B5EF4-FFF2-40B4-BE49-F238E27FC236}">
                <a16:creationId xmlns:a16="http://schemas.microsoft.com/office/drawing/2014/main" id="{756D94A8-AAA3-D446-8368-0845905D61DD}"/>
              </a:ext>
            </a:extLst>
          </p:cNvPr>
          <p:cNvSpPr txBox="1"/>
          <p:nvPr/>
        </p:nvSpPr>
        <p:spPr>
          <a:xfrm>
            <a:off x="415183" y="875085"/>
            <a:ext cx="11361658" cy="2308324"/>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SCIP reduces WAN traffic with modest overhead.</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Key insight: ZRO and P-ZRO</a:t>
            </a:r>
          </a:p>
          <a:p>
            <a:pPr marL="342900" indent="-342900" algn="just">
              <a:buFont typeface="Wingdings" pitchFamily="2" charset="2"/>
              <a:buChar char="Ø"/>
            </a:pPr>
            <a:r>
              <a:rPr kumimoji="1" lang="en-US" altLang="zh-CN" sz="2400" dirty="0">
                <a:latin typeface="PingFang SC" panose="020B0400000000000000" pitchFamily="34" charset="-122"/>
                <a:ea typeface="PingFang SC" panose="020B0400000000000000" pitchFamily="34" charset="-122"/>
              </a:rPr>
              <a:t>Simplifies machine learning &amp; reduces system overhead</a:t>
            </a:r>
          </a:p>
          <a:p>
            <a:pPr marL="342900" indent="-342900">
              <a:buFont typeface="Wingdings" pitchFamily="2" charset="2"/>
              <a:buChar char="Ø"/>
            </a:pPr>
            <a:r>
              <a:rPr kumimoji="1" lang="en-US" altLang="zh-CN" sz="2400" dirty="0">
                <a:latin typeface="PingFang SC" panose="020B0400000000000000" pitchFamily="34" charset="-122"/>
                <a:ea typeface="PingFang SC" panose="020B0400000000000000" pitchFamily="34" charset="-122"/>
              </a:rPr>
              <a:t>unify the insertion and promotion policies while ensuring execution efficiency</a:t>
            </a:r>
          </a:p>
        </p:txBody>
      </p:sp>
      <p:sp>
        <p:nvSpPr>
          <p:cNvPr id="13" name="文本框 12">
            <a:extLst>
              <a:ext uri="{FF2B5EF4-FFF2-40B4-BE49-F238E27FC236}">
                <a16:creationId xmlns:a16="http://schemas.microsoft.com/office/drawing/2014/main" id="{15127995-0A57-2940-AE18-8EB4ADF047CA}"/>
              </a:ext>
            </a:extLst>
          </p:cNvPr>
          <p:cNvSpPr txBox="1"/>
          <p:nvPr/>
        </p:nvSpPr>
        <p:spPr>
          <a:xfrm>
            <a:off x="415183" y="5925618"/>
            <a:ext cx="6100996" cy="369332"/>
          </a:xfrm>
          <a:prstGeom prst="rect">
            <a:avLst/>
          </a:prstGeom>
          <a:noFill/>
        </p:spPr>
        <p:txBody>
          <a:bodyPr wrap="square">
            <a:spAutoFit/>
          </a:bodyPr>
          <a:lstStyle/>
          <a:p>
            <a:pPr marL="285750" indent="-285750" algn="just">
              <a:buFont typeface="Arial" panose="020B0604020202020204" pitchFamily="34" charset="0"/>
              <a:buChar char="•"/>
            </a:pPr>
            <a:r>
              <a:rPr kumimoji="1" lang="en-US" altLang="zh-CN" sz="1800" dirty="0">
                <a:latin typeface="PingFang SC" panose="020B0400000000000000" pitchFamily="34" charset="-122"/>
                <a:ea typeface="PingFang SC" panose="020B0400000000000000" pitchFamily="34" charset="-122"/>
              </a:rPr>
              <a:t>code: </a:t>
            </a:r>
            <a:r>
              <a:rPr kumimoji="1" lang="en-US" altLang="zh-CN" sz="1800" u="sng" dirty="0">
                <a:latin typeface="PingFang SC" panose="020B0400000000000000" pitchFamily="34" charset="-122"/>
                <a:ea typeface="PingFang SC" panose="020B0400000000000000" pitchFamily="34" charset="-122"/>
              </a:rPr>
              <a:t>https://</a:t>
            </a:r>
            <a:r>
              <a:rPr kumimoji="1" lang="en-US" altLang="zh-CN" sz="1800" u="sng" dirty="0" err="1">
                <a:latin typeface="PingFang SC" panose="020B0400000000000000" pitchFamily="34" charset="-122"/>
                <a:ea typeface="PingFang SC" panose="020B0400000000000000" pitchFamily="34" charset="-122"/>
              </a:rPr>
              <a:t>github.com</a:t>
            </a:r>
            <a:r>
              <a:rPr kumimoji="1" lang="en-US" altLang="zh-CN" sz="1800" u="sng" dirty="0">
                <a:latin typeface="PingFang SC" panose="020B0400000000000000" pitchFamily="34" charset="-122"/>
                <a:ea typeface="PingFang SC" panose="020B0400000000000000" pitchFamily="34" charset="-122"/>
              </a:rPr>
              <a:t>/</a:t>
            </a:r>
            <a:r>
              <a:rPr kumimoji="1" lang="en-US" altLang="zh-CN" sz="1800" u="sng" dirty="0" err="1">
                <a:latin typeface="PingFang SC" panose="020B0400000000000000" pitchFamily="34" charset="-122"/>
                <a:ea typeface="PingFang SC" panose="020B0400000000000000" pitchFamily="34" charset="-122"/>
              </a:rPr>
              <a:t>oswald-hust</a:t>
            </a:r>
            <a:r>
              <a:rPr kumimoji="1" lang="en-US" altLang="zh-CN" sz="1800" u="sng" dirty="0">
                <a:latin typeface="PingFang SC" panose="020B0400000000000000" pitchFamily="34" charset="-122"/>
                <a:ea typeface="PingFang SC" panose="020B0400000000000000" pitchFamily="34" charset="-122"/>
              </a:rPr>
              <a:t>/icpp2023</a:t>
            </a:r>
          </a:p>
        </p:txBody>
      </p:sp>
    </p:spTree>
    <p:extLst>
      <p:ext uri="{BB962C8B-B14F-4D97-AF65-F5344CB8AC3E}">
        <p14:creationId xmlns:p14="http://schemas.microsoft.com/office/powerpoint/2010/main" val="42175952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798641" y="3822270"/>
            <a:ext cx="2099301" cy="646331"/>
          </a:xfrm>
          <a:prstGeom prst="rect">
            <a:avLst/>
          </a:prstGeom>
          <a:noFill/>
        </p:spPr>
        <p:txBody>
          <a:bodyPr wrap="square" rtlCol="0">
            <a:spAutoFit/>
          </a:bodyPr>
          <a:lstStyle/>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59D9062-D538-4E10-A387-AAFC9F1C80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4" name="文本框 13">
            <a:extLst>
              <a:ext uri="{FF2B5EF4-FFF2-40B4-BE49-F238E27FC236}">
                <a16:creationId xmlns:a16="http://schemas.microsoft.com/office/drawing/2014/main" id="{AA15C863-0F39-1E4F-B592-DACBCFCA0297}"/>
              </a:ext>
            </a:extLst>
          </p:cNvPr>
          <p:cNvSpPr txBox="1"/>
          <p:nvPr/>
        </p:nvSpPr>
        <p:spPr>
          <a:xfrm>
            <a:off x="9004092" y="6284440"/>
            <a:ext cx="3187908" cy="369332"/>
          </a:xfrm>
          <a:prstGeom prst="rect">
            <a:avLst/>
          </a:prstGeom>
          <a:noFill/>
        </p:spPr>
        <p:txBody>
          <a:bodyPr wrap="square">
            <a:spAutoFit/>
          </a:bodyPr>
          <a:lstStyle/>
          <a:p>
            <a:pPr algn="just"/>
            <a:r>
              <a:rPr kumimoji="1" lang="en-US" altLang="zh-CN" dirty="0">
                <a:latin typeface="PingFang SC" panose="020B0400000000000000" pitchFamily="34" charset="-122"/>
                <a:ea typeface="PingFang SC" panose="020B0400000000000000" pitchFamily="34" charset="-122"/>
              </a:rPr>
              <a:t>mail</a:t>
            </a:r>
            <a:r>
              <a:rPr kumimoji="1" lang="en-US" altLang="zh-CN" sz="1800" dirty="0">
                <a:latin typeface="PingFang SC" panose="020B0400000000000000" pitchFamily="34" charset="-122"/>
                <a:ea typeface="PingFang SC" panose="020B0400000000000000" pitchFamily="34" charset="-122"/>
              </a:rPr>
              <a:t>: </a:t>
            </a:r>
            <a:r>
              <a:rPr kumimoji="1" lang="en-US" altLang="zh-CN" sz="1800" dirty="0" err="1">
                <a:latin typeface="PingFang SC" panose="020B0400000000000000" pitchFamily="34" charset="-122"/>
                <a:ea typeface="PingFang SC" panose="020B0400000000000000" pitchFamily="34" charset="-122"/>
              </a:rPr>
              <a:t>wp_hust@hust.edu.cn</a:t>
            </a:r>
            <a:endParaRPr kumimoji="1" lang="en-US" altLang="zh-CN" sz="1800" u="sng"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32658858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CDN Caching Goal</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Minimize</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WAN</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Traffic </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2</a:t>
            </a:fld>
            <a:endParaRPr lang="zh-CN" altLang="en-US" sz="1400" b="1" dirty="0">
              <a:solidFill>
                <a:schemeClr val="bg1"/>
              </a:solidFill>
              <a:latin typeface="Constantia" panose="02030602050306030303" pitchFamily="18" charset="0"/>
              <a:cs typeface="Times" panose="02020603050405020304" pitchFamily="18" charset="0"/>
            </a:endParaRPr>
          </a:p>
        </p:txBody>
      </p:sp>
      <p:grpSp>
        <p:nvGrpSpPr>
          <p:cNvPr id="2" name="组合 1">
            <a:extLst>
              <a:ext uri="{FF2B5EF4-FFF2-40B4-BE49-F238E27FC236}">
                <a16:creationId xmlns:a16="http://schemas.microsoft.com/office/drawing/2014/main" id="{40101BE8-2901-1B4E-8E88-4ECE75871773}"/>
              </a:ext>
            </a:extLst>
          </p:cNvPr>
          <p:cNvGrpSpPr/>
          <p:nvPr/>
        </p:nvGrpSpPr>
        <p:grpSpPr>
          <a:xfrm>
            <a:off x="1831221" y="1285447"/>
            <a:ext cx="9049819" cy="2401284"/>
            <a:chOff x="2764302" y="1641040"/>
            <a:chExt cx="6896778" cy="1829995"/>
          </a:xfrm>
        </p:grpSpPr>
        <p:pic>
          <p:nvPicPr>
            <p:cNvPr id="13" name="图形 12" descr="用户 纯色填充">
              <a:extLst>
                <a:ext uri="{FF2B5EF4-FFF2-40B4-BE49-F238E27FC236}">
                  <a16:creationId xmlns:a16="http://schemas.microsoft.com/office/drawing/2014/main" id="{A59FF271-7F1B-FF4A-AE81-1FF32BC0D9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4302" y="1941536"/>
              <a:ext cx="914400" cy="914400"/>
            </a:xfrm>
            <a:prstGeom prst="rect">
              <a:avLst/>
            </a:prstGeom>
          </p:spPr>
        </p:pic>
        <p:pic>
          <p:nvPicPr>
            <p:cNvPr id="15" name="图形 14" descr="数据库 纯色填充">
              <a:extLst>
                <a:ext uri="{FF2B5EF4-FFF2-40B4-BE49-F238E27FC236}">
                  <a16:creationId xmlns:a16="http://schemas.microsoft.com/office/drawing/2014/main" id="{7935E726-1966-9347-B232-1AAF4A1ADF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1982567"/>
              <a:ext cx="914400" cy="914400"/>
            </a:xfrm>
            <a:prstGeom prst="rect">
              <a:avLst/>
            </a:prstGeom>
          </p:spPr>
        </p:pic>
        <p:pic>
          <p:nvPicPr>
            <p:cNvPr id="16" name="图形 15" descr="云 纯色填充">
              <a:extLst>
                <a:ext uri="{FF2B5EF4-FFF2-40B4-BE49-F238E27FC236}">
                  <a16:creationId xmlns:a16="http://schemas.microsoft.com/office/drawing/2014/main" id="{48AE33CB-A194-8F42-ABF2-C48AEF5139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5514" y="1941536"/>
              <a:ext cx="914400" cy="914400"/>
            </a:xfrm>
            <a:prstGeom prst="rect">
              <a:avLst/>
            </a:prstGeom>
          </p:spPr>
        </p:pic>
        <p:sp>
          <p:nvSpPr>
            <p:cNvPr id="21" name="右箭头 20">
              <a:extLst>
                <a:ext uri="{FF2B5EF4-FFF2-40B4-BE49-F238E27FC236}">
                  <a16:creationId xmlns:a16="http://schemas.microsoft.com/office/drawing/2014/main" id="{3C2A6414-E82B-AA46-953B-EFFA4894364E}"/>
                </a:ext>
              </a:extLst>
            </p:cNvPr>
            <p:cNvSpPr/>
            <p:nvPr/>
          </p:nvSpPr>
          <p:spPr>
            <a:xfrm>
              <a:off x="3849273" y="2029460"/>
              <a:ext cx="1618957" cy="328246"/>
            </a:xfrm>
            <a:prstGeom prst="rightArrow">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右箭头 21">
              <a:extLst>
                <a:ext uri="{FF2B5EF4-FFF2-40B4-BE49-F238E27FC236}">
                  <a16:creationId xmlns:a16="http://schemas.microsoft.com/office/drawing/2014/main" id="{5626D611-4298-A24D-8362-C90449827F89}"/>
                </a:ext>
              </a:extLst>
            </p:cNvPr>
            <p:cNvSpPr/>
            <p:nvPr/>
          </p:nvSpPr>
          <p:spPr>
            <a:xfrm>
              <a:off x="6654311" y="2029460"/>
              <a:ext cx="3000815" cy="328246"/>
            </a:xfrm>
            <a:prstGeom prst="rightArrow">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右箭头 26">
              <a:extLst>
                <a:ext uri="{FF2B5EF4-FFF2-40B4-BE49-F238E27FC236}">
                  <a16:creationId xmlns:a16="http://schemas.microsoft.com/office/drawing/2014/main" id="{3B9C6CDE-1F7A-2D4B-8105-DBEBBE28CA84}"/>
                </a:ext>
              </a:extLst>
            </p:cNvPr>
            <p:cNvSpPr/>
            <p:nvPr/>
          </p:nvSpPr>
          <p:spPr>
            <a:xfrm rot="10800000">
              <a:off x="3835204" y="2650783"/>
              <a:ext cx="1618957" cy="3282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右箭头 27">
              <a:extLst>
                <a:ext uri="{FF2B5EF4-FFF2-40B4-BE49-F238E27FC236}">
                  <a16:creationId xmlns:a16="http://schemas.microsoft.com/office/drawing/2014/main" id="{0DCACA78-B449-D145-965A-755D68EEBF50}"/>
                </a:ext>
              </a:extLst>
            </p:cNvPr>
            <p:cNvSpPr/>
            <p:nvPr/>
          </p:nvSpPr>
          <p:spPr>
            <a:xfrm rot="10800000">
              <a:off x="3835203" y="3142788"/>
              <a:ext cx="5825877" cy="328247"/>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文本框 28">
              <a:extLst>
                <a:ext uri="{FF2B5EF4-FFF2-40B4-BE49-F238E27FC236}">
                  <a16:creationId xmlns:a16="http://schemas.microsoft.com/office/drawing/2014/main" id="{9001ECAB-FD83-A641-B003-340FBE41B0E4}"/>
                </a:ext>
              </a:extLst>
            </p:cNvPr>
            <p:cNvSpPr txBox="1"/>
            <p:nvPr/>
          </p:nvSpPr>
          <p:spPr>
            <a:xfrm>
              <a:off x="4614203" y="2306865"/>
              <a:ext cx="689316" cy="461665"/>
            </a:xfrm>
            <a:prstGeom prst="rect">
              <a:avLst/>
            </a:prstGeom>
            <a:noFill/>
          </p:spPr>
          <p:txBody>
            <a:bodyPr wrap="square" rtlCol="0">
              <a:spAutoFit/>
            </a:bodyPr>
            <a:lstStyle/>
            <a:p>
              <a:r>
                <a:rPr kumimoji="1" lang="en-US" altLang="zh-CN" sz="2400" b="1" dirty="0">
                  <a:solidFill>
                    <a:schemeClr val="accent1"/>
                  </a:solidFill>
                  <a:latin typeface="PingFang SC" panose="020B0400000000000000" pitchFamily="34" charset="-122"/>
                  <a:ea typeface="PingFang SC" panose="020B0400000000000000" pitchFamily="34" charset="-122"/>
                </a:rPr>
                <a:t>Hit</a:t>
              </a:r>
              <a:endParaRPr kumimoji="1" lang="zh-CN" altLang="en-US" sz="2400" b="1" dirty="0">
                <a:solidFill>
                  <a:schemeClr val="accent1"/>
                </a:solidFill>
                <a:latin typeface="PingFang SC" panose="020B0400000000000000" pitchFamily="34" charset="-122"/>
                <a:ea typeface="PingFang SC" panose="020B0400000000000000" pitchFamily="34" charset="-122"/>
              </a:endParaRPr>
            </a:p>
          </p:txBody>
        </p:sp>
        <p:sp>
          <p:nvSpPr>
            <p:cNvPr id="30" name="文本框 29">
              <a:extLst>
                <a:ext uri="{FF2B5EF4-FFF2-40B4-BE49-F238E27FC236}">
                  <a16:creationId xmlns:a16="http://schemas.microsoft.com/office/drawing/2014/main" id="{DA2C2E42-5E08-2147-81E9-278088DEDF20}"/>
                </a:ext>
              </a:extLst>
            </p:cNvPr>
            <p:cNvSpPr txBox="1"/>
            <p:nvPr/>
          </p:nvSpPr>
          <p:spPr>
            <a:xfrm>
              <a:off x="8174577" y="2818354"/>
              <a:ext cx="992943" cy="461665"/>
            </a:xfrm>
            <a:prstGeom prst="rect">
              <a:avLst/>
            </a:prstGeom>
            <a:noFill/>
          </p:spPr>
          <p:txBody>
            <a:bodyPr wrap="square">
              <a:spAutoFit/>
            </a:bodyPr>
            <a:lstStyle/>
            <a:p>
              <a:r>
                <a:rPr kumimoji="1" lang="en-US" altLang="zh-CN" sz="2400" b="1" dirty="0">
                  <a:solidFill>
                    <a:srgbClr val="FF0000"/>
                  </a:solidFill>
                  <a:latin typeface="PingFang SC" panose="020B0400000000000000" pitchFamily="34" charset="-122"/>
                  <a:ea typeface="PingFang SC" panose="020B0400000000000000" pitchFamily="34" charset="-122"/>
                </a:rPr>
                <a:t>Miss</a:t>
              </a:r>
              <a:endParaRPr kumimoji="1" lang="zh-CN" altLang="en-US" sz="2400" b="1" dirty="0">
                <a:solidFill>
                  <a:srgbClr val="FF0000"/>
                </a:solidFill>
                <a:latin typeface="PingFang SC" panose="020B0400000000000000" pitchFamily="34" charset="-122"/>
                <a:ea typeface="PingFang SC" panose="020B0400000000000000" pitchFamily="34" charset="-122"/>
              </a:endParaRPr>
            </a:p>
          </p:txBody>
        </p:sp>
        <p:sp>
          <p:nvSpPr>
            <p:cNvPr id="31" name="文本框 30">
              <a:extLst>
                <a:ext uri="{FF2B5EF4-FFF2-40B4-BE49-F238E27FC236}">
                  <a16:creationId xmlns:a16="http://schemas.microsoft.com/office/drawing/2014/main" id="{0C2E0E03-FB0A-6649-9F70-A809216A1701}"/>
                </a:ext>
              </a:extLst>
            </p:cNvPr>
            <p:cNvSpPr txBox="1"/>
            <p:nvPr/>
          </p:nvSpPr>
          <p:spPr>
            <a:xfrm>
              <a:off x="4288690" y="1670988"/>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Requests</a:t>
              </a:r>
              <a:endParaRPr kumimoji="1" lang="zh-CN" altLang="en-US" dirty="0">
                <a:latin typeface="PingFang SC" panose="020B0400000000000000" pitchFamily="34" charset="-122"/>
                <a:ea typeface="PingFang SC" panose="020B0400000000000000" pitchFamily="34" charset="-122"/>
              </a:endParaRPr>
            </a:p>
          </p:txBody>
        </p:sp>
        <p:sp>
          <p:nvSpPr>
            <p:cNvPr id="32" name="文本框 31">
              <a:extLst>
                <a:ext uri="{FF2B5EF4-FFF2-40B4-BE49-F238E27FC236}">
                  <a16:creationId xmlns:a16="http://schemas.microsoft.com/office/drawing/2014/main" id="{779CFB90-B018-1C4A-8D0E-3DA9E3B01EBF}"/>
                </a:ext>
              </a:extLst>
            </p:cNvPr>
            <p:cNvSpPr txBox="1"/>
            <p:nvPr/>
          </p:nvSpPr>
          <p:spPr>
            <a:xfrm>
              <a:off x="7327922" y="1641040"/>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Requests</a:t>
              </a:r>
              <a:endParaRPr kumimoji="1" lang="zh-CN" altLang="en-US" dirty="0">
                <a:latin typeface="PingFang SC" panose="020B0400000000000000" pitchFamily="34" charset="-122"/>
                <a:ea typeface="PingFang SC" panose="020B0400000000000000" pitchFamily="34" charset="-122"/>
              </a:endParaRPr>
            </a:p>
          </p:txBody>
        </p:sp>
        <p:sp>
          <p:nvSpPr>
            <p:cNvPr id="33" name="文本框 32">
              <a:extLst>
                <a:ext uri="{FF2B5EF4-FFF2-40B4-BE49-F238E27FC236}">
                  <a16:creationId xmlns:a16="http://schemas.microsoft.com/office/drawing/2014/main" id="{9EA7EF3F-B2B1-254D-B0FD-B8219D69FDEE}"/>
                </a:ext>
              </a:extLst>
            </p:cNvPr>
            <p:cNvSpPr txBox="1"/>
            <p:nvPr/>
          </p:nvSpPr>
          <p:spPr>
            <a:xfrm>
              <a:off x="2881627" y="2835028"/>
              <a:ext cx="1264825"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User</a:t>
              </a:r>
              <a:endParaRPr kumimoji="1" lang="zh-CN" altLang="en-US" dirty="0">
                <a:latin typeface="PingFang SC" panose="020B0400000000000000" pitchFamily="34" charset="-122"/>
                <a:ea typeface="PingFang SC" panose="020B0400000000000000" pitchFamily="34" charset="-122"/>
              </a:endParaRPr>
            </a:p>
          </p:txBody>
        </p:sp>
        <p:sp>
          <p:nvSpPr>
            <p:cNvPr id="34" name="文本框 33">
              <a:extLst>
                <a:ext uri="{FF2B5EF4-FFF2-40B4-BE49-F238E27FC236}">
                  <a16:creationId xmlns:a16="http://schemas.microsoft.com/office/drawing/2014/main" id="{7526CAF3-03AE-6F43-B181-D08F0F2C7247}"/>
                </a:ext>
              </a:extLst>
            </p:cNvPr>
            <p:cNvSpPr txBox="1"/>
            <p:nvPr/>
          </p:nvSpPr>
          <p:spPr>
            <a:xfrm>
              <a:off x="5480539" y="2794363"/>
              <a:ext cx="1801862" cy="369332"/>
            </a:xfrm>
            <a:prstGeom prst="rect">
              <a:avLst/>
            </a:prstGeom>
            <a:noFill/>
          </p:spPr>
          <p:txBody>
            <a:bodyPr wrap="square" rtlCol="0">
              <a:spAutoFit/>
            </a:bodyPr>
            <a:lstStyle/>
            <a:p>
              <a:r>
                <a:rPr kumimoji="1" lang="en-US" altLang="zh-CN" dirty="0">
                  <a:latin typeface="PingFang SC" panose="020B0400000000000000" pitchFamily="34" charset="-122"/>
                  <a:ea typeface="PingFang SC" panose="020B0400000000000000" pitchFamily="34" charset="-122"/>
                </a:rPr>
                <a:t>Edge Cache</a:t>
              </a:r>
              <a:endParaRPr kumimoji="1" lang="zh-CN" altLang="en-US" dirty="0">
                <a:latin typeface="PingFang SC" panose="020B0400000000000000" pitchFamily="34" charset="-122"/>
                <a:ea typeface="PingFang SC" panose="020B0400000000000000" pitchFamily="34" charset="-122"/>
              </a:endParaRPr>
            </a:p>
          </p:txBody>
        </p:sp>
      </p:grpSp>
      <p:sp>
        <p:nvSpPr>
          <p:cNvPr id="35" name="文本框 34">
            <a:extLst>
              <a:ext uri="{FF2B5EF4-FFF2-40B4-BE49-F238E27FC236}">
                <a16:creationId xmlns:a16="http://schemas.microsoft.com/office/drawing/2014/main" id="{763496AE-D4E0-6747-A51F-F4136F4C62B4}"/>
              </a:ext>
            </a:extLst>
          </p:cNvPr>
          <p:cNvSpPr txBox="1"/>
          <p:nvPr/>
        </p:nvSpPr>
        <p:spPr>
          <a:xfrm>
            <a:off x="415182" y="4122443"/>
            <a:ext cx="11345894" cy="1569660"/>
          </a:xfrm>
          <a:prstGeom prst="rect">
            <a:avLst/>
          </a:prstGeom>
          <a:noFill/>
        </p:spPr>
        <p:txBody>
          <a:bodyPr wrap="square" rtlCol="0">
            <a:spAutoFit/>
          </a:bodyPr>
          <a:lstStyle/>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Wide Area Network (WAN) traffic is expensive.</a:t>
            </a:r>
          </a:p>
          <a:p>
            <a:pPr marL="342900" indent="-34290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342900" indent="-34290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CDN caching</a:t>
            </a:r>
            <a:r>
              <a:rPr kumimoji="1" lang="zh-CN" altLang="en-US" sz="2400" dirty="0">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goal: reducing WAN traffic and average user access latency by improving cache hit ratio</a:t>
            </a:r>
          </a:p>
        </p:txBody>
      </p:sp>
    </p:spTree>
    <p:extLst>
      <p:ext uri="{BB962C8B-B14F-4D97-AF65-F5344CB8AC3E}">
        <p14:creationId xmlns:p14="http://schemas.microsoft.com/office/powerpoint/2010/main" val="231050439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Replacement</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algorithms</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remains</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challenging</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9" name="文本框 38">
            <a:extLst>
              <a:ext uri="{FF2B5EF4-FFF2-40B4-BE49-F238E27FC236}">
                <a16:creationId xmlns:a16="http://schemas.microsoft.com/office/drawing/2014/main" id="{142AA2D8-136A-094F-8EE0-119295BB69AD}"/>
              </a:ext>
            </a:extLst>
          </p:cNvPr>
          <p:cNvSpPr txBox="1"/>
          <p:nvPr/>
        </p:nvSpPr>
        <p:spPr>
          <a:xfrm>
            <a:off x="415171" y="3582511"/>
            <a:ext cx="11361658" cy="2554545"/>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replacement algorithm = </a:t>
            </a:r>
            <a:r>
              <a:rPr kumimoji="1" lang="en-US" altLang="zh-CN" sz="2400" dirty="0">
                <a:solidFill>
                  <a:srgbClr val="C00000"/>
                </a:solidFill>
                <a:latin typeface="PingFang SC" panose="020B0400000000000000" pitchFamily="34" charset="-122"/>
                <a:ea typeface="PingFang SC" panose="020B0400000000000000" pitchFamily="34" charset="-122"/>
              </a:rPr>
              <a:t>Insertion policy</a:t>
            </a:r>
            <a:r>
              <a:rPr kumimoji="1" lang="en-US" altLang="zh-CN" sz="2400" dirty="0">
                <a:latin typeface="PingFang SC" panose="020B0400000000000000" pitchFamily="34" charset="-122"/>
                <a:ea typeface="PingFang SC" panose="020B0400000000000000" pitchFamily="34" charset="-122"/>
              </a:rPr>
              <a:t> + </a:t>
            </a:r>
            <a:r>
              <a:rPr kumimoji="1" lang="en-US" altLang="zh-CN" sz="2400" dirty="0">
                <a:solidFill>
                  <a:srgbClr val="0000CD"/>
                </a:solidFill>
                <a:latin typeface="PingFang SC" panose="020B0400000000000000" pitchFamily="34" charset="-122"/>
                <a:ea typeface="PingFang SC" panose="020B0400000000000000" pitchFamily="34" charset="-122"/>
              </a:rPr>
              <a:t>victim selection policy</a:t>
            </a:r>
          </a:p>
          <a:p>
            <a:pPr marL="285750" indent="-285750" algn="just">
              <a:buFont typeface="Arial" panose="020B0604020202020204" pitchFamily="34" charset="0"/>
              <a:buChar char="•"/>
            </a:pPr>
            <a:endParaRPr kumimoji="1" lang="en-US" altLang="zh-CN" sz="2400" baseline="300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Victim selection policy are well researched (LRU, LRUK, GDSF, LRB …).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Past replacement algorithms insert incoming objects into the low eviction priority (</a:t>
            </a:r>
            <a:r>
              <a:rPr kumimoji="1" lang="en-US" altLang="zh-CN" sz="2400" dirty="0">
                <a:latin typeface="Comic Sans MS" panose="030F0902030302020204" pitchFamily="66" charset="0"/>
                <a:ea typeface="PingFang SC" panose="020B0400000000000000" pitchFamily="34" charset="-122"/>
              </a:rPr>
              <a:t>MRU position</a:t>
            </a:r>
            <a:r>
              <a:rPr kumimoji="1" lang="en-US" altLang="zh-CN" sz="2400" dirty="0">
                <a:latin typeface="PingFang SC" panose="020B0400000000000000" pitchFamily="34" charset="-122"/>
                <a:ea typeface="PingFang SC" panose="020B0400000000000000" pitchFamily="34" charset="-122"/>
              </a:rPr>
              <a:t> in LRU). Based on this assumption: </a:t>
            </a:r>
            <a:r>
              <a:rPr kumimoji="1" lang="en-US" altLang="zh-CN" sz="2400" b="1" i="1" u="sng" dirty="0">
                <a:latin typeface="PingFang SC" panose="020B0400000000000000" pitchFamily="34" charset="-122"/>
                <a:ea typeface="PingFang SC" panose="020B0400000000000000" pitchFamily="34" charset="-122"/>
              </a:rPr>
              <a:t>objects that have just been requested usually have a high probability of being reused. </a:t>
            </a:r>
          </a:p>
        </p:txBody>
      </p:sp>
      <p:pic>
        <p:nvPicPr>
          <p:cNvPr id="11" name="图片 10">
            <a:extLst>
              <a:ext uri="{FF2B5EF4-FFF2-40B4-BE49-F238E27FC236}">
                <a16:creationId xmlns:a16="http://schemas.microsoft.com/office/drawing/2014/main" id="{8CE2D3C3-43D2-604E-A5D8-113597459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034" y="862103"/>
            <a:ext cx="6705932" cy="2657067"/>
          </a:xfrm>
          <a:prstGeom prst="rect">
            <a:avLst/>
          </a:prstGeom>
        </p:spPr>
      </p:pic>
    </p:spTree>
    <p:extLst>
      <p:ext uri="{BB962C8B-B14F-4D97-AF65-F5344CB8AC3E}">
        <p14:creationId xmlns:p14="http://schemas.microsoft.com/office/powerpoint/2010/main" val="204422317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Is this assumption reasonable?</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9" name="文本框 38">
            <a:extLst>
              <a:ext uri="{FF2B5EF4-FFF2-40B4-BE49-F238E27FC236}">
                <a16:creationId xmlns:a16="http://schemas.microsoft.com/office/drawing/2014/main" id="{142AA2D8-136A-094F-8EE0-119295BB69AD}"/>
              </a:ext>
            </a:extLst>
          </p:cNvPr>
          <p:cNvSpPr txBox="1"/>
          <p:nvPr/>
        </p:nvSpPr>
        <p:spPr>
          <a:xfrm>
            <a:off x="415171" y="3930282"/>
            <a:ext cx="11361658" cy="1938992"/>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Comic Sans MS" panose="030F0902030302020204" pitchFamily="66" charset="0"/>
                <a:ea typeface="PingFang SC" panose="020B0400000000000000" pitchFamily="34" charset="-122"/>
              </a:rPr>
              <a:t>Zero-reuse objects (ZROs)</a:t>
            </a:r>
            <a:r>
              <a:rPr kumimoji="1" lang="en-US" altLang="zh-CN" sz="2400" dirty="0">
                <a:latin typeface="PingFang SC" panose="020B0400000000000000" pitchFamily="34" charset="-122"/>
                <a:ea typeface="PingFang SC" panose="020B0400000000000000" pitchFamily="34" charset="-122"/>
              </a:rPr>
              <a:t> are those that are not accessed from the time they are written to the cache to the time they are evicted from the cache.</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The waste of cache resources with limited object hit ratio forces us to find solutions to deal with these </a:t>
            </a:r>
            <a:r>
              <a:rPr kumimoji="1" lang="en-US" altLang="zh-CN" sz="2400" dirty="0">
                <a:latin typeface="Comic Sans MS" panose="030F0902030302020204" pitchFamily="66" charset="0"/>
                <a:ea typeface="PingFang SC" panose="020B0400000000000000" pitchFamily="34" charset="-122"/>
              </a:rPr>
              <a:t>ZROs</a:t>
            </a:r>
            <a:r>
              <a:rPr kumimoji="1" lang="en-US" altLang="zh-CN" sz="2400" dirty="0">
                <a:latin typeface="PingFang SC" panose="020B0400000000000000" pitchFamily="34" charset="-122"/>
                <a:ea typeface="PingFang SC" panose="020B0400000000000000" pitchFamily="34" charset="-122"/>
              </a:rPr>
              <a:t>. </a:t>
            </a:r>
          </a:p>
        </p:txBody>
      </p:sp>
      <p:pic>
        <p:nvPicPr>
          <p:cNvPr id="5" name="图片 4">
            <a:extLst>
              <a:ext uri="{FF2B5EF4-FFF2-40B4-BE49-F238E27FC236}">
                <a16:creationId xmlns:a16="http://schemas.microsoft.com/office/drawing/2014/main" id="{96668FFC-9D9F-2343-9F0E-46B7B42D47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676" y="757400"/>
            <a:ext cx="5242247" cy="3240000"/>
          </a:xfrm>
          <a:prstGeom prst="rect">
            <a:avLst/>
          </a:prstGeom>
        </p:spPr>
      </p:pic>
    </p:spTree>
    <p:extLst>
      <p:ext uri="{BB962C8B-B14F-4D97-AF65-F5344CB8AC3E}">
        <p14:creationId xmlns:p14="http://schemas.microsoft.com/office/powerpoint/2010/main" val="83530448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Is</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the hit object always hit?</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5</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9" name="文本框 38">
            <a:extLst>
              <a:ext uri="{FF2B5EF4-FFF2-40B4-BE49-F238E27FC236}">
                <a16:creationId xmlns:a16="http://schemas.microsoft.com/office/drawing/2014/main" id="{142AA2D8-136A-094F-8EE0-119295BB69AD}"/>
              </a:ext>
            </a:extLst>
          </p:cNvPr>
          <p:cNvSpPr txBox="1"/>
          <p:nvPr/>
        </p:nvSpPr>
        <p:spPr>
          <a:xfrm>
            <a:off x="415170" y="4679122"/>
            <a:ext cx="11361658" cy="1569660"/>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b="1" dirty="0">
                <a:latin typeface="Comic Sans MS" panose="030F0902030302020204" pitchFamily="66" charset="0"/>
                <a:ea typeface="PingFang SC" panose="020B0400000000000000" pitchFamily="34" charset="-122"/>
              </a:rPr>
              <a:t>ZROs </a:t>
            </a:r>
            <a:r>
              <a:rPr kumimoji="1" lang="en-US" altLang="zh-CN" sz="2400" b="1" dirty="0">
                <a:latin typeface="PingFang SC" panose="020B0400000000000000" pitchFamily="34" charset="-122"/>
                <a:ea typeface="PingFang SC" panose="020B0400000000000000" pitchFamily="34" charset="-122"/>
              </a:rPr>
              <a:t>with a dynamic state are difficult to predict.</a:t>
            </a:r>
          </a:p>
          <a:p>
            <a:pPr algn="just"/>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Objects may immediately degrade to </a:t>
            </a:r>
            <a:r>
              <a:rPr kumimoji="1" lang="en-US" altLang="zh-CN" sz="2400" dirty="0">
                <a:latin typeface="Comic Sans MS" panose="030F0902030302020204" pitchFamily="66" charset="0"/>
                <a:ea typeface="PingFang SC" panose="020B0400000000000000" pitchFamily="34" charset="-122"/>
              </a:rPr>
              <a:t>ZROs</a:t>
            </a:r>
            <a:r>
              <a:rPr kumimoji="1" lang="en-US" altLang="zh-CN" sz="2400" dirty="0">
                <a:latin typeface="PingFang SC" panose="020B0400000000000000" pitchFamily="34" charset="-122"/>
                <a:ea typeface="PingFang SC" panose="020B0400000000000000" pitchFamily="34" charset="-122"/>
              </a:rPr>
              <a:t> after being hit in the cache.</a:t>
            </a:r>
            <a:r>
              <a:rPr kumimoji="1" lang="zh-CN" altLang="en-US" sz="2400" dirty="0">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We refer to these hit objects as </a:t>
            </a:r>
            <a:r>
              <a:rPr kumimoji="1" lang="en-US" altLang="zh-CN" sz="2400" dirty="0">
                <a:latin typeface="Comic Sans MS" panose="030F0902030302020204" pitchFamily="66" charset="0"/>
                <a:ea typeface="PingFang SC" panose="020B0400000000000000" pitchFamily="34" charset="-122"/>
              </a:rPr>
              <a:t>P-ZROs</a:t>
            </a:r>
            <a:r>
              <a:rPr kumimoji="1" lang="en-US" altLang="zh-CN" sz="2400" dirty="0">
                <a:latin typeface="PingFang SC" panose="020B0400000000000000" pitchFamily="34" charset="-122"/>
                <a:ea typeface="PingFang SC" panose="020B0400000000000000" pitchFamily="34" charset="-122"/>
              </a:rPr>
              <a:t>. </a:t>
            </a:r>
          </a:p>
        </p:txBody>
      </p:sp>
      <p:pic>
        <p:nvPicPr>
          <p:cNvPr id="4" name="图片 3">
            <a:extLst>
              <a:ext uri="{FF2B5EF4-FFF2-40B4-BE49-F238E27FC236}">
                <a16:creationId xmlns:a16="http://schemas.microsoft.com/office/drawing/2014/main" id="{1AC6A99F-18C7-1042-91AA-05FFDFF45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70" y="1094315"/>
            <a:ext cx="5781177" cy="3240000"/>
          </a:xfrm>
          <a:prstGeom prst="rect">
            <a:avLst/>
          </a:prstGeom>
        </p:spPr>
      </p:pic>
      <p:pic>
        <p:nvPicPr>
          <p:cNvPr id="6" name="图片 5">
            <a:extLst>
              <a:ext uri="{FF2B5EF4-FFF2-40B4-BE49-F238E27FC236}">
                <a16:creationId xmlns:a16="http://schemas.microsoft.com/office/drawing/2014/main" id="{9E26E32C-8C6C-B74A-809D-75C25988C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581" y="882616"/>
            <a:ext cx="5242247" cy="3240000"/>
          </a:xfrm>
          <a:prstGeom prst="rect">
            <a:avLst/>
          </a:prstGeom>
        </p:spPr>
      </p:pic>
    </p:spTree>
    <p:extLst>
      <p:ext uri="{BB962C8B-B14F-4D97-AF65-F5344CB8AC3E}">
        <p14:creationId xmlns:p14="http://schemas.microsoft.com/office/powerpoint/2010/main" val="339316733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Identify both ZROs and P-ZROs</a:t>
            </a:r>
            <a:r>
              <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 </a:t>
            </a: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by MAB</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6</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9" name="文本框 38">
            <a:extLst>
              <a:ext uri="{FF2B5EF4-FFF2-40B4-BE49-F238E27FC236}">
                <a16:creationId xmlns:a16="http://schemas.microsoft.com/office/drawing/2014/main" id="{142AA2D8-136A-094F-8EE0-119295BB69AD}"/>
              </a:ext>
            </a:extLst>
          </p:cNvPr>
          <p:cNvSpPr txBox="1"/>
          <p:nvPr/>
        </p:nvSpPr>
        <p:spPr>
          <a:xfrm>
            <a:off x="415183" y="982176"/>
            <a:ext cx="5055286" cy="3785652"/>
          </a:xfrm>
          <a:prstGeom prst="rect">
            <a:avLst/>
          </a:prstGeom>
          <a:noFill/>
        </p:spPr>
        <p:txBody>
          <a:bodyPr wrap="square" rtlCol="0">
            <a:spAutoFit/>
          </a:bodyPr>
          <a:lstStyle/>
          <a:p>
            <a:pPr algn="just"/>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The accuracy of all models in identifying both </a:t>
            </a:r>
            <a:r>
              <a:rPr kumimoji="1" lang="en-US" altLang="zh-CN" sz="2400" dirty="0">
                <a:latin typeface="Comic Sans MS" panose="030F0902030302020204" pitchFamily="66" charset="0"/>
                <a:ea typeface="PingFang SC" panose="020B0400000000000000" pitchFamily="34" charset="-122"/>
              </a:rPr>
              <a:t>ZROs</a:t>
            </a:r>
            <a:r>
              <a:rPr kumimoji="1" lang="en-US" altLang="zh-CN" sz="2400" dirty="0">
                <a:latin typeface="PingFang SC" panose="020B0400000000000000" pitchFamily="34" charset="-122"/>
                <a:ea typeface="PingFang SC" panose="020B0400000000000000" pitchFamily="34" charset="-122"/>
              </a:rPr>
              <a:t> and </a:t>
            </a:r>
            <a:r>
              <a:rPr kumimoji="1" lang="en-US" altLang="zh-CN" sz="2400" dirty="0">
                <a:latin typeface="Comic Sans MS" panose="030F0902030302020204" pitchFamily="66" charset="0"/>
                <a:ea typeface="PingFang SC" panose="020B0400000000000000" pitchFamily="34" charset="-122"/>
              </a:rPr>
              <a:t>P-ZROs</a:t>
            </a:r>
            <a:r>
              <a:rPr kumimoji="1" lang="en-US" altLang="zh-CN" sz="2400" dirty="0">
                <a:latin typeface="PingFang SC" panose="020B0400000000000000" pitchFamily="34" charset="-122"/>
                <a:ea typeface="PingFang SC" panose="020B0400000000000000" pitchFamily="34" charset="-122"/>
              </a:rPr>
              <a:t> is lower than their accuracy in identifying </a:t>
            </a:r>
            <a:r>
              <a:rPr kumimoji="1" lang="en-US" altLang="zh-CN" sz="2400" dirty="0">
                <a:latin typeface="Comic Sans MS" panose="030F0902030302020204" pitchFamily="66" charset="0"/>
                <a:ea typeface="PingFang SC" panose="020B0400000000000000" pitchFamily="34" charset="-122"/>
              </a:rPr>
              <a:t>ZROs</a:t>
            </a:r>
            <a:r>
              <a:rPr kumimoji="1" lang="en-US" altLang="zh-CN" sz="2400" dirty="0">
                <a:latin typeface="PingFang SC" panose="020B0400000000000000" pitchFamily="34" charset="-122"/>
                <a:ea typeface="PingFang SC" panose="020B0400000000000000" pitchFamily="34" charset="-122"/>
              </a:rPr>
              <a:t> or </a:t>
            </a:r>
            <a:r>
              <a:rPr kumimoji="1" lang="en-US" altLang="zh-CN" sz="2400" dirty="0">
                <a:latin typeface="Comic Sans MS" panose="030F0902030302020204" pitchFamily="66" charset="0"/>
                <a:ea typeface="PingFang SC" panose="020B0400000000000000" pitchFamily="34" charset="-122"/>
              </a:rPr>
              <a:t>P-ZROs</a:t>
            </a:r>
            <a:r>
              <a:rPr kumimoji="1" lang="en-US" altLang="zh-CN" sz="2400" dirty="0">
                <a:latin typeface="PingFang SC" panose="020B0400000000000000" pitchFamily="34" charset="-122"/>
                <a:ea typeface="PingFang SC" panose="020B0400000000000000" pitchFamily="34" charset="-122"/>
              </a:rPr>
              <a:t>.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MAB exhibits advantages in identifying both </a:t>
            </a:r>
            <a:r>
              <a:rPr kumimoji="1" lang="en-US" altLang="zh-CN" sz="2400" dirty="0">
                <a:latin typeface="Comic Sans MS" panose="030F0902030302020204" pitchFamily="66" charset="0"/>
                <a:ea typeface="PingFang SC" panose="020B0400000000000000" pitchFamily="34" charset="-122"/>
              </a:rPr>
              <a:t>ZROs</a:t>
            </a:r>
            <a:r>
              <a:rPr kumimoji="1" lang="en-US" altLang="zh-CN" sz="2400" dirty="0">
                <a:latin typeface="PingFang SC" panose="020B0400000000000000" pitchFamily="34" charset="-122"/>
                <a:ea typeface="PingFang SC" panose="020B0400000000000000" pitchFamily="34" charset="-122"/>
              </a:rPr>
              <a:t> and </a:t>
            </a:r>
            <a:r>
              <a:rPr kumimoji="1" lang="en-US" altLang="zh-CN" sz="2400" dirty="0">
                <a:latin typeface="Comic Sans MS" panose="030F0902030302020204" pitchFamily="66" charset="0"/>
                <a:ea typeface="PingFang SC" panose="020B0400000000000000" pitchFamily="34" charset="-122"/>
              </a:rPr>
              <a:t>P-ZROs</a:t>
            </a:r>
            <a:r>
              <a:rPr kumimoji="1" lang="en-US" altLang="zh-CN" sz="2400" dirty="0">
                <a:latin typeface="PingFang SC" panose="020B0400000000000000" pitchFamily="34" charset="-122"/>
                <a:ea typeface="PingFang SC" panose="020B0400000000000000" pitchFamily="34" charset="-122"/>
              </a:rPr>
              <a:t> under different workloads. </a:t>
            </a:r>
          </a:p>
        </p:txBody>
      </p:sp>
      <p:pic>
        <p:nvPicPr>
          <p:cNvPr id="2" name="图片 1">
            <a:extLst>
              <a:ext uri="{FF2B5EF4-FFF2-40B4-BE49-F238E27FC236}">
                <a16:creationId xmlns:a16="http://schemas.microsoft.com/office/drawing/2014/main" id="{ED039CB8-B852-214A-B8E6-92F175DDF30E}"/>
              </a:ext>
            </a:extLst>
          </p:cNvPr>
          <p:cNvPicPr>
            <a:picLocks noChangeAspect="1"/>
          </p:cNvPicPr>
          <p:nvPr/>
        </p:nvPicPr>
        <p:blipFill>
          <a:blip r:embed="rId3"/>
          <a:stretch>
            <a:fillRect/>
          </a:stretch>
        </p:blipFill>
        <p:spPr>
          <a:xfrm>
            <a:off x="5540790" y="757400"/>
            <a:ext cx="6501685" cy="5587386"/>
          </a:xfrm>
          <a:prstGeom prst="rect">
            <a:avLst/>
          </a:prstGeom>
        </p:spPr>
      </p:pic>
    </p:spTree>
    <p:extLst>
      <p:ext uri="{BB962C8B-B14F-4D97-AF65-F5344CB8AC3E}">
        <p14:creationId xmlns:p14="http://schemas.microsoft.com/office/powerpoint/2010/main" val="42539312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SCIP design: learning in the MAB framework</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7</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9" name="文本框 38">
            <a:extLst>
              <a:ext uri="{FF2B5EF4-FFF2-40B4-BE49-F238E27FC236}">
                <a16:creationId xmlns:a16="http://schemas.microsoft.com/office/drawing/2014/main" id="{142AA2D8-136A-094F-8EE0-119295BB69AD}"/>
              </a:ext>
            </a:extLst>
          </p:cNvPr>
          <p:cNvSpPr txBox="1"/>
          <p:nvPr/>
        </p:nvSpPr>
        <p:spPr>
          <a:xfrm>
            <a:off x="415183" y="875085"/>
            <a:ext cx="11361658" cy="5262979"/>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We incorporate the MAB framework to learn the function used for position selection. Specifically, SCIP </a:t>
            </a:r>
            <a:r>
              <a:rPr kumimoji="1" lang="en-US" altLang="zh-CN" sz="2400" dirty="0">
                <a:latin typeface="Consolas" panose="020B0609020204030204" pitchFamily="49" charset="0"/>
                <a:ea typeface="PingFang SC" panose="020B0400000000000000" pitchFamily="34" charset="-122"/>
                <a:cs typeface="Consolas" panose="020B0609020204030204" pitchFamily="49" charset="0"/>
              </a:rPr>
              <a:t>SELECT</a:t>
            </a:r>
            <a:r>
              <a:rPr kumimoji="1" lang="en-US" altLang="zh-CN" sz="2400" dirty="0">
                <a:latin typeface="PingFang SC" panose="020B0400000000000000" pitchFamily="34" charset="-122"/>
                <a:ea typeface="PingFang SC" panose="020B0400000000000000" pitchFamily="34" charset="-122"/>
              </a:rPr>
              <a:t>s from exactly two basic experts, i.e., </a:t>
            </a:r>
            <a:r>
              <a:rPr kumimoji="1" lang="en-US" altLang="zh-CN" sz="2400" dirty="0">
                <a:highlight>
                  <a:srgbClr val="FFFF00"/>
                </a:highlight>
                <a:latin typeface="Comic Sans MS" panose="030F0902030302020204" pitchFamily="66" charset="0"/>
                <a:ea typeface="PingFang SC" panose="020B0400000000000000" pitchFamily="34" charset="-122"/>
              </a:rPr>
              <a:t>MRU insertion policy (MIP)</a:t>
            </a:r>
            <a:r>
              <a:rPr kumimoji="1" lang="en-US" altLang="zh-CN" sz="2400" dirty="0">
                <a:highlight>
                  <a:srgbClr val="FFFF00"/>
                </a:highlight>
                <a:latin typeface="PingFang SC" panose="020B0400000000000000" pitchFamily="34" charset="-122"/>
                <a:ea typeface="PingFang SC" panose="020B0400000000000000" pitchFamily="34" charset="-122"/>
              </a:rPr>
              <a:t> </a:t>
            </a:r>
            <a:r>
              <a:rPr kumimoji="1" lang="en-US" altLang="zh-CN" sz="2400" dirty="0">
                <a:latin typeface="PingFang SC" panose="020B0400000000000000" pitchFamily="34" charset="-122"/>
                <a:ea typeface="PingFang SC" panose="020B0400000000000000" pitchFamily="34" charset="-122"/>
              </a:rPr>
              <a:t>and </a:t>
            </a:r>
            <a:r>
              <a:rPr kumimoji="1" lang="en-US" altLang="zh-CN" sz="2400" dirty="0">
                <a:highlight>
                  <a:srgbClr val="00FFFF"/>
                </a:highlight>
                <a:latin typeface="Comic Sans MS" panose="030F0902030302020204" pitchFamily="66" charset="0"/>
                <a:ea typeface="PingFang SC" panose="020B0400000000000000" pitchFamily="34" charset="-122"/>
              </a:rPr>
              <a:t>LRU insertion policy (LIP</a:t>
            </a:r>
            <a:r>
              <a:rPr kumimoji="1" lang="en-US" altLang="zh-CN" sz="2400" dirty="0">
                <a:highlight>
                  <a:srgbClr val="00FFFF"/>
                </a:highlight>
                <a:latin typeface="PingFang SC" panose="020B0400000000000000" pitchFamily="34" charset="-122"/>
                <a:ea typeface="PingFang SC" panose="020B0400000000000000" pitchFamily="34" charset="-122"/>
              </a:rPr>
              <a:t>)</a:t>
            </a:r>
            <a:r>
              <a:rPr kumimoji="1" lang="en-US" altLang="zh-CN" sz="2400" dirty="0">
                <a:latin typeface="PingFang SC" panose="020B0400000000000000" pitchFamily="34" charset="-122"/>
                <a:ea typeface="PingFang SC" panose="020B0400000000000000" pitchFamily="34" charset="-122"/>
              </a:rPr>
              <a:t>, and learns the probability of insertion into the suitable position, where we use the learning rate to bridge the relationship between the probability and the hit rate.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where generates a real-time random number 𝛾 ∈ [0, 1] for comparing the execution probabilities of </a:t>
            </a:r>
            <a:r>
              <a:rPr kumimoji="1" lang="en-US" altLang="zh-CN" sz="2400" dirty="0">
                <a:latin typeface="Comic Sans MS" panose="030F0902030302020204" pitchFamily="66" charset="0"/>
                <a:ea typeface="PingFang SC" panose="020B0400000000000000" pitchFamily="34" charset="-122"/>
              </a:rPr>
              <a:t>LIP</a:t>
            </a:r>
            <a:r>
              <a:rPr kumimoji="1" lang="en-US" altLang="zh-CN" sz="2400" dirty="0">
                <a:latin typeface="PingFang SC" panose="020B0400000000000000" pitchFamily="34" charset="-122"/>
                <a:ea typeface="PingFang SC" panose="020B0400000000000000" pitchFamily="34" charset="-122"/>
              </a:rPr>
              <a:t> and </a:t>
            </a:r>
            <a:r>
              <a:rPr kumimoji="1" lang="en-US" altLang="zh-CN" sz="2400" dirty="0">
                <a:latin typeface="Comic Sans MS" panose="030F0902030302020204" pitchFamily="66" charset="0"/>
                <a:ea typeface="PingFang SC" panose="020B0400000000000000" pitchFamily="34" charset="-122"/>
              </a:rPr>
              <a:t>MIP</a:t>
            </a:r>
            <a:r>
              <a:rPr kumimoji="1" lang="en-US" altLang="zh-CN" sz="2400" dirty="0">
                <a:latin typeface="PingFang SC" panose="020B0400000000000000" pitchFamily="34" charset="-122"/>
                <a:ea typeface="PingFang SC" panose="020B0400000000000000" pitchFamily="34" charset="-122"/>
              </a:rPr>
              <a:t>, i.e., 𝜔</a:t>
            </a:r>
            <a:r>
              <a:rPr kumimoji="1" lang="en-US" altLang="zh-CN" sz="2400" baseline="-25000" dirty="0">
                <a:latin typeface="PingFang SC" panose="020B0400000000000000" pitchFamily="34" charset="-122"/>
                <a:ea typeface="PingFang SC" panose="020B0400000000000000" pitchFamily="34" charset="-122"/>
              </a:rPr>
              <a:t>𝑚</a:t>
            </a:r>
            <a:r>
              <a:rPr kumimoji="1" lang="en-US" altLang="zh-CN" sz="2400" dirty="0">
                <a:latin typeface="PingFang SC" panose="020B0400000000000000" pitchFamily="34" charset="-122"/>
                <a:ea typeface="PingFang SC" panose="020B0400000000000000" pitchFamily="34" charset="-122"/>
              </a:rPr>
              <a:t> and 𝜔</a:t>
            </a:r>
            <a:r>
              <a:rPr kumimoji="1" lang="en-US" altLang="zh-CN" sz="2400" baseline="-25000" dirty="0">
                <a:latin typeface="PingFang SC" panose="020B0400000000000000" pitchFamily="34" charset="-122"/>
                <a:ea typeface="PingFang SC" panose="020B0400000000000000" pitchFamily="34" charset="-122"/>
              </a:rPr>
              <a:t>𝑙</a:t>
            </a:r>
            <a:r>
              <a:rPr kumimoji="1" lang="en-US" altLang="zh-CN" sz="2400" dirty="0">
                <a:latin typeface="PingFang SC" panose="020B0400000000000000" pitchFamily="34" charset="-122"/>
                <a:ea typeface="PingFang SC" panose="020B0400000000000000" pitchFamily="34" charset="-122"/>
              </a:rPr>
              <a:t> . If 𝜔</a:t>
            </a:r>
            <a:r>
              <a:rPr kumimoji="1" lang="en-US" altLang="zh-CN" sz="2400" baseline="-25000" dirty="0">
                <a:latin typeface="PingFang SC" panose="020B0400000000000000" pitchFamily="34" charset="-122"/>
                <a:ea typeface="PingFang SC" panose="020B0400000000000000" pitchFamily="34" charset="-122"/>
              </a:rPr>
              <a:t>𝑚</a:t>
            </a:r>
            <a:r>
              <a:rPr kumimoji="1" lang="en-US" altLang="zh-CN" sz="2400" dirty="0">
                <a:latin typeface="PingFang SC" panose="020B0400000000000000" pitchFamily="34" charset="-122"/>
                <a:ea typeface="PingFang SC" panose="020B0400000000000000" pitchFamily="34" charset="-122"/>
              </a:rPr>
              <a:t> &gt; 𝛾, the object will insert into the MRU position; otherwise, the LRU position. </a:t>
            </a:r>
          </a:p>
          <a:p>
            <a:pPr algn="just"/>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With the continuously varying history lists, it can adapt to the dynamic workload and make decisions. </a:t>
            </a:r>
          </a:p>
        </p:txBody>
      </p:sp>
      <p:pic>
        <p:nvPicPr>
          <p:cNvPr id="2" name="图片 1">
            <a:extLst>
              <a:ext uri="{FF2B5EF4-FFF2-40B4-BE49-F238E27FC236}">
                <a16:creationId xmlns:a16="http://schemas.microsoft.com/office/drawing/2014/main" id="{CDE4D39D-D999-3C4A-8911-AA3EE434C50D}"/>
              </a:ext>
            </a:extLst>
          </p:cNvPr>
          <p:cNvPicPr>
            <a:picLocks noChangeAspect="1"/>
          </p:cNvPicPr>
          <p:nvPr/>
        </p:nvPicPr>
        <p:blipFill>
          <a:blip r:embed="rId3"/>
          <a:stretch>
            <a:fillRect/>
          </a:stretch>
        </p:blipFill>
        <p:spPr>
          <a:xfrm>
            <a:off x="3539801" y="2993457"/>
            <a:ext cx="5848563" cy="453377"/>
          </a:xfrm>
          <a:prstGeom prst="rect">
            <a:avLst/>
          </a:prstGeom>
        </p:spPr>
      </p:pic>
      <p:cxnSp>
        <p:nvCxnSpPr>
          <p:cNvPr id="5" name="直线箭头连接符 4">
            <a:extLst>
              <a:ext uri="{FF2B5EF4-FFF2-40B4-BE49-F238E27FC236}">
                <a16:creationId xmlns:a16="http://schemas.microsoft.com/office/drawing/2014/main" id="{FEA4FABD-EB30-734E-85E5-46ED8A141042}"/>
              </a:ext>
            </a:extLst>
          </p:cNvPr>
          <p:cNvCxnSpPr/>
          <p:nvPr/>
        </p:nvCxnSpPr>
        <p:spPr>
          <a:xfrm flipH="1">
            <a:off x="5175849" y="1587260"/>
            <a:ext cx="327804" cy="1406197"/>
          </a:xfrm>
          <a:prstGeom prst="straightConnector1">
            <a:avLst/>
          </a:prstGeom>
          <a:ln w="317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202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SCIP design: Judgement with history lists </a:t>
            </a: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8</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39" name="文本框 38">
            <a:extLst>
              <a:ext uri="{FF2B5EF4-FFF2-40B4-BE49-F238E27FC236}">
                <a16:creationId xmlns:a16="http://schemas.microsoft.com/office/drawing/2014/main" id="{142AA2D8-136A-094F-8EE0-119295BB69AD}"/>
              </a:ext>
            </a:extLst>
          </p:cNvPr>
          <p:cNvSpPr txBox="1"/>
          <p:nvPr/>
        </p:nvSpPr>
        <p:spPr>
          <a:xfrm>
            <a:off x="415183" y="875085"/>
            <a:ext cx="11361658" cy="4524315"/>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we set up two history lists, i.e., </a:t>
            </a:r>
            <a:r>
              <a:rPr kumimoji="1" lang="en-US" altLang="zh-CN" sz="2400" dirty="0">
                <a:latin typeface="Comic Sans MS" panose="030F0902030302020204" pitchFamily="66" charset="0"/>
                <a:ea typeface="PingFang SC" panose="020B0400000000000000" pitchFamily="34" charset="-122"/>
              </a:rPr>
              <a:t>H</a:t>
            </a:r>
            <a:r>
              <a:rPr kumimoji="1" lang="en-US" altLang="zh-CN" sz="2400" baseline="-25000" dirty="0">
                <a:latin typeface="Comic Sans MS" panose="030F0902030302020204" pitchFamily="66" charset="0"/>
                <a:ea typeface="PingFang SC" panose="020B0400000000000000" pitchFamily="34" charset="-122"/>
              </a:rPr>
              <a:t>m</a:t>
            </a:r>
            <a:r>
              <a:rPr kumimoji="1" lang="en-US" altLang="zh-CN" sz="2400" dirty="0">
                <a:latin typeface="PingFang SC" panose="020B0400000000000000" pitchFamily="34" charset="-122"/>
                <a:ea typeface="PingFang SC" panose="020B0400000000000000" pitchFamily="34" charset="-122"/>
              </a:rPr>
              <a:t> and </a:t>
            </a:r>
            <a:r>
              <a:rPr kumimoji="1" lang="en-US" altLang="zh-CN" sz="2400" dirty="0">
                <a:latin typeface="Comic Sans MS" panose="030F0902030302020204" pitchFamily="66" charset="0"/>
                <a:ea typeface="PingFang SC" panose="020B0400000000000000" pitchFamily="34" charset="-122"/>
              </a:rPr>
              <a:t>H</a:t>
            </a:r>
            <a:r>
              <a:rPr kumimoji="1" lang="en-US" altLang="zh-CN" sz="2400" baseline="-25000" dirty="0">
                <a:latin typeface="Comic Sans MS" panose="030F0902030302020204" pitchFamily="66" charset="0"/>
                <a:ea typeface="PingFang SC" panose="020B0400000000000000" pitchFamily="34" charset="-122"/>
              </a:rPr>
              <a:t>l</a:t>
            </a:r>
            <a:r>
              <a:rPr kumimoji="1" lang="en-US" altLang="zh-CN" sz="2400" dirty="0">
                <a:latin typeface="PingFang SC" panose="020B0400000000000000" pitchFamily="34" charset="-122"/>
                <a:ea typeface="PingFang SC" panose="020B0400000000000000" pitchFamily="34" charset="-122"/>
              </a:rPr>
              <a:t> . They store the metadata of evicted objects that were inserted into the </a:t>
            </a:r>
            <a:r>
              <a:rPr kumimoji="1" lang="en-US" altLang="zh-CN" sz="2400" dirty="0">
                <a:latin typeface="Comic Sans MS" panose="030F0902030302020204" pitchFamily="66" charset="0"/>
                <a:ea typeface="PingFang SC" panose="020B0400000000000000" pitchFamily="34" charset="-122"/>
              </a:rPr>
              <a:t>MRU</a:t>
            </a:r>
            <a:r>
              <a:rPr kumimoji="1" lang="en-US" altLang="zh-CN" sz="2400" dirty="0">
                <a:latin typeface="PingFang SC" panose="020B0400000000000000" pitchFamily="34" charset="-122"/>
                <a:ea typeface="PingFang SC" panose="020B0400000000000000" pitchFamily="34" charset="-122"/>
              </a:rPr>
              <a:t> and </a:t>
            </a:r>
            <a:r>
              <a:rPr kumimoji="1" lang="en-US" altLang="zh-CN" sz="2400" dirty="0">
                <a:latin typeface="Comic Sans MS" panose="030F0902030302020204" pitchFamily="66" charset="0"/>
                <a:ea typeface="PingFang SC" panose="020B0400000000000000" pitchFamily="34" charset="-122"/>
              </a:rPr>
              <a:t>LRU positions</a:t>
            </a:r>
            <a:r>
              <a:rPr kumimoji="1" lang="en-US" altLang="zh-CN" sz="2400" dirty="0">
                <a:latin typeface="PingFang SC" panose="020B0400000000000000" pitchFamily="34" charset="-122"/>
                <a:ea typeface="PingFang SC" panose="020B0400000000000000" pitchFamily="34" charset="-122"/>
              </a:rPr>
              <a:t>, respectively.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Logically, the size of each list is half of the real cache.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We maintain two lists according to the first-in-first-out (FIFO) policy. </a:t>
            </a:r>
          </a:p>
          <a:p>
            <a:pPr marL="285750" indent="-285750" algn="just">
              <a:buFont typeface="Arial" panose="020B0604020202020204" pitchFamily="34" charset="0"/>
              <a:buChar char="•"/>
            </a:pPr>
            <a:endParaRPr kumimoji="1" lang="en-US" altLang="zh-CN" sz="2400" dirty="0">
              <a:latin typeface="PingFang SC" panose="020B0400000000000000" pitchFamily="34" charset="-122"/>
              <a:ea typeface="PingFang SC" panose="020B0400000000000000" pitchFamily="34" charset="-122"/>
            </a:endParaRP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If a missing object is hit in two lists, the insertion position of the object should be adjusted. </a:t>
            </a:r>
          </a:p>
          <a:p>
            <a:pPr lvl="1" algn="just"/>
            <a:r>
              <a:rPr kumimoji="1" lang="en-US" altLang="zh-CN" sz="2400" dirty="0">
                <a:latin typeface="PingFang SC" panose="020B0400000000000000" pitchFamily="34" charset="-122"/>
                <a:ea typeface="PingFang SC" panose="020B0400000000000000" pitchFamily="34" charset="-122"/>
              </a:rPr>
              <a:t>For example, when the missing object is in  </a:t>
            </a:r>
            <a:r>
              <a:rPr kumimoji="1" lang="en-US" altLang="zh-CN" sz="2400" dirty="0">
                <a:latin typeface="Comic Sans MS" panose="030F0902030302020204" pitchFamily="66" charset="0"/>
                <a:ea typeface="PingFang SC" panose="020B0400000000000000" pitchFamily="34" charset="-122"/>
              </a:rPr>
              <a:t>H</a:t>
            </a:r>
            <a:r>
              <a:rPr kumimoji="1" lang="en-US" altLang="zh-CN" sz="2400" baseline="-25000" dirty="0">
                <a:latin typeface="Comic Sans MS" panose="030F0902030302020204" pitchFamily="66" charset="0"/>
                <a:ea typeface="PingFang SC" panose="020B0400000000000000" pitchFamily="34" charset="-122"/>
              </a:rPr>
              <a:t>l</a:t>
            </a:r>
            <a:r>
              <a:rPr kumimoji="1" lang="en-US" altLang="zh-CN" sz="2400" dirty="0">
                <a:latin typeface="PingFang SC" panose="020B0400000000000000" pitchFamily="34" charset="-122"/>
                <a:ea typeface="PingFang SC" panose="020B0400000000000000" pitchFamily="34" charset="-122"/>
              </a:rPr>
              <a:t> , it means that the object has a chance to be hit if it is inserted into the </a:t>
            </a:r>
            <a:r>
              <a:rPr kumimoji="1" lang="en-US" altLang="zh-CN" sz="2400" dirty="0">
                <a:latin typeface="Comic Sans MS" panose="030F0902030302020204" pitchFamily="66" charset="0"/>
                <a:ea typeface="PingFang SC" panose="020B0400000000000000" pitchFamily="34" charset="-122"/>
              </a:rPr>
              <a:t>MRU position</a:t>
            </a:r>
            <a:r>
              <a:rPr kumimoji="1" lang="en-US" altLang="zh-CN" sz="2400" dirty="0">
                <a:latin typeface="PingFang SC" panose="020B0400000000000000" pitchFamily="34" charset="-122"/>
                <a:ea typeface="PingFang SC" panose="020B0400000000000000" pitchFamily="34" charset="-122"/>
              </a:rPr>
              <a:t>.</a:t>
            </a:r>
          </a:p>
        </p:txBody>
      </p:sp>
    </p:spTree>
    <p:extLst>
      <p:ext uri="{BB962C8B-B14F-4D97-AF65-F5344CB8AC3E}">
        <p14:creationId xmlns:p14="http://schemas.microsoft.com/office/powerpoint/2010/main" val="360880829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8CED823-FFFD-4AA2-9092-D8FBE51CAEB8}"/>
              </a:ext>
            </a:extLst>
          </p:cNvPr>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AE30AF1C-CA8E-427B-9DBA-C8AB565AFF38}"/>
              </a:ext>
            </a:extLst>
          </p:cNvPr>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87E9C25-FEFC-4DB2-BBD6-EAB98C4DEA1E}"/>
              </a:ext>
            </a:extLst>
          </p:cNvPr>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a:extLst>
              <a:ext uri="{FF2B5EF4-FFF2-40B4-BE49-F238E27FC236}">
                <a16:creationId xmlns:a16="http://schemas.microsoft.com/office/drawing/2014/main" id="{A472F3E3-BF27-4214-96FF-F1674F8CACD2}"/>
              </a:ext>
            </a:extLst>
          </p:cNvPr>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7, 2023</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25" name="Fußzeilenplatzhalter 4">
            <a:extLst>
              <a:ext uri="{FF2B5EF4-FFF2-40B4-BE49-F238E27FC236}">
                <a16:creationId xmlns:a16="http://schemas.microsoft.com/office/drawing/2014/main" id="{74159A29-4F5F-4065-934C-13F30643D46E}"/>
              </a:ext>
            </a:extLst>
          </p:cNvPr>
          <p:cNvSpPr>
            <a:spLocks noGrp="1"/>
          </p:cNvSpPr>
          <p:nvPr>
            <p:ph type="ftr" sz="quarter" idx="11"/>
          </p:nvPr>
        </p:nvSpPr>
        <p:spPr>
          <a:xfrm>
            <a:off x="4095916" y="6553437"/>
            <a:ext cx="4520431" cy="273844"/>
          </a:xfrm>
        </p:spPr>
        <p:txBody>
          <a:bodyPr/>
          <a:lstStyle/>
          <a:p>
            <a:r>
              <a:rPr lang="en-US" altLang="zh-CN" sz="1400" b="1" dirty="0">
                <a:solidFill>
                  <a:schemeClr val="bg1"/>
                </a:solidFill>
                <a:latin typeface="Constantia" panose="02030602050306030303" pitchFamily="18" charset="0"/>
              </a:rPr>
              <a:t>Peng Wang | HUST@IDSM</a:t>
            </a:r>
            <a:endParaRPr lang="zh-CN" altLang="en-US" sz="1400" b="1" dirty="0">
              <a:solidFill>
                <a:schemeClr val="bg1"/>
              </a:solidFill>
              <a:latin typeface="Constantia" panose="02030602050306030303" pitchFamily="18" charset="0"/>
            </a:endParaRPr>
          </a:p>
        </p:txBody>
      </p:sp>
      <p:sp>
        <p:nvSpPr>
          <p:cNvPr id="19" name="文本框 18">
            <a:extLst>
              <a:ext uri="{FF2B5EF4-FFF2-40B4-BE49-F238E27FC236}">
                <a16:creationId xmlns:a16="http://schemas.microsoft.com/office/drawing/2014/main" id="{3B78C344-5CA5-0040-BEE1-94109FE221CD}"/>
              </a:ext>
            </a:extLst>
          </p:cNvPr>
          <p:cNvSpPr txBox="1"/>
          <p:nvPr/>
        </p:nvSpPr>
        <p:spPr>
          <a:xfrm>
            <a:off x="415183" y="166469"/>
            <a:ext cx="10778785" cy="590931"/>
          </a:xfrm>
          <a:prstGeom prst="rect">
            <a:avLst/>
          </a:prstGeom>
          <a:noFill/>
        </p:spPr>
        <p:txBody>
          <a:bodyPr wrap="square" rtlCol="0">
            <a:spAutoFit/>
          </a:bodyPr>
          <a:lstStyle/>
          <a:p>
            <a:pPr lvl="0">
              <a:lnSpc>
                <a:spcPct val="90000"/>
              </a:lnSpc>
              <a:spcBef>
                <a:spcPts val="1000"/>
              </a:spcBef>
              <a:defRPr/>
            </a:pPr>
            <a:r>
              <a:rPr lang="en-US" altLang="zh-CN"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SCIP design: Promotion Policy</a:t>
            </a:r>
            <a:endParaRPr lang="zh-CN" altLang="en-US" sz="36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4" name="灯片编号占位符 8">
            <a:extLst>
              <a:ext uri="{FF2B5EF4-FFF2-40B4-BE49-F238E27FC236}">
                <a16:creationId xmlns:a16="http://schemas.microsoft.com/office/drawing/2014/main" id="{CBDE027A-9753-BE4F-9E92-B646C7AB4689}"/>
              </a:ext>
            </a:extLst>
          </p:cNvPr>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pPr algn="ctr"/>
              <a:t>9</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1" name="文本框 10">
            <a:extLst>
              <a:ext uri="{FF2B5EF4-FFF2-40B4-BE49-F238E27FC236}">
                <a16:creationId xmlns:a16="http://schemas.microsoft.com/office/drawing/2014/main" id="{756D94A8-AAA3-D446-8368-0845905D61DD}"/>
              </a:ext>
            </a:extLst>
          </p:cNvPr>
          <p:cNvSpPr txBox="1"/>
          <p:nvPr/>
        </p:nvSpPr>
        <p:spPr>
          <a:xfrm>
            <a:off x="415183" y="875085"/>
            <a:ext cx="11361658" cy="523220"/>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800" b="1" u="sng" dirty="0">
                <a:latin typeface="PingFang SC" panose="020B0400000000000000" pitchFamily="34" charset="-122"/>
                <a:ea typeface="PingFang SC" panose="020B0400000000000000" pitchFamily="34" charset="-122"/>
              </a:rPr>
              <a:t>Hit in cache -&gt; Promote</a:t>
            </a:r>
          </a:p>
        </p:txBody>
      </p:sp>
      <p:pic>
        <p:nvPicPr>
          <p:cNvPr id="4" name="图片 3">
            <a:extLst>
              <a:ext uri="{FF2B5EF4-FFF2-40B4-BE49-F238E27FC236}">
                <a16:creationId xmlns:a16="http://schemas.microsoft.com/office/drawing/2014/main" id="{DE2A9456-3448-F845-AC64-B16A1FCE9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978" y="1451310"/>
            <a:ext cx="6668043" cy="2931008"/>
          </a:xfrm>
          <a:prstGeom prst="rect">
            <a:avLst/>
          </a:prstGeom>
        </p:spPr>
      </p:pic>
      <p:sp>
        <p:nvSpPr>
          <p:cNvPr id="31" name="文本框 30">
            <a:extLst>
              <a:ext uri="{FF2B5EF4-FFF2-40B4-BE49-F238E27FC236}">
                <a16:creationId xmlns:a16="http://schemas.microsoft.com/office/drawing/2014/main" id="{57597ECE-18DF-8A40-B067-E1CD4F2E2726}"/>
              </a:ext>
            </a:extLst>
          </p:cNvPr>
          <p:cNvSpPr txBox="1"/>
          <p:nvPr/>
        </p:nvSpPr>
        <p:spPr>
          <a:xfrm>
            <a:off x="388301" y="4435324"/>
            <a:ext cx="11361658" cy="1569660"/>
          </a:xfrm>
          <a:prstGeom prst="rect">
            <a:avLst/>
          </a:prstGeom>
          <a:noFill/>
        </p:spPr>
        <p:txBody>
          <a:bodyPr wrap="square" rtlCol="0">
            <a:spAutoFit/>
          </a:bodyPr>
          <a:lstStyle/>
          <a:p>
            <a:pPr marL="285750" indent="-285750" algn="just">
              <a:buFont typeface="Arial" panose="020B0604020202020204" pitchFamily="34" charset="0"/>
              <a:buChar char="•"/>
            </a:pPr>
            <a:r>
              <a:rPr kumimoji="1" lang="en-US" altLang="zh-CN" sz="2400" dirty="0">
                <a:solidFill>
                  <a:srgbClr val="FF0000"/>
                </a:solidFill>
                <a:latin typeface="PingFang SC" panose="020B0400000000000000" pitchFamily="34" charset="-122"/>
                <a:ea typeface="PingFang SC" panose="020B0400000000000000" pitchFamily="34" charset="-122"/>
              </a:rPr>
              <a:t>We can treat the promoted hit objects as special missing objects</a:t>
            </a:r>
            <a:r>
              <a:rPr kumimoji="1" lang="en-US" altLang="zh-CN" sz="2400" dirty="0">
                <a:latin typeface="PingFang SC" panose="020B0400000000000000" pitchFamily="34" charset="-122"/>
                <a:ea typeface="PingFang SC" panose="020B0400000000000000" pitchFamily="34" charset="-122"/>
              </a:rPr>
              <a:t>. </a:t>
            </a:r>
          </a:p>
          <a:p>
            <a:pPr marL="285750" indent="-285750" algn="just">
              <a:buFont typeface="Arial" panose="020B0604020202020204" pitchFamily="34" charset="0"/>
              <a:buChar char="•"/>
            </a:pPr>
            <a:r>
              <a:rPr kumimoji="1" lang="en-US" altLang="zh-CN" sz="2400" dirty="0">
                <a:latin typeface="PingFang SC" panose="020B0400000000000000" pitchFamily="34" charset="-122"/>
                <a:ea typeface="PingFang SC" panose="020B0400000000000000" pitchFamily="34" charset="-122"/>
              </a:rPr>
              <a:t>Therefore, when a cache hit occurs and a promotion operation needs to be performed, the action is calculated according to the SELECT function. </a:t>
            </a:r>
          </a:p>
          <a:p>
            <a:pPr marL="285750" indent="-285750" algn="just">
              <a:buFont typeface="Arial" panose="020B0604020202020204" pitchFamily="34" charset="0"/>
              <a:buChar char="•"/>
            </a:pPr>
            <a:r>
              <a:rPr lang="en-US" altLang="zh-CN" sz="2400" dirty="0">
                <a:solidFill>
                  <a:srgbClr val="101214"/>
                </a:solidFill>
                <a:latin typeface="PingFang SC" panose="020B0400000000000000" pitchFamily="34" charset="-122"/>
                <a:ea typeface="PingFang SC" panose="020B0400000000000000" pitchFamily="34" charset="-122"/>
              </a:rPr>
              <a:t>T</a:t>
            </a:r>
            <a:r>
              <a:rPr lang="en-US" altLang="zh-CN" sz="2400" b="0" i="0" u="none" strike="noStrike" dirty="0">
                <a:solidFill>
                  <a:srgbClr val="101214"/>
                </a:solidFill>
                <a:effectLst/>
                <a:latin typeface="PingFang SC" panose="020B0400000000000000" pitchFamily="34" charset="-122"/>
                <a:ea typeface="PingFang SC" panose="020B0400000000000000" pitchFamily="34" charset="-122"/>
              </a:rPr>
              <a:t>he </a:t>
            </a:r>
            <a:r>
              <a:rPr kumimoji="1" lang="en-US" altLang="zh-CN" sz="2400" dirty="0">
                <a:solidFill>
                  <a:srgbClr val="FF0000"/>
                </a:solidFill>
                <a:latin typeface="PingFang SC" panose="020B0400000000000000" pitchFamily="34" charset="-122"/>
                <a:ea typeface="PingFang SC" panose="020B0400000000000000" pitchFamily="34" charset="-122"/>
              </a:rPr>
              <a:t>special </a:t>
            </a:r>
            <a:r>
              <a:rPr lang="en-US" altLang="zh-CN" sz="2400" b="0" i="0" u="none" strike="noStrike" dirty="0">
                <a:solidFill>
                  <a:srgbClr val="FF0000"/>
                </a:solidFill>
                <a:effectLst/>
                <a:latin typeface="PingFang SC" panose="020B0400000000000000" pitchFamily="34" charset="-122"/>
                <a:ea typeface="PingFang SC" panose="020B0400000000000000" pitchFamily="34" charset="-122"/>
              </a:rPr>
              <a:t>missing object</a:t>
            </a:r>
            <a:r>
              <a:rPr lang="en-US" altLang="zh-CN" sz="2400" b="0" i="0" u="none" strike="noStrike" dirty="0">
                <a:solidFill>
                  <a:srgbClr val="101214"/>
                </a:solidFill>
                <a:effectLst/>
                <a:latin typeface="PingFang SC" panose="020B0400000000000000" pitchFamily="34" charset="-122"/>
                <a:ea typeface="PingFang SC" panose="020B0400000000000000" pitchFamily="34" charset="-122"/>
              </a:rPr>
              <a:t> is inserted according to the action value.</a:t>
            </a:r>
          </a:p>
        </p:txBody>
      </p:sp>
    </p:spTree>
    <p:extLst>
      <p:ext uri="{BB962C8B-B14F-4D97-AF65-F5344CB8AC3E}">
        <p14:creationId xmlns:p14="http://schemas.microsoft.com/office/powerpoint/2010/main" val="300386421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51749</TotalTime>
  <Words>1028</Words>
  <Application>Microsoft Macintosh PowerPoint</Application>
  <PresentationFormat>宽屏</PresentationFormat>
  <Paragraphs>136</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等线</vt:lpstr>
      <vt:lpstr>等线 Light</vt:lpstr>
      <vt:lpstr>Microsoft YaHei</vt:lpstr>
      <vt:lpstr>PingFang SC</vt:lpstr>
      <vt:lpstr>Arial</vt:lpstr>
      <vt:lpstr>Comic Sans MS</vt:lpstr>
      <vt:lpstr>Consolas</vt:lpstr>
      <vt:lpstr>Constantia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Microsoft Office User</cp:lastModifiedBy>
  <cp:revision>2582</cp:revision>
  <dcterms:created xsi:type="dcterms:W3CDTF">2019-02-21T08:55:55Z</dcterms:created>
  <dcterms:modified xsi:type="dcterms:W3CDTF">2023-08-08T15:18:25Z</dcterms:modified>
</cp:coreProperties>
</file>