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>
        <p:scale>
          <a:sx n="70" d="100"/>
          <a:sy n="70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9B3-AAE4-4AA1-B17A-9F55A7E389FF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EAAD-4C45-41DF-8967-5CA045A11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6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9B3-AAE4-4AA1-B17A-9F55A7E389FF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EAAD-4C45-41DF-8967-5CA045A11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94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9B3-AAE4-4AA1-B17A-9F55A7E389FF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EAAD-4C45-41DF-8967-5CA045A11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6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9B3-AAE4-4AA1-B17A-9F55A7E389FF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EAAD-4C45-41DF-8967-5CA045A11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14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9B3-AAE4-4AA1-B17A-9F55A7E389FF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EAAD-4C45-41DF-8967-5CA045A11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65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9B3-AAE4-4AA1-B17A-9F55A7E389FF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EAAD-4C45-41DF-8967-5CA045A11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691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9B3-AAE4-4AA1-B17A-9F55A7E389FF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EAAD-4C45-41DF-8967-5CA045A11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50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9B3-AAE4-4AA1-B17A-9F55A7E389FF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EAAD-4C45-41DF-8967-5CA045A11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84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9B3-AAE4-4AA1-B17A-9F55A7E389FF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EAAD-4C45-41DF-8967-5CA045A11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1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9B3-AAE4-4AA1-B17A-9F55A7E389FF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EAAD-4C45-41DF-8967-5CA045A11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449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8F9B3-AAE4-4AA1-B17A-9F55A7E389FF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FEAAD-4C45-41DF-8967-5CA045A11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86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F9B3-AAE4-4AA1-B17A-9F55A7E389FF}" type="datetimeFigureOut">
              <a:rPr lang="zh-CN" altLang="en-US" smtClean="0"/>
              <a:t>2020/6/19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FEAAD-4C45-41DF-8967-5CA045A11A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23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jpeg"/><Relationship Id="rId7" Type="http://schemas.openxmlformats.org/officeDocument/2006/relationships/image" Target="../media/image7.e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8176" y="-61070"/>
            <a:ext cx="82114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</a:rPr>
              <a:t>Deep Self-taught Hashing for Image Retrieval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14" y="139515"/>
            <a:ext cx="481693" cy="4626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07" y="602157"/>
            <a:ext cx="462642" cy="46264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49" y="1057024"/>
            <a:ext cx="481693" cy="462642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1889113" y="1393183"/>
            <a:ext cx="608423" cy="241323"/>
          </a:xfrm>
          <a:prstGeom prst="rightArrow">
            <a:avLst>
              <a:gd name="adj1" fmla="val 5730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8727" y="1293399"/>
            <a:ext cx="837022" cy="45916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931" y="1338901"/>
            <a:ext cx="837022" cy="45916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788" y="1285624"/>
            <a:ext cx="664461" cy="50067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1184624" y="158528"/>
            <a:ext cx="849085" cy="443629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5">
                    <a:lumMod val="75000"/>
                  </a:schemeClr>
                </a:solidFill>
              </a:rPr>
              <a:t>01111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799282" y="602157"/>
            <a:ext cx="847984" cy="46264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01011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373638" y="1064799"/>
            <a:ext cx="849085" cy="454867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C000"/>
                </a:solidFill>
              </a:rPr>
              <a:t>10000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4672" y="2169635"/>
            <a:ext cx="20857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of the superiority of deep structure, especially the Convolutional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(CNNs), on extracting high level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representation, we propose a deep self-taught hashing (DSTH)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to combine deep structures with hashing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retrieval performance by automatically learning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 visual features and hash functions. By employing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CNNs, more robust and discriminative features of the images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extracted to benefit the hash codes generation. Then, we apply CNNs and Multi-layer Perceptron under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scheme to learn hash function in supervised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by using the generated hash codes as labels. The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have shown that the DSTH is superior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several state-of-the-art algorithms.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4672" y="1774478"/>
            <a:ext cx="113845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24" name="矩形 23"/>
          <p:cNvSpPr/>
          <p:nvPr/>
        </p:nvSpPr>
        <p:spPr>
          <a:xfrm>
            <a:off x="2338068" y="1754511"/>
            <a:ext cx="127810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25" name="矩形 24"/>
          <p:cNvSpPr/>
          <p:nvPr/>
        </p:nvSpPr>
        <p:spPr>
          <a:xfrm>
            <a:off x="5762638" y="1769525"/>
            <a:ext cx="13651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endParaRPr lang="zh-CN" altLang="en-US" sz="2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2217" y="2169635"/>
            <a:ext cx="6160004" cy="2870198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2338068" y="2675618"/>
            <a:ext cx="16914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9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900" b="1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stage</a:t>
            </a:r>
            <a:endParaRPr lang="zh-CN" alt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38068" y="2185654"/>
            <a:ext cx="304200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an unsupervised and supervised learning algorithm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deep learning scheme which is composed of unsupervised and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stages.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360429" y="2864083"/>
            <a:ext cx="312575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mainly focus on generating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labels. First, to capture discriminative fine features,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introduce CNNs to promote fine grained feature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with class labels. Second, we apply LE for dimension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and </a:t>
            </a:r>
            <a:r>
              <a:rPr lang="en-US" altLang="zh-CN" sz="900" b="0" i="0" u="none" strike="noStrike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binaryzation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generating hash labels.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369379" y="3633588"/>
            <a:ext cx="156324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00" b="1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Supervised learning stage</a:t>
            </a:r>
            <a:endParaRPr lang="zh-CN" alt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369379" y="3817774"/>
            <a:ext cx="3191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mainly focus on using the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 labels acquired in the unsupervised learning stage to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hashing model. First, using hash labels acquired in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stage, we employ CNNs again to receive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fine grained features.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Then, we take advantage of single-hidden-layer MLP, which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an artificial neural network (ANN) and consists of input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layer, hidden layer and output layer. It can adjust input to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output according to change weights on different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 in hidden layer.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7431" y="1403530"/>
            <a:ext cx="578241" cy="366852"/>
          </a:xfrm>
          <a:prstGeom prst="rect">
            <a:avLst/>
          </a:prstGeom>
        </p:spPr>
      </p:pic>
      <p:sp>
        <p:nvSpPr>
          <p:cNvPr id="33" name="右箭头 32"/>
          <p:cNvSpPr/>
          <p:nvPr/>
        </p:nvSpPr>
        <p:spPr>
          <a:xfrm>
            <a:off x="3784255" y="1419490"/>
            <a:ext cx="608423" cy="202683"/>
          </a:xfrm>
          <a:prstGeom prst="rightArrow">
            <a:avLst>
              <a:gd name="adj1" fmla="val 5730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3"/>
          <p:cNvSpPr/>
          <p:nvPr/>
        </p:nvSpPr>
        <p:spPr>
          <a:xfrm>
            <a:off x="5604265" y="1417341"/>
            <a:ext cx="608423" cy="241323"/>
          </a:xfrm>
          <a:prstGeom prst="rightArrow">
            <a:avLst>
              <a:gd name="adj1" fmla="val 5730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7632459" y="1426557"/>
            <a:ext cx="608423" cy="241323"/>
          </a:xfrm>
          <a:prstGeom prst="rightArrow">
            <a:avLst>
              <a:gd name="adj1" fmla="val 5730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右箭头 35"/>
          <p:cNvSpPr/>
          <p:nvPr/>
        </p:nvSpPr>
        <p:spPr>
          <a:xfrm>
            <a:off x="9340672" y="1428245"/>
            <a:ext cx="608423" cy="241323"/>
          </a:xfrm>
          <a:prstGeom prst="rightArrow">
            <a:avLst>
              <a:gd name="adj1" fmla="val 5730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 rot="5400000">
            <a:off x="-265219" y="5670772"/>
            <a:ext cx="147989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zh-CN" altLang="en-US" sz="2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72713" y="5133816"/>
            <a:ext cx="10747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MNIST Digits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403348" y="5209758"/>
            <a:ext cx="186414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MNIST is a handwriting image set which contains 60000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images and 10000 test images, each of size 28</a:t>
            </a:r>
            <a:r>
              <a:rPr lang="en-US" altLang="zh-CN" sz="900" b="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pixels, with a label from 0 to 9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399786" y="5978370"/>
            <a:ext cx="17788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64-bit codes retrieving accuracy of our approach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DSTH compared to other algorithms with </a:t>
            </a:r>
            <a:r>
              <a:rPr lang="en-US" altLang="zh-CN" sz="900" b="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CLS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{C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</a:t>
            </a:r>
            <a:r>
              <a:rPr lang="en-US" altLang="zh-CN" sz="900" b="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  <a:r>
              <a:rPr lang="en-US" altLang="zh-CN" sz="900" b="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S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900" b="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;C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(12</a:t>
            </a:r>
            <a:r>
              <a:rPr lang="en-US" altLang="zh-CN" sz="900" b="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  <a:r>
              <a:rPr lang="en-US" altLang="zh-CN" sz="900" b="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S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900" b="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341" y="5433592"/>
            <a:ext cx="1673055" cy="1130691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4295745" y="5156593"/>
            <a:ext cx="11320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STL-10 dataset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70280" y="5220865"/>
            <a:ext cx="2265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STL-10 is a sub-set of </a:t>
            </a:r>
            <a:r>
              <a:rPr lang="en-US" altLang="zh-CN" sz="900" b="0" i="0" u="none" strike="noStrike" baseline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for image recognition, which consist of 5000 training images (500 images per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class), 8000 test images (800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 per class) and 100000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unlabeled images, each of size 96</a:t>
            </a:r>
            <a:r>
              <a:rPr lang="en-US" altLang="zh-CN" sz="900" b="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96 pixels, in 10 classes.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70280" y="6140560"/>
            <a:ext cx="226564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design more complex level of layers for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48-bit codes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CLS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900" b="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{C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</a:t>
            </a:r>
            <a:r>
              <a:rPr lang="en-US" altLang="zh-CN" sz="900" b="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  <a:r>
              <a:rPr lang="en-US" altLang="zh-CN" sz="900" b="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S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900" b="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;C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en-US" altLang="zh-CN" sz="900" b="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altLang="zh-CN" sz="900" b="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S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900" b="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;C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</a:t>
            </a:r>
            <a:r>
              <a:rPr lang="en-US" altLang="zh-CN" sz="900" b="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altLang="zh-CN" sz="900" b="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S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900" b="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;C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(30</a:t>
            </a:r>
            <a:r>
              <a:rPr lang="en-US" altLang="zh-CN" sz="900" b="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altLang="zh-CN" sz="900" b="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S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900" b="0" i="1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}: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92678" y="5433592"/>
            <a:ext cx="1677602" cy="1130691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>
          <a:xfrm rot="5400000">
            <a:off x="7783684" y="5740450"/>
            <a:ext cx="140936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8625733" y="5187253"/>
            <a:ext cx="349183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propose Deep Self-taught Hashing(DSTH)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algorithm for image retrieval. The main contributions to propose a self-taught hash learning algorithm on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framework and introduce hash labels derived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image feature into hashing model learning. First, using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CNNs in unsupervised learning stage to generate hash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labels, we make it successful to maximize the value of image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itself, leading to much more accurate image representation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hand-crafted extracted feature used in shallow model.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Second, in terms of both feature extraction and hash label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generation, we utilize deep architecture simultaneously to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promote the hash models, leading to excellent performance</a:t>
            </a:r>
            <a:r>
              <a:rPr lang="en-US" altLang="zh-CN" sz="9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big size images dataset.</a:t>
            </a:r>
            <a:endParaRPr lang="zh-CN" alt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53809" y="445144"/>
            <a:ext cx="45628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0" i="0" u="none" strike="noStrike" baseline="0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altLang="zh-CN" sz="1200" b="0" i="0" u="none" strike="noStrike" baseline="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Zhou</a:t>
            </a:r>
            <a:r>
              <a:rPr lang="en-US" altLang="zh-CN" sz="12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b="0" i="0" u="none" strike="noStrike" baseline="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 Liu</a:t>
            </a:r>
            <a:r>
              <a:rPr lang="en-US" altLang="zh-CN" sz="12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2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0" i="0" u="none" strike="noStrike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Jinkuan</a:t>
            </a:r>
            <a:r>
              <a:rPr lang="en-US" altLang="zh-CN" sz="1200" b="0" i="0" u="none" strike="noStrike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Song</a:t>
            </a:r>
            <a:r>
              <a:rPr lang="en-US" altLang="zh-CN" sz="12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b="0" i="0" u="none" strike="noStrike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Lingyu</a:t>
            </a:r>
            <a:r>
              <a:rPr lang="en-US" altLang="zh-CN" sz="1200" b="0" i="0" u="none" strike="noStrike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</a:t>
            </a:r>
            <a:r>
              <a:rPr lang="en-US" altLang="zh-CN" sz="12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b="0" i="0" u="none" strike="noStrike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Fuhao</a:t>
            </a:r>
            <a:r>
              <a:rPr lang="en-US" altLang="zh-CN" sz="1200" b="0" i="0" u="none" strike="noStrike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Zou</a:t>
            </a:r>
            <a:r>
              <a:rPr lang="en-US" altLang="zh-CN" sz="1200" b="0" i="0" u="none" strike="noStrik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b="0" i="0" u="none" strike="noStrike" dirty="0" err="1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Fumin</a:t>
            </a:r>
            <a:r>
              <a:rPr lang="en-US" altLang="zh-CN" sz="1200" b="0" i="0" u="none" strike="noStrike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Shen</a:t>
            </a:r>
            <a:r>
              <a:rPr lang="en-US" altLang="zh-CN" sz="1200" b="0" i="0" u="none" strike="noStrike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565749" y="676228"/>
            <a:ext cx="55399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 i="0" u="none" strike="noStrike" baseline="0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Huazhong</a:t>
            </a:r>
            <a:r>
              <a:rPr lang="en-US" altLang="zh-CN" sz="1000" b="0" i="0" u="none" strike="noStrike" baseline="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  <a:r>
              <a:rPr lang="en-US" altLang="zh-CN" sz="1000" b="0" i="0" u="none" strike="noStrike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Science and Technology</a:t>
            </a:r>
            <a:r>
              <a:rPr lang="en-US" altLang="zh-CN" sz="1000" b="0" i="0" u="none" strike="noStrike" baseline="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{</a:t>
            </a:r>
            <a:r>
              <a:rPr lang="en-US" altLang="zh-CN" sz="1000" b="0" i="0" u="none" strike="noStrike" baseline="0" dirty="0" err="1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k.zhou,liu_yu,yanranyaya,fuhao_zou</a:t>
            </a:r>
            <a:r>
              <a:rPr lang="en-US" altLang="zh-CN" sz="1000" b="0" i="0" u="none" strike="noStrike" baseline="0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}@hust.edu.cn</a:t>
            </a:r>
            <a:endParaRPr lang="zh-CN" altLang="en-US" sz="1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699788" y="849994"/>
            <a:ext cx="2514828" cy="203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 i="0" u="none" strike="noStrike" baseline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lang="en-US" altLang="zh-CN" sz="1000" b="0" i="0" u="none" strike="noStrike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Trento</a:t>
            </a:r>
            <a:r>
              <a:rPr lang="en-US" altLang="zh-CN" sz="1000" b="0" i="0" u="none" strike="noStrike" baseline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0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Jingkuan.song</a:t>
            </a:r>
            <a:r>
              <a:rPr lang="en-US" altLang="zh-CN" sz="1000" b="0" i="0" u="none" strike="noStrike" baseline="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@unitn.it</a:t>
            </a:r>
            <a:endParaRPr lang="zh-CN" altLang="en-US" sz="1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777406" y="1036197"/>
            <a:ext cx="49096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0" i="0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lang="en-US" altLang="zh-CN" sz="1000" b="0" i="0" u="none" strike="noStrike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Electronic Science and Technology of China</a:t>
            </a:r>
            <a:r>
              <a:rPr lang="en-US" altLang="zh-CN" sz="1000" b="0" i="0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fumin</a:t>
            </a:r>
            <a:r>
              <a:rPr lang="en-US" altLang="zh-CN" sz="100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.shen</a:t>
            </a:r>
            <a:r>
              <a:rPr lang="en-US" altLang="zh-CN" sz="1000" b="0" i="0" u="none" strike="noStrike" baseline="0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@gmail.com</a:t>
            </a:r>
            <a:endParaRPr lang="zh-CN" altLang="en-US" sz="1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17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601</Words>
  <Application>Microsoft Office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</dc:creator>
  <cp:lastModifiedBy>刘 yu</cp:lastModifiedBy>
  <cp:revision>17</cp:revision>
  <dcterms:created xsi:type="dcterms:W3CDTF">2015-10-17T02:13:30Z</dcterms:created>
  <dcterms:modified xsi:type="dcterms:W3CDTF">2020-06-19T08:26:26Z</dcterms:modified>
</cp:coreProperties>
</file>