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内存空间与内存模型" id="{7D6320F3-5ED2-45FF-9394-E799600BB148}">
          <p14:sldIdLst>
            <p14:sldId id="256"/>
            <p14:sldId id="259"/>
            <p14:sldId id="258"/>
          </p14:sldIdLst>
        </p14:section>
        <p14:section name="标识符与内存空间" id="{39DEF3C0-DFAA-4B3A-A5EB-E1BDA45513A5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</p14:sldIdLst>
        </p14:section>
        <p14:section name="指针类型" id="{5E73ABFE-4EC4-4B2B-B5B1-5BAB7E91759E}">
          <p14:sldIdLst>
            <p14:sldId id="267"/>
            <p14:sldId id="269"/>
            <p14:sldId id="270"/>
            <p14:sldId id="271"/>
            <p14:sldId id="272"/>
            <p14:sldId id="273"/>
          </p14:sldIdLst>
        </p14:section>
        <p14:section name="指针与数组" id="{60244E1E-880D-4B7C-AB2D-1D4870C6AC35}">
          <p14:sldIdLst>
            <p14:sldId id="276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谢金宏" initials="谢金宏" lastIdx="1" clrIdx="0">
    <p:extLst>
      <p:ext uri="{19B8F6BF-5375-455C-9EA6-DF929625EA0E}">
        <p15:presenceInfo xmlns:p15="http://schemas.microsoft.com/office/powerpoint/2012/main" userId="754fa3b0eb543c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75444-2E95-40B1-8B38-5B667F3F8C51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43A30-E24F-4392-ACAB-17E427A3F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6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43A30-E24F-4392-ACAB-17E427A3F9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00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输出结果可能为：</a:t>
            </a:r>
            <a:endParaRPr lang="en-US" altLang="zh-CN" dirty="0"/>
          </a:p>
          <a:p>
            <a:r>
              <a:rPr lang="en-US" altLang="zh-CN" dirty="0"/>
              <a:t>2459565876494606882</a:t>
            </a:r>
          </a:p>
          <a:p>
            <a:r>
              <a:rPr lang="en-US" altLang="zh-CN" dirty="0"/>
              <a:t>572662306</a:t>
            </a:r>
          </a:p>
          <a:p>
            <a:r>
              <a:rPr lang="en-US" altLang="zh-CN" dirty="0"/>
              <a:t>8738</a:t>
            </a:r>
          </a:p>
          <a:p>
            <a:r>
              <a:rPr lang="en-US" altLang="zh-CN" dirty="0"/>
              <a:t>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43A30-E24F-4392-ACAB-17E427A3F9B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6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假设低字节在前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43A30-E24F-4392-ACAB-17E427A3F9B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25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43A30-E24F-4392-ACAB-17E427A3F9B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68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43A30-E24F-4392-ACAB-17E427A3F9B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76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43A30-E24F-4392-ACAB-17E427A3F9B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02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3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44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8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21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10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7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5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59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96D7-4CC5-4D60-98DB-42C4F479877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62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A9D22-B2FC-4BC1-B5D4-C5DB4937D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特性：指针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D7B5DE-5D6C-4223-ADB8-7A13D6F5D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98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8615931-62FA-47AD-B24E-C4B2DC1F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语言标志的解读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9B92E-4D02-40A4-AF49-DDFCB0CF3F02}"/>
              </a:ext>
            </a:extLst>
          </p:cNvPr>
          <p:cNvSpPr txBox="1"/>
          <p:nvPr/>
        </p:nvSpPr>
        <p:spPr>
          <a:xfrm>
            <a:off x="6434236" y="3022544"/>
            <a:ext cx="3567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4800" dirty="0" err="1">
                <a:solidFill>
                  <a:srgbClr val="DCDCAA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6F82C1-CFF3-45B6-A36C-E9D2695D3B24}"/>
              </a:ext>
            </a:extLst>
          </p:cNvPr>
          <p:cNvSpPr txBox="1"/>
          <p:nvPr/>
        </p:nvSpPr>
        <p:spPr>
          <a:xfrm>
            <a:off x="1176063" y="2283881"/>
            <a:ext cx="4581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endParaRPr lang="en-US" altLang="zh-CN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endParaRPr lang="en-US" altLang="zh-CN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endParaRPr lang="en-US" altLang="zh-C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8615931-62FA-47AD-B24E-C4B2DC1F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081"/>
          </a:xfrm>
        </p:spPr>
        <p:txBody>
          <a:bodyPr>
            <a:normAutofit/>
          </a:bodyPr>
          <a:lstStyle/>
          <a:p>
            <a:r>
              <a:rPr lang="zh-CN" altLang="en-US" dirty="0"/>
              <a:t>冯诺依曼：数据与程序本质等同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EAC4DF50-DB55-496F-AD37-7F950E8248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601352"/>
              </p:ext>
            </p:extLst>
          </p:nvPr>
        </p:nvGraphicFramePr>
        <p:xfrm>
          <a:off x="838200" y="1807664"/>
          <a:ext cx="4543698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66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697864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  <a:gridCol w="850534">
                  <a:extLst>
                    <a:ext uri="{9D8B030D-6E8A-4147-A177-3AD203B41FA5}">
                      <a16:colId xmlns:a16="http://schemas.microsoft.com/office/drawing/2014/main" val="1030459700"/>
                    </a:ext>
                  </a:extLst>
                </a:gridCol>
                <a:gridCol w="939638">
                  <a:extLst>
                    <a:ext uri="{9D8B030D-6E8A-4147-A177-3AD203B41FA5}">
                      <a16:colId xmlns:a16="http://schemas.microsoft.com/office/drawing/2014/main" val="2980457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标志符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标识符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0x00</a:t>
                      </a:r>
                      <a:endParaRPr lang="zh-CN" altLang="en-US" dirty="0"/>
                    </a:p>
                  </a:txBody>
                  <a:tcPr marL="70127" marR="70127"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var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var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0x01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arg1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17891174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0x02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arg2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7119038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（指令）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0x03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 anchor="ctr"/>
                </a:tc>
                <a:tc rowSpan="7"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指令</a:t>
                      </a:r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2934382136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（指令）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0x04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40829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（指令）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0x05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24704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（指令）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0x06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269195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（指令）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0x07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06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（指令）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0x08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（指令）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0x09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25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322061575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BA78D5EB-E732-4710-9AAF-1378B3C55BFD}"/>
              </a:ext>
            </a:extLst>
          </p:cNvPr>
          <p:cNvSpPr/>
          <p:nvPr/>
        </p:nvSpPr>
        <p:spPr>
          <a:xfrm>
            <a:off x="6568634" y="1807664"/>
            <a:ext cx="4416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arg1, 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arg2)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6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8615931-62FA-47AD-B24E-C4B2DC1F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语言标志的解读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9B92E-4D02-40A4-AF49-DDFCB0CF3F02}"/>
              </a:ext>
            </a:extLst>
          </p:cNvPr>
          <p:cNvSpPr txBox="1"/>
          <p:nvPr/>
        </p:nvSpPr>
        <p:spPr>
          <a:xfrm>
            <a:off x="6785745" y="2283881"/>
            <a:ext cx="35670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4800" dirty="0" err="1">
                <a:solidFill>
                  <a:srgbClr val="DCDCAA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zh-CN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endParaRPr lang="en-US" altLang="zh-CN" sz="4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6F82C1-CFF3-45B6-A36C-E9D2695D3B24}"/>
              </a:ext>
            </a:extLst>
          </p:cNvPr>
          <p:cNvSpPr txBox="1"/>
          <p:nvPr/>
        </p:nvSpPr>
        <p:spPr>
          <a:xfrm>
            <a:off x="1176063" y="2283881"/>
            <a:ext cx="4581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endParaRPr lang="en-US" altLang="zh-CN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endParaRPr lang="en-US" altLang="zh-CN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endParaRPr lang="en-US" altLang="zh-C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00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8615931-62FA-47AD-B24E-C4B2DC1F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语言标志的解读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A9E32E-2555-4642-8854-28714EE6602B}"/>
              </a:ext>
            </a:extLst>
          </p:cNvPr>
          <p:cNvSpPr/>
          <p:nvPr/>
        </p:nvSpPr>
        <p:spPr>
          <a:xfrm>
            <a:off x="4312499" y="3013501"/>
            <a:ext cx="35670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endParaRPr lang="en-US" altLang="zh-C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0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58CCA-8160-46CC-ABB1-9021DE45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指针类型</a:t>
            </a:r>
          </a:p>
        </p:txBody>
      </p:sp>
      <p:graphicFrame>
        <p:nvGraphicFramePr>
          <p:cNvPr id="3" name="内容占位符 5">
            <a:extLst>
              <a:ext uri="{FF2B5EF4-FFF2-40B4-BE49-F238E27FC236}">
                <a16:creationId xmlns:a16="http://schemas.microsoft.com/office/drawing/2014/main" id="{88BCEBCE-B0B2-44B7-9F2C-96DF1FDF8E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984788"/>
              </p:ext>
            </p:extLst>
          </p:nvPr>
        </p:nvGraphicFramePr>
        <p:xfrm>
          <a:off x="1079864" y="1759131"/>
          <a:ext cx="41888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2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  <a:gridCol w="1027612">
                  <a:extLst>
                    <a:ext uri="{9D8B030D-6E8A-4147-A177-3AD203B41FA5}">
                      <a16:colId xmlns:a16="http://schemas.microsoft.com/office/drawing/2014/main" val="1030459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标志符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1100)₂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0x11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0x12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78911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0x13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71190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0x14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9343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(0001 0001)₂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0x15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140840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0x16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704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0x17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73326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0x18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1406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0x19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630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0x1A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52125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322061575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51D4AC7-5C2A-4605-BB73-E219409D6DFB}"/>
              </a:ext>
            </a:extLst>
          </p:cNvPr>
          <p:cNvSpPr/>
          <p:nvPr/>
        </p:nvSpPr>
        <p:spPr>
          <a:xfrm>
            <a:off x="6096000" y="1690688"/>
            <a:ext cx="50161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sz="48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* p = &amp;a;</a:t>
            </a:r>
            <a:endParaRPr lang="en-US" altLang="zh-C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1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58CCA-8160-46CC-ABB1-9021DE45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指针需要类型吗？</a:t>
            </a:r>
          </a:p>
        </p:txBody>
      </p:sp>
      <p:graphicFrame>
        <p:nvGraphicFramePr>
          <p:cNvPr id="3" name="内容占位符 5">
            <a:extLst>
              <a:ext uri="{FF2B5EF4-FFF2-40B4-BE49-F238E27FC236}">
                <a16:creationId xmlns:a16="http://schemas.microsoft.com/office/drawing/2014/main" id="{88BCEBCE-B0B2-44B7-9F2C-96DF1FDF8E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630694"/>
              </p:ext>
            </p:extLst>
          </p:nvPr>
        </p:nvGraphicFramePr>
        <p:xfrm>
          <a:off x="1079864" y="1759131"/>
          <a:ext cx="41888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2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  <a:gridCol w="1027612">
                  <a:extLst>
                    <a:ext uri="{9D8B030D-6E8A-4147-A177-3AD203B41FA5}">
                      <a16:colId xmlns:a16="http://schemas.microsoft.com/office/drawing/2014/main" val="1030459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标志符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1100)₂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0x11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0x12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78911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0x13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71190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0x14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9343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(0001 0001)₂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0x15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140840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0x16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704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0x17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73326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0x18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1406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0x19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630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0x1A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52125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322061575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51D4AC7-5C2A-4605-BB73-E219409D6DFB}"/>
              </a:ext>
            </a:extLst>
          </p:cNvPr>
          <p:cNvSpPr/>
          <p:nvPr/>
        </p:nvSpPr>
        <p:spPr>
          <a:xfrm>
            <a:off x="6096000" y="1690688"/>
            <a:ext cx="50161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sz="48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* p = &amp;a;</a:t>
            </a:r>
            <a:endParaRPr lang="en-US" altLang="zh-C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499AE4-0418-423E-AF4F-1C32384E46D1}"/>
              </a:ext>
            </a:extLst>
          </p:cNvPr>
          <p:cNvSpPr txBox="1"/>
          <p:nvPr/>
        </p:nvSpPr>
        <p:spPr>
          <a:xfrm>
            <a:off x="6220178" y="3984978"/>
            <a:ext cx="412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指针起源于</a:t>
            </a:r>
            <a:r>
              <a:rPr lang="en-US" altLang="zh-CN" dirty="0"/>
              <a:t>C</a:t>
            </a:r>
            <a:r>
              <a:rPr lang="zh-CN" altLang="en-US" dirty="0"/>
              <a:t>语言，在</a:t>
            </a:r>
            <a:r>
              <a:rPr lang="en-US" altLang="zh-CN" dirty="0"/>
              <a:t>C++</a:t>
            </a:r>
            <a:r>
              <a:rPr lang="zh-CN" altLang="en-US" dirty="0"/>
              <a:t>中得到增强。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出于类型检查的目的使用指针。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3224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58CCA-8160-46CC-ABB1-9021DE45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考虑下面的操作</a:t>
            </a:r>
          </a:p>
        </p:txBody>
      </p:sp>
      <p:graphicFrame>
        <p:nvGraphicFramePr>
          <p:cNvPr id="3" name="内容占位符 5">
            <a:extLst>
              <a:ext uri="{FF2B5EF4-FFF2-40B4-BE49-F238E27FC236}">
                <a16:creationId xmlns:a16="http://schemas.microsoft.com/office/drawing/2014/main" id="{88BCEBCE-B0B2-44B7-9F2C-96DF1FDF8E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754728"/>
              </p:ext>
            </p:extLst>
          </p:nvPr>
        </p:nvGraphicFramePr>
        <p:xfrm>
          <a:off x="1079864" y="1759131"/>
          <a:ext cx="41888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2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  <a:gridCol w="1027612">
                  <a:extLst>
                    <a:ext uri="{9D8B030D-6E8A-4147-A177-3AD203B41FA5}">
                      <a16:colId xmlns:a16="http://schemas.microsoft.com/office/drawing/2014/main" val="1030459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标志符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1100)₂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0x11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0x12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78911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0x13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71190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0x14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9343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(0000 1110)₂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0x15</a:t>
                      </a:r>
                    </a:p>
                  </a:txBody>
                  <a:tcPr marL="70127" marR="70127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140840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0x16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704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0x17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73326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0x18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1406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(0001 0001)₂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0x19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630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0x1A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52125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322061575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51D4AC7-5C2A-4605-BB73-E219409D6DFB}"/>
              </a:ext>
            </a:extLst>
          </p:cNvPr>
          <p:cNvSpPr/>
          <p:nvPr/>
        </p:nvSpPr>
        <p:spPr>
          <a:xfrm>
            <a:off x="5971822" y="1690688"/>
            <a:ext cx="53819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sz="48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sz="4800" dirty="0">
                <a:solidFill>
                  <a:srgbClr val="B5CEA8"/>
                </a:solidFill>
                <a:latin typeface="Consolas" panose="020B0609020204030204" pitchFamily="49" charset="0"/>
              </a:rPr>
              <a:t>14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* p = &amp;a;</a:t>
            </a:r>
          </a:p>
          <a:p>
            <a:endParaRPr lang="en-US" altLang="zh-C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p + 1;</a:t>
            </a:r>
            <a:endParaRPr lang="en-US" altLang="zh-C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2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58CCA-8160-46CC-ABB1-9021DE45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为指针引入类型</a:t>
            </a:r>
          </a:p>
        </p:txBody>
      </p:sp>
      <p:graphicFrame>
        <p:nvGraphicFramePr>
          <p:cNvPr id="3" name="内容占位符 5">
            <a:extLst>
              <a:ext uri="{FF2B5EF4-FFF2-40B4-BE49-F238E27FC236}">
                <a16:creationId xmlns:a16="http://schemas.microsoft.com/office/drawing/2014/main" id="{88BCEBCE-B0B2-44B7-9F2C-96DF1FDF8E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604080"/>
              </p:ext>
            </p:extLst>
          </p:nvPr>
        </p:nvGraphicFramePr>
        <p:xfrm>
          <a:off x="1079864" y="1759131"/>
          <a:ext cx="41888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2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  <a:gridCol w="1027612">
                  <a:extLst>
                    <a:ext uri="{9D8B030D-6E8A-4147-A177-3AD203B41FA5}">
                      <a16:colId xmlns:a16="http://schemas.microsoft.com/office/drawing/2014/main" val="1030459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标志符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1100)₂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0x11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0x12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78911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0x13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71190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0x14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9343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(0000 1110)₂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0x15</a:t>
                      </a:r>
                    </a:p>
                  </a:txBody>
                  <a:tcPr marL="70127" marR="70127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140840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0x16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704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0x17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73326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0x18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1406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(0001 0001)₂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0x19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630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0x1A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52125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322061575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51D4AC7-5C2A-4605-BB73-E219409D6DFB}"/>
              </a:ext>
            </a:extLst>
          </p:cNvPr>
          <p:cNvSpPr/>
          <p:nvPr/>
        </p:nvSpPr>
        <p:spPr>
          <a:xfrm>
            <a:off x="5971822" y="1690688"/>
            <a:ext cx="53819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sz="48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sz="4800" dirty="0">
                <a:solidFill>
                  <a:srgbClr val="B5CEA8"/>
                </a:solidFill>
                <a:latin typeface="Consolas" panose="020B0609020204030204" pitchFamily="49" charset="0"/>
              </a:rPr>
              <a:t>14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* p = &amp;a;</a:t>
            </a:r>
          </a:p>
          <a:p>
            <a:endParaRPr lang="en-US" altLang="zh-C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p + 1;</a:t>
            </a:r>
          </a:p>
          <a:p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*(p + 1);</a:t>
            </a:r>
          </a:p>
        </p:txBody>
      </p:sp>
    </p:spTree>
    <p:extLst>
      <p:ext uri="{BB962C8B-B14F-4D97-AF65-F5344CB8AC3E}">
        <p14:creationId xmlns:p14="http://schemas.microsoft.com/office/powerpoint/2010/main" val="1273049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D1375-4B82-4511-9FAC-A6C48553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中括号语法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B6CEC-25A8-46BE-890C-FB98E2AD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对于指针类型的标识符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*(p + n);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等价于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p[n];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83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FB0E5-CE4D-4375-9632-E2BBA411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数组中的指针</a:t>
            </a:r>
          </a:p>
        </p:txBody>
      </p:sp>
      <p:graphicFrame>
        <p:nvGraphicFramePr>
          <p:cNvPr id="4" name="内容占位符 5">
            <a:extLst>
              <a:ext uri="{FF2B5EF4-FFF2-40B4-BE49-F238E27FC236}">
                <a16:creationId xmlns:a16="http://schemas.microsoft.com/office/drawing/2014/main" id="{EF452F6A-A682-4D52-9914-E3B1B87B98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887210"/>
              </p:ext>
            </p:extLst>
          </p:nvPr>
        </p:nvGraphicFramePr>
        <p:xfrm>
          <a:off x="1079864" y="1759131"/>
          <a:ext cx="41888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2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  <a:gridCol w="1027612">
                  <a:extLst>
                    <a:ext uri="{9D8B030D-6E8A-4147-A177-3AD203B41FA5}">
                      <a16:colId xmlns:a16="http://schemas.microsoft.com/office/drawing/2014/main" val="1030459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标志符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0x00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0x01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[1]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78911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0x02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[2]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71190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0x03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[3]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9343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0x04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[4]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0840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0x05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704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0x06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73326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0x07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1406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0x08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630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0x09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52125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32206157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C8A187B-7768-4A8A-8077-3791C47C6C3D}"/>
              </a:ext>
            </a:extLst>
          </p:cNvPr>
          <p:cNvSpPr/>
          <p:nvPr/>
        </p:nvSpPr>
        <p:spPr>
          <a:xfrm>
            <a:off x="6096000" y="1759131"/>
            <a:ext cx="5257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 * p = </a:t>
            </a:r>
            <a:r>
              <a:rPr lang="en-US" altLang="zh-CN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p + </a:t>
            </a:r>
            <a:r>
              <a:rPr lang="en-US" altLang="zh-CN" sz="4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; p + </a:t>
            </a:r>
            <a:r>
              <a:rPr lang="en-US" altLang="zh-CN" sz="4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*(p + 1);</a:t>
            </a:r>
          </a:p>
        </p:txBody>
      </p:sp>
    </p:spTree>
    <p:extLst>
      <p:ext uri="{BB962C8B-B14F-4D97-AF65-F5344CB8AC3E}">
        <p14:creationId xmlns:p14="http://schemas.microsoft.com/office/powerpoint/2010/main" val="127753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59440-76C9-48FB-A983-A31D2236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内存编址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55C35-511D-4C3E-B236-F9FFF454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一定量的数据一定量的内存空间来存放</a:t>
            </a:r>
            <a:endParaRPr lang="en-US" altLang="zh-CN" dirty="0"/>
          </a:p>
          <a:p>
            <a:r>
              <a:rPr lang="zh-CN" altLang="en-US" dirty="0"/>
              <a:t>内存空间的度量单位可以是字节（</a:t>
            </a:r>
            <a:r>
              <a:rPr lang="en-US" altLang="zh-CN" dirty="0"/>
              <a:t>byte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可以为内存中间每一个储存单位安排地址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34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FB0E5-CE4D-4375-9632-E2BBA411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/>
              <a:t>维数组：哪一种定义是正确的？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A187B-7768-4A8A-8077-3791C47C6C3D}"/>
              </a:ext>
            </a:extLst>
          </p:cNvPr>
          <p:cNvSpPr/>
          <p:nvPr/>
        </p:nvSpPr>
        <p:spPr>
          <a:xfrm>
            <a:off x="6096000" y="1759131"/>
            <a:ext cx="525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][2];</a:t>
            </a:r>
          </a:p>
          <a:p>
            <a:r>
              <a:rPr lang="en-US" altLang="zh-CN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 ** p = </a:t>
            </a:r>
            <a:r>
              <a:rPr lang="en-US" altLang="zh-CN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 (* p)[2] = </a:t>
            </a:r>
            <a:r>
              <a:rPr lang="en-US" altLang="zh-CN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5" name="内容占位符 5">
            <a:extLst>
              <a:ext uri="{FF2B5EF4-FFF2-40B4-BE49-F238E27FC236}">
                <a16:creationId xmlns:a16="http://schemas.microsoft.com/office/drawing/2014/main" id="{B7B4AE88-E7F2-4A58-AFA1-BDFDD6751F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782907"/>
              </p:ext>
            </p:extLst>
          </p:nvPr>
        </p:nvGraphicFramePr>
        <p:xfrm>
          <a:off x="1079864" y="1759131"/>
          <a:ext cx="41888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2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  <a:gridCol w="1027612">
                  <a:extLst>
                    <a:ext uri="{9D8B030D-6E8A-4147-A177-3AD203B41FA5}">
                      <a16:colId xmlns:a16="http://schemas.microsoft.com/office/drawing/2014/main" val="1030459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标志符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0x00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[0][0]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0x01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[0][1]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78911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0x02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[1][0]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71190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0x03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[1][1]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9343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0x04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[3][0]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0840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0x05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[3][1]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704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0x06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[4][0]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73326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0x07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[4][1]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1406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0x08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630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0x09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52125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32206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36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E097C-DEE5-4A0C-BA26-09D4F63B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内存模型 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F240E6D-3D9F-476E-8515-11AA209CAF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8570798"/>
              </p:ext>
            </p:extLst>
          </p:nvPr>
        </p:nvGraphicFramePr>
        <p:xfrm>
          <a:off x="838200" y="1825625"/>
          <a:ext cx="518104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52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2590522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一个字节的数据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通常使用十六进制数字来表示一个地址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</a:tbl>
          </a:graphicData>
        </a:graphic>
      </p:graphicFrame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9FCAA31-4548-4092-9E7C-92383186E4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基于储存器的物理结构，我们能够通过地址找到内存中的特定位置。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拓展阅读：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编码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行波计数器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11" name="内容占位符 5">
            <a:extLst>
              <a:ext uri="{FF2B5EF4-FFF2-40B4-BE49-F238E27FC236}">
                <a16:creationId xmlns:a16="http://schemas.microsoft.com/office/drawing/2014/main" id="{3E9B0D81-FA0B-478C-8D0A-83DCD13866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92554"/>
              </p:ext>
            </p:extLst>
          </p:nvPr>
        </p:nvGraphicFramePr>
        <p:xfrm>
          <a:off x="838200" y="3429000"/>
          <a:ext cx="51810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52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2590522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(1001 0011)₂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0x00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(1100 1011)₂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0x01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78911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(1101 1011)₂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0x02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71190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(1001 1011)₂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0x03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9343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0840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4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CFFF0B3B-D24A-40DA-8DB2-D574D9F6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C/C++</a:t>
            </a:r>
            <a:r>
              <a:rPr lang="zh-CN" altLang="en-US" dirty="0"/>
              <a:t>关键字与标识符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403A2F38-1F70-4112-B99D-12A842D7DA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702786F2-5708-4D2F-9F18-4C5A4D085D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j 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 mx </a:t>
            </a:r>
            <a:r>
              <a:rPr lang="en-US" altLang="zh-CN" dirty="0" err="1">
                <a:latin typeface="Consolas" panose="020B0609020204030204" pitchFamily="49" charset="0"/>
              </a:rPr>
              <a:t>mn</a:t>
            </a:r>
            <a:r>
              <a:rPr lang="en-US" altLang="zh-CN" dirty="0">
                <a:latin typeface="Consolas" panose="020B0609020204030204" pitchFamily="49" charset="0"/>
              </a:rPr>
              <a:t> tot </a:t>
            </a: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 idle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number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lightyears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varible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82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48103CD1-089F-4D16-AA87-E5D50CF1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408" y="2766218"/>
            <a:ext cx="973183" cy="1325563"/>
          </a:xfrm>
        </p:spPr>
        <p:txBody>
          <a:bodyPr/>
          <a:lstStyle/>
          <a:p>
            <a:r>
              <a:rPr lang="en-US" altLang="zh-CN" dirty="0" err="1"/>
              <a:t>var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37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5">
            <a:extLst>
              <a:ext uri="{FF2B5EF4-FFF2-40B4-BE49-F238E27FC236}">
                <a16:creationId xmlns:a16="http://schemas.microsoft.com/office/drawing/2014/main" id="{ACC89971-975C-44FB-82B8-B36608A1DA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7137501"/>
              </p:ext>
            </p:extLst>
          </p:nvPr>
        </p:nvGraphicFramePr>
        <p:xfrm>
          <a:off x="1079864" y="1759131"/>
          <a:ext cx="41888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2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  <a:gridCol w="1027612">
                  <a:extLst>
                    <a:ext uri="{9D8B030D-6E8A-4147-A177-3AD203B41FA5}">
                      <a16:colId xmlns:a16="http://schemas.microsoft.com/office/drawing/2014/main" val="1030459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标志符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0x00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var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0x01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78911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0x02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71190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0x03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9343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0x04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0840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0x05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704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0x06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73326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0x07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1406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0x08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630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0x09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52125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322061575"/>
                  </a:ext>
                </a:extLst>
              </a:tr>
            </a:tbl>
          </a:graphicData>
        </a:graphic>
      </p:graphicFrame>
      <p:sp>
        <p:nvSpPr>
          <p:cNvPr id="5" name="标题 4">
            <a:extLst>
              <a:ext uri="{FF2B5EF4-FFF2-40B4-BE49-F238E27FC236}">
                <a16:creationId xmlns:a16="http://schemas.microsoft.com/office/drawing/2014/main" id="{48615931-62FA-47AD-B24E-C4B2DC1F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标识符用于指代内存空间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3A6468-F8E5-4709-B68E-FF752E9BA04C}"/>
              </a:ext>
            </a:extLst>
          </p:cNvPr>
          <p:cNvSpPr txBox="1"/>
          <p:nvPr/>
        </p:nvSpPr>
        <p:spPr>
          <a:xfrm>
            <a:off x="6339840" y="2830286"/>
            <a:ext cx="4108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标识符是内存空间中某个空间的名字。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我们可以说：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zh-CN" altLang="en-US" dirty="0"/>
              <a:t>是地址为“</a:t>
            </a:r>
            <a:r>
              <a:rPr lang="en-US" altLang="zh-CN" dirty="0"/>
              <a:t>0x00</a:t>
            </a:r>
            <a:r>
              <a:rPr lang="zh-CN" altLang="en-US" dirty="0"/>
              <a:t>”的内存单元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171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5">
            <a:extLst>
              <a:ext uri="{FF2B5EF4-FFF2-40B4-BE49-F238E27FC236}">
                <a16:creationId xmlns:a16="http://schemas.microsoft.com/office/drawing/2014/main" id="{ACC89971-975C-44FB-82B8-B36608A1DA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434548"/>
              </p:ext>
            </p:extLst>
          </p:nvPr>
        </p:nvGraphicFramePr>
        <p:xfrm>
          <a:off x="1027613" y="2042795"/>
          <a:ext cx="41888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2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  <a:gridCol w="1027612">
                  <a:extLst>
                    <a:ext uri="{9D8B030D-6E8A-4147-A177-3AD203B41FA5}">
                      <a16:colId xmlns:a16="http://schemas.microsoft.com/office/drawing/2014/main" val="1030459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标志符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0x00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ch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0x01</a:t>
                      </a:r>
                      <a:endParaRPr lang="zh-CN" altLang="en-US" dirty="0"/>
                    </a:p>
                  </a:txBody>
                  <a:tcPr marL="70127" marR="70127"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 err="1"/>
                        <a:t>srt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178911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0x02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71190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0x03</a:t>
                      </a:r>
                      <a:endParaRPr lang="zh-CN" altLang="en-US" dirty="0"/>
                    </a:p>
                  </a:txBody>
                  <a:tcPr marL="70127" marR="70127"/>
                </a:tc>
                <a:tc rowSpan="4"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29343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0x04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0840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0x05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704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0x06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73326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0x07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1406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0x08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630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0x09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52125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322061575"/>
                  </a:ext>
                </a:extLst>
              </a:tr>
            </a:tbl>
          </a:graphicData>
        </a:graphic>
      </p:graphicFrame>
      <p:sp>
        <p:nvSpPr>
          <p:cNvPr id="5" name="标题 4">
            <a:extLst>
              <a:ext uri="{FF2B5EF4-FFF2-40B4-BE49-F238E27FC236}">
                <a16:creationId xmlns:a16="http://schemas.microsoft.com/office/drawing/2014/main" id="{48615931-62FA-47AD-B24E-C4B2DC1F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“标识符类型”</a:t>
            </a:r>
            <a:br>
              <a:rPr lang="en-US" altLang="zh-CN" dirty="0"/>
            </a:br>
            <a:r>
              <a:rPr lang="zh-CN" altLang="en-US" dirty="0"/>
              <a:t> </a:t>
            </a:r>
            <a:r>
              <a:rPr lang="en-US" altLang="zh-CN" dirty="0"/>
              <a:t>—— </a:t>
            </a:r>
            <a:r>
              <a:rPr lang="zh-CN" altLang="en-US" dirty="0"/>
              <a:t>处理需要多个内存单元的情况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3A6468-F8E5-4709-B68E-FF752E9BA04C}"/>
              </a:ext>
            </a:extLst>
          </p:cNvPr>
          <p:cNvSpPr txBox="1"/>
          <p:nvPr/>
        </p:nvSpPr>
        <p:spPr>
          <a:xfrm>
            <a:off x="6096001" y="2047784"/>
            <a:ext cx="52577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srt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我们可以说：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ch</a:t>
            </a:r>
            <a:r>
              <a:rPr lang="zh-CN" altLang="en-US" dirty="0"/>
              <a:t>是地址为“</a:t>
            </a:r>
            <a:r>
              <a:rPr lang="en-US" altLang="zh-CN" dirty="0"/>
              <a:t>0x00</a:t>
            </a:r>
            <a:r>
              <a:rPr lang="zh-CN" altLang="en-US" dirty="0"/>
              <a:t>”的内存单元。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srt</a:t>
            </a:r>
            <a:r>
              <a:rPr lang="zh-CN" altLang="en-US" dirty="0"/>
              <a:t>是地址为“</a:t>
            </a:r>
            <a:r>
              <a:rPr lang="en-US" altLang="zh-CN" dirty="0"/>
              <a:t>0x01</a:t>
            </a:r>
            <a:r>
              <a:rPr lang="zh-CN" altLang="en-US" dirty="0"/>
              <a:t>”的内存单元和“</a:t>
            </a:r>
            <a:r>
              <a:rPr lang="en-US" altLang="zh-CN" dirty="0"/>
              <a:t>0x02</a:t>
            </a:r>
            <a:r>
              <a:rPr lang="zh-CN" altLang="en-US" dirty="0"/>
              <a:t>”的内存单元的并。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zh-CN" altLang="en-US" dirty="0"/>
              <a:t>是地址为“</a:t>
            </a:r>
            <a:r>
              <a:rPr lang="en-US" altLang="zh-CN" dirty="0"/>
              <a:t>0x03</a:t>
            </a:r>
            <a:r>
              <a:rPr lang="zh-CN" altLang="en-US" dirty="0"/>
              <a:t>”，“</a:t>
            </a:r>
            <a:r>
              <a:rPr lang="en-US" altLang="zh-CN" dirty="0"/>
              <a:t>0x04</a:t>
            </a:r>
            <a:r>
              <a:rPr lang="zh-CN" altLang="en-US" dirty="0"/>
              <a:t>”，“</a:t>
            </a:r>
            <a:r>
              <a:rPr lang="en-US" altLang="zh-CN" dirty="0"/>
              <a:t>0x05</a:t>
            </a:r>
            <a:r>
              <a:rPr lang="zh-CN" altLang="en-US" dirty="0"/>
              <a:t>”，“</a:t>
            </a:r>
            <a:r>
              <a:rPr lang="en-US" altLang="zh-CN" dirty="0"/>
              <a:t>0x06</a:t>
            </a:r>
            <a:r>
              <a:rPr lang="zh-CN" altLang="en-US" dirty="0"/>
              <a:t>”四块内存单元的并。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18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76521-9263-45A5-9C6F-3AD769B5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()</a:t>
            </a:r>
            <a:r>
              <a:rPr lang="zh-CN" altLang="en-US" dirty="0"/>
              <a:t>截断现象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66776-F697-4AFC-AB16-0FB887E04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9352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cstdio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0x2222222222222222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lld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hd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hhd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7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8615931-62FA-47AD-B24E-C4B2DC1F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语言标志的解读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9B92E-4D02-40A4-AF49-DDFCB0CF3F02}"/>
              </a:ext>
            </a:extLst>
          </p:cNvPr>
          <p:cNvSpPr txBox="1"/>
          <p:nvPr/>
        </p:nvSpPr>
        <p:spPr>
          <a:xfrm>
            <a:off x="5614650" y="3013501"/>
            <a:ext cx="962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err="1"/>
              <a:t>var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58383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960</Words>
  <Application>Microsoft Office PowerPoint</Application>
  <PresentationFormat>宽屏</PresentationFormat>
  <Paragraphs>369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Consolas</vt:lpstr>
      <vt:lpstr>Office Theme</vt:lpstr>
      <vt:lpstr>C++特性：指针</vt:lpstr>
      <vt:lpstr>内存编址</vt:lpstr>
      <vt:lpstr>内存模型 </vt:lpstr>
      <vt:lpstr>C/C++关键字与标识符</vt:lpstr>
      <vt:lpstr>var</vt:lpstr>
      <vt:lpstr>标识符用于指代内存空间</vt:lpstr>
      <vt:lpstr>“标识符类型”  —— 处理需要多个内存单元的情况</vt:lpstr>
      <vt:lpstr>Printf()截断现象</vt:lpstr>
      <vt:lpstr>语言标志的解读</vt:lpstr>
      <vt:lpstr>语言标志的解读</vt:lpstr>
      <vt:lpstr>冯诺依曼：数据与程序本质等同</vt:lpstr>
      <vt:lpstr>语言标志的解读</vt:lpstr>
      <vt:lpstr>语言标志的解读</vt:lpstr>
      <vt:lpstr>指针类型</vt:lpstr>
      <vt:lpstr>指针需要类型吗？</vt:lpstr>
      <vt:lpstr>考虑下面的操作</vt:lpstr>
      <vt:lpstr>为指针引入类型</vt:lpstr>
      <vt:lpstr>中括号语法</vt:lpstr>
      <vt:lpstr>数组中的指针</vt:lpstr>
      <vt:lpstr>二维数组：哪一种定义是正确的？</vt:lpstr>
    </vt:vector>
  </TitlesOfParts>
  <Company>广州大学软件171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C++特性：指针</dc:title>
  <dc:creator>谢金宏</dc:creator>
  <cp:lastModifiedBy>谢金宏</cp:lastModifiedBy>
  <cp:revision>11</cp:revision>
  <dcterms:created xsi:type="dcterms:W3CDTF">2017-12-10T01:54:07Z</dcterms:created>
  <dcterms:modified xsi:type="dcterms:W3CDTF">2017-12-19T09:18:51Z</dcterms:modified>
</cp:coreProperties>
</file>