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5CB6F6-42C6-4014-8A87-EFB32A7DB0C7}">
  <a:tblStyle styleId="{435CB6F6-42C6-4014-8A87-EFB32A7DB0C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1df32e16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1df32e16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1df32e16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1df32e16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1df32e16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1df32e16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1df32e16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1df32e16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1df32e16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1df32e16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df32e1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df32e1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1df32e16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1df32e16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1df32e16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1df32e16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1df32e1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1df32e1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1df32e16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1df32e16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1df32e16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1df32e16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1df32e16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1df32e16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1df32e16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1df32e16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1df32e16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1df32e16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5550" y="744575"/>
            <a:ext cx="8516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PROJETO COVID</a:t>
            </a:r>
            <a:r>
              <a:rPr b="1"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| </a:t>
            </a:r>
            <a:r>
              <a:rPr b="1" lang="en" sz="2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análise dos dados</a:t>
            </a:r>
            <a:endParaRPr b="1" sz="27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ctrTitle"/>
          </p:nvPr>
        </p:nvSpPr>
        <p:spPr>
          <a:xfrm>
            <a:off x="315550" y="536450"/>
            <a:ext cx="6184800" cy="8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44"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lang="en" sz="4444">
                <a:latin typeface="Trebuchet MS"/>
                <a:ea typeface="Trebuchet MS"/>
                <a:cs typeface="Trebuchet MS"/>
                <a:sym typeface="Trebuchet MS"/>
              </a:rPr>
              <a:t>eru</a:t>
            </a:r>
            <a:r>
              <a:rPr b="1" lang="en" sz="4444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|</a:t>
            </a:r>
            <a:r>
              <a:rPr b="1"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2255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total mortes x excesso de mortes</a:t>
            </a:r>
            <a:endParaRPr b="1" sz="2255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5" name="Google Shape;115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425" y="1525250"/>
            <a:ext cx="5605149" cy="34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>
            <a:off x="315550" y="536450"/>
            <a:ext cx="7320900" cy="8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44">
                <a:latin typeface="Trebuchet MS"/>
                <a:ea typeface="Trebuchet MS"/>
                <a:cs typeface="Trebuchet MS"/>
                <a:sym typeface="Trebuchet MS"/>
              </a:rPr>
              <a:t>méxico</a:t>
            </a:r>
            <a:r>
              <a:rPr b="1" lang="en" sz="4444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|</a:t>
            </a:r>
            <a:r>
              <a:rPr b="1"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2255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mortes reportadas x excesso de mortes</a:t>
            </a:r>
            <a:endParaRPr b="1" sz="2255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1" name="Google Shape;121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425" y="1477925"/>
            <a:ext cx="5605149" cy="34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6495000" y="1509475"/>
            <a:ext cx="24297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18/01/21 aumento da curva </a:t>
            </a:r>
            <a:r>
              <a:rPr lang="en">
                <a:solidFill>
                  <a:schemeClr val="dk1"/>
                </a:solidFill>
              </a:rPr>
              <a:t>após festas de final de ano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6568525" y="2261700"/>
            <a:ext cx="2429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diferença entre as curvas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ctrTitle"/>
          </p:nvPr>
        </p:nvSpPr>
        <p:spPr>
          <a:xfrm>
            <a:off x="315550" y="536450"/>
            <a:ext cx="6673800" cy="8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44">
                <a:latin typeface="Trebuchet MS"/>
                <a:ea typeface="Trebuchet MS"/>
                <a:cs typeface="Trebuchet MS"/>
                <a:sym typeface="Trebuchet MS"/>
              </a:rPr>
              <a:t>brasil</a:t>
            </a:r>
            <a:r>
              <a:rPr b="1" lang="en" sz="4444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|</a:t>
            </a:r>
            <a:r>
              <a:rPr b="1"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2255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total mortes x excesso de mortes</a:t>
            </a:r>
            <a:endParaRPr b="1" sz="2255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9" name="Google Shape;129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425" y="1493700"/>
            <a:ext cx="5605149" cy="34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ctrTitle"/>
          </p:nvPr>
        </p:nvSpPr>
        <p:spPr>
          <a:xfrm>
            <a:off x="315550" y="536450"/>
            <a:ext cx="6926400" cy="8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44">
                <a:latin typeface="Trebuchet MS"/>
                <a:ea typeface="Trebuchet MS"/>
                <a:cs typeface="Trebuchet MS"/>
                <a:sym typeface="Trebuchet MS"/>
              </a:rPr>
              <a:t>colômbia</a:t>
            </a:r>
            <a:r>
              <a:rPr b="1" lang="en" sz="4444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|</a:t>
            </a:r>
            <a:r>
              <a:rPr b="1"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2255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total mortes x excesso de mortes</a:t>
            </a:r>
            <a:endParaRPr b="1" sz="2255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5" name="Google Shape;135;p2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425" y="1477925"/>
            <a:ext cx="5605149" cy="34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ctrTitle"/>
          </p:nvPr>
        </p:nvSpPr>
        <p:spPr>
          <a:xfrm>
            <a:off x="315550" y="536450"/>
            <a:ext cx="7320900" cy="8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44">
                <a:latin typeface="Trebuchet MS"/>
                <a:ea typeface="Trebuchet MS"/>
                <a:cs typeface="Trebuchet MS"/>
                <a:sym typeface="Trebuchet MS"/>
              </a:rPr>
              <a:t>brasil</a:t>
            </a:r>
            <a:r>
              <a:rPr b="1" lang="en" sz="4444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|</a:t>
            </a:r>
            <a:r>
              <a:rPr b="1"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2255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mortes reportadas x excesso de mortes</a:t>
            </a:r>
            <a:endParaRPr b="1" sz="2255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1" name="Google Shape;141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425" y="1372850"/>
            <a:ext cx="5605149" cy="34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/>
        </p:nvSpPr>
        <p:spPr>
          <a:xfrm>
            <a:off x="6495000" y="1509475"/>
            <a:ext cx="24297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fev</a:t>
            </a:r>
            <a:r>
              <a:rPr lang="en"/>
              <a:t>/21 aumento da curva (carnaval)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ctrTitle"/>
          </p:nvPr>
        </p:nvSpPr>
        <p:spPr>
          <a:xfrm>
            <a:off x="315550" y="536450"/>
            <a:ext cx="7525800" cy="8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44">
                <a:latin typeface="Trebuchet MS"/>
                <a:ea typeface="Trebuchet MS"/>
                <a:cs typeface="Trebuchet MS"/>
                <a:sym typeface="Trebuchet MS"/>
              </a:rPr>
              <a:t>colômbia</a:t>
            </a:r>
            <a:r>
              <a:rPr b="1" lang="en" sz="4444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|</a:t>
            </a:r>
            <a:r>
              <a:rPr b="1"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2255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mortes reportadas x excesso de mortes</a:t>
            </a:r>
            <a:endParaRPr b="1" sz="2255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8" name="Google Shape;148;p2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425" y="1449050"/>
            <a:ext cx="5605149" cy="34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/>
        </p:nvSpPr>
        <p:spPr>
          <a:xfrm>
            <a:off x="6605450" y="1449050"/>
            <a:ext cx="2429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fev/21 início da vacinação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5550" y="536450"/>
            <a:ext cx="7857300" cy="8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44">
                <a:latin typeface="Trebuchet MS"/>
                <a:ea typeface="Trebuchet MS"/>
                <a:cs typeface="Trebuchet MS"/>
                <a:sym typeface="Trebuchet MS"/>
              </a:rPr>
              <a:t>resultados</a:t>
            </a:r>
            <a:r>
              <a:rPr b="1" lang="en" sz="4444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|</a:t>
            </a:r>
            <a:r>
              <a:rPr b="1"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2255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mortes reportadas x excesso de mortes</a:t>
            </a:r>
            <a:endParaRPr b="1" sz="2255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60" name="Google Shape;60;p14"/>
          <p:cNvGraphicFramePr/>
          <p:nvPr/>
        </p:nvGraphicFramePr>
        <p:xfrm>
          <a:off x="1430375" y="146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{435CB6F6-42C6-4014-8A87-EFB32A7DB0C7}</a:tableStyleId>
              </a:tblPr>
              <a:tblGrid>
                <a:gridCol w="1724025"/>
                <a:gridCol w="1724025"/>
                <a:gridCol w="1724025"/>
                <a:gridCol w="1724025"/>
              </a:tblGrid>
              <a:tr h="590550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TABELA COMPARATIVA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762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PAÍS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TOTAL DE MORTES RELATADAS POR COVID X 100.000 HAB.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EXCESSO DE MORTES X 100.000 HAB.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DIFERENÇA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Chile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196.07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225.93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29.86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Peru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600.82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693.36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92.54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México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213.27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523.24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309.97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Brasil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278.86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351.74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72.88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Colômbia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220.08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318.16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98.08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5550" y="536450"/>
            <a:ext cx="6673800" cy="8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44">
                <a:latin typeface="Trebuchet MS"/>
                <a:ea typeface="Trebuchet MS"/>
                <a:cs typeface="Trebuchet MS"/>
                <a:sym typeface="Trebuchet MS"/>
              </a:rPr>
              <a:t>méxico</a:t>
            </a:r>
            <a:r>
              <a:rPr b="1" lang="en" sz="4444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|</a:t>
            </a:r>
            <a:r>
              <a:rPr b="1"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2255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total mortes x excesso de mortes</a:t>
            </a:r>
            <a:endParaRPr b="1" sz="2255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6" name="Google Shape;66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975" y="1441400"/>
            <a:ext cx="5605149" cy="34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6902400" y="1310125"/>
            <a:ext cx="22416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diferença entre as curvas: 309.97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5550" y="536450"/>
            <a:ext cx="7857300" cy="8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44">
                <a:latin typeface="Trebuchet MS"/>
                <a:ea typeface="Trebuchet MS"/>
                <a:cs typeface="Trebuchet MS"/>
                <a:sym typeface="Trebuchet MS"/>
              </a:rPr>
              <a:t>resultados</a:t>
            </a:r>
            <a:r>
              <a:rPr b="1" lang="en" sz="4444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|</a:t>
            </a:r>
            <a:r>
              <a:rPr b="1"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2255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mortes reportadas x excesso de mortes</a:t>
            </a:r>
            <a:endParaRPr b="1" sz="2255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3" name="Google Shape;73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425" y="1449050"/>
            <a:ext cx="5605149" cy="34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5550" y="536450"/>
            <a:ext cx="6910500" cy="8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44">
                <a:latin typeface="Trebuchet MS"/>
                <a:ea typeface="Trebuchet MS"/>
                <a:cs typeface="Trebuchet MS"/>
                <a:sym typeface="Trebuchet MS"/>
              </a:rPr>
              <a:t>chile</a:t>
            </a:r>
            <a:r>
              <a:rPr b="1" lang="en" sz="4444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|</a:t>
            </a:r>
            <a:r>
              <a:rPr b="1"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2255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mortes reportadas x excesso de mortes</a:t>
            </a:r>
            <a:endParaRPr b="1" sz="2255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9" name="Google Shape;79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425" y="1372850"/>
            <a:ext cx="5605149" cy="34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6831700" y="1419975"/>
            <a:ext cx="20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6495000" y="1509475"/>
            <a:ext cx="2429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08/06/20: 1686 x 1567.75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529438" y="2177475"/>
            <a:ext cx="2429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r>
              <a:rPr lang="en"/>
              <a:t>/07/20: 1524 x 389.25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315550" y="536450"/>
            <a:ext cx="6910500" cy="8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44">
                <a:latin typeface="Trebuchet MS"/>
                <a:ea typeface="Trebuchet MS"/>
                <a:cs typeface="Trebuchet MS"/>
                <a:sym typeface="Trebuchet MS"/>
              </a:rPr>
              <a:t>peru</a:t>
            </a:r>
            <a:r>
              <a:rPr b="1" lang="en" sz="4444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|</a:t>
            </a:r>
            <a:r>
              <a:rPr b="1"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2255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mortes reportadas x excesso de mortes</a:t>
            </a:r>
            <a:endParaRPr b="1" sz="2255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8" name="Google Shape;88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425" y="1509475"/>
            <a:ext cx="5605149" cy="34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6531775" y="3032225"/>
            <a:ext cx="24297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fev/21 vacinação (saúde)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mar/21 vacinação (idosos)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6531775" y="2070575"/>
            <a:ext cx="2429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aumento de casos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6531763" y="1604863"/>
            <a:ext cx="2429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08/08/20 queda da curva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6607975" y="2551400"/>
            <a:ext cx="2429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19/04/21 queda da curva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315550" y="536450"/>
            <a:ext cx="4433400" cy="8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44">
                <a:latin typeface="Trebuchet MS"/>
                <a:ea typeface="Trebuchet MS"/>
                <a:cs typeface="Trebuchet MS"/>
                <a:sym typeface="Trebuchet MS"/>
              </a:rPr>
              <a:t>conclusão</a:t>
            </a:r>
            <a:r>
              <a:rPr b="1" lang="en" sz="4444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|</a:t>
            </a:r>
            <a:r>
              <a:rPr b="1"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2255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análise final</a:t>
            </a:r>
            <a:endParaRPr b="1" sz="2255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994000" y="2208875"/>
            <a:ext cx="7346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</a:t>
            </a:r>
            <a:r>
              <a:rPr b="1" lang="en" sz="1500"/>
              <a:t>eru, méxico, brasil</a:t>
            </a:r>
            <a:r>
              <a:rPr lang="en" sz="1500"/>
              <a:t> | aumento de casos no começo do ano/21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</a:t>
            </a:r>
            <a:r>
              <a:rPr b="1" lang="en" sz="1500"/>
              <a:t>éxico</a:t>
            </a:r>
            <a:r>
              <a:rPr lang="en" sz="1500"/>
              <a:t> | curva de excesso acentuada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colômbia e peru</a:t>
            </a:r>
            <a:r>
              <a:rPr lang="en" sz="1500"/>
              <a:t> | queda acentuada nos meses posteriores ao início da vacinação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2355300" y="2336025"/>
            <a:ext cx="4433400" cy="8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44">
                <a:latin typeface="Trebuchet MS"/>
                <a:ea typeface="Trebuchet MS"/>
                <a:cs typeface="Trebuchet MS"/>
                <a:sym typeface="Trebuchet MS"/>
              </a:rPr>
              <a:t>obrigada</a:t>
            </a:r>
            <a:r>
              <a:rPr b="1" lang="en" sz="4444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|</a:t>
            </a:r>
            <a:r>
              <a:rPr b="1"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2255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ligia dona</a:t>
            </a:r>
            <a:endParaRPr b="1" sz="2255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ctrTitle"/>
          </p:nvPr>
        </p:nvSpPr>
        <p:spPr>
          <a:xfrm>
            <a:off x="315550" y="536450"/>
            <a:ext cx="6184800" cy="8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44">
                <a:latin typeface="Trebuchet MS"/>
                <a:ea typeface="Trebuchet MS"/>
                <a:cs typeface="Trebuchet MS"/>
                <a:sym typeface="Trebuchet MS"/>
              </a:rPr>
              <a:t>chile</a:t>
            </a:r>
            <a:r>
              <a:rPr b="1" lang="en" sz="4444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|</a:t>
            </a:r>
            <a:r>
              <a:rPr b="1"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2255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total mortes x excesso de mortes</a:t>
            </a:r>
            <a:endParaRPr b="1" sz="2255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9" name="Google Shape;109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425" y="1372850"/>
            <a:ext cx="5605149" cy="34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