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687F14-B715-4E91-9697-A50E0E5F80CB}">
  <a:tblStyle styleId="{0E687F14-B715-4E91-9697-A50E0E5F80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b7501c0b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b7501c0b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7501c0b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7501c0b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7501c0b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7501c0b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c268fd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c268fd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7501c0b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7501c0b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7501c0b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7501c0b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7501c0b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7501c0b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c268fd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c268fd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spreadsheets/d/1Ly2yxhMUio5L2kDATAIXGzQAsGPHNR5xtfFrOE1HKl8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5550" y="744575"/>
            <a:ext cx="851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product market fit</a:t>
            </a:r>
            <a:r>
              <a:rPr b="1" lang="en" sz="51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 sz="27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de cohort</a:t>
            </a:r>
            <a:endParaRPr b="1" sz="27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37500" y="108750"/>
            <a:ext cx="66072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roduct market fit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pergunta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420200" y="2480350"/>
            <a:ext cx="630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product market fit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análise de cohort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" name="Google Shape;61;p14"/>
          <p:cNvSpPr txBox="1"/>
          <p:nvPr/>
        </p:nvSpPr>
        <p:spPr>
          <a:xfrm>
            <a:off x="1542150" y="1607150"/>
            <a:ext cx="605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</a:rPr>
              <a:t> 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</a:rPr>
              <a:t>o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</a:rPr>
              <a:t>nde 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</a:rPr>
              <a:t>devemos alocar o investimento?        </a:t>
            </a:r>
            <a:endParaRPr sz="2400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37500" y="108750"/>
            <a:ext cx="64011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retenção x rotatividade tri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7" name="Google Shape;67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25" y="945150"/>
            <a:ext cx="6305343" cy="389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37500" y="108750"/>
            <a:ext cx="58233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retenção por trimestre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328738" y="14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{0E687F14-B715-4E91-9697-A50E0E5F80CB}</a:tableStyleId>
              </a:tblPr>
              <a:tblGrid>
                <a:gridCol w="790575"/>
                <a:gridCol w="742950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409575">
                <a:tc gridSpan="10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Porcentagem de Retenção de Clientes por Trimestre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03375">
                <a:tc gridSpan="10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Trimestre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Novos Clientes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1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2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3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4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5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6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7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8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2019-T1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37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97.30%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AD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89.19%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BC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81.08%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6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72.97%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CE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70.27%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E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59.46%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80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54.05%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61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51.35%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523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2019-T2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39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97.44%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AD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84.62%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C4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76.92%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D2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66.67%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A9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58.97%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7D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51.28%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51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48.72%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95.65%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0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91.30%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B85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73.91%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D3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69.57%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A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56.52%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6F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52.17%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56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100.00%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97.06%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E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88.24%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BE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85.29%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3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76.47%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D3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2020-T1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97.67%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7AD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86.05%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C2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76.74%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D2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65.12%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A1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2020-T2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96.83%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AE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84.13%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C5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73.02%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CE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98.11%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AC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84.91%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C4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38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100.00%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330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97.87%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C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88.18%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BE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78.32%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CF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71.92%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C8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65.56%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A3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54.31%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63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51.39%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52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51.35%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523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37500" y="108750"/>
            <a:ext cx="6349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rotatividade por trimestre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214438" y="12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{0E687F14-B715-4E91-9697-A50E0E5F80CB}</a:tableStyleId>
              </a:tblPr>
              <a:tblGrid>
                <a:gridCol w="752475"/>
                <a:gridCol w="752475"/>
                <a:gridCol w="647700"/>
                <a:gridCol w="657225"/>
                <a:gridCol w="647700"/>
                <a:gridCol w="647700"/>
                <a:gridCol w="657225"/>
                <a:gridCol w="647700"/>
                <a:gridCol w="657225"/>
                <a:gridCol w="647700"/>
              </a:tblGrid>
              <a:tr h="409575">
                <a:tc gridSpan="10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Porcentagem de Rotatividade de Clientes por Trimestre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69175">
                <a:tc gridSpan="10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Trimestre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Novos Clientes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1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2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3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4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5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6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7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8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2019-T1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37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2.70%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AC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10.81%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B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18.92%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27.03%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F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29.73%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40.54%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81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45.95%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2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48.65%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33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2019-T2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39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2.56%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A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15.38%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C3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23.08%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33.33%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A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41.03%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7E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48.72%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2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51.28%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4.35%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AF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8.70%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B7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26.09%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4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30.43%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B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43.48%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70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47.83%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7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2.94%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D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11.76%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BD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14.71%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2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23.53%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2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2020-T1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2.33%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A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13.95%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1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23.26%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1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34.88%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A2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2020-T2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3.17%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D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15.87%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4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26.98%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F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1.89%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AB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15.09%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C3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38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330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2.13%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AB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11.82%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BD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21.68%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CE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28.08%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96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34.44%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A4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45.69%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4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48.61%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3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48.65%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33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37500" y="108750"/>
            <a:ext cx="6349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rotatividade por trimestre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738188" y="11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{0E687F14-B715-4E91-9697-A50E0E5F80CB}</a:tableStyleId>
              </a:tblPr>
              <a:tblGrid>
                <a:gridCol w="752475"/>
                <a:gridCol w="752475"/>
                <a:gridCol w="647700"/>
                <a:gridCol w="657225"/>
                <a:gridCol w="647700"/>
                <a:gridCol w="647700"/>
                <a:gridCol w="657225"/>
                <a:gridCol w="647700"/>
                <a:gridCol w="657225"/>
                <a:gridCol w="647700"/>
                <a:gridCol w="952500"/>
              </a:tblGrid>
              <a:tr h="409575">
                <a:tc gridSpan="11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Porcentagem de Rotatividade de Clientes por Trimestre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80150">
                <a:tc gridSpan="1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Trimestre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Novos Clientes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1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2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3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4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5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6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7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TRI 8</a:t>
                      </a:r>
                      <a:endParaRPr b="1"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por TRI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2019-T1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37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2.70%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AC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10.81%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BB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18.92%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27.03%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F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29.73%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5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40.54%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81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45.95%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2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48.65%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3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28.04%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96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2019-T2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39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2.56%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A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15.38%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C3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23.08%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33.33%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A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41.03%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7E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48.72%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2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51.28%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30.77%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95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4.35%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6AF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8.70%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B7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26.09%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4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30.43%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B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43.48%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70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47.83%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7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26.81%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06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2019-T4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2.94%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D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11.76%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BD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14.71%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C2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23.53%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2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10.59%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BA5A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2020-T1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2.33%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AC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13.95%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1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23.26%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1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34.88%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A2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18.60%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96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2020-T2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3.17%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D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15.87%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4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26.98%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F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15.34%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C35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53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1.89%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AB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15.09%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C3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8.49%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7B75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2020-T4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38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0.00%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330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2.13%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AB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11.82%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1BD5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21.68%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CE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28.08%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96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34.44%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A4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45.69%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64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48.61%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3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48.65%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53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4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37500" y="108750"/>
            <a:ext cx="55476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considerações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PMF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168400" y="1694325"/>
            <a:ext cx="630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t</a:t>
            </a:r>
            <a:r>
              <a:rPr b="1" lang="en" sz="1900"/>
              <a:t>ri</a:t>
            </a:r>
            <a:r>
              <a:rPr lang="en" sz="1900"/>
              <a:t> | </a:t>
            </a:r>
            <a:r>
              <a:rPr lang="en" sz="1900"/>
              <a:t>t</a:t>
            </a:r>
            <a:r>
              <a:rPr lang="en" sz="1900"/>
              <a:t>axa de rotatividade em 12, 18 e 24 muito altas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alocar o investimento em </a:t>
            </a:r>
            <a:r>
              <a:rPr b="1" lang="en" sz="1900"/>
              <a:t>melhorias</a:t>
            </a:r>
            <a:r>
              <a:rPr lang="en" sz="1900"/>
              <a:t> para o produto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355300" y="2336025"/>
            <a:ext cx="4433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obrigada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 sz="52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ligia dona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37500" y="108750"/>
            <a:ext cx="65325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r>
              <a:rPr b="1" lang="en" sz="4444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retenção x rotatividade mês</a:t>
            </a:r>
            <a:endParaRPr b="1" sz="2255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Google Shape;102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325" y="945150"/>
            <a:ext cx="6305343" cy="38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3757650" y="474330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para a </a:t>
            </a:r>
            <a:r>
              <a:rPr lang="en" u="sng">
                <a:solidFill>
                  <a:schemeClr val="hlink"/>
                </a:solidFill>
                <a:hlinkClick r:id="rId4"/>
              </a:rPr>
              <a:t>planilha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