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34" y="850"/>
      </p:cViewPr>
      <p:guideLst>
        <p:guide orient="horz" pos="2160"/>
        <p:guide pos="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E769A-FA5F-4DF2-BC81-EA58AA42C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A8D5F2-CE98-4DFB-A982-E4285B861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4FEC14-4052-4213-A45C-1C6F29F665FD}"/>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1943DBD7-28B9-44B5-8356-61AC77278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7E4DCD-D8A9-40A4-A46A-F1F4E0658C66}"/>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162994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DA410-8B6E-4599-88DF-B300F4ED07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DEF8C0-6775-4460-B904-7D1517C927E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34831D-BE4B-4EAF-A544-19146CD89780}"/>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558B782A-BDC6-4048-8ECE-A46E611ECB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745189-FA52-4E7F-AA57-C8FD2E3E57C9}"/>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273893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018AAE-6457-4690-99CC-279154D68C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444ACF-5BBF-480E-941D-F88061D5903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27AFF9-FE3E-42CE-B28D-96B31CA0850C}"/>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54506078-A4C3-4372-B03A-6F38A70439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E64BD-EED6-4CD6-BEC1-5A06048168BC}"/>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377174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5D9B8-69AD-4314-9B32-59F9327A51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0B7126-6B12-49A3-8DE8-F0E49EE33B9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81278-9707-4ACF-B785-1C5DA69BC1B8}"/>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514A99E4-F7F6-459F-AA28-356543259C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D1A3C-839C-4E2C-A860-BD3594B2C46C}"/>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25274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DADA-CDC9-42E3-AA1D-A475C1126E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DBC9D2-E32A-4713-A884-3E214E951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68A0436-DC11-42C0-9D2E-8C830138602B}"/>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98C9A9FA-7909-4678-8CC8-8D74E74456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C8679-6225-4E96-9872-E542DF06C67E}"/>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161352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C53DD-3380-4DBE-9859-73AE64FEA7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560D2C-61CC-4C57-932F-E89C88B74F3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C8DD31A-F466-4426-BD16-4A7E1455FC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C089F9-37D1-47DC-86B1-A3525565B88B}"/>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8AE66462-C160-4ED9-A31D-6F7E950E3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6036F7-B568-40A9-BF12-71B1B3335AFA}"/>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65936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7AE1C-012D-4177-BCAF-52AED4CA5E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6A9304-3741-4B47-989D-E3BFCB088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B890904-8B9B-41E4-B706-FEA9F14DDC2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B5711D0-B02B-4354-9F7C-75AB236C6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606A995-80D0-4929-89B4-DE3454EAFB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5358E8-2976-479E-A16D-DC3B999A5976}"/>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8" name="页脚占位符 7">
            <a:extLst>
              <a:ext uri="{FF2B5EF4-FFF2-40B4-BE49-F238E27FC236}">
                <a16:creationId xmlns:a16="http://schemas.microsoft.com/office/drawing/2014/main" id="{08F80445-ABCE-4A56-94CD-F4F3E03190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D2A0DD-65D0-4869-8EB0-8180B2B124B3}"/>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106365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01ACE-37C9-4AAB-A466-20085154F4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4905C3-5D4A-4B6C-85F6-8C845162755F}"/>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4" name="页脚占位符 3">
            <a:extLst>
              <a:ext uri="{FF2B5EF4-FFF2-40B4-BE49-F238E27FC236}">
                <a16:creationId xmlns:a16="http://schemas.microsoft.com/office/drawing/2014/main" id="{A7368D01-439E-4609-90CE-36D174EAA3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4E0434-5A03-46FE-B62D-334D810FF961}"/>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24853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B9FA00-8AEE-4C67-9C4D-E8185890E9D2}"/>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3" name="页脚占位符 2">
            <a:extLst>
              <a:ext uri="{FF2B5EF4-FFF2-40B4-BE49-F238E27FC236}">
                <a16:creationId xmlns:a16="http://schemas.microsoft.com/office/drawing/2014/main" id="{9281C3A2-4486-418F-8630-2EC1279A85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C2D397-5C4F-48EE-A826-68FBD5F8FA23}"/>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39418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EB10E-874B-4F55-975E-9F5D8AE5CC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CBDDC2-1BAD-4450-B407-6E38AE400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E8986B-882E-45A0-A04C-FAAA76A08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48DE6B-660D-4D3A-8FF1-3160D06DD512}"/>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8CAB0730-5D4E-4D29-AA71-894850D591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937665-188E-4DEE-95FA-FF60BD01F13F}"/>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294011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16293-C47F-4230-80B1-42B7965A71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751C89-9C3E-4639-AD5B-FF22439DD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1AED9-7E27-4CD6-838F-820C22971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C7F614E-5E6C-4895-8919-FB74214208BF}"/>
              </a:ext>
            </a:extLst>
          </p:cNvPr>
          <p:cNvSpPr>
            <a:spLocks noGrp="1"/>
          </p:cNvSpPr>
          <p:nvPr>
            <p:ph type="dt" sz="half" idx="10"/>
          </p:nvPr>
        </p:nvSpPr>
        <p:spPr/>
        <p:txBody>
          <a:bodyPr/>
          <a:lstStyle/>
          <a:p>
            <a:fld id="{2FDF5DE2-8A7A-4E20-8240-CBBCD512BC3C}"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D1940FA9-ABCB-46EC-9607-B308CB462B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9983C6-8AE2-4458-B54B-1528BB247B6C}"/>
              </a:ext>
            </a:extLst>
          </p:cNvPr>
          <p:cNvSpPr>
            <a:spLocks noGrp="1"/>
          </p:cNvSpPr>
          <p:nvPr>
            <p:ph type="sldNum" sz="quarter" idx="12"/>
          </p:nvPr>
        </p:nvSpPr>
        <p:spPr/>
        <p:txBody>
          <a:body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564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12DB4C-CB4F-4996-A977-D66F98F45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D1FEE3-A82C-4F52-A275-4254E51A4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A9A48D-ABAB-4DA2-8AFC-0C05DAD17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F5DE2-8A7A-4E20-8240-CBBCD512BC3C}"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EBB13C63-DC3F-473D-A5B3-0B8F95C1D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BFED01-EE8F-47C6-BE8D-4A2FB532A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623B7-FB19-40AB-BE09-EA67143C300C}" type="slidenum">
              <a:rPr lang="zh-CN" altLang="en-US" smtClean="0"/>
              <a:t>‹#›</a:t>
            </a:fld>
            <a:endParaRPr lang="zh-CN" altLang="en-US"/>
          </a:p>
        </p:txBody>
      </p:sp>
    </p:spTree>
    <p:extLst>
      <p:ext uri="{BB962C8B-B14F-4D97-AF65-F5344CB8AC3E}">
        <p14:creationId xmlns:p14="http://schemas.microsoft.com/office/powerpoint/2010/main" val="391106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2AF07-C36F-43A7-AD81-92EFA2587E84}"/>
              </a:ext>
            </a:extLst>
          </p:cNvPr>
          <p:cNvSpPr>
            <a:spLocks noGrp="1"/>
          </p:cNvSpPr>
          <p:nvPr>
            <p:ph type="ctrTitle"/>
          </p:nvPr>
        </p:nvSpPr>
        <p:spPr>
          <a:xfrm>
            <a:off x="997533" y="2969421"/>
            <a:ext cx="9199411" cy="919157"/>
          </a:xfrm>
        </p:spPr>
        <p:txBody>
          <a:bodyPr/>
          <a:lstStyle/>
          <a:p>
            <a:r>
              <a:rPr lang="en-US" altLang="zh-CN" b="1" dirty="0">
                <a:latin typeface="微软雅黑" panose="020B0503020204020204" pitchFamily="34" charset="-122"/>
                <a:ea typeface="微软雅黑" panose="020B0503020204020204" pitchFamily="34" charset="-122"/>
              </a:rPr>
              <a:t>Flyweight </a:t>
            </a:r>
            <a:r>
              <a:rPr lang="zh-CN" altLang="en-US" b="1" dirty="0">
                <a:latin typeface="微软雅黑" panose="020B0503020204020204" pitchFamily="34" charset="-122"/>
                <a:ea typeface="微软雅黑" panose="020B0503020204020204" pitchFamily="34" charset="-122"/>
              </a:rPr>
              <a:t>享元模式</a:t>
            </a:r>
          </a:p>
        </p:txBody>
      </p:sp>
      <p:sp>
        <p:nvSpPr>
          <p:cNvPr id="3" name="副标题 2">
            <a:extLst>
              <a:ext uri="{FF2B5EF4-FFF2-40B4-BE49-F238E27FC236}">
                <a16:creationId xmlns:a16="http://schemas.microsoft.com/office/drawing/2014/main" id="{F1044469-F961-412D-8769-5F84F9FFCCBF}"/>
              </a:ext>
            </a:extLst>
          </p:cNvPr>
          <p:cNvSpPr>
            <a:spLocks noGrp="1"/>
          </p:cNvSpPr>
          <p:nvPr>
            <p:ph type="subTitle" idx="1"/>
          </p:nvPr>
        </p:nvSpPr>
        <p:spPr>
          <a:xfrm>
            <a:off x="1579418" y="4259984"/>
            <a:ext cx="2078180" cy="485053"/>
          </a:xfrm>
        </p:spPr>
        <p:txBody>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何月婵</a:t>
            </a:r>
          </a:p>
        </p:txBody>
      </p:sp>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773383" y="2050473"/>
            <a:ext cx="0" cy="2784763"/>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717965" y="2179714"/>
            <a:ext cx="2078180" cy="485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设计模式</a:t>
            </a:r>
          </a:p>
        </p:txBody>
      </p:sp>
    </p:spTree>
    <p:extLst>
      <p:ext uri="{BB962C8B-B14F-4D97-AF65-F5344CB8AC3E}">
        <p14:creationId xmlns:p14="http://schemas.microsoft.com/office/powerpoint/2010/main" val="26457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2AF07-C36F-43A7-AD81-92EFA2587E84}"/>
              </a:ext>
            </a:extLst>
          </p:cNvPr>
          <p:cNvSpPr>
            <a:spLocks noGrp="1"/>
          </p:cNvSpPr>
          <p:nvPr>
            <p:ph type="ctrTitle"/>
          </p:nvPr>
        </p:nvSpPr>
        <p:spPr>
          <a:xfrm>
            <a:off x="1416050" y="1981200"/>
            <a:ext cx="10002982" cy="1139825"/>
          </a:xfrm>
        </p:spPr>
        <p:txBody>
          <a:bodyPr>
            <a:normAutofit fontScale="90000"/>
          </a:bodyPr>
          <a:lstStyle/>
          <a:p>
            <a:pPr marL="457200" indent="-457200" algn="l">
              <a:buFont typeface="Wingdings" panose="05000000000000000000" pitchFamily="2" charset="2"/>
              <a:buChar char="Ø"/>
            </a:pPr>
            <a:r>
              <a:rPr lang="zh-CN" altLang="en-US" sz="2800" dirty="0">
                <a:solidFill>
                  <a:schemeClr val="bg2">
                    <a:lumMod val="50000"/>
                  </a:schemeClr>
                </a:solidFill>
                <a:latin typeface="微软雅黑" panose="020B0503020204020204" pitchFamily="34" charset="-122"/>
                <a:ea typeface="微软雅黑" panose="020B0503020204020204" pitchFamily="34" charset="-122"/>
              </a:rPr>
              <a:t>面向对象很好地解决了“抽象”的问题，但是必不可免地要付出一定的代价。对于通常情况来讲，面向对象的成本大都可以忽略不计。但是某些情况，面向对象所带来的成本必须谨慎处理。</a:t>
            </a:r>
          </a:p>
        </p:txBody>
      </p:sp>
      <p:sp>
        <p:nvSpPr>
          <p:cNvPr id="3" name="副标题 2">
            <a:extLst>
              <a:ext uri="{FF2B5EF4-FFF2-40B4-BE49-F238E27FC236}">
                <a16:creationId xmlns:a16="http://schemas.microsoft.com/office/drawing/2014/main" id="{F1044469-F961-412D-8769-5F84F9FFCCBF}"/>
              </a:ext>
            </a:extLst>
          </p:cNvPr>
          <p:cNvSpPr>
            <a:spLocks noGrp="1"/>
          </p:cNvSpPr>
          <p:nvPr>
            <p:ph type="subTitle" idx="1"/>
          </p:nvPr>
        </p:nvSpPr>
        <p:spPr>
          <a:xfrm>
            <a:off x="1416050" y="4158167"/>
            <a:ext cx="2078180" cy="485053"/>
          </a:xfrm>
        </p:spPr>
        <p:txBody>
          <a:bodyPr>
            <a:normAutofit/>
          </a:bodyPr>
          <a:lstStyle/>
          <a:p>
            <a:pPr marL="457200" indent="-457200" algn="l">
              <a:buFont typeface="Wingdings" panose="05000000000000000000" pitchFamily="2" charset="2"/>
              <a:buChar char="Ø"/>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典型模式</a:t>
            </a:r>
          </a:p>
        </p:txBody>
      </p:sp>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108365" y="574962"/>
            <a:ext cx="0" cy="713511"/>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108365" y="651161"/>
            <a:ext cx="3613151" cy="5611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“对象性能”模式</a:t>
            </a:r>
          </a:p>
        </p:txBody>
      </p:sp>
      <p:sp>
        <p:nvSpPr>
          <p:cNvPr id="8" name="副标题 2">
            <a:extLst>
              <a:ext uri="{FF2B5EF4-FFF2-40B4-BE49-F238E27FC236}">
                <a16:creationId xmlns:a16="http://schemas.microsoft.com/office/drawing/2014/main" id="{746C08B8-A926-4224-A852-DFEA45DEECBD}"/>
              </a:ext>
            </a:extLst>
          </p:cNvPr>
          <p:cNvSpPr txBox="1">
            <a:spLocks/>
          </p:cNvSpPr>
          <p:nvPr/>
        </p:nvSpPr>
        <p:spPr>
          <a:xfrm>
            <a:off x="1736290" y="4896680"/>
            <a:ext cx="2078180" cy="485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dirty="0">
                <a:solidFill>
                  <a:schemeClr val="bg2">
                    <a:lumMod val="50000"/>
                  </a:schemeClr>
                </a:solidFill>
                <a:latin typeface="微软雅黑" panose="020B0503020204020204" pitchFamily="34" charset="-122"/>
                <a:ea typeface="微软雅黑" panose="020B0503020204020204" pitchFamily="34" charset="-122"/>
              </a:rPr>
              <a:t>Singleton</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副标题 2">
            <a:extLst>
              <a:ext uri="{FF2B5EF4-FFF2-40B4-BE49-F238E27FC236}">
                <a16:creationId xmlns:a16="http://schemas.microsoft.com/office/drawing/2014/main" id="{0D811354-2EA0-4095-AA95-ECD4E1F1D8CC}"/>
              </a:ext>
            </a:extLst>
          </p:cNvPr>
          <p:cNvSpPr txBox="1">
            <a:spLocks/>
          </p:cNvSpPr>
          <p:nvPr/>
        </p:nvSpPr>
        <p:spPr>
          <a:xfrm>
            <a:off x="1736290" y="5635193"/>
            <a:ext cx="2078180" cy="485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zh-CN" dirty="0">
                <a:solidFill>
                  <a:schemeClr val="bg2">
                    <a:lumMod val="50000"/>
                  </a:schemeClr>
                </a:solidFill>
                <a:latin typeface="微软雅黑" panose="020B0503020204020204" pitchFamily="34" charset="-122"/>
                <a:ea typeface="微软雅黑" panose="020B0503020204020204" pitchFamily="34" charset="-122"/>
              </a:rPr>
              <a:t>Flyweight</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49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2AF07-C36F-43A7-AD81-92EFA2587E84}"/>
              </a:ext>
            </a:extLst>
          </p:cNvPr>
          <p:cNvSpPr>
            <a:spLocks noGrp="1"/>
          </p:cNvSpPr>
          <p:nvPr>
            <p:ph type="ctrTitle"/>
          </p:nvPr>
        </p:nvSpPr>
        <p:spPr>
          <a:xfrm>
            <a:off x="1416050" y="1981200"/>
            <a:ext cx="10002982" cy="1139825"/>
          </a:xfrm>
        </p:spPr>
        <p:txBody>
          <a:bodyPr>
            <a:noAutofit/>
          </a:bodyPr>
          <a:lstStyle/>
          <a:p>
            <a:pPr marL="457200" indent="-457200" algn="l">
              <a:buFont typeface="Wingdings" panose="05000000000000000000" pitchFamily="2" charset="2"/>
              <a:buChar char="Ø"/>
            </a:pPr>
            <a:r>
              <a:rPr lang="zh-CN" altLang="en-US" sz="2800" dirty="0">
                <a:solidFill>
                  <a:schemeClr val="bg2">
                    <a:lumMod val="50000"/>
                  </a:schemeClr>
                </a:solidFill>
                <a:latin typeface="微软雅黑" panose="020B0503020204020204" pitchFamily="34" charset="-122"/>
                <a:ea typeface="微软雅黑" panose="020B0503020204020204" pitchFamily="34" charset="-122"/>
              </a:rPr>
              <a:t>在软件系统采用纯粹对象方案的问题在于大量细粒度的对象会很快充斥在系统中，从而带来很高的运行时代价</a:t>
            </a:r>
            <a:r>
              <a:rPr lang="en-US" altLang="zh-CN" sz="2800" dirty="0">
                <a:solidFill>
                  <a:schemeClr val="bg2">
                    <a:lumMod val="50000"/>
                  </a:schemeClr>
                </a:solidFill>
                <a:latin typeface="微软雅黑" panose="020B0503020204020204" pitchFamily="34" charset="-122"/>
                <a:ea typeface="微软雅黑" panose="020B0503020204020204" pitchFamily="34" charset="-122"/>
              </a:rPr>
              <a:t>——</a:t>
            </a:r>
            <a:r>
              <a:rPr lang="zh-CN" altLang="en-US" sz="2800" dirty="0">
                <a:solidFill>
                  <a:schemeClr val="bg2">
                    <a:lumMod val="50000"/>
                  </a:schemeClr>
                </a:solidFill>
                <a:latin typeface="微软雅黑" panose="020B0503020204020204" pitchFamily="34" charset="-122"/>
                <a:ea typeface="微软雅黑" panose="020B0503020204020204" pitchFamily="34" charset="-122"/>
              </a:rPr>
              <a:t>主要指内存需求方面的代价。</a:t>
            </a:r>
          </a:p>
        </p:txBody>
      </p:sp>
      <p:sp>
        <p:nvSpPr>
          <p:cNvPr id="3" name="副标题 2">
            <a:extLst>
              <a:ext uri="{FF2B5EF4-FFF2-40B4-BE49-F238E27FC236}">
                <a16:creationId xmlns:a16="http://schemas.microsoft.com/office/drawing/2014/main" id="{F1044469-F961-412D-8769-5F84F9FFCCBF}"/>
              </a:ext>
            </a:extLst>
          </p:cNvPr>
          <p:cNvSpPr>
            <a:spLocks noGrp="1"/>
          </p:cNvSpPr>
          <p:nvPr>
            <p:ph type="subTitle" idx="1"/>
          </p:nvPr>
        </p:nvSpPr>
        <p:spPr>
          <a:xfrm>
            <a:off x="1416050" y="4158167"/>
            <a:ext cx="9750714" cy="898742"/>
          </a:xfrm>
        </p:spPr>
        <p:txBody>
          <a:bodyPr>
            <a:normAutofit/>
          </a:bodyPr>
          <a:lstStyle/>
          <a:p>
            <a:pPr marL="457200" indent="-457200" algn="l">
              <a:buFont typeface="Wingdings" panose="05000000000000000000" pitchFamily="2" charset="2"/>
              <a:buChar char="Ø"/>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如何在避免大量细粒度对象问题的同时，让外部客户程序仍然能够透明地使用面向对象的方式来进行操作？</a:t>
            </a:r>
          </a:p>
        </p:txBody>
      </p:sp>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108365" y="574962"/>
            <a:ext cx="0" cy="713511"/>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471470" y="641745"/>
            <a:ext cx="3613151" cy="5611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动机（</a:t>
            </a:r>
            <a:r>
              <a:rPr kumimoji="0" lang="en-US" altLang="zh-CN"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Motivation</a:t>
            </a: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t>
            </a:r>
          </a:p>
        </p:txBody>
      </p:sp>
    </p:spTree>
    <p:extLst>
      <p:ext uri="{BB962C8B-B14F-4D97-AF65-F5344CB8AC3E}">
        <p14:creationId xmlns:p14="http://schemas.microsoft.com/office/powerpoint/2010/main" val="293351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2AF07-C36F-43A7-AD81-92EFA2587E84}"/>
              </a:ext>
            </a:extLst>
          </p:cNvPr>
          <p:cNvSpPr>
            <a:spLocks noGrp="1"/>
          </p:cNvSpPr>
          <p:nvPr>
            <p:ph type="ctrTitle"/>
          </p:nvPr>
        </p:nvSpPr>
        <p:spPr>
          <a:xfrm>
            <a:off x="1319068" y="2064330"/>
            <a:ext cx="10002982" cy="1139825"/>
          </a:xfrm>
        </p:spPr>
        <p:txBody>
          <a:bodyPr>
            <a:noAutofit/>
          </a:bodyPr>
          <a:lstStyle/>
          <a:p>
            <a:pPr algn="l"/>
            <a:r>
              <a:rPr lang="zh-CN" altLang="en-US" sz="2800" dirty="0">
                <a:solidFill>
                  <a:schemeClr val="bg2">
                    <a:lumMod val="50000"/>
                  </a:schemeClr>
                </a:solidFill>
                <a:latin typeface="微软雅黑" panose="020B0503020204020204" pitchFamily="34" charset="-122"/>
                <a:ea typeface="微软雅黑" panose="020B0503020204020204" pitchFamily="34" charset="-122"/>
              </a:rPr>
              <a:t>运用共享技术有效地支持大量细粒度的对象</a:t>
            </a:r>
          </a:p>
        </p:txBody>
      </p:sp>
      <p:sp>
        <p:nvSpPr>
          <p:cNvPr id="3" name="副标题 2">
            <a:extLst>
              <a:ext uri="{FF2B5EF4-FFF2-40B4-BE49-F238E27FC236}">
                <a16:creationId xmlns:a16="http://schemas.microsoft.com/office/drawing/2014/main" id="{F1044469-F961-412D-8769-5F84F9FFCCBF}"/>
              </a:ext>
            </a:extLst>
          </p:cNvPr>
          <p:cNvSpPr>
            <a:spLocks noGrp="1"/>
          </p:cNvSpPr>
          <p:nvPr>
            <p:ph type="subTitle" idx="1"/>
          </p:nvPr>
        </p:nvSpPr>
        <p:spPr>
          <a:xfrm>
            <a:off x="7938655" y="4144313"/>
            <a:ext cx="3990109" cy="898742"/>
          </a:xfrm>
        </p:spPr>
        <p:txBody>
          <a:bodyPr>
            <a:normAutofit/>
          </a:bodyPr>
          <a:lstStyle/>
          <a:p>
            <a:pPr algn="l"/>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设计模式</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ea typeface="微软雅黑" panose="020B0503020204020204" pitchFamily="34" charset="-122"/>
              </a:rPr>
              <a:t>Gof</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108365" y="574962"/>
            <a:ext cx="0" cy="713511"/>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471470" y="641745"/>
            <a:ext cx="3613151" cy="5611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模式定义</a:t>
            </a:r>
          </a:p>
        </p:txBody>
      </p:sp>
    </p:spTree>
    <p:extLst>
      <p:ext uri="{BB962C8B-B14F-4D97-AF65-F5344CB8AC3E}">
        <p14:creationId xmlns:p14="http://schemas.microsoft.com/office/powerpoint/2010/main" val="212743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108365" y="574962"/>
            <a:ext cx="0" cy="713511"/>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471470" y="641745"/>
            <a:ext cx="3613151" cy="5611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结构（</a:t>
            </a:r>
            <a:r>
              <a:rPr kumimoji="0" lang="en-US" altLang="zh-CN"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Structure</a:t>
            </a: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t>
            </a:r>
          </a:p>
        </p:txBody>
      </p:sp>
      <p:pic>
        <p:nvPicPr>
          <p:cNvPr id="10" name="图片 9">
            <a:extLst>
              <a:ext uri="{FF2B5EF4-FFF2-40B4-BE49-F238E27FC236}">
                <a16:creationId xmlns:a16="http://schemas.microsoft.com/office/drawing/2014/main" id="{58F6D0B0-EDC3-42CC-8388-68D492DAC702}"/>
              </a:ext>
            </a:extLst>
          </p:cNvPr>
          <p:cNvPicPr>
            <a:picLocks noChangeAspect="1"/>
          </p:cNvPicPr>
          <p:nvPr/>
        </p:nvPicPr>
        <p:blipFill>
          <a:blip r:embed="rId2"/>
          <a:stretch>
            <a:fillRect/>
          </a:stretch>
        </p:blipFill>
        <p:spPr>
          <a:xfrm>
            <a:off x="2028825" y="1239982"/>
            <a:ext cx="8134350" cy="5343525"/>
          </a:xfrm>
          <a:prstGeom prst="rect">
            <a:avLst/>
          </a:prstGeom>
        </p:spPr>
      </p:pic>
    </p:spTree>
    <p:extLst>
      <p:ext uri="{BB962C8B-B14F-4D97-AF65-F5344CB8AC3E}">
        <p14:creationId xmlns:p14="http://schemas.microsoft.com/office/powerpoint/2010/main" val="90933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2AF07-C36F-43A7-AD81-92EFA2587E84}"/>
              </a:ext>
            </a:extLst>
          </p:cNvPr>
          <p:cNvSpPr>
            <a:spLocks noGrp="1"/>
          </p:cNvSpPr>
          <p:nvPr>
            <p:ph type="ctrTitle"/>
          </p:nvPr>
        </p:nvSpPr>
        <p:spPr>
          <a:xfrm>
            <a:off x="1416050" y="1981200"/>
            <a:ext cx="10002982" cy="1139825"/>
          </a:xfrm>
        </p:spPr>
        <p:txBody>
          <a:bodyPr>
            <a:noAutofit/>
          </a:bodyPr>
          <a:lstStyle/>
          <a:p>
            <a:pPr marL="457200" indent="-457200" algn="l">
              <a:buFont typeface="Wingdings" panose="05000000000000000000" pitchFamily="2" charset="2"/>
              <a:buChar char="Ø"/>
            </a:pPr>
            <a:r>
              <a:rPr lang="zh-CN" altLang="en-US" sz="2800" dirty="0">
                <a:solidFill>
                  <a:schemeClr val="bg2">
                    <a:lumMod val="50000"/>
                  </a:schemeClr>
                </a:solidFill>
                <a:latin typeface="微软雅黑" panose="020B0503020204020204" pitchFamily="34" charset="-122"/>
                <a:ea typeface="微软雅黑" panose="020B0503020204020204" pitchFamily="34" charset="-122"/>
              </a:rPr>
              <a:t>面向对象很好地解决了抽象性的问题，但是作为一个运行在机器中的程序实体，我们需要考虑对象的代价问题。</a:t>
            </a:r>
            <a:r>
              <a:rPr lang="en-US" altLang="zh-CN" sz="2800" dirty="0">
                <a:solidFill>
                  <a:schemeClr val="bg2">
                    <a:lumMod val="50000"/>
                  </a:schemeClr>
                </a:solidFill>
                <a:latin typeface="微软雅黑" panose="020B0503020204020204" pitchFamily="34" charset="-122"/>
                <a:ea typeface="微软雅黑" panose="020B0503020204020204" pitchFamily="34" charset="-122"/>
              </a:rPr>
              <a:t>Flyweight</a:t>
            </a:r>
            <a:r>
              <a:rPr lang="zh-CN" altLang="en-US" sz="2800" dirty="0">
                <a:solidFill>
                  <a:schemeClr val="bg2">
                    <a:lumMod val="50000"/>
                  </a:schemeClr>
                </a:solidFill>
                <a:latin typeface="微软雅黑" panose="020B0503020204020204" pitchFamily="34" charset="-122"/>
                <a:ea typeface="微软雅黑" panose="020B0503020204020204" pitchFamily="34" charset="-122"/>
              </a:rPr>
              <a:t>主要解决面向对象的代价问题，一般不触及面向对象的抽象问题。</a:t>
            </a:r>
          </a:p>
        </p:txBody>
      </p:sp>
      <p:sp>
        <p:nvSpPr>
          <p:cNvPr id="3" name="副标题 2">
            <a:extLst>
              <a:ext uri="{FF2B5EF4-FFF2-40B4-BE49-F238E27FC236}">
                <a16:creationId xmlns:a16="http://schemas.microsoft.com/office/drawing/2014/main" id="{F1044469-F961-412D-8769-5F84F9FFCCBF}"/>
              </a:ext>
            </a:extLst>
          </p:cNvPr>
          <p:cNvSpPr>
            <a:spLocks noGrp="1"/>
          </p:cNvSpPr>
          <p:nvPr>
            <p:ph type="subTitle" idx="1"/>
          </p:nvPr>
        </p:nvSpPr>
        <p:spPr>
          <a:xfrm>
            <a:off x="1416050" y="3429000"/>
            <a:ext cx="9750714" cy="1350818"/>
          </a:xfrm>
        </p:spPr>
        <p:txBody>
          <a:bodyPr>
            <a:normAutofit/>
          </a:bodyPr>
          <a:lstStyle/>
          <a:p>
            <a:pPr marL="457200" indent="-457200" algn="l">
              <a:buFont typeface="Wingdings" panose="05000000000000000000" pitchFamily="2" charset="2"/>
              <a:buChar char="Ø"/>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Flyweight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采用对象共享的做法来降低系统中对象的个数，从而降低细粒度对象给系统带来的内存压力。在具体实现方面，要注意对象状态的处理</a:t>
            </a:r>
          </a:p>
        </p:txBody>
      </p:sp>
      <p:cxnSp>
        <p:nvCxnSpPr>
          <p:cNvPr id="5" name="直接连接符 4">
            <a:extLst>
              <a:ext uri="{FF2B5EF4-FFF2-40B4-BE49-F238E27FC236}">
                <a16:creationId xmlns:a16="http://schemas.microsoft.com/office/drawing/2014/main" id="{AE40AADB-B14A-484B-9EC2-BB569884C185}"/>
              </a:ext>
            </a:extLst>
          </p:cNvPr>
          <p:cNvCxnSpPr>
            <a:cxnSpLocks/>
          </p:cNvCxnSpPr>
          <p:nvPr/>
        </p:nvCxnSpPr>
        <p:spPr>
          <a:xfrm>
            <a:off x="1108365" y="574962"/>
            <a:ext cx="0" cy="713511"/>
          </a:xfrm>
          <a:prstGeom prst="line">
            <a:avLst/>
          </a:prstGeom>
          <a:ln w="101600">
            <a:solidFill>
              <a:schemeClr val="accent2">
                <a:lumMod val="75000"/>
              </a:schemeClr>
            </a:solidFill>
          </a:ln>
        </p:spPr>
        <p:style>
          <a:lnRef idx="3">
            <a:schemeClr val="accent2"/>
          </a:lnRef>
          <a:fillRef idx="0">
            <a:schemeClr val="accent2"/>
          </a:fillRef>
          <a:effectRef idx="2">
            <a:schemeClr val="accent2"/>
          </a:effectRef>
          <a:fontRef idx="minor">
            <a:schemeClr val="tx1"/>
          </a:fontRef>
        </p:style>
      </p:cxnSp>
      <p:sp>
        <p:nvSpPr>
          <p:cNvPr id="7" name="副标题 2">
            <a:extLst>
              <a:ext uri="{FF2B5EF4-FFF2-40B4-BE49-F238E27FC236}">
                <a16:creationId xmlns:a16="http://schemas.microsoft.com/office/drawing/2014/main" id="{DBB2A146-AE6E-4F9B-944F-4C98D7109C41}"/>
              </a:ext>
            </a:extLst>
          </p:cNvPr>
          <p:cNvSpPr txBox="1">
            <a:spLocks/>
          </p:cNvSpPr>
          <p:nvPr/>
        </p:nvSpPr>
        <p:spPr>
          <a:xfrm>
            <a:off x="1471470" y="641745"/>
            <a:ext cx="3613151" cy="5611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要点总结</a:t>
            </a:r>
          </a:p>
        </p:txBody>
      </p:sp>
      <p:sp>
        <p:nvSpPr>
          <p:cNvPr id="6" name="副标题 2">
            <a:extLst>
              <a:ext uri="{FF2B5EF4-FFF2-40B4-BE49-F238E27FC236}">
                <a16:creationId xmlns:a16="http://schemas.microsoft.com/office/drawing/2014/main" id="{22EB87CA-44F5-4C3A-9E58-FD96A6EB08D2}"/>
              </a:ext>
            </a:extLst>
          </p:cNvPr>
          <p:cNvSpPr txBox="1">
            <a:spLocks/>
          </p:cNvSpPr>
          <p:nvPr/>
        </p:nvSpPr>
        <p:spPr>
          <a:xfrm>
            <a:off x="1416050" y="5087793"/>
            <a:ext cx="9750714" cy="1350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Ø"/>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对象的数量太大从而导致对象内存开销加大</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什么样的数量才算大？这需要我们仔细的根据具体应用情况进行评估，而不能凭空臆断。</a:t>
            </a:r>
          </a:p>
        </p:txBody>
      </p:sp>
    </p:spTree>
    <p:extLst>
      <p:ext uri="{BB962C8B-B14F-4D97-AF65-F5344CB8AC3E}">
        <p14:creationId xmlns:p14="http://schemas.microsoft.com/office/powerpoint/2010/main" val="5910447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264</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微软雅黑</vt:lpstr>
      <vt:lpstr>Arial</vt:lpstr>
      <vt:lpstr>Wingdings</vt:lpstr>
      <vt:lpstr>Office 主题​​</vt:lpstr>
      <vt:lpstr>Flyweight 享元模式</vt:lpstr>
      <vt:lpstr>面向对象很好地解决了“抽象”的问题，但是必不可免地要付出一定的代价。对于通常情况来讲，面向对象的成本大都可以忽略不计。但是某些情况，面向对象所带来的成本必须谨慎处理。</vt:lpstr>
      <vt:lpstr>在软件系统采用纯粹对象方案的问题在于大量细粒度的对象会很快充斥在系统中，从而带来很高的运行时代价——主要指内存需求方面的代价。</vt:lpstr>
      <vt:lpstr>运用共享技术有效地支持大量细粒度的对象</vt:lpstr>
      <vt:lpstr>PowerPoint 演示文稿</vt:lpstr>
      <vt:lpstr>面向对象很好地解决了抽象性的问题，但是作为一个运行在机器中的程序实体，我们需要考虑对象的代价问题。Flyweight主要解决面向对象的代价问题，一般不触及面向对象的抽象问题。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Flyweight 享元模式</dc:title>
  <dc:creator>Hoo Sin</dc:creator>
  <cp:lastModifiedBy>Hoo Sin</cp:lastModifiedBy>
  <cp:revision>11</cp:revision>
  <dcterms:created xsi:type="dcterms:W3CDTF">2018-09-18T13:15:08Z</dcterms:created>
  <dcterms:modified xsi:type="dcterms:W3CDTF">2018-09-18T16:45:31Z</dcterms:modified>
</cp:coreProperties>
</file>